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99" r:id="rId3"/>
    <p:sldId id="301" r:id="rId4"/>
    <p:sldId id="307" r:id="rId5"/>
    <p:sldId id="278" r:id="rId6"/>
    <p:sldId id="281" r:id="rId7"/>
    <p:sldId id="328" r:id="rId8"/>
    <p:sldId id="329" r:id="rId9"/>
    <p:sldId id="330" r:id="rId10"/>
    <p:sldId id="284" r:id="rId11"/>
    <p:sldId id="338" r:id="rId12"/>
    <p:sldId id="331" r:id="rId13"/>
    <p:sldId id="332" r:id="rId14"/>
    <p:sldId id="333" r:id="rId15"/>
    <p:sldId id="288" r:id="rId16"/>
    <p:sldId id="334" r:id="rId17"/>
    <p:sldId id="335" r:id="rId18"/>
    <p:sldId id="336" r:id="rId19"/>
    <p:sldId id="337" r:id="rId20"/>
    <p:sldId id="339" r:id="rId21"/>
    <p:sldId id="306" r:id="rId22"/>
    <p:sldId id="264" r:id="rId23"/>
    <p:sldId id="265" r:id="rId24"/>
    <p:sldId id="266" r:id="rId25"/>
    <p:sldId id="267" r:id="rId26"/>
    <p:sldId id="268" r:id="rId27"/>
    <p:sldId id="258" r:id="rId28"/>
    <p:sldId id="259" r:id="rId29"/>
    <p:sldId id="257" r:id="rId30"/>
    <p:sldId id="261" r:id="rId31"/>
    <p:sldId id="260" r:id="rId32"/>
    <p:sldId id="269" r:id="rId33"/>
    <p:sldId id="270" r:id="rId34"/>
    <p:sldId id="271" r:id="rId35"/>
    <p:sldId id="272" r:id="rId36"/>
    <p:sldId id="273" r:id="rId37"/>
    <p:sldId id="300" r:id="rId38"/>
    <p:sldId id="305" r:id="rId39"/>
    <p:sldId id="302" r:id="rId40"/>
    <p:sldId id="279" r:id="rId41"/>
    <p:sldId id="276" r:id="rId42"/>
    <p:sldId id="303" r:id="rId43"/>
    <p:sldId id="304" r:id="rId44"/>
    <p:sldId id="295" r:id="rId45"/>
    <p:sldId id="308" r:id="rId46"/>
    <p:sldId id="309" r:id="rId47"/>
    <p:sldId id="310" r:id="rId48"/>
    <p:sldId id="311" r:id="rId49"/>
    <p:sldId id="316" r:id="rId50"/>
    <p:sldId id="317" r:id="rId51"/>
    <p:sldId id="313" r:id="rId52"/>
    <p:sldId id="314" r:id="rId53"/>
    <p:sldId id="315" r:id="rId54"/>
    <p:sldId id="318" r:id="rId55"/>
    <p:sldId id="340" r:id="rId56"/>
    <p:sldId id="341" r:id="rId57"/>
    <p:sldId id="343" r:id="rId58"/>
    <p:sldId id="342" r:id="rId59"/>
    <p:sldId id="31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0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Google%20Drive\CSC641\GG1%20presentation\DD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GI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GI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GI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GI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GI1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GI1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X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X1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X1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D1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Google%20Drive\CSC641\GG1%20presentation\DD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D1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D1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D1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D1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D1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Google%20Drive\CSC641\GG1%20presentation\DD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GI1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GI1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GI1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GI1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GI1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%20Tran\Documents\MGI1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MX1%20comparison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MX1%20comparison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M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D1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D1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D1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D1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D1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D1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M1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M1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M1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M1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M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M1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M1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GI1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GI1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GI1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GI1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GI1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GIGI1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M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M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M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tran\Desktop\NetBeansProjects\DM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vs</a:t>
            </a:r>
            <a:r>
              <a:rPr lang="en-US" baseline="0"/>
              <a:t>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Sim_R 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Sheet1!$A$27:$A$46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Sheet1!$B$27:$B$46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6C-44B9-B221-F1DF623ED55D}"/>
            </c:ext>
          </c:extLst>
        </c:ser>
        <c:ser>
          <c:idx val="1"/>
          <c:order val="1"/>
          <c:tx>
            <c:strRef>
              <c:f>Sheet1!$C$26</c:f>
              <c:strCache>
                <c:ptCount val="1"/>
                <c:pt idx="0">
                  <c:v>An_R (seconds)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Sheet1!$A$27:$A$46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Sheet1!$C$27:$C$46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6C-44B9-B221-F1DF623ED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141656"/>
        <c:axId val="419143296"/>
      </c:lineChart>
      <c:catAx>
        <c:axId val="419141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43296"/>
        <c:crosses val="autoZero"/>
        <c:auto val="1"/>
        <c:lblAlgn val="ctr"/>
        <c:lblOffset val="100"/>
        <c:noMultiLvlLbl val="0"/>
      </c:catAx>
      <c:valAx>
        <c:axId val="41914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</a:t>
                </a:r>
                <a:r>
                  <a:rPr lang="en-US" baseline="0"/>
                  <a:t> TIme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4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</a:t>
            </a:r>
            <a:r>
              <a:rPr lang="en-US" baseline="0"/>
              <a:t> Time vs.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Sim_R 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1.4959499999999999</c:v>
                </c:pt>
                <c:pt idx="1">
                  <c:v>1.4952399999999999</c:v>
                </c:pt>
                <c:pt idx="2">
                  <c:v>1.4945600000000001</c:v>
                </c:pt>
                <c:pt idx="3">
                  <c:v>1.4956100000000001</c:v>
                </c:pt>
                <c:pt idx="4">
                  <c:v>1.4963</c:v>
                </c:pt>
                <c:pt idx="5">
                  <c:v>1.4965599999999999</c:v>
                </c:pt>
                <c:pt idx="6">
                  <c:v>1.49708</c:v>
                </c:pt>
                <c:pt idx="7">
                  <c:v>1.4981599999999999</c:v>
                </c:pt>
                <c:pt idx="8">
                  <c:v>1.4984900000000001</c:v>
                </c:pt>
                <c:pt idx="9">
                  <c:v>1.4986299999999999</c:v>
                </c:pt>
                <c:pt idx="10">
                  <c:v>1.49908</c:v>
                </c:pt>
                <c:pt idx="11">
                  <c:v>1.4984900000000001</c:v>
                </c:pt>
                <c:pt idx="12">
                  <c:v>1.49888</c:v>
                </c:pt>
                <c:pt idx="13">
                  <c:v>1.4987699999999999</c:v>
                </c:pt>
                <c:pt idx="14">
                  <c:v>1.49871</c:v>
                </c:pt>
                <c:pt idx="15">
                  <c:v>1.49865</c:v>
                </c:pt>
                <c:pt idx="16">
                  <c:v>1.49882</c:v>
                </c:pt>
                <c:pt idx="17">
                  <c:v>1.4987699999999999</c:v>
                </c:pt>
                <c:pt idx="18">
                  <c:v>1.4984299999999999</c:v>
                </c:pt>
                <c:pt idx="19">
                  <c:v>1.4984200000000001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BD-4B2C-918F-790B35B7FA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An_R (seconds)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1.54762</c:v>
                </c:pt>
                <c:pt idx="1">
                  <c:v>1.54762</c:v>
                </c:pt>
                <c:pt idx="2">
                  <c:v>1.54762</c:v>
                </c:pt>
                <c:pt idx="3">
                  <c:v>1.54762</c:v>
                </c:pt>
                <c:pt idx="4">
                  <c:v>1.54762</c:v>
                </c:pt>
                <c:pt idx="5">
                  <c:v>1.54762</c:v>
                </c:pt>
                <c:pt idx="6">
                  <c:v>1.54762</c:v>
                </c:pt>
                <c:pt idx="7">
                  <c:v>1.54762</c:v>
                </c:pt>
                <c:pt idx="8">
                  <c:v>1.54762</c:v>
                </c:pt>
                <c:pt idx="9">
                  <c:v>1.54762</c:v>
                </c:pt>
                <c:pt idx="10">
                  <c:v>1.54762</c:v>
                </c:pt>
                <c:pt idx="11">
                  <c:v>1.54762</c:v>
                </c:pt>
                <c:pt idx="12">
                  <c:v>1.54762</c:v>
                </c:pt>
                <c:pt idx="13">
                  <c:v>1.54762</c:v>
                </c:pt>
                <c:pt idx="14">
                  <c:v>1.54762</c:v>
                </c:pt>
                <c:pt idx="15">
                  <c:v>1.54762</c:v>
                </c:pt>
                <c:pt idx="16">
                  <c:v>1.54762</c:v>
                </c:pt>
                <c:pt idx="17">
                  <c:v>1.54762</c:v>
                </c:pt>
                <c:pt idx="18">
                  <c:v>1.54762</c:v>
                </c:pt>
                <c:pt idx="19">
                  <c:v>1.54762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BD-4B2C-918F-790B35B7F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877112"/>
        <c:axId val="394877768"/>
      </c:lineChart>
      <c:catAx>
        <c:axId val="394877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77768"/>
        <c:crosses val="autoZero"/>
        <c:auto val="1"/>
        <c:lblAlgn val="ctr"/>
        <c:lblOffset val="100"/>
        <c:noMultiLvlLbl val="0"/>
      </c:catAx>
      <c:valAx>
        <c:axId val="39487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77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-3.3386748685077801E-2</c:v>
                </c:pt>
                <c:pt idx="1">
                  <c:v>-3.3845517633527673E-2</c:v>
                </c:pt>
                <c:pt idx="2">
                  <c:v>-3.4284901978521784E-2</c:v>
                </c:pt>
                <c:pt idx="3">
                  <c:v>-3.3606440857574783E-2</c:v>
                </c:pt>
                <c:pt idx="4">
                  <c:v>-3.3160594978095419E-2</c:v>
                </c:pt>
                <c:pt idx="5">
                  <c:v>-3.2992595081480017E-2</c:v>
                </c:pt>
                <c:pt idx="6">
                  <c:v>-3.2656595288249074E-2</c:v>
                </c:pt>
                <c:pt idx="7">
                  <c:v>-3.1958749563846464E-2</c:v>
                </c:pt>
                <c:pt idx="8">
                  <c:v>-3.1745518925834437E-2</c:v>
                </c:pt>
                <c:pt idx="9">
                  <c:v>-3.1655057443041631E-2</c:v>
                </c:pt>
                <c:pt idx="10">
                  <c:v>-3.1364288391207161E-2</c:v>
                </c:pt>
                <c:pt idx="11">
                  <c:v>-3.1745518925834437E-2</c:v>
                </c:pt>
                <c:pt idx="12">
                  <c:v>-3.1493519080911338E-2</c:v>
                </c:pt>
                <c:pt idx="13">
                  <c:v>-3.156459596024868E-2</c:v>
                </c:pt>
                <c:pt idx="14">
                  <c:v>-3.1603365167159905E-2</c:v>
                </c:pt>
                <c:pt idx="15">
                  <c:v>-3.1642134374071131E-2</c:v>
                </c:pt>
                <c:pt idx="16">
                  <c:v>-3.1532288287822563E-2</c:v>
                </c:pt>
                <c:pt idx="17">
                  <c:v>-3.156459596024868E-2</c:v>
                </c:pt>
                <c:pt idx="18">
                  <c:v>-3.1784288132745808E-2</c:v>
                </c:pt>
                <c:pt idx="19">
                  <c:v>-3.1790749667230916E-2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FB-4475-BACA-B874DC2CF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7572080"/>
        <c:axId val="357574704"/>
      </c:scatterChart>
      <c:valAx>
        <c:axId val="35757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74704"/>
        <c:crosses val="autoZero"/>
        <c:crossBetween val="midCat"/>
      </c:valAx>
      <c:valAx>
        <c:axId val="35757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72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Sheet1!$I$2:$I$21</c:f>
              <c:numCache>
                <c:formatCode>General</c:formatCode>
                <c:ptCount val="20"/>
                <c:pt idx="0">
                  <c:v>-6.8666666666666503E-3</c:v>
                </c:pt>
                <c:pt idx="1">
                  <c:v>-1.0686666666666659E-2</c:v>
                </c:pt>
                <c:pt idx="2">
                  <c:v>-1.2556666666666624E-2</c:v>
                </c:pt>
                <c:pt idx="3">
                  <c:v>-1.4319999999999963E-2</c:v>
                </c:pt>
                <c:pt idx="4">
                  <c:v>-1.1576666666666716E-2</c:v>
                </c:pt>
                <c:pt idx="5">
                  <c:v>-9.8033333333333115E-3</c:v>
                </c:pt>
                <c:pt idx="6">
                  <c:v>-7.7300000000000146E-3</c:v>
                </c:pt>
                <c:pt idx="7">
                  <c:v>-4.8766666666666403E-3</c:v>
                </c:pt>
                <c:pt idx="8">
                  <c:v>-4.0033333333333587E-3</c:v>
                </c:pt>
                <c:pt idx="9">
                  <c:v>-3.6433333333333686E-3</c:v>
                </c:pt>
                <c:pt idx="10">
                  <c:v>-2.4500000000000632E-3</c:v>
                </c:pt>
                <c:pt idx="11">
                  <c:v>-3.2699999999999583E-3</c:v>
                </c:pt>
                <c:pt idx="12">
                  <c:v>-3.4200000000000528E-3</c:v>
                </c:pt>
                <c:pt idx="13">
                  <c:v>-3.6000000000000476E-3</c:v>
                </c:pt>
                <c:pt idx="14">
                  <c:v>-3.14333333333335E-3</c:v>
                </c:pt>
                <c:pt idx="15">
                  <c:v>-3.2733333333333134E-3</c:v>
                </c:pt>
                <c:pt idx="16">
                  <c:v>-3.2800000000000238E-3</c:v>
                </c:pt>
                <c:pt idx="17">
                  <c:v>-4.1733333333332885E-3</c:v>
                </c:pt>
                <c:pt idx="18">
                  <c:v>-4.1766666666666436E-3</c:v>
                </c:pt>
                <c:pt idx="19">
                  <c:v>-4.2033333333333367E-3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CD-461C-ACB9-4BF784111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4872848"/>
        <c:axId val="394874488"/>
      </c:scatterChart>
      <c:valAx>
        <c:axId val="394872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74488"/>
        <c:crosses val="autoZero"/>
        <c:crossBetween val="midCat"/>
      </c:valAx>
      <c:valAx>
        <c:axId val="39487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728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</a:t>
            </a:r>
            <a:r>
              <a:rPr lang="en-US" baseline="0"/>
              <a:t> Length vs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Sim_Q (Jobs)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2.9794</c:v>
                </c:pt>
                <c:pt idx="1">
                  <c:v>2.96794</c:v>
                </c:pt>
                <c:pt idx="2">
                  <c:v>2.9623300000000001</c:v>
                </c:pt>
                <c:pt idx="3">
                  <c:v>2.9570400000000001</c:v>
                </c:pt>
                <c:pt idx="4">
                  <c:v>2.9652699999999999</c:v>
                </c:pt>
                <c:pt idx="5">
                  <c:v>2.9705900000000001</c:v>
                </c:pt>
                <c:pt idx="6">
                  <c:v>2.97681</c:v>
                </c:pt>
                <c:pt idx="7">
                  <c:v>2.9853700000000001</c:v>
                </c:pt>
                <c:pt idx="8">
                  <c:v>2.9879899999999999</c:v>
                </c:pt>
                <c:pt idx="9">
                  <c:v>2.9890699999999999</c:v>
                </c:pt>
                <c:pt idx="10">
                  <c:v>2.9926499999999998</c:v>
                </c:pt>
                <c:pt idx="11">
                  <c:v>2.9901900000000001</c:v>
                </c:pt>
                <c:pt idx="12">
                  <c:v>2.9897399999999998</c:v>
                </c:pt>
                <c:pt idx="13">
                  <c:v>2.9891999999999999</c:v>
                </c:pt>
                <c:pt idx="14">
                  <c:v>2.99057</c:v>
                </c:pt>
                <c:pt idx="15">
                  <c:v>2.9901800000000001</c:v>
                </c:pt>
                <c:pt idx="16">
                  <c:v>2.9901599999999999</c:v>
                </c:pt>
                <c:pt idx="17">
                  <c:v>2.9874800000000001</c:v>
                </c:pt>
                <c:pt idx="18">
                  <c:v>2.9874700000000001</c:v>
                </c:pt>
                <c:pt idx="19">
                  <c:v>2.98739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7B-48B4-93B3-C8860341CD0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An_Q (Jobs)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7B-48B4-93B3-C8860341C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692720"/>
        <c:axId val="388693048"/>
      </c:lineChart>
      <c:catAx>
        <c:axId val="388692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693048"/>
        <c:crosses val="autoZero"/>
        <c:auto val="1"/>
        <c:lblAlgn val="ctr"/>
        <c:lblOffset val="100"/>
        <c:noMultiLvlLbl val="0"/>
      </c:catAx>
      <c:valAx>
        <c:axId val="38869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69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 vs Number of Jobs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Sim_U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Sheet1!$L$2:$L$21</c:f>
              <c:numCache>
                <c:formatCode>General</c:formatCode>
                <c:ptCount val="20"/>
                <c:pt idx="0">
                  <c:v>0.74870599999999998</c:v>
                </c:pt>
                <c:pt idx="1">
                  <c:v>0.74797499999999995</c:v>
                </c:pt>
                <c:pt idx="2">
                  <c:v>0.74762300000000004</c:v>
                </c:pt>
                <c:pt idx="3">
                  <c:v>0.74761999999999995</c:v>
                </c:pt>
                <c:pt idx="4">
                  <c:v>0.74728600000000001</c:v>
                </c:pt>
                <c:pt idx="5">
                  <c:v>0.747278</c:v>
                </c:pt>
                <c:pt idx="6">
                  <c:v>0.74780599999999997</c:v>
                </c:pt>
                <c:pt idx="7">
                  <c:v>0.74814800000000004</c:v>
                </c:pt>
                <c:pt idx="8">
                  <c:v>0.74828300000000003</c:v>
                </c:pt>
                <c:pt idx="9">
                  <c:v>0.74854200000000004</c:v>
                </c:pt>
                <c:pt idx="10">
                  <c:v>0.74908200000000003</c:v>
                </c:pt>
                <c:pt idx="11">
                  <c:v>0.749247</c:v>
                </c:pt>
                <c:pt idx="12">
                  <c:v>0.74931499999999995</c:v>
                </c:pt>
                <c:pt idx="13">
                  <c:v>0.74953999999999998</c:v>
                </c:pt>
                <c:pt idx="14">
                  <c:v>0.74953899999999996</c:v>
                </c:pt>
                <c:pt idx="15">
                  <c:v>0.74944</c:v>
                </c:pt>
                <c:pt idx="16">
                  <c:v>0.74943800000000005</c:v>
                </c:pt>
                <c:pt idx="17">
                  <c:v>0.74938400000000005</c:v>
                </c:pt>
                <c:pt idx="18">
                  <c:v>0.74941000000000002</c:v>
                </c:pt>
                <c:pt idx="19">
                  <c:v>0.74921499999999996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12-44E1-93ED-BA9199943ABF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An_U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Sheet1!$M$2:$M$21</c:f>
              <c:numCache>
                <c:formatCode>General</c:formatCode>
                <c:ptCount val="20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  <c:pt idx="7">
                  <c:v>0.75</c:v>
                </c:pt>
                <c:pt idx="8">
                  <c:v>0.75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0.75</c:v>
                </c:pt>
                <c:pt idx="13">
                  <c:v>0.75</c:v>
                </c:pt>
                <c:pt idx="14">
                  <c:v>0.75</c:v>
                </c:pt>
                <c:pt idx="15">
                  <c:v>0.75</c:v>
                </c:pt>
                <c:pt idx="16">
                  <c:v>0.75</c:v>
                </c:pt>
                <c:pt idx="17">
                  <c:v>0.75</c:v>
                </c:pt>
                <c:pt idx="18">
                  <c:v>0.75</c:v>
                </c:pt>
                <c:pt idx="19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12-44E1-93ED-BA9199943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705184"/>
        <c:axId val="388706496"/>
      </c:lineChart>
      <c:catAx>
        <c:axId val="38870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706496"/>
        <c:crosses val="autoZero"/>
        <c:auto val="1"/>
        <c:lblAlgn val="ctr"/>
        <c:lblOffset val="100"/>
        <c:noMultiLvlLbl val="0"/>
      </c:catAx>
      <c:valAx>
        <c:axId val="38870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70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-1.7253333333333565E-3</c:v>
                </c:pt>
                <c:pt idx="1">
                  <c:v>-2.7000000000000726E-3</c:v>
                </c:pt>
                <c:pt idx="2">
                  <c:v>-3.1693333333332832E-3</c:v>
                </c:pt>
                <c:pt idx="3">
                  <c:v>-3.1733333333333982E-3</c:v>
                </c:pt>
                <c:pt idx="4">
                  <c:v>-3.6186666666666589E-3</c:v>
                </c:pt>
                <c:pt idx="5">
                  <c:v>-3.6293333333333364E-3</c:v>
                </c:pt>
                <c:pt idx="6">
                  <c:v>-2.9253333333333722E-3</c:v>
                </c:pt>
                <c:pt idx="7">
                  <c:v>-2.4693333333332865E-3</c:v>
                </c:pt>
                <c:pt idx="8">
                  <c:v>-2.2893333333332913E-3</c:v>
                </c:pt>
                <c:pt idx="9">
                  <c:v>-1.9439999999999458E-3</c:v>
                </c:pt>
                <c:pt idx="10">
                  <c:v>-1.2239999999999658E-3</c:v>
                </c:pt>
                <c:pt idx="11">
                  <c:v>-1.0040000000000049E-3</c:v>
                </c:pt>
                <c:pt idx="12">
                  <c:v>-9.1333333333339561E-4</c:v>
                </c:pt>
                <c:pt idx="13">
                  <c:v>-6.133333333333546E-4</c:v>
                </c:pt>
                <c:pt idx="14">
                  <c:v>-6.1466666666672631E-4</c:v>
                </c:pt>
                <c:pt idx="15">
                  <c:v>-7.4666666666667325E-4</c:v>
                </c:pt>
                <c:pt idx="16">
                  <c:v>-7.4933333333326857E-4</c:v>
                </c:pt>
                <c:pt idx="17">
                  <c:v>-8.2133333333326653E-4</c:v>
                </c:pt>
                <c:pt idx="18">
                  <c:v>-7.866666666666392E-4</c:v>
                </c:pt>
                <c:pt idx="19">
                  <c:v>-1.0466666666667142E-3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3D-4869-B6E9-31604B95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381744"/>
        <c:axId val="421380760"/>
      </c:scatterChart>
      <c:valAx>
        <c:axId val="421381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380760"/>
        <c:crosses val="autoZero"/>
        <c:crossBetween val="midCat"/>
      </c:valAx>
      <c:valAx>
        <c:axId val="42138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381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 </a:t>
            </a:r>
            <a:r>
              <a:rPr lang="en-US" sz="1400" b="0" i="0" u="none" strike="noStrike" baseline="0">
                <a:effectLst/>
              </a:rPr>
              <a:t>for D/D/1, D/M/1, D/GI/1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D/D/1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Sheet1!$L$2:$L$21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22-4E92-B82A-20B06CDA5CA8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D/M/1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Sheet1!$M$2:$M$21</c:f>
              <c:numCache>
                <c:formatCode>General</c:formatCode>
                <c:ptCount val="20"/>
                <c:pt idx="0">
                  <c:v>0.50336199999999998</c:v>
                </c:pt>
                <c:pt idx="1">
                  <c:v>0.50341199999999997</c:v>
                </c:pt>
                <c:pt idx="2">
                  <c:v>0.50758899999999996</c:v>
                </c:pt>
                <c:pt idx="3">
                  <c:v>0.50799899999999998</c:v>
                </c:pt>
                <c:pt idx="4">
                  <c:v>0.509934</c:v>
                </c:pt>
                <c:pt idx="5">
                  <c:v>0.50801099999999999</c:v>
                </c:pt>
                <c:pt idx="6">
                  <c:v>0.50644999999999996</c:v>
                </c:pt>
                <c:pt idx="7">
                  <c:v>0.50583199999999995</c:v>
                </c:pt>
                <c:pt idx="8">
                  <c:v>0.50446500000000005</c:v>
                </c:pt>
                <c:pt idx="9">
                  <c:v>0.50297800000000004</c:v>
                </c:pt>
                <c:pt idx="10">
                  <c:v>0.50243499999999996</c:v>
                </c:pt>
                <c:pt idx="11">
                  <c:v>0.50169299999999994</c:v>
                </c:pt>
                <c:pt idx="12">
                  <c:v>0.50091399999999997</c:v>
                </c:pt>
                <c:pt idx="13">
                  <c:v>0.50089899999999998</c:v>
                </c:pt>
                <c:pt idx="14">
                  <c:v>0.50099700000000003</c:v>
                </c:pt>
                <c:pt idx="15">
                  <c:v>0.50116499999999997</c:v>
                </c:pt>
                <c:pt idx="16">
                  <c:v>0.50094099999999997</c:v>
                </c:pt>
                <c:pt idx="17">
                  <c:v>0.50140300000000004</c:v>
                </c:pt>
                <c:pt idx="18">
                  <c:v>0.50191399999999997</c:v>
                </c:pt>
                <c:pt idx="19">
                  <c:v>0.50184200000000001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22-4E92-B82A-20B06CDA5CA8}"/>
            </c:ext>
          </c:extLst>
        </c:ser>
        <c:ser>
          <c:idx val="2"/>
          <c:order val="2"/>
          <c:tx>
            <c:strRef>
              <c:f>Sheet1!$N$1</c:f>
              <c:strCache>
                <c:ptCount val="1"/>
                <c:pt idx="0">
                  <c:v>D/GI/1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Sheet1!$N$2:$N$21</c:f>
              <c:numCache>
                <c:formatCode>General</c:formatCode>
                <c:ptCount val="20"/>
                <c:pt idx="0">
                  <c:v>0.74870599999999998</c:v>
                </c:pt>
                <c:pt idx="1">
                  <c:v>0.74797499999999995</c:v>
                </c:pt>
                <c:pt idx="2">
                  <c:v>0.74762300000000004</c:v>
                </c:pt>
                <c:pt idx="3">
                  <c:v>0.74761999999999995</c:v>
                </c:pt>
                <c:pt idx="4">
                  <c:v>0.74728600000000001</c:v>
                </c:pt>
                <c:pt idx="5">
                  <c:v>0.747278</c:v>
                </c:pt>
                <c:pt idx="6">
                  <c:v>0.74780599999999997</c:v>
                </c:pt>
                <c:pt idx="7">
                  <c:v>0.74814800000000004</c:v>
                </c:pt>
                <c:pt idx="8">
                  <c:v>0.74828300000000003</c:v>
                </c:pt>
                <c:pt idx="9">
                  <c:v>0.74854200000000004</c:v>
                </c:pt>
                <c:pt idx="10">
                  <c:v>0.74908200000000003</c:v>
                </c:pt>
                <c:pt idx="11">
                  <c:v>0.749247</c:v>
                </c:pt>
                <c:pt idx="12">
                  <c:v>0.74931499999999995</c:v>
                </c:pt>
                <c:pt idx="13">
                  <c:v>0.74953999999999998</c:v>
                </c:pt>
                <c:pt idx="14">
                  <c:v>0.74953899999999996</c:v>
                </c:pt>
                <c:pt idx="15">
                  <c:v>0.74944</c:v>
                </c:pt>
                <c:pt idx="16">
                  <c:v>0.74943800000000005</c:v>
                </c:pt>
                <c:pt idx="17">
                  <c:v>0.74938400000000005</c:v>
                </c:pt>
                <c:pt idx="18">
                  <c:v>0.74941000000000002</c:v>
                </c:pt>
                <c:pt idx="19">
                  <c:v>0.74921499999999996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22-4E92-B82A-20B06CDA5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0171720"/>
        <c:axId val="380159584"/>
      </c:barChart>
      <c:catAx>
        <c:axId val="380171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59584"/>
        <c:crosses val="autoZero"/>
        <c:auto val="1"/>
        <c:lblAlgn val="ctr"/>
        <c:lblOffset val="100"/>
        <c:noMultiLvlLbl val="0"/>
      </c:catAx>
      <c:valAx>
        <c:axId val="3801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171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 Length </a:t>
            </a:r>
            <a:r>
              <a:rPr lang="en-US" sz="1400" b="0" i="0" u="none" strike="noStrike" baseline="0">
                <a:effectLst/>
              </a:rPr>
              <a:t>for D/D/1, D/M/1, D/GI/1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D/D/1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1-42C5-97E0-18D66D45610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D/M/1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1.0135400000000001</c:v>
                </c:pt>
                <c:pt idx="1">
                  <c:v>1.0137400000000001</c:v>
                </c:pt>
                <c:pt idx="2">
                  <c:v>1.0308200000000001</c:v>
                </c:pt>
                <c:pt idx="3">
                  <c:v>1.0307299999999999</c:v>
                </c:pt>
                <c:pt idx="4">
                  <c:v>1.0325200000000001</c:v>
                </c:pt>
                <c:pt idx="5">
                  <c:v>1.04054</c:v>
                </c:pt>
                <c:pt idx="6">
                  <c:v>1.03257</c:v>
                </c:pt>
                <c:pt idx="7">
                  <c:v>1.0261400000000001</c:v>
                </c:pt>
                <c:pt idx="8">
                  <c:v>1.02362</c:v>
                </c:pt>
                <c:pt idx="9">
                  <c:v>1.0180499999999999</c:v>
                </c:pt>
                <c:pt idx="10">
                  <c:v>1.0119800000000001</c:v>
                </c:pt>
                <c:pt idx="11">
                  <c:v>1.00979</c:v>
                </c:pt>
                <c:pt idx="12">
                  <c:v>1.00678</c:v>
                </c:pt>
                <c:pt idx="13">
                  <c:v>1.00366</c:v>
                </c:pt>
                <c:pt idx="14">
                  <c:v>1.004</c:v>
                </c:pt>
                <c:pt idx="15">
                  <c:v>1.00467</c:v>
                </c:pt>
                <c:pt idx="16">
                  <c:v>1.0037700000000001</c:v>
                </c:pt>
                <c:pt idx="17">
                  <c:v>1.00563</c:v>
                </c:pt>
                <c:pt idx="18">
                  <c:v>1.0076799999999999</c:v>
                </c:pt>
                <c:pt idx="19">
                  <c:v>1.00739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E1-42C5-97E0-18D66D45610B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D/GI/1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Sheet1!$I$2:$I$21</c:f>
              <c:numCache>
                <c:formatCode>General</c:formatCode>
                <c:ptCount val="20"/>
                <c:pt idx="0">
                  <c:v>2.9794</c:v>
                </c:pt>
                <c:pt idx="1">
                  <c:v>2.96794</c:v>
                </c:pt>
                <c:pt idx="2">
                  <c:v>2.9623300000000001</c:v>
                </c:pt>
                <c:pt idx="3">
                  <c:v>2.9570400000000001</c:v>
                </c:pt>
                <c:pt idx="4">
                  <c:v>2.9652699999999999</c:v>
                </c:pt>
                <c:pt idx="5">
                  <c:v>2.9705900000000001</c:v>
                </c:pt>
                <c:pt idx="6">
                  <c:v>2.97681</c:v>
                </c:pt>
                <c:pt idx="7">
                  <c:v>2.9853700000000001</c:v>
                </c:pt>
                <c:pt idx="8">
                  <c:v>2.9879899999999999</c:v>
                </c:pt>
                <c:pt idx="9">
                  <c:v>2.9890699999999999</c:v>
                </c:pt>
                <c:pt idx="10">
                  <c:v>2.9926499999999998</c:v>
                </c:pt>
                <c:pt idx="11">
                  <c:v>2.9901900000000001</c:v>
                </c:pt>
                <c:pt idx="12">
                  <c:v>2.9897399999999998</c:v>
                </c:pt>
                <c:pt idx="13">
                  <c:v>2.9891999999999999</c:v>
                </c:pt>
                <c:pt idx="14">
                  <c:v>2.99057</c:v>
                </c:pt>
                <c:pt idx="15">
                  <c:v>2.9901800000000001</c:v>
                </c:pt>
                <c:pt idx="16">
                  <c:v>2.9901599999999999</c:v>
                </c:pt>
                <c:pt idx="17">
                  <c:v>2.9874800000000001</c:v>
                </c:pt>
                <c:pt idx="18">
                  <c:v>2.9874700000000001</c:v>
                </c:pt>
                <c:pt idx="19">
                  <c:v>2.98739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E1-42C5-97E0-18D66D456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489920"/>
        <c:axId val="392480736"/>
      </c:barChart>
      <c:catAx>
        <c:axId val="39248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80736"/>
        <c:crosses val="autoZero"/>
        <c:auto val="1"/>
        <c:lblAlgn val="ctr"/>
        <c:lblOffset val="100"/>
        <c:noMultiLvlLbl val="0"/>
      </c:catAx>
      <c:valAx>
        <c:axId val="39248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Queue Length (jobs)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8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for D/D/1, D/M/1, D/GI/1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D/D/1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A5-4261-8FF1-BA3223E45C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1.28484</c:v>
                </c:pt>
                <c:pt idx="1">
                  <c:v>1.2941</c:v>
                </c:pt>
                <c:pt idx="2">
                  <c:v>1.3003</c:v>
                </c:pt>
                <c:pt idx="3">
                  <c:v>1.3059099999999999</c:v>
                </c:pt>
                <c:pt idx="4">
                  <c:v>1.2935000000000001</c:v>
                </c:pt>
                <c:pt idx="5">
                  <c:v>1.28698</c:v>
                </c:pt>
                <c:pt idx="6">
                  <c:v>1.28359</c:v>
                </c:pt>
                <c:pt idx="7">
                  <c:v>1.2745599999999999</c:v>
                </c:pt>
                <c:pt idx="8">
                  <c:v>1.2700499999999999</c:v>
                </c:pt>
                <c:pt idx="9">
                  <c:v>1.2658700000000001</c:v>
                </c:pt>
                <c:pt idx="10">
                  <c:v>1.2612699999999999</c:v>
                </c:pt>
                <c:pt idx="11">
                  <c:v>1.2585599999999999</c:v>
                </c:pt>
                <c:pt idx="12">
                  <c:v>1.25851</c:v>
                </c:pt>
                <c:pt idx="13">
                  <c:v>1.25756</c:v>
                </c:pt>
                <c:pt idx="14">
                  <c:v>1.2575499999999999</c:v>
                </c:pt>
                <c:pt idx="15">
                  <c:v>1.2584</c:v>
                </c:pt>
                <c:pt idx="16">
                  <c:v>1.25698</c:v>
                </c:pt>
                <c:pt idx="17">
                  <c:v>1.25962</c:v>
                </c:pt>
                <c:pt idx="18">
                  <c:v>1.26098</c:v>
                </c:pt>
                <c:pt idx="19">
                  <c:v>1.2609600000000001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A5-4261-8FF1-BA3223E45C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D/GI/1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1.4959499999999999</c:v>
                </c:pt>
                <c:pt idx="1">
                  <c:v>1.4952399999999999</c:v>
                </c:pt>
                <c:pt idx="2">
                  <c:v>1.4945600000000001</c:v>
                </c:pt>
                <c:pt idx="3">
                  <c:v>1.4956100000000001</c:v>
                </c:pt>
                <c:pt idx="4">
                  <c:v>1.4963</c:v>
                </c:pt>
                <c:pt idx="5">
                  <c:v>1.4965599999999999</c:v>
                </c:pt>
                <c:pt idx="6">
                  <c:v>1.49708</c:v>
                </c:pt>
                <c:pt idx="7">
                  <c:v>1.4981599999999999</c:v>
                </c:pt>
                <c:pt idx="8">
                  <c:v>1.4984900000000001</c:v>
                </c:pt>
                <c:pt idx="9">
                  <c:v>1.4986299999999999</c:v>
                </c:pt>
                <c:pt idx="10">
                  <c:v>1.49908</c:v>
                </c:pt>
                <c:pt idx="11">
                  <c:v>1.4984900000000001</c:v>
                </c:pt>
                <c:pt idx="12">
                  <c:v>1.49888</c:v>
                </c:pt>
                <c:pt idx="13">
                  <c:v>1.4987699999999999</c:v>
                </c:pt>
                <c:pt idx="14">
                  <c:v>1.49871</c:v>
                </c:pt>
                <c:pt idx="15">
                  <c:v>1.49865</c:v>
                </c:pt>
                <c:pt idx="16">
                  <c:v>1.49882</c:v>
                </c:pt>
                <c:pt idx="17">
                  <c:v>1.4987699999999999</c:v>
                </c:pt>
                <c:pt idx="18">
                  <c:v>1.4984299999999999</c:v>
                </c:pt>
                <c:pt idx="19">
                  <c:v>1.4984200000000001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A5-4261-8FF1-BA3223E45C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4887608"/>
        <c:axId val="394884656"/>
      </c:barChart>
      <c:catAx>
        <c:axId val="394887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84656"/>
        <c:crosses val="autoZero"/>
        <c:auto val="1"/>
        <c:lblAlgn val="ctr"/>
        <c:lblOffset val="100"/>
        <c:noMultiLvlLbl val="0"/>
      </c:catAx>
      <c:valAx>
        <c:axId val="39488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87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vs.</a:t>
            </a:r>
            <a:r>
              <a:rPr lang="en-US" baseline="0"/>
              <a:t>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Sim_R Time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Sheet1!$E$25:$E$44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1.47407</c:v>
                </c:pt>
                <c:pt idx="1">
                  <c:v>1.47929</c:v>
                </c:pt>
                <c:pt idx="2">
                  <c:v>1.4729399999999999</c:v>
                </c:pt>
                <c:pt idx="3">
                  <c:v>1.4710300000000001</c:v>
                </c:pt>
                <c:pt idx="4">
                  <c:v>1.4782</c:v>
                </c:pt>
                <c:pt idx="5">
                  <c:v>1.4784200000000001</c:v>
                </c:pt>
                <c:pt idx="6">
                  <c:v>1.48024</c:v>
                </c:pt>
                <c:pt idx="7">
                  <c:v>1.4838199999999999</c:v>
                </c:pt>
                <c:pt idx="8">
                  <c:v>1.48719</c:v>
                </c:pt>
                <c:pt idx="9">
                  <c:v>1.49003</c:v>
                </c:pt>
                <c:pt idx="10">
                  <c:v>1.4881500000000001</c:v>
                </c:pt>
                <c:pt idx="11">
                  <c:v>1.49007</c:v>
                </c:pt>
                <c:pt idx="12">
                  <c:v>1.4888999999999999</c:v>
                </c:pt>
                <c:pt idx="13">
                  <c:v>1.4888999999999999</c:v>
                </c:pt>
                <c:pt idx="14">
                  <c:v>1.4883200000000001</c:v>
                </c:pt>
                <c:pt idx="15">
                  <c:v>1.4879100000000001</c:v>
                </c:pt>
                <c:pt idx="16">
                  <c:v>1.4875700000000001</c:v>
                </c:pt>
                <c:pt idx="17">
                  <c:v>1.48742</c:v>
                </c:pt>
                <c:pt idx="18">
                  <c:v>1.4848600000000001</c:v>
                </c:pt>
                <c:pt idx="19">
                  <c:v>1.4846699999999999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13-4E47-B47A-AD89271F71F2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An_R Time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Sheet1!$E$25:$E$44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Sheet1!$I$2:$I$21</c:f>
              <c:numCache>
                <c:formatCode>General</c:formatCode>
                <c:ptCount val="20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1.5</c:v>
                </c:pt>
                <c:pt idx="10">
                  <c:v>1.5</c:v>
                </c:pt>
                <c:pt idx="11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  <c:pt idx="16">
                  <c:v>1.5</c:v>
                </c:pt>
                <c:pt idx="17">
                  <c:v>1.5</c:v>
                </c:pt>
                <c:pt idx="18">
                  <c:v>1.5</c:v>
                </c:pt>
                <c:pt idx="19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613-4E47-B47A-AD89271F71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188576"/>
        <c:axId val="371186608"/>
      </c:scatterChart>
      <c:valAx>
        <c:axId val="371188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186608"/>
        <c:crosses val="autoZero"/>
        <c:crossBetween val="midCat"/>
      </c:valAx>
      <c:valAx>
        <c:axId val="37118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</a:t>
                </a:r>
                <a:r>
                  <a:rPr lang="en-US" baseline="0" dirty="0"/>
                  <a:t> Time (seconds)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188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 Length vs.</a:t>
            </a:r>
            <a:r>
              <a:rPr lang="en-US" baseline="0"/>
              <a:t>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Sheet1!$G$26</c:f>
              <c:strCache>
                <c:ptCount val="1"/>
                <c:pt idx="0">
                  <c:v>Sim_Q (Jobs)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Sheet1!$F$27:$F$46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Sheet1!$G$27:$G$46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A4-48B6-A039-3A7EE8632DB0}"/>
            </c:ext>
          </c:extLst>
        </c:ser>
        <c:ser>
          <c:idx val="1"/>
          <c:order val="1"/>
          <c:tx>
            <c:strRef>
              <c:f>Sheet1!$H$26</c:f>
              <c:strCache>
                <c:ptCount val="1"/>
                <c:pt idx="0">
                  <c:v>An_Q (Jobs)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Sheet1!$F$27:$F$46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Sheet1!$H$27:$H$46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A4-48B6-A039-3A7EE8632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035576"/>
        <c:axId val="428035904"/>
      </c:scatterChart>
      <c:valAx>
        <c:axId val="428035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035904"/>
        <c:crosses val="autoZero"/>
        <c:crossBetween val="midCat"/>
      </c:valAx>
      <c:valAx>
        <c:axId val="42803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Queue Length  (jobs)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035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 %  for Response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Error R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Sheet1!$E$25:$E$44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Sheet1!$E$2:$E$21</c:f>
              <c:numCache>
                <c:formatCode>General</c:formatCode>
                <c:ptCount val="20"/>
                <c:pt idx="0">
                  <c:v>-1.7283500000000001</c:v>
                </c:pt>
                <c:pt idx="1">
                  <c:v>-1.38039</c:v>
                </c:pt>
                <c:pt idx="2">
                  <c:v>-1.8040400000000001</c:v>
                </c:pt>
                <c:pt idx="3">
                  <c:v>-1.93146</c:v>
                </c:pt>
                <c:pt idx="4">
                  <c:v>-1.45329</c:v>
                </c:pt>
                <c:pt idx="5">
                  <c:v>-1.43892</c:v>
                </c:pt>
                <c:pt idx="6">
                  <c:v>-1.3173999999999999</c:v>
                </c:pt>
                <c:pt idx="7">
                  <c:v>-1.0787</c:v>
                </c:pt>
                <c:pt idx="8">
                  <c:v>-0.85387100000000005</c:v>
                </c:pt>
                <c:pt idx="9">
                  <c:v>-0.66475899999999999</c:v>
                </c:pt>
                <c:pt idx="10">
                  <c:v>-0.78976900000000005</c:v>
                </c:pt>
                <c:pt idx="11">
                  <c:v>-0.66227999999999998</c:v>
                </c:pt>
                <c:pt idx="12">
                  <c:v>-0.74000900000000003</c:v>
                </c:pt>
                <c:pt idx="13">
                  <c:v>-0.82268300000000005</c:v>
                </c:pt>
                <c:pt idx="14">
                  <c:v>-0.77858899999999998</c:v>
                </c:pt>
                <c:pt idx="15">
                  <c:v>-0.80632700000000002</c:v>
                </c:pt>
                <c:pt idx="16">
                  <c:v>-0.82852099999999995</c:v>
                </c:pt>
                <c:pt idx="17">
                  <c:v>-0.83858600000000005</c:v>
                </c:pt>
                <c:pt idx="18">
                  <c:v>-1.00943</c:v>
                </c:pt>
                <c:pt idx="19">
                  <c:v>-1.02182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B1-4193-8BDB-28903C094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983384"/>
        <c:axId val="506981416"/>
      </c:scatterChart>
      <c:valAx>
        <c:axId val="506983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981416"/>
        <c:crosses val="autoZero"/>
        <c:crossBetween val="midCat"/>
      </c:valAx>
      <c:valAx>
        <c:axId val="50698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983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</a:t>
            </a:r>
            <a:r>
              <a:rPr lang="en-US" baseline="0"/>
              <a:t> Length vs.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Sim_Q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Sheet1!$E$25:$E$44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0">
                  <c:v>0.98697400000000002</c:v>
                </c:pt>
                <c:pt idx="1">
                  <c:v>0.97056600000000004</c:v>
                </c:pt>
                <c:pt idx="2">
                  <c:v>0.96897999999999995</c:v>
                </c:pt>
                <c:pt idx="3">
                  <c:v>0.96181899999999998</c:v>
                </c:pt>
                <c:pt idx="4">
                  <c:v>0.96895299999999995</c:v>
                </c:pt>
                <c:pt idx="5">
                  <c:v>0.97479300000000002</c:v>
                </c:pt>
                <c:pt idx="6">
                  <c:v>0.97721499999999994</c:v>
                </c:pt>
                <c:pt idx="7">
                  <c:v>0.98241900000000004</c:v>
                </c:pt>
                <c:pt idx="8">
                  <c:v>0.98823899999999998</c:v>
                </c:pt>
                <c:pt idx="9">
                  <c:v>0.990367</c:v>
                </c:pt>
                <c:pt idx="10">
                  <c:v>0.99328099999999997</c:v>
                </c:pt>
                <c:pt idx="11">
                  <c:v>0.99636400000000003</c:v>
                </c:pt>
                <c:pt idx="12">
                  <c:v>0.99636499999999995</c:v>
                </c:pt>
                <c:pt idx="13">
                  <c:v>0.99636100000000005</c:v>
                </c:pt>
                <c:pt idx="14">
                  <c:v>0.99603200000000003</c:v>
                </c:pt>
                <c:pt idx="15">
                  <c:v>0.99536400000000003</c:v>
                </c:pt>
                <c:pt idx="16">
                  <c:v>0.99625699999999995</c:v>
                </c:pt>
                <c:pt idx="17">
                  <c:v>0.994425</c:v>
                </c:pt>
                <c:pt idx="18">
                  <c:v>0.99240600000000001</c:v>
                </c:pt>
                <c:pt idx="19">
                  <c:v>0.99270000000000003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0-4CC9-AEB4-F8DF94423E65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An_Q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Sheet1!$E$25:$E$44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Sheet1!$J$2:$J$21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70-4CC9-AEB4-F8DF94423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785032"/>
        <c:axId val="505777816"/>
      </c:scatterChart>
      <c:valAx>
        <c:axId val="505785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777816"/>
        <c:crosses val="autoZero"/>
        <c:crossBetween val="midCat"/>
      </c:valAx>
      <c:valAx>
        <c:axId val="505777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Queue</a:t>
                </a:r>
                <a:r>
                  <a:rPr lang="en-US" baseline="0" dirty="0"/>
                  <a:t> Length (Jobs)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785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Queue Length Errors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Error Q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Sheet1!$E$25:$E$44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-1.30257</c:v>
                </c:pt>
                <c:pt idx="1">
                  <c:v>-2.9432200000000002</c:v>
                </c:pt>
                <c:pt idx="2">
                  <c:v>-3.1020099999999999</c:v>
                </c:pt>
                <c:pt idx="3">
                  <c:v>-3.8180800000000001</c:v>
                </c:pt>
                <c:pt idx="4">
                  <c:v>-3.10467</c:v>
                </c:pt>
                <c:pt idx="5">
                  <c:v>-2.52068</c:v>
                </c:pt>
                <c:pt idx="6">
                  <c:v>-2.2785199999999999</c:v>
                </c:pt>
                <c:pt idx="7">
                  <c:v>-1.7581</c:v>
                </c:pt>
                <c:pt idx="8">
                  <c:v>-1.1761200000000001</c:v>
                </c:pt>
                <c:pt idx="9">
                  <c:v>-0.96331500000000003</c:v>
                </c:pt>
                <c:pt idx="10">
                  <c:v>-0.67186500000000005</c:v>
                </c:pt>
                <c:pt idx="11">
                  <c:v>-0.36364600000000002</c:v>
                </c:pt>
                <c:pt idx="12">
                  <c:v>-0.363537</c:v>
                </c:pt>
                <c:pt idx="13">
                  <c:v>-0.35777799999999998</c:v>
                </c:pt>
                <c:pt idx="14">
                  <c:v>-0.39679799999999998</c:v>
                </c:pt>
                <c:pt idx="15">
                  <c:v>-0.46364899999999998</c:v>
                </c:pt>
                <c:pt idx="16">
                  <c:v>-0.37426199999999998</c:v>
                </c:pt>
                <c:pt idx="17">
                  <c:v>-0.55754400000000004</c:v>
                </c:pt>
                <c:pt idx="18">
                  <c:v>-0.75938700000000003</c:v>
                </c:pt>
                <c:pt idx="19">
                  <c:v>-0.73003799999999996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32-4B9E-A7D5-195CF590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929696"/>
        <c:axId val="368929040"/>
      </c:scatterChart>
      <c:valAx>
        <c:axId val="36892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29040"/>
        <c:crosses val="autoZero"/>
        <c:crossBetween val="midCat"/>
      </c:valAx>
      <c:valAx>
        <c:axId val="36892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29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</a:t>
            </a:r>
            <a:r>
              <a:rPr lang="en-US" baseline="0"/>
              <a:t> vs.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Sim_Uti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Sheet1!$E$25:$E$44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0.496722</c:v>
                </c:pt>
                <c:pt idx="1">
                  <c:v>0.49253200000000003</c:v>
                </c:pt>
                <c:pt idx="2">
                  <c:v>0.49212299999999998</c:v>
                </c:pt>
                <c:pt idx="3">
                  <c:v>0.49026900000000001</c:v>
                </c:pt>
                <c:pt idx="4">
                  <c:v>0.492116</c:v>
                </c:pt>
                <c:pt idx="5">
                  <c:v>0.493618</c:v>
                </c:pt>
                <c:pt idx="6">
                  <c:v>0.49423800000000001</c:v>
                </c:pt>
                <c:pt idx="7">
                  <c:v>0.49556600000000001</c:v>
                </c:pt>
                <c:pt idx="8">
                  <c:v>0.49704199999999998</c:v>
                </c:pt>
                <c:pt idx="9">
                  <c:v>0.49758000000000002</c:v>
                </c:pt>
                <c:pt idx="10">
                  <c:v>0.49831500000000001</c:v>
                </c:pt>
                <c:pt idx="11">
                  <c:v>0.499089</c:v>
                </c:pt>
                <c:pt idx="12">
                  <c:v>0.49908999999999998</c:v>
                </c:pt>
                <c:pt idx="13">
                  <c:v>0.49910399999999999</c:v>
                </c:pt>
                <c:pt idx="14">
                  <c:v>0.49900600000000001</c:v>
                </c:pt>
                <c:pt idx="15">
                  <c:v>0.498838</c:v>
                </c:pt>
                <c:pt idx="16">
                  <c:v>0.49906299999999998</c:v>
                </c:pt>
                <c:pt idx="17">
                  <c:v>0.49860199999999999</c:v>
                </c:pt>
                <c:pt idx="18">
                  <c:v>0.49809399999999998</c:v>
                </c:pt>
                <c:pt idx="19">
                  <c:v>0.498168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60-4052-B794-2C9784E5E818}"/>
            </c:ext>
          </c:extLst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An_Uti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Sheet1!$E$25:$E$44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Sheet1!$K$2:$K$21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60-4052-B794-2C9784E5E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189728"/>
        <c:axId val="509193992"/>
      </c:scatterChart>
      <c:valAx>
        <c:axId val="509189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193992"/>
        <c:crosses val="autoZero"/>
        <c:crossBetween val="midCat"/>
      </c:valAx>
      <c:valAx>
        <c:axId val="50919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189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Utilization Error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Error 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Sheet1!$E$25:$E$44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Sheet1!$G$2:$G$21</c:f>
              <c:numCache>
                <c:formatCode>General</c:formatCode>
                <c:ptCount val="20"/>
                <c:pt idx="0">
                  <c:v>-0.65555600000000003</c:v>
                </c:pt>
                <c:pt idx="1">
                  <c:v>-1.49359</c:v>
                </c:pt>
                <c:pt idx="2">
                  <c:v>-1.57544</c:v>
                </c:pt>
                <c:pt idx="3">
                  <c:v>-1.9461999999999999</c:v>
                </c:pt>
                <c:pt idx="4">
                  <c:v>-9.8610000000000086E-2</c:v>
                </c:pt>
                <c:pt idx="5">
                  <c:v>-1.27643</c:v>
                </c:pt>
                <c:pt idx="6">
                  <c:v>-1.15239</c:v>
                </c:pt>
                <c:pt idx="7">
                  <c:v>-0.88684700000000005</c:v>
                </c:pt>
                <c:pt idx="8">
                  <c:v>-0.59153800000000001</c:v>
                </c:pt>
                <c:pt idx="9">
                  <c:v>-0.48398799999999997</c:v>
                </c:pt>
                <c:pt idx="10">
                  <c:v>-0.337065</c:v>
                </c:pt>
                <c:pt idx="11">
                  <c:v>-0.18215400000000001</c:v>
                </c:pt>
                <c:pt idx="12">
                  <c:v>-0.18209900000000001</c:v>
                </c:pt>
                <c:pt idx="13">
                  <c:v>-0.17921000000000001</c:v>
                </c:pt>
                <c:pt idx="14">
                  <c:v>-0.198794</c:v>
                </c:pt>
                <c:pt idx="15">
                  <c:v>-0.23236299999999999</c:v>
                </c:pt>
                <c:pt idx="16">
                  <c:v>-0.18748200000000001</c:v>
                </c:pt>
                <c:pt idx="17">
                  <c:v>-0.27955099999999999</c:v>
                </c:pt>
                <c:pt idx="18">
                  <c:v>-0.38114100000000001</c:v>
                </c:pt>
                <c:pt idx="19">
                  <c:v>-0.36635600000000001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9B-43CF-8B76-E8D97D1EF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446600"/>
        <c:axId val="359447256"/>
      </c:scatterChart>
      <c:valAx>
        <c:axId val="359446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Jobs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447256"/>
        <c:crosses val="autoZero"/>
        <c:crossBetween val="midCat"/>
      </c:valAx>
      <c:valAx>
        <c:axId val="359447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446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Response Time Error % for Exponential Arrival &amp; Service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 %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6.5132300000000001</c:v>
                </c:pt>
                <c:pt idx="1">
                  <c:v>5.2811700000000004</c:v>
                </c:pt>
                <c:pt idx="2">
                  <c:v>3.6790500000000002</c:v>
                </c:pt>
                <c:pt idx="3">
                  <c:v>3.4126699999999999</c:v>
                </c:pt>
                <c:pt idx="4">
                  <c:v>2.6358000000000001</c:v>
                </c:pt>
                <c:pt idx="5">
                  <c:v>2.0254300000000001</c:v>
                </c:pt>
                <c:pt idx="6">
                  <c:v>1.51105</c:v>
                </c:pt>
                <c:pt idx="7">
                  <c:v>1.3895299999999999</c:v>
                </c:pt>
                <c:pt idx="8">
                  <c:v>1.6589700000000001</c:v>
                </c:pt>
                <c:pt idx="9">
                  <c:v>1.29182</c:v>
                </c:pt>
                <c:pt idx="10">
                  <c:v>1.27603</c:v>
                </c:pt>
                <c:pt idx="11">
                  <c:v>1.04541</c:v>
                </c:pt>
                <c:pt idx="12">
                  <c:v>0.70643900000000004</c:v>
                </c:pt>
                <c:pt idx="13">
                  <c:v>1.0771299999999999</c:v>
                </c:pt>
                <c:pt idx="14">
                  <c:v>1.04196</c:v>
                </c:pt>
                <c:pt idx="15">
                  <c:v>0.72724200000000006</c:v>
                </c:pt>
                <c:pt idx="16">
                  <c:v>0.72409900000000005</c:v>
                </c:pt>
                <c:pt idx="17">
                  <c:v>0.574874</c:v>
                </c:pt>
                <c:pt idx="18">
                  <c:v>0.599773</c:v>
                </c:pt>
                <c:pt idx="19">
                  <c:v>0.64379399999999998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A3-4212-8854-D58D259FC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8933792"/>
        <c:axId val="388934448"/>
      </c:lineChart>
      <c:catAx>
        <c:axId val="388933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934448"/>
        <c:crosses val="autoZero"/>
        <c:auto val="1"/>
        <c:lblAlgn val="ctr"/>
        <c:lblOffset val="100"/>
        <c:noMultiLvlLbl val="0"/>
      </c:catAx>
      <c:valAx>
        <c:axId val="3889344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93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Response Time vs. Number of Jobs</a:t>
            </a:r>
          </a:p>
        </c:rich>
      </c:tx>
      <c:layout>
        <c:manualLayout>
          <c:xMode val="edge"/>
          <c:yMode val="edge"/>
          <c:x val="0.23520122484689412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Time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1.0651299999999999</c:v>
                </c:pt>
                <c:pt idx="1">
                  <c:v>1.05281</c:v>
                </c:pt>
                <c:pt idx="2">
                  <c:v>1.0367900000000001</c:v>
                </c:pt>
                <c:pt idx="3">
                  <c:v>1.03413</c:v>
                </c:pt>
                <c:pt idx="4">
                  <c:v>1.0263599999999999</c:v>
                </c:pt>
                <c:pt idx="5">
                  <c:v>1.0202500000000001</c:v>
                </c:pt>
                <c:pt idx="6">
                  <c:v>1.01511</c:v>
                </c:pt>
                <c:pt idx="7">
                  <c:v>1.0139</c:v>
                </c:pt>
                <c:pt idx="8">
                  <c:v>1.0165900000000001</c:v>
                </c:pt>
                <c:pt idx="9">
                  <c:v>1.01292</c:v>
                </c:pt>
                <c:pt idx="10">
                  <c:v>1.0127600000000001</c:v>
                </c:pt>
                <c:pt idx="11">
                  <c:v>1.0104500000000001</c:v>
                </c:pt>
                <c:pt idx="12">
                  <c:v>1.0070600000000001</c:v>
                </c:pt>
                <c:pt idx="13">
                  <c:v>1.0107699999999999</c:v>
                </c:pt>
                <c:pt idx="14">
                  <c:v>1.0104200000000001</c:v>
                </c:pt>
                <c:pt idx="15">
                  <c:v>1.0072700000000001</c:v>
                </c:pt>
                <c:pt idx="16">
                  <c:v>1.0072399999999999</c:v>
                </c:pt>
                <c:pt idx="17">
                  <c:v>1.0057499999999999</c:v>
                </c:pt>
                <c:pt idx="18">
                  <c:v>1.006</c:v>
                </c:pt>
                <c:pt idx="19">
                  <c:v>1.00644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19-4196-AE61-A5FB47476B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An_Response Time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19-4196-AE61-A5FB47476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6059680"/>
        <c:axId val="396062960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10000</c:v>
                      </c:pt>
                      <c:pt idx="1">
                        <c:v>20000</c:v>
                      </c:pt>
                      <c:pt idx="2">
                        <c:v>30000</c:v>
                      </c:pt>
                      <c:pt idx="3">
                        <c:v>40000</c:v>
                      </c:pt>
                      <c:pt idx="4">
                        <c:v>50000</c:v>
                      </c:pt>
                      <c:pt idx="5">
                        <c:v>60000</c:v>
                      </c:pt>
                      <c:pt idx="6">
                        <c:v>70000</c:v>
                      </c:pt>
                      <c:pt idx="7">
                        <c:v>80000</c:v>
                      </c:pt>
                      <c:pt idx="8">
                        <c:v>90000</c:v>
                      </c:pt>
                      <c:pt idx="9">
                        <c:v>100000</c:v>
                      </c:pt>
                      <c:pt idx="10">
                        <c:v>110000</c:v>
                      </c:pt>
                      <c:pt idx="11">
                        <c:v>120000</c:v>
                      </c:pt>
                      <c:pt idx="12">
                        <c:v>130000</c:v>
                      </c:pt>
                      <c:pt idx="13">
                        <c:v>140000</c:v>
                      </c:pt>
                      <c:pt idx="14">
                        <c:v>150000</c:v>
                      </c:pt>
                      <c:pt idx="15">
                        <c:v>160000</c:v>
                      </c:pt>
                      <c:pt idx="16">
                        <c:v>170000</c:v>
                      </c:pt>
                      <c:pt idx="17">
                        <c:v>180000</c:v>
                      </c:pt>
                      <c:pt idx="18">
                        <c:v>190000</c:v>
                      </c:pt>
                      <c:pt idx="19">
                        <c:v>200000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Sheet1!$D$2:$D$21</c15:sqref>
                        </c15:formulaRef>
                      </c:ext>
                    </c:extLst>
                    <c:numCache>
                      <c:formatCode>General</c:formatCode>
                      <c:ptCount val="2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4719-4196-AE61-A5FB47476B21}"/>
                  </c:ext>
                </c:extLst>
              </c15:ser>
            </c15:filteredLineSeries>
          </c:ext>
        </c:extLst>
      </c:lineChart>
      <c:catAx>
        <c:axId val="39605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62960"/>
        <c:crosses val="autoZero"/>
        <c:auto val="1"/>
        <c:lblAlgn val="ctr"/>
        <c:lblOffset val="100"/>
        <c:noMultiLvlLbl val="0"/>
      </c:catAx>
      <c:valAx>
        <c:axId val="39606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5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 Length Vs. Number of Jobs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Queue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Sheet1!$D$2:$D$21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1.06609</c:v>
                </c:pt>
                <c:pt idx="1">
                  <c:v>1.04311</c:v>
                </c:pt>
                <c:pt idx="2">
                  <c:v>1.03346</c:v>
                </c:pt>
                <c:pt idx="3">
                  <c:v>1.0345899999999999</c:v>
                </c:pt>
                <c:pt idx="4">
                  <c:v>1.0296000000000001</c:v>
                </c:pt>
                <c:pt idx="5">
                  <c:v>1.0256799999999999</c:v>
                </c:pt>
                <c:pt idx="6">
                  <c:v>1.0198100000000001</c:v>
                </c:pt>
                <c:pt idx="7">
                  <c:v>1.0173000000000001</c:v>
                </c:pt>
                <c:pt idx="8">
                  <c:v>1.01874</c:v>
                </c:pt>
                <c:pt idx="9">
                  <c:v>1.0135099999999999</c:v>
                </c:pt>
                <c:pt idx="10">
                  <c:v>1.01268</c:v>
                </c:pt>
                <c:pt idx="11">
                  <c:v>1.0102899999999999</c:v>
                </c:pt>
                <c:pt idx="12">
                  <c:v>1.00549</c:v>
                </c:pt>
                <c:pt idx="13">
                  <c:v>1.0093000000000001</c:v>
                </c:pt>
                <c:pt idx="14">
                  <c:v>1.00861</c:v>
                </c:pt>
                <c:pt idx="15">
                  <c:v>1.0053799999999999</c:v>
                </c:pt>
                <c:pt idx="16">
                  <c:v>1.0048600000000001</c:v>
                </c:pt>
                <c:pt idx="17">
                  <c:v>1.0038199999999999</c:v>
                </c:pt>
                <c:pt idx="18">
                  <c:v>1.0053700000000001</c:v>
                </c:pt>
                <c:pt idx="19">
                  <c:v>1.0062899999999999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B1-4498-A633-BF3608D1F668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An_Queue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Sheet1!$D$2:$D$21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B1-4498-A633-BF3608D1F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51233216"/>
        <c:axId val="451235184"/>
      </c:lineChart>
      <c:catAx>
        <c:axId val="45123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Jobs</a:t>
                </a:r>
              </a:p>
            </c:rich>
          </c:tx>
          <c:layout>
            <c:manualLayout>
              <c:xMode val="edge"/>
              <c:yMode val="edge"/>
              <c:x val="0.39251376749527284"/>
              <c:y val="0.827079320329482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35184"/>
        <c:crosses val="autoZero"/>
        <c:auto val="1"/>
        <c:lblAlgn val="ctr"/>
        <c:lblOffset val="100"/>
        <c:noMultiLvlLbl val="0"/>
      </c:catAx>
      <c:valAx>
        <c:axId val="4512351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Queue Length (jobs)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23321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 dirty="0"/>
              <a:t>Queue Length Error % for Exponential Arrival &amp; Service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675204363974461E-2"/>
          <c:y val="0.18534182666048279"/>
          <c:w val="0.88077550625257839"/>
          <c:h val="0.53367106968803446"/>
        </c:manualLayout>
      </c:layout>
      <c:lineChart>
        <c:grouping val="standar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error q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Sheet1!$J$2:$J$21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Sheet1!$K$2:$K$21</c:f>
              <c:numCache>
                <c:formatCode>General</c:formatCode>
                <c:ptCount val="20"/>
                <c:pt idx="0">
                  <c:v>6.6090600000000004</c:v>
                </c:pt>
                <c:pt idx="1">
                  <c:v>4.3111300000000004</c:v>
                </c:pt>
                <c:pt idx="2">
                  <c:v>3.3464100000000001</c:v>
                </c:pt>
                <c:pt idx="3">
                  <c:v>3.4591099999999999</c:v>
                </c:pt>
                <c:pt idx="4">
                  <c:v>2.9595199999999999</c:v>
                </c:pt>
                <c:pt idx="5">
                  <c:v>2.5678100000000001</c:v>
                </c:pt>
                <c:pt idx="6">
                  <c:v>1.98125</c:v>
                </c:pt>
                <c:pt idx="7">
                  <c:v>1.7303999999999999</c:v>
                </c:pt>
                <c:pt idx="8">
                  <c:v>1.87364</c:v>
                </c:pt>
                <c:pt idx="9">
                  <c:v>1.3514900000000001</c:v>
                </c:pt>
                <c:pt idx="10">
                  <c:v>1.2678499999999999</c:v>
                </c:pt>
                <c:pt idx="11">
                  <c:v>1.02895</c:v>
                </c:pt>
                <c:pt idx="12">
                  <c:v>0.54870300000000005</c:v>
                </c:pt>
                <c:pt idx="13">
                  <c:v>0.92994900000000003</c:v>
                </c:pt>
                <c:pt idx="14">
                  <c:v>0.86142099999999999</c:v>
                </c:pt>
                <c:pt idx="15">
                  <c:v>0.53805800000000004</c:v>
                </c:pt>
                <c:pt idx="16">
                  <c:v>0.48566100000000001</c:v>
                </c:pt>
                <c:pt idx="17">
                  <c:v>0.38245800000000002</c:v>
                </c:pt>
                <c:pt idx="18">
                  <c:v>0.53712499999999996</c:v>
                </c:pt>
                <c:pt idx="19">
                  <c:v>0.62858099999999995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DF-40A5-9DC4-6AB95C16CF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5728200"/>
        <c:axId val="395730824"/>
      </c:lineChart>
      <c:catAx>
        <c:axId val="395728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30824"/>
        <c:crosses val="autoZero"/>
        <c:auto val="1"/>
        <c:lblAlgn val="ctr"/>
        <c:lblOffset val="100"/>
        <c:noMultiLvlLbl val="0"/>
      </c:catAx>
      <c:valAx>
        <c:axId val="39573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7282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 Vs. Number of Jobs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Utilization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0.51602599999999998</c:v>
                </c:pt>
                <c:pt idx="1">
                  <c:v>0.51045200000000002</c:v>
                </c:pt>
                <c:pt idx="2">
                  <c:v>0.50966699999999998</c:v>
                </c:pt>
                <c:pt idx="3">
                  <c:v>0.50938300000000003</c:v>
                </c:pt>
                <c:pt idx="4">
                  <c:v>0.50802499999999995</c:v>
                </c:pt>
                <c:pt idx="5">
                  <c:v>0.50714300000000001</c:v>
                </c:pt>
                <c:pt idx="6">
                  <c:v>0.50643300000000002</c:v>
                </c:pt>
                <c:pt idx="7">
                  <c:v>0.50569399999999998</c:v>
                </c:pt>
                <c:pt idx="8">
                  <c:v>0.50490900000000005</c:v>
                </c:pt>
                <c:pt idx="9">
                  <c:v>0.50427299999999997</c:v>
                </c:pt>
                <c:pt idx="10">
                  <c:v>0.50427200000000005</c:v>
                </c:pt>
                <c:pt idx="11">
                  <c:v>0.50415600000000005</c:v>
                </c:pt>
                <c:pt idx="12">
                  <c:v>0.50298100000000001</c:v>
                </c:pt>
                <c:pt idx="13">
                  <c:v>0.50321700000000003</c:v>
                </c:pt>
                <c:pt idx="14">
                  <c:v>0.503023</c:v>
                </c:pt>
                <c:pt idx="15">
                  <c:v>0.50262300000000004</c:v>
                </c:pt>
                <c:pt idx="16">
                  <c:v>0.50243099999999996</c:v>
                </c:pt>
                <c:pt idx="17">
                  <c:v>0.50190999999999997</c:v>
                </c:pt>
                <c:pt idx="18">
                  <c:v>0.50236199999999998</c:v>
                </c:pt>
                <c:pt idx="19">
                  <c:v>0.502695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DB-4A2D-A8A8-99000DD799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An_Utilization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DB-4A2D-A8A8-99000DD79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772080"/>
        <c:axId val="401775360"/>
      </c:lineChart>
      <c:catAx>
        <c:axId val="4017720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75360"/>
        <c:crosses val="autoZero"/>
        <c:auto val="1"/>
        <c:lblAlgn val="ctr"/>
        <c:lblOffset val="100"/>
        <c:noMultiLvlLbl val="0"/>
      </c:catAx>
      <c:valAx>
        <c:axId val="40177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7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 vs Number of Jobs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Sheet1!$L$26</c:f>
              <c:strCache>
                <c:ptCount val="1"/>
                <c:pt idx="0">
                  <c:v>Sim_U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Sheet1!$K$27:$K$46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Sheet1!$L$27:$L$46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70-484A-B997-1AECF7DF30D2}"/>
            </c:ext>
          </c:extLst>
        </c:ser>
        <c:ser>
          <c:idx val="1"/>
          <c:order val="1"/>
          <c:tx>
            <c:strRef>
              <c:f>Sheet1!$M$26</c:f>
              <c:strCache>
                <c:ptCount val="1"/>
                <c:pt idx="0">
                  <c:v>An_U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Sheet1!$K$27:$K$46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Sheet1!$M$27:$M$46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70-484A-B997-1AECF7DF30D2}"/>
            </c:ext>
          </c:extLst>
        </c:ser>
        <c:ser>
          <c:idx val="2"/>
          <c:order val="2"/>
          <c:tx>
            <c:strRef>
              <c:f>Sheet1!$N$26</c:f>
              <c:strCache>
                <c:ptCount val="1"/>
                <c:pt idx="0">
                  <c:v>Error (%)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Sheet1!$K$27:$K$46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Sheet1!$N$27:$N$46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70-484A-B997-1AECF7DF3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6968000"/>
        <c:axId val="426970296"/>
      </c:lineChart>
      <c:catAx>
        <c:axId val="426968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70296"/>
        <c:crosses val="autoZero"/>
        <c:auto val="1"/>
        <c:lblAlgn val="ctr"/>
        <c:lblOffset val="100"/>
        <c:noMultiLvlLbl val="0"/>
      </c:catAx>
      <c:valAx>
        <c:axId val="426970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6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effectLst/>
              </a:rPr>
              <a:t>Utilization Error % for Exponential Arrival &amp; Service times</a:t>
            </a:r>
            <a:endParaRPr lang="en-US" sz="2000" dirty="0">
              <a:effectLst/>
            </a:endParaRPr>
          </a:p>
        </c:rich>
      </c:tx>
      <c:layout>
        <c:manualLayout>
          <c:xMode val="edge"/>
          <c:yMode val="edge"/>
          <c:x val="0.146696109598049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error 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Sheet1!$G$2:$G$21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3.2051599999999998</c:v>
                </c:pt>
                <c:pt idx="1">
                  <c:v>2.0904400000000001</c:v>
                </c:pt>
                <c:pt idx="2">
                  <c:v>1.93347</c:v>
                </c:pt>
                <c:pt idx="3">
                  <c:v>1.87663</c:v>
                </c:pt>
                <c:pt idx="4">
                  <c:v>1.6050899999999999</c:v>
                </c:pt>
                <c:pt idx="5">
                  <c:v>1.42869</c:v>
                </c:pt>
                <c:pt idx="6">
                  <c:v>1.2865200000000001</c:v>
                </c:pt>
                <c:pt idx="7">
                  <c:v>1.1388799999999999</c:v>
                </c:pt>
                <c:pt idx="8">
                  <c:v>0.98174499999999998</c:v>
                </c:pt>
                <c:pt idx="9">
                  <c:v>0.85455700000000001</c:v>
                </c:pt>
                <c:pt idx="10">
                  <c:v>0.85434399999999999</c:v>
                </c:pt>
                <c:pt idx="11">
                  <c:v>0.83121699999999998</c:v>
                </c:pt>
                <c:pt idx="12">
                  <c:v>0.59623999999999999</c:v>
                </c:pt>
                <c:pt idx="13">
                  <c:v>0.64337200000000005</c:v>
                </c:pt>
                <c:pt idx="14">
                  <c:v>0.60455700000000001</c:v>
                </c:pt>
                <c:pt idx="15">
                  <c:v>0.52458400000000005</c:v>
                </c:pt>
                <c:pt idx="16">
                  <c:v>0.48627599999999999</c:v>
                </c:pt>
                <c:pt idx="17">
                  <c:v>0.38201800000000002</c:v>
                </c:pt>
                <c:pt idx="18">
                  <c:v>0.472385</c:v>
                </c:pt>
                <c:pt idx="19">
                  <c:v>0.53901399999999999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B7-4B76-9D83-A5FAA06ED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954440"/>
        <c:axId val="312951816"/>
      </c:lineChart>
      <c:catAx>
        <c:axId val="312954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951816"/>
        <c:crosses val="autoZero"/>
        <c:auto val="1"/>
        <c:lblAlgn val="ctr"/>
        <c:lblOffset val="100"/>
        <c:noMultiLvlLbl val="0"/>
      </c:catAx>
      <c:valAx>
        <c:axId val="312951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Error</a:t>
                </a:r>
                <a:r>
                  <a:rPr lang="en-US" baseline="0"/>
                  <a:t>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954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vs.</a:t>
            </a:r>
            <a:r>
              <a:rPr lang="en-US" baseline="0"/>
              <a:t>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Sim_R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3.7437900000000002</c:v>
                </c:pt>
                <c:pt idx="1">
                  <c:v>3.66059</c:v>
                </c:pt>
                <c:pt idx="2">
                  <c:v>3.7290399999999999</c:v>
                </c:pt>
                <c:pt idx="3">
                  <c:v>3.78077</c:v>
                </c:pt>
                <c:pt idx="4">
                  <c:v>3.83813</c:v>
                </c:pt>
                <c:pt idx="5">
                  <c:v>3.86056</c:v>
                </c:pt>
                <c:pt idx="6">
                  <c:v>3.8554400000000002</c:v>
                </c:pt>
                <c:pt idx="7">
                  <c:v>3.8159800000000001</c:v>
                </c:pt>
                <c:pt idx="8">
                  <c:v>3.8012000000000001</c:v>
                </c:pt>
                <c:pt idx="9">
                  <c:v>3.77942</c:v>
                </c:pt>
                <c:pt idx="10">
                  <c:v>3.78667</c:v>
                </c:pt>
                <c:pt idx="11">
                  <c:v>3.7747799999999998</c:v>
                </c:pt>
                <c:pt idx="12">
                  <c:v>3.7727499999999998</c:v>
                </c:pt>
                <c:pt idx="13">
                  <c:v>3.7858800000000001</c:v>
                </c:pt>
                <c:pt idx="14">
                  <c:v>3.7875700000000001</c:v>
                </c:pt>
                <c:pt idx="15">
                  <c:v>3.79067</c:v>
                </c:pt>
                <c:pt idx="16">
                  <c:v>3.7751800000000002</c:v>
                </c:pt>
                <c:pt idx="17">
                  <c:v>3.7790699999999999</c:v>
                </c:pt>
                <c:pt idx="18">
                  <c:v>3.7885900000000001</c:v>
                </c:pt>
                <c:pt idx="19">
                  <c:v>3.79704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B4-4B9C-BB94-3D0C8E0BAAE6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An_R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3.8333300000000001</c:v>
                </c:pt>
                <c:pt idx="1">
                  <c:v>3.8333300000000001</c:v>
                </c:pt>
                <c:pt idx="2">
                  <c:v>3.8333300000000001</c:v>
                </c:pt>
                <c:pt idx="3">
                  <c:v>3.8333300000000001</c:v>
                </c:pt>
                <c:pt idx="4">
                  <c:v>3.8333300000000001</c:v>
                </c:pt>
                <c:pt idx="5">
                  <c:v>3.8333300000000001</c:v>
                </c:pt>
                <c:pt idx="6">
                  <c:v>3.8333300000000001</c:v>
                </c:pt>
                <c:pt idx="7">
                  <c:v>3.8333300000000001</c:v>
                </c:pt>
                <c:pt idx="8">
                  <c:v>3.8333300000000001</c:v>
                </c:pt>
                <c:pt idx="9">
                  <c:v>3.8333300000000001</c:v>
                </c:pt>
                <c:pt idx="10">
                  <c:v>3.8333300000000001</c:v>
                </c:pt>
                <c:pt idx="11">
                  <c:v>3.8333300000000001</c:v>
                </c:pt>
                <c:pt idx="12">
                  <c:v>3.8333300000000001</c:v>
                </c:pt>
                <c:pt idx="13">
                  <c:v>3.8333300000000001</c:v>
                </c:pt>
                <c:pt idx="14">
                  <c:v>3.8333300000000001</c:v>
                </c:pt>
                <c:pt idx="15">
                  <c:v>3.8333300000000001</c:v>
                </c:pt>
                <c:pt idx="16">
                  <c:v>3.8333300000000001</c:v>
                </c:pt>
                <c:pt idx="17">
                  <c:v>3.8333300000000001</c:v>
                </c:pt>
                <c:pt idx="18">
                  <c:v>3.8333300000000001</c:v>
                </c:pt>
                <c:pt idx="19">
                  <c:v>3.8333300000000001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B4-4B9C-BB94-3D0C8E0BA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6466952"/>
        <c:axId val="376468920"/>
      </c:lineChart>
      <c:catAx>
        <c:axId val="376466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68920"/>
        <c:crosses val="autoZero"/>
        <c:auto val="1"/>
        <c:lblAlgn val="ctr"/>
        <c:lblOffset val="100"/>
        <c:noMultiLvlLbl val="0"/>
      </c:catAx>
      <c:valAx>
        <c:axId val="376468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</a:t>
                </a:r>
                <a:r>
                  <a:rPr lang="en-US" dirty="0" err="1"/>
                  <a:t>Reponse</a:t>
                </a:r>
                <a:r>
                  <a:rPr lang="en-US" baseline="0" dirty="0"/>
                  <a:t> Time (seconds)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66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Response Time Error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Error% 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-2.3358099999999999</c:v>
                </c:pt>
                <c:pt idx="1">
                  <c:v>-4.5061799999999996</c:v>
                </c:pt>
                <c:pt idx="2">
                  <c:v>-2.7206299999999999</c:v>
                </c:pt>
                <c:pt idx="3">
                  <c:v>-1.37113</c:v>
                </c:pt>
                <c:pt idx="4">
                  <c:v>0.12517300000000001</c:v>
                </c:pt>
                <c:pt idx="5">
                  <c:v>0.71046900000000002</c:v>
                </c:pt>
                <c:pt idx="6">
                  <c:v>0.57672100000000004</c:v>
                </c:pt>
                <c:pt idx="7">
                  <c:v>-0.45252199999999998</c:v>
                </c:pt>
                <c:pt idx="8">
                  <c:v>-0.83823700000000001</c:v>
                </c:pt>
                <c:pt idx="9">
                  <c:v>-1.40635</c:v>
                </c:pt>
                <c:pt idx="10">
                  <c:v>-1.21719</c:v>
                </c:pt>
                <c:pt idx="11">
                  <c:v>-1.5273399999999999</c:v>
                </c:pt>
                <c:pt idx="12">
                  <c:v>-1.5803799999999999</c:v>
                </c:pt>
                <c:pt idx="13">
                  <c:v>-1.2378800000000001</c:v>
                </c:pt>
                <c:pt idx="14">
                  <c:v>-1.1938200000000001</c:v>
                </c:pt>
                <c:pt idx="15">
                  <c:v>-1.11294</c:v>
                </c:pt>
                <c:pt idx="16">
                  <c:v>-1.5168699999999999</c:v>
                </c:pt>
                <c:pt idx="17">
                  <c:v>-1.4153899999999999</c:v>
                </c:pt>
                <c:pt idx="18">
                  <c:v>-1.1672199999999999</c:v>
                </c:pt>
                <c:pt idx="19">
                  <c:v>-0.94678799999999996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90-481D-912C-40596B41E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836304"/>
        <c:axId val="378836960"/>
      </c:lineChart>
      <c:catAx>
        <c:axId val="37883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836960"/>
        <c:crosses val="autoZero"/>
        <c:auto val="1"/>
        <c:lblAlgn val="ctr"/>
        <c:lblOffset val="100"/>
        <c:noMultiLvlLbl val="0"/>
      </c:catAx>
      <c:valAx>
        <c:axId val="3788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83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 Length vs</a:t>
            </a:r>
            <a:r>
              <a:rPr lang="en-US" baseline="0"/>
              <a:t>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Sim_Q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2.94381</c:v>
                </c:pt>
                <c:pt idx="1">
                  <c:v>2.8323299999999998</c:v>
                </c:pt>
                <c:pt idx="2">
                  <c:v>2.9127200000000002</c:v>
                </c:pt>
                <c:pt idx="3">
                  <c:v>2.9643600000000001</c:v>
                </c:pt>
                <c:pt idx="4">
                  <c:v>3.0098199999999999</c:v>
                </c:pt>
                <c:pt idx="5">
                  <c:v>3.0433500000000002</c:v>
                </c:pt>
                <c:pt idx="6">
                  <c:v>3.0325099999999998</c:v>
                </c:pt>
                <c:pt idx="7">
                  <c:v>3.0168200000000001</c:v>
                </c:pt>
                <c:pt idx="8">
                  <c:v>3.0053200000000002</c:v>
                </c:pt>
                <c:pt idx="9">
                  <c:v>2.9853299999999998</c:v>
                </c:pt>
                <c:pt idx="10">
                  <c:v>2.9757199999999999</c:v>
                </c:pt>
                <c:pt idx="11">
                  <c:v>2.9767399999999999</c:v>
                </c:pt>
                <c:pt idx="12">
                  <c:v>2.9626899999999998</c:v>
                </c:pt>
                <c:pt idx="13">
                  <c:v>2.9629400000000001</c:v>
                </c:pt>
                <c:pt idx="14">
                  <c:v>2.9615</c:v>
                </c:pt>
                <c:pt idx="15">
                  <c:v>2.9613499999999999</c:v>
                </c:pt>
                <c:pt idx="16">
                  <c:v>2.95472</c:v>
                </c:pt>
                <c:pt idx="17">
                  <c:v>2.96279</c:v>
                </c:pt>
                <c:pt idx="18">
                  <c:v>2.9787400000000002</c:v>
                </c:pt>
                <c:pt idx="19">
                  <c:v>2.9847899999999998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6B-4C65-878C-2DB4A63E08E9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An_Q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Sheet1!$I$2:$I$21</c:f>
              <c:numCache>
                <c:formatCode>General</c:formatCode>
                <c:ptCount val="2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6B-4C65-878C-2DB4A63E0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833680"/>
        <c:axId val="378834008"/>
      </c:lineChart>
      <c:catAx>
        <c:axId val="37883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Jobs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834008"/>
        <c:crosses val="autoZero"/>
        <c:auto val="1"/>
        <c:lblAlgn val="ctr"/>
        <c:lblOffset val="100"/>
        <c:noMultiLvlLbl val="0"/>
      </c:catAx>
      <c:valAx>
        <c:axId val="378834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Queue</a:t>
                </a:r>
                <a:r>
                  <a:rPr lang="en-US" baseline="0" dirty="0"/>
                  <a:t> Length (Jobs)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83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Queue</a:t>
            </a:r>
            <a:r>
              <a:rPr lang="en-US" baseline="0" dirty="0"/>
              <a:t> Length Error (%)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Error% Q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-1.8729499999999999</c:v>
                </c:pt>
                <c:pt idx="1">
                  <c:v>-5.5890199999999997</c:v>
                </c:pt>
                <c:pt idx="2">
                  <c:v>-2.9092099999999999</c:v>
                </c:pt>
                <c:pt idx="3">
                  <c:v>-1.18791</c:v>
                </c:pt>
                <c:pt idx="4">
                  <c:v>0.327347</c:v>
                </c:pt>
                <c:pt idx="5">
                  <c:v>1.44516</c:v>
                </c:pt>
                <c:pt idx="6">
                  <c:v>1.08375</c:v>
                </c:pt>
                <c:pt idx="7">
                  <c:v>0.56077299999999997</c:v>
                </c:pt>
                <c:pt idx="8">
                  <c:v>0.17748700000000001</c:v>
                </c:pt>
                <c:pt idx="9">
                  <c:v>-0.48897400000000002</c:v>
                </c:pt>
                <c:pt idx="10">
                  <c:v>-0.80927199999999999</c:v>
                </c:pt>
                <c:pt idx="11">
                  <c:v>-0.77524599999999999</c:v>
                </c:pt>
                <c:pt idx="12">
                  <c:v>-1.2438100000000001</c:v>
                </c:pt>
                <c:pt idx="13">
                  <c:v>-1.2352300000000001</c:v>
                </c:pt>
                <c:pt idx="14">
                  <c:v>-1.28348</c:v>
                </c:pt>
                <c:pt idx="15">
                  <c:v>-1.2884500000000001</c:v>
                </c:pt>
                <c:pt idx="16">
                  <c:v>-1.5093799999999999</c:v>
                </c:pt>
                <c:pt idx="17">
                  <c:v>-1.24031</c:v>
                </c:pt>
                <c:pt idx="18">
                  <c:v>-0.70874999999999999</c:v>
                </c:pt>
                <c:pt idx="19">
                  <c:v>-0.50687099999999996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C3-49CD-9CA8-5176BF647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8338168"/>
        <c:axId val="368343744"/>
      </c:scatterChart>
      <c:valAx>
        <c:axId val="368338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343744"/>
        <c:crosses val="autoZero"/>
        <c:crossBetween val="midCat"/>
      </c:valAx>
      <c:valAx>
        <c:axId val="36834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338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 vs.</a:t>
            </a:r>
            <a:r>
              <a:rPr lang="en-US" baseline="0"/>
              <a:t> Number of Jobs</a:t>
            </a:r>
            <a:endParaRPr lang="en-US"/>
          </a:p>
        </c:rich>
      </c:tx>
      <c:layout>
        <c:manualLayout>
          <c:xMode val="edge"/>
          <c:yMode val="edge"/>
          <c:x val="0.2572082239720034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Sim_U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0.74643800000000005</c:v>
                </c:pt>
                <c:pt idx="1">
                  <c:v>0.739062</c:v>
                </c:pt>
                <c:pt idx="2">
                  <c:v>0.74442399999999997</c:v>
                </c:pt>
                <c:pt idx="3">
                  <c:v>0.747753</c:v>
                </c:pt>
                <c:pt idx="4">
                  <c:v>0.75061199999999995</c:v>
                </c:pt>
                <c:pt idx="5">
                  <c:v>0.75268100000000004</c:v>
                </c:pt>
                <c:pt idx="6">
                  <c:v>0.75201600000000002</c:v>
                </c:pt>
                <c:pt idx="7">
                  <c:v>0.75104700000000002</c:v>
                </c:pt>
                <c:pt idx="8">
                  <c:v>0.750332</c:v>
                </c:pt>
                <c:pt idx="9">
                  <c:v>0.74907999999999997</c:v>
                </c:pt>
                <c:pt idx="10">
                  <c:v>0.74847300000000005</c:v>
                </c:pt>
                <c:pt idx="11">
                  <c:v>0.74853800000000004</c:v>
                </c:pt>
                <c:pt idx="12">
                  <c:v>0.74764600000000003</c:v>
                </c:pt>
                <c:pt idx="13">
                  <c:v>0.74766200000000005</c:v>
                </c:pt>
                <c:pt idx="14">
                  <c:v>0.74756999999999996</c:v>
                </c:pt>
                <c:pt idx="15">
                  <c:v>0.74756100000000003</c:v>
                </c:pt>
                <c:pt idx="16">
                  <c:v>0.74713799999999997</c:v>
                </c:pt>
                <c:pt idx="17">
                  <c:v>0.74765300000000001</c:v>
                </c:pt>
                <c:pt idx="18">
                  <c:v>0.748664</c:v>
                </c:pt>
                <c:pt idx="19">
                  <c:v>0.74904599999999999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29-4867-86AF-692AF5A4BCA0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An_U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Sheet1!$J$2:$J$21</c:f>
              <c:numCache>
                <c:formatCode>General</c:formatCode>
                <c:ptCount val="20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  <c:pt idx="7">
                  <c:v>0.75</c:v>
                </c:pt>
                <c:pt idx="8">
                  <c:v>0.75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0.75</c:v>
                </c:pt>
                <c:pt idx="13">
                  <c:v>0.75</c:v>
                </c:pt>
                <c:pt idx="14">
                  <c:v>0.75</c:v>
                </c:pt>
                <c:pt idx="15">
                  <c:v>0.75</c:v>
                </c:pt>
                <c:pt idx="16">
                  <c:v>0.75</c:v>
                </c:pt>
                <c:pt idx="17">
                  <c:v>0.75</c:v>
                </c:pt>
                <c:pt idx="18">
                  <c:v>0.75</c:v>
                </c:pt>
                <c:pt idx="19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29-4867-86AF-692AF5A4B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326320"/>
        <c:axId val="366331568"/>
      </c:scatterChart>
      <c:valAx>
        <c:axId val="366326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331568"/>
        <c:crosses val="autoZero"/>
        <c:crossBetween val="midCat"/>
      </c:valAx>
      <c:valAx>
        <c:axId val="36633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326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Utilization</a:t>
            </a:r>
            <a:r>
              <a:rPr lang="en-US" baseline="0" dirty="0"/>
              <a:t> Error (%)</a:t>
            </a:r>
            <a:endParaRPr lang="en-US" dirty="0"/>
          </a:p>
        </c:rich>
      </c:tx>
      <c:layout>
        <c:manualLayout>
          <c:xMode val="edge"/>
          <c:yMode val="edge"/>
          <c:x val="0.42771718551036897"/>
          <c:y val="2.36420890883913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71246279992886"/>
          <c:y val="0.12526929775549081"/>
          <c:w val="0.84600392864556473"/>
          <c:h val="0.7835397871892854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Error % U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Sheet1!$G$2:$G$21</c:f>
              <c:numCache>
                <c:formatCode>General</c:formatCode>
                <c:ptCount val="20"/>
                <c:pt idx="0">
                  <c:v>-0.47490900000000003</c:v>
                </c:pt>
                <c:pt idx="1">
                  <c:v>-1.4583900000000001</c:v>
                </c:pt>
                <c:pt idx="2">
                  <c:v>-0.74352399999999996</c:v>
                </c:pt>
                <c:pt idx="3">
                  <c:v>-0.299647</c:v>
                </c:pt>
                <c:pt idx="4">
                  <c:v>8.1636299999999995E-2</c:v>
                </c:pt>
                <c:pt idx="5">
                  <c:v>0.35741600000000001</c:v>
                </c:pt>
                <c:pt idx="6">
                  <c:v>0.26875199999999999</c:v>
                </c:pt>
                <c:pt idx="7">
                  <c:v>0.13960600000000001</c:v>
                </c:pt>
                <c:pt idx="8">
                  <c:v>4.4312699999999997E-2</c:v>
                </c:pt>
                <c:pt idx="9">
                  <c:v>-0.122694</c:v>
                </c:pt>
                <c:pt idx="10">
                  <c:v>-0.20355300000000001</c:v>
                </c:pt>
                <c:pt idx="11">
                  <c:v>-0.19494500000000001</c:v>
                </c:pt>
                <c:pt idx="12">
                  <c:v>-0.31388199999999999</c:v>
                </c:pt>
                <c:pt idx="13">
                  <c:v>-0.31169400000000003</c:v>
                </c:pt>
                <c:pt idx="14">
                  <c:v>-0.323988</c:v>
                </c:pt>
                <c:pt idx="15">
                  <c:v>-0.32525599999999999</c:v>
                </c:pt>
                <c:pt idx="16">
                  <c:v>-0.38166600000000001</c:v>
                </c:pt>
                <c:pt idx="17">
                  <c:v>-0.31298900000000002</c:v>
                </c:pt>
                <c:pt idx="18">
                  <c:v>-0.17813399999999999</c:v>
                </c:pt>
                <c:pt idx="19">
                  <c:v>-0.12720100000000001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C1-4BD9-B746-6889E2CAD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939264"/>
        <c:axId val="366335176"/>
      </c:scatterChart>
      <c:valAx>
        <c:axId val="31393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335176"/>
        <c:crosses val="autoZero"/>
        <c:crossBetween val="midCat"/>
      </c:valAx>
      <c:valAx>
        <c:axId val="366335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939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Utilization </a:t>
            </a:r>
            <a:r>
              <a:rPr lang="en-US" sz="1400" b="1" i="0" u="none" strike="noStrike" baseline="0" dirty="0">
                <a:effectLst/>
              </a:rPr>
              <a:t>for M/D/1, M/M/1, M/GI/1</a:t>
            </a:r>
            <a:r>
              <a:rPr lang="en-US" b="1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M/D/1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Sheet1!$I$2:$I$22</c:f>
              <c:numCache>
                <c:formatCode>General</c:formatCode>
                <c:ptCount val="21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Sheet1!$J$2:$J$22</c:f>
              <c:numCache>
                <c:formatCode>General</c:formatCode>
                <c:ptCount val="21"/>
                <c:pt idx="0">
                  <c:v>0.496722</c:v>
                </c:pt>
                <c:pt idx="1">
                  <c:v>0.49253200000000003</c:v>
                </c:pt>
                <c:pt idx="2">
                  <c:v>0.49212299999999998</c:v>
                </c:pt>
                <c:pt idx="3">
                  <c:v>0.49026900000000001</c:v>
                </c:pt>
                <c:pt idx="4">
                  <c:v>0.492116</c:v>
                </c:pt>
                <c:pt idx="5">
                  <c:v>0.493618</c:v>
                </c:pt>
                <c:pt idx="6">
                  <c:v>0.49423800000000001</c:v>
                </c:pt>
                <c:pt idx="7">
                  <c:v>0.49556600000000001</c:v>
                </c:pt>
                <c:pt idx="8">
                  <c:v>0.49704199999999998</c:v>
                </c:pt>
                <c:pt idx="9">
                  <c:v>0.49758000000000002</c:v>
                </c:pt>
                <c:pt idx="10">
                  <c:v>0.49831500000000001</c:v>
                </c:pt>
                <c:pt idx="11">
                  <c:v>0.499089</c:v>
                </c:pt>
                <c:pt idx="12">
                  <c:v>0.49908999999999998</c:v>
                </c:pt>
                <c:pt idx="13">
                  <c:v>0.49910399999999999</c:v>
                </c:pt>
                <c:pt idx="14">
                  <c:v>0.49900600000000001</c:v>
                </c:pt>
                <c:pt idx="15">
                  <c:v>0.498838</c:v>
                </c:pt>
                <c:pt idx="16">
                  <c:v>0.49906299999999998</c:v>
                </c:pt>
                <c:pt idx="17">
                  <c:v>0.49860199999999999</c:v>
                </c:pt>
                <c:pt idx="18">
                  <c:v>0.49809399999999998</c:v>
                </c:pt>
                <c:pt idx="19">
                  <c:v>0.498168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D8-4E39-B7B1-BB60327A2CC7}"/>
            </c:ext>
          </c:extLst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M/M/1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Sheet1!$I$2:$I$22</c:f>
              <c:numCache>
                <c:formatCode>General</c:formatCode>
                <c:ptCount val="21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Sheet1!$K$2:$K$22</c:f>
              <c:numCache>
                <c:formatCode>General</c:formatCode>
                <c:ptCount val="21"/>
                <c:pt idx="0">
                  <c:v>0.51602599999999998</c:v>
                </c:pt>
                <c:pt idx="1">
                  <c:v>0.51045200000000002</c:v>
                </c:pt>
                <c:pt idx="2">
                  <c:v>0.50966699999999998</c:v>
                </c:pt>
                <c:pt idx="3">
                  <c:v>0.50938300000000003</c:v>
                </c:pt>
                <c:pt idx="4">
                  <c:v>0.50802499999999995</c:v>
                </c:pt>
                <c:pt idx="5">
                  <c:v>0.50714300000000001</c:v>
                </c:pt>
                <c:pt idx="6">
                  <c:v>0.50643300000000002</c:v>
                </c:pt>
                <c:pt idx="7">
                  <c:v>0.50569399999999998</c:v>
                </c:pt>
                <c:pt idx="8">
                  <c:v>0.50490900000000005</c:v>
                </c:pt>
                <c:pt idx="9">
                  <c:v>0.50427299999999997</c:v>
                </c:pt>
                <c:pt idx="10">
                  <c:v>0.50427200000000005</c:v>
                </c:pt>
                <c:pt idx="11">
                  <c:v>0.50415600000000005</c:v>
                </c:pt>
                <c:pt idx="12">
                  <c:v>0.50298100000000001</c:v>
                </c:pt>
                <c:pt idx="13">
                  <c:v>0.50321700000000003</c:v>
                </c:pt>
                <c:pt idx="14">
                  <c:v>0.503023</c:v>
                </c:pt>
                <c:pt idx="15">
                  <c:v>0.50262300000000004</c:v>
                </c:pt>
                <c:pt idx="16">
                  <c:v>0.50243099999999996</c:v>
                </c:pt>
                <c:pt idx="17">
                  <c:v>0.50190999999999997</c:v>
                </c:pt>
                <c:pt idx="18">
                  <c:v>0.50236199999999998</c:v>
                </c:pt>
                <c:pt idx="19">
                  <c:v>0.502695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D8-4E39-B7B1-BB60327A2CC7}"/>
            </c:ext>
          </c:extLst>
        </c:ser>
        <c:ser>
          <c:idx val="2"/>
          <c:order val="2"/>
          <c:tx>
            <c:strRef>
              <c:f>Sheet1!$L$1</c:f>
              <c:strCache>
                <c:ptCount val="1"/>
                <c:pt idx="0">
                  <c:v>M/GI/1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Sheet1!$I$2:$I$22</c:f>
              <c:numCache>
                <c:formatCode>General</c:formatCode>
                <c:ptCount val="21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Sheet1!$L$2:$L$22</c:f>
              <c:numCache>
                <c:formatCode>General</c:formatCode>
                <c:ptCount val="21"/>
                <c:pt idx="0">
                  <c:v>0.74643800000000005</c:v>
                </c:pt>
                <c:pt idx="1">
                  <c:v>0.739062</c:v>
                </c:pt>
                <c:pt idx="2">
                  <c:v>0.74442399999999997</c:v>
                </c:pt>
                <c:pt idx="3">
                  <c:v>0.747753</c:v>
                </c:pt>
                <c:pt idx="4">
                  <c:v>0.75061199999999995</c:v>
                </c:pt>
                <c:pt idx="5">
                  <c:v>0.75268100000000004</c:v>
                </c:pt>
                <c:pt idx="6">
                  <c:v>0.75201600000000002</c:v>
                </c:pt>
                <c:pt idx="7">
                  <c:v>0.75104700000000002</c:v>
                </c:pt>
                <c:pt idx="8">
                  <c:v>0.750332</c:v>
                </c:pt>
                <c:pt idx="9">
                  <c:v>0.74907999999999997</c:v>
                </c:pt>
                <c:pt idx="10">
                  <c:v>0.74847300000000005</c:v>
                </c:pt>
                <c:pt idx="11">
                  <c:v>0.74853800000000004</c:v>
                </c:pt>
                <c:pt idx="12">
                  <c:v>0.74764600000000003</c:v>
                </c:pt>
                <c:pt idx="13">
                  <c:v>0.74766200000000005</c:v>
                </c:pt>
                <c:pt idx="14">
                  <c:v>0.74756999999999996</c:v>
                </c:pt>
                <c:pt idx="15">
                  <c:v>0.74756100000000003</c:v>
                </c:pt>
                <c:pt idx="16">
                  <c:v>0.74713799999999997</c:v>
                </c:pt>
                <c:pt idx="17">
                  <c:v>0.74765300000000001</c:v>
                </c:pt>
                <c:pt idx="18">
                  <c:v>0.748664</c:v>
                </c:pt>
                <c:pt idx="19">
                  <c:v>0.74904599999999999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D8-4E39-B7B1-BB60327A2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829216"/>
        <c:axId val="487831184"/>
      </c:barChart>
      <c:catAx>
        <c:axId val="48782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831184"/>
        <c:crosses val="autoZero"/>
        <c:auto val="1"/>
        <c:lblAlgn val="ctr"/>
        <c:lblOffset val="100"/>
        <c:noMultiLvlLbl val="0"/>
      </c:catAx>
      <c:valAx>
        <c:axId val="48783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82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for </a:t>
            </a:r>
            <a:r>
              <a:rPr lang="en-US" sz="1400" b="0" i="0" u="none" strike="noStrike" baseline="0">
                <a:effectLst/>
              </a:rPr>
              <a:t>M/D/1, M/M/1, M/GI/1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M/D/1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1.47407</c:v>
                </c:pt>
                <c:pt idx="1">
                  <c:v>1.47929</c:v>
                </c:pt>
                <c:pt idx="2">
                  <c:v>1.4729399999999999</c:v>
                </c:pt>
                <c:pt idx="3">
                  <c:v>1.4710300000000001</c:v>
                </c:pt>
                <c:pt idx="4">
                  <c:v>1.4782</c:v>
                </c:pt>
                <c:pt idx="5">
                  <c:v>1.4784200000000001</c:v>
                </c:pt>
                <c:pt idx="6">
                  <c:v>1.48024</c:v>
                </c:pt>
                <c:pt idx="7">
                  <c:v>1.4838199999999999</c:v>
                </c:pt>
                <c:pt idx="8">
                  <c:v>1.48719</c:v>
                </c:pt>
                <c:pt idx="9">
                  <c:v>1.49003</c:v>
                </c:pt>
                <c:pt idx="10">
                  <c:v>1.4881500000000001</c:v>
                </c:pt>
                <c:pt idx="11">
                  <c:v>1.49007</c:v>
                </c:pt>
                <c:pt idx="12">
                  <c:v>1.4888999999999999</c:v>
                </c:pt>
                <c:pt idx="13">
                  <c:v>1.4888999999999999</c:v>
                </c:pt>
                <c:pt idx="14">
                  <c:v>1.4883200000000001</c:v>
                </c:pt>
                <c:pt idx="15">
                  <c:v>1.4879100000000001</c:v>
                </c:pt>
                <c:pt idx="16">
                  <c:v>1.4875700000000001</c:v>
                </c:pt>
                <c:pt idx="17">
                  <c:v>1.48742</c:v>
                </c:pt>
                <c:pt idx="18">
                  <c:v>1.4848600000000001</c:v>
                </c:pt>
                <c:pt idx="19">
                  <c:v>1.4846699999999999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CD-4481-A315-1F19887162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2.1302599999999998</c:v>
                </c:pt>
                <c:pt idx="1">
                  <c:v>2.10562</c:v>
                </c:pt>
                <c:pt idx="2">
                  <c:v>2.0735800000000002</c:v>
                </c:pt>
                <c:pt idx="3">
                  <c:v>2.0682499999999999</c:v>
                </c:pt>
                <c:pt idx="4">
                  <c:v>2.0527199999999999</c:v>
                </c:pt>
                <c:pt idx="5">
                  <c:v>2.02779</c:v>
                </c:pt>
                <c:pt idx="6">
                  <c:v>2.0405099999999998</c:v>
                </c:pt>
                <c:pt idx="7">
                  <c:v>2.0302199999999999</c:v>
                </c:pt>
                <c:pt idx="8">
                  <c:v>2.0331800000000002</c:v>
                </c:pt>
                <c:pt idx="9">
                  <c:v>2.0258400000000001</c:v>
                </c:pt>
                <c:pt idx="10">
                  <c:v>2.0255200000000002</c:v>
                </c:pt>
                <c:pt idx="11">
                  <c:v>2.0209100000000002</c:v>
                </c:pt>
                <c:pt idx="12">
                  <c:v>2.0141300000000002</c:v>
                </c:pt>
                <c:pt idx="13">
                  <c:v>2.0215399999999999</c:v>
                </c:pt>
                <c:pt idx="14">
                  <c:v>2.0208400000000002</c:v>
                </c:pt>
                <c:pt idx="15">
                  <c:v>2.0145400000000002</c:v>
                </c:pt>
                <c:pt idx="16">
                  <c:v>2.0144799999999998</c:v>
                </c:pt>
                <c:pt idx="17">
                  <c:v>2.0114999999999998</c:v>
                </c:pt>
                <c:pt idx="18">
                  <c:v>2.012</c:v>
                </c:pt>
                <c:pt idx="19">
                  <c:v>2.01288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CD-4481-A315-1F19887162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M/GI/1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3.7437900000000002</c:v>
                </c:pt>
                <c:pt idx="1">
                  <c:v>3.66059</c:v>
                </c:pt>
                <c:pt idx="2">
                  <c:v>3.7290399999999999</c:v>
                </c:pt>
                <c:pt idx="3">
                  <c:v>3.78077</c:v>
                </c:pt>
                <c:pt idx="4">
                  <c:v>3.83813</c:v>
                </c:pt>
                <c:pt idx="5">
                  <c:v>3.86056</c:v>
                </c:pt>
                <c:pt idx="6">
                  <c:v>3.8554400000000002</c:v>
                </c:pt>
                <c:pt idx="7">
                  <c:v>3.8159800000000001</c:v>
                </c:pt>
                <c:pt idx="8">
                  <c:v>3.8012000000000001</c:v>
                </c:pt>
                <c:pt idx="9">
                  <c:v>3.77942</c:v>
                </c:pt>
                <c:pt idx="10">
                  <c:v>3.78667</c:v>
                </c:pt>
                <c:pt idx="11">
                  <c:v>3.7747799999999998</c:v>
                </c:pt>
                <c:pt idx="12">
                  <c:v>3.7727499999999998</c:v>
                </c:pt>
                <c:pt idx="13">
                  <c:v>3.7858800000000001</c:v>
                </c:pt>
                <c:pt idx="14">
                  <c:v>3.7875700000000001</c:v>
                </c:pt>
                <c:pt idx="15">
                  <c:v>3.79067</c:v>
                </c:pt>
                <c:pt idx="16">
                  <c:v>3.7751800000000002</c:v>
                </c:pt>
                <c:pt idx="17">
                  <c:v>3.7790699999999999</c:v>
                </c:pt>
                <c:pt idx="18">
                  <c:v>3.7885900000000001</c:v>
                </c:pt>
                <c:pt idx="19">
                  <c:v>3.79704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CD-4481-A315-1F1988716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7449144"/>
        <c:axId val="447447504"/>
      </c:barChart>
      <c:catAx>
        <c:axId val="447449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447504"/>
        <c:crosses val="autoZero"/>
        <c:auto val="1"/>
        <c:lblAlgn val="ctr"/>
        <c:lblOffset val="100"/>
        <c:noMultiLvlLbl val="0"/>
      </c:catAx>
      <c:valAx>
        <c:axId val="44744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Response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44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Queue Length for </a:t>
            </a:r>
            <a:r>
              <a:rPr lang="en-US" sz="1400" b="1" i="0" u="none" strike="noStrike" baseline="0" dirty="0">
                <a:effectLst/>
              </a:rPr>
              <a:t>M/D/1, M/M/1, M/GI/1 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M/D/1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Sheet1!$E$2:$E$21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0.98697400000000002</c:v>
                </c:pt>
                <c:pt idx="1">
                  <c:v>0.97056600000000004</c:v>
                </c:pt>
                <c:pt idx="2">
                  <c:v>0.96897999999999995</c:v>
                </c:pt>
                <c:pt idx="3">
                  <c:v>0.96181899999999998</c:v>
                </c:pt>
                <c:pt idx="4">
                  <c:v>0.96895299999999995</c:v>
                </c:pt>
                <c:pt idx="5">
                  <c:v>0.97479300000000002</c:v>
                </c:pt>
                <c:pt idx="6">
                  <c:v>0.97721499999999994</c:v>
                </c:pt>
                <c:pt idx="7">
                  <c:v>0.98241900000000004</c:v>
                </c:pt>
                <c:pt idx="8">
                  <c:v>0.98823899999999998</c:v>
                </c:pt>
                <c:pt idx="9">
                  <c:v>0.990367</c:v>
                </c:pt>
                <c:pt idx="10">
                  <c:v>0.99328099999999997</c:v>
                </c:pt>
                <c:pt idx="11">
                  <c:v>0.99636400000000003</c:v>
                </c:pt>
                <c:pt idx="12">
                  <c:v>0.99636499999999995</c:v>
                </c:pt>
                <c:pt idx="13">
                  <c:v>0.99636100000000005</c:v>
                </c:pt>
                <c:pt idx="14">
                  <c:v>0.99603200000000003</c:v>
                </c:pt>
                <c:pt idx="15">
                  <c:v>0.99536400000000003</c:v>
                </c:pt>
                <c:pt idx="16">
                  <c:v>0.99625699999999995</c:v>
                </c:pt>
                <c:pt idx="17">
                  <c:v>0.994425</c:v>
                </c:pt>
                <c:pt idx="18">
                  <c:v>0.99240600000000001</c:v>
                </c:pt>
                <c:pt idx="19">
                  <c:v>0.99270000000000003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4-4477-BF13-64D629282877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M/M/1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Sheet1!$E$2:$E$21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1.06623</c:v>
                </c:pt>
                <c:pt idx="1">
                  <c:v>1.0427</c:v>
                </c:pt>
                <c:pt idx="2">
                  <c:v>1.0394300000000001</c:v>
                </c:pt>
                <c:pt idx="3">
                  <c:v>1.0382499999999999</c:v>
                </c:pt>
                <c:pt idx="4">
                  <c:v>1.03826</c:v>
                </c:pt>
                <c:pt idx="5">
                  <c:v>1.0326299999999999</c:v>
                </c:pt>
                <c:pt idx="6">
                  <c:v>1.0289900000000001</c:v>
                </c:pt>
                <c:pt idx="7">
                  <c:v>1.02607</c:v>
                </c:pt>
                <c:pt idx="8">
                  <c:v>1.0230399999999999</c:v>
                </c:pt>
                <c:pt idx="9">
                  <c:v>1.0197700000000001</c:v>
                </c:pt>
                <c:pt idx="10">
                  <c:v>1.0172300000000001</c:v>
                </c:pt>
                <c:pt idx="11">
                  <c:v>1.01678</c:v>
                </c:pt>
                <c:pt idx="12">
                  <c:v>1.012</c:v>
                </c:pt>
                <c:pt idx="13">
                  <c:v>1.0129600000000001</c:v>
                </c:pt>
                <c:pt idx="14">
                  <c:v>1.0121599999999999</c:v>
                </c:pt>
                <c:pt idx="15">
                  <c:v>1.0105500000000001</c:v>
                </c:pt>
                <c:pt idx="16">
                  <c:v>1.0097700000000001</c:v>
                </c:pt>
                <c:pt idx="17">
                  <c:v>1.0076799999999999</c:v>
                </c:pt>
                <c:pt idx="18">
                  <c:v>1.0094799999999999</c:v>
                </c:pt>
                <c:pt idx="19">
                  <c:v>1.01084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54-4477-BF13-64D629282877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M/GI/1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Sheet1!$E$2:$E$21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2.94381</c:v>
                </c:pt>
                <c:pt idx="1">
                  <c:v>2.8323299999999998</c:v>
                </c:pt>
                <c:pt idx="2">
                  <c:v>2.9127200000000002</c:v>
                </c:pt>
                <c:pt idx="3">
                  <c:v>2.9643600000000001</c:v>
                </c:pt>
                <c:pt idx="4">
                  <c:v>3.0098199999999999</c:v>
                </c:pt>
                <c:pt idx="5">
                  <c:v>3.0433500000000002</c:v>
                </c:pt>
                <c:pt idx="6">
                  <c:v>3.0325099999999998</c:v>
                </c:pt>
                <c:pt idx="7">
                  <c:v>3.0168200000000001</c:v>
                </c:pt>
                <c:pt idx="8">
                  <c:v>3.0053200000000002</c:v>
                </c:pt>
                <c:pt idx="9">
                  <c:v>2.9853299999999998</c:v>
                </c:pt>
                <c:pt idx="10">
                  <c:v>2.9757199999999999</c:v>
                </c:pt>
                <c:pt idx="11">
                  <c:v>2.9767399999999999</c:v>
                </c:pt>
                <c:pt idx="12">
                  <c:v>2.9626899999999998</c:v>
                </c:pt>
                <c:pt idx="13">
                  <c:v>2.9629400000000001</c:v>
                </c:pt>
                <c:pt idx="14">
                  <c:v>2.9615</c:v>
                </c:pt>
                <c:pt idx="15">
                  <c:v>2.9613499999999999</c:v>
                </c:pt>
                <c:pt idx="16">
                  <c:v>2.95472</c:v>
                </c:pt>
                <c:pt idx="17">
                  <c:v>2.96279</c:v>
                </c:pt>
                <c:pt idx="18">
                  <c:v>2.9787400000000002</c:v>
                </c:pt>
                <c:pt idx="19">
                  <c:v>2.9847899999999998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54-4477-BF13-64D629282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814352"/>
        <c:axId val="488817304"/>
      </c:barChart>
      <c:catAx>
        <c:axId val="488814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17304"/>
        <c:crosses val="autoZero"/>
        <c:auto val="1"/>
        <c:lblAlgn val="ctr"/>
        <c:lblOffset val="100"/>
        <c:noMultiLvlLbl val="0"/>
      </c:catAx>
      <c:valAx>
        <c:axId val="488817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Queue Length (jobs)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1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vs Number</a:t>
            </a:r>
            <a:r>
              <a:rPr lang="en-US" baseline="0"/>
              <a:t> of Jobs</a:t>
            </a:r>
            <a:endParaRPr lang="en-US"/>
          </a:p>
        </c:rich>
      </c:tx>
      <c:layout>
        <c:manualLayout>
          <c:xMode val="edge"/>
          <c:yMode val="edge"/>
          <c:x val="0.2234444444444444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Sim_R 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1.28484</c:v>
                </c:pt>
                <c:pt idx="1">
                  <c:v>1.2941</c:v>
                </c:pt>
                <c:pt idx="2">
                  <c:v>1.3003</c:v>
                </c:pt>
                <c:pt idx="3">
                  <c:v>1.3059099999999999</c:v>
                </c:pt>
                <c:pt idx="4">
                  <c:v>1.2935000000000001</c:v>
                </c:pt>
                <c:pt idx="5">
                  <c:v>1.28698</c:v>
                </c:pt>
                <c:pt idx="6">
                  <c:v>1.28359</c:v>
                </c:pt>
                <c:pt idx="7">
                  <c:v>1.2745599999999999</c:v>
                </c:pt>
                <c:pt idx="8">
                  <c:v>1.2700499999999999</c:v>
                </c:pt>
                <c:pt idx="9">
                  <c:v>1.2658700000000001</c:v>
                </c:pt>
                <c:pt idx="10">
                  <c:v>1.2612699999999999</c:v>
                </c:pt>
                <c:pt idx="11">
                  <c:v>1.2585599999999999</c:v>
                </c:pt>
                <c:pt idx="12">
                  <c:v>1.25851</c:v>
                </c:pt>
                <c:pt idx="13">
                  <c:v>1.25756</c:v>
                </c:pt>
                <c:pt idx="14">
                  <c:v>1.2575499999999999</c:v>
                </c:pt>
                <c:pt idx="15">
                  <c:v>1.2584</c:v>
                </c:pt>
                <c:pt idx="16">
                  <c:v>1.25698</c:v>
                </c:pt>
                <c:pt idx="17">
                  <c:v>1.25962</c:v>
                </c:pt>
                <c:pt idx="18">
                  <c:v>1.26098</c:v>
                </c:pt>
                <c:pt idx="19">
                  <c:v>1.2609600000000001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29-4462-9332-7334535BE0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An_R (seconds)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1.2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1.2</c:v>
                </c:pt>
                <c:pt idx="6">
                  <c:v>1.2</c:v>
                </c:pt>
                <c:pt idx="7">
                  <c:v>1.2</c:v>
                </c:pt>
                <c:pt idx="8">
                  <c:v>1.2</c:v>
                </c:pt>
                <c:pt idx="9">
                  <c:v>1.2</c:v>
                </c:pt>
                <c:pt idx="10">
                  <c:v>1.2</c:v>
                </c:pt>
                <c:pt idx="11">
                  <c:v>1.2</c:v>
                </c:pt>
                <c:pt idx="12">
                  <c:v>1.2</c:v>
                </c:pt>
                <c:pt idx="13">
                  <c:v>1.2</c:v>
                </c:pt>
                <c:pt idx="14">
                  <c:v>1.2</c:v>
                </c:pt>
                <c:pt idx="15">
                  <c:v>1.2</c:v>
                </c:pt>
                <c:pt idx="16">
                  <c:v>1.2</c:v>
                </c:pt>
                <c:pt idx="17">
                  <c:v>1.2</c:v>
                </c:pt>
                <c:pt idx="18">
                  <c:v>1.2</c:v>
                </c:pt>
                <c:pt idx="19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29-4462-9332-7334535BE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9529112"/>
        <c:axId val="389529768"/>
      </c:lineChart>
      <c:catAx>
        <c:axId val="389529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529768"/>
        <c:crosses val="autoZero"/>
        <c:auto val="1"/>
        <c:lblAlgn val="ctr"/>
        <c:lblOffset val="100"/>
        <c:noMultiLvlLbl val="0"/>
      </c:catAx>
      <c:valAx>
        <c:axId val="38952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529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vs</a:t>
            </a:r>
            <a:r>
              <a:rPr lang="en-US" baseline="0"/>
              <a:t>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Sim_R 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5E-4BB2-BFA2-A7368E21F1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An_R (seconds)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1.0416700000000001</c:v>
                </c:pt>
                <c:pt idx="1">
                  <c:v>1.0416700000000001</c:v>
                </c:pt>
                <c:pt idx="2">
                  <c:v>1.0416700000000001</c:v>
                </c:pt>
                <c:pt idx="3">
                  <c:v>1.0416700000000001</c:v>
                </c:pt>
                <c:pt idx="4">
                  <c:v>1.0416700000000001</c:v>
                </c:pt>
                <c:pt idx="5">
                  <c:v>1.0416700000000001</c:v>
                </c:pt>
                <c:pt idx="6">
                  <c:v>1.0416700000000001</c:v>
                </c:pt>
                <c:pt idx="7">
                  <c:v>1.0416700000000001</c:v>
                </c:pt>
                <c:pt idx="8">
                  <c:v>1.0416700000000001</c:v>
                </c:pt>
                <c:pt idx="9">
                  <c:v>1.0416700000000001</c:v>
                </c:pt>
                <c:pt idx="10">
                  <c:v>1.0416700000000001</c:v>
                </c:pt>
                <c:pt idx="11">
                  <c:v>1.0416700000000001</c:v>
                </c:pt>
                <c:pt idx="12">
                  <c:v>1.0416700000000001</c:v>
                </c:pt>
                <c:pt idx="13">
                  <c:v>1.0416700000000001</c:v>
                </c:pt>
                <c:pt idx="14">
                  <c:v>1.0416700000000001</c:v>
                </c:pt>
                <c:pt idx="15">
                  <c:v>1.0416700000000001</c:v>
                </c:pt>
                <c:pt idx="16">
                  <c:v>1.0416700000000001</c:v>
                </c:pt>
                <c:pt idx="17">
                  <c:v>1.0416700000000001</c:v>
                </c:pt>
                <c:pt idx="18">
                  <c:v>1.0416700000000001</c:v>
                </c:pt>
                <c:pt idx="19">
                  <c:v>1.0416700000000001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5E-4BB2-BFA2-A7368E21F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7848416"/>
        <c:axId val="487848744"/>
      </c:lineChart>
      <c:catAx>
        <c:axId val="487848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848744"/>
        <c:crosses val="autoZero"/>
        <c:auto val="1"/>
        <c:lblAlgn val="ctr"/>
        <c:lblOffset val="100"/>
        <c:noMultiLvlLbl val="0"/>
      </c:catAx>
      <c:valAx>
        <c:axId val="487848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</a:t>
                </a:r>
                <a:r>
                  <a:rPr lang="en-US" baseline="0"/>
                  <a:t> TIme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84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-4.0003099999999998</c:v>
                </c:pt>
                <c:pt idx="1">
                  <c:v>-4.0003099999999998</c:v>
                </c:pt>
                <c:pt idx="2">
                  <c:v>-4.0003099999999998</c:v>
                </c:pt>
                <c:pt idx="3">
                  <c:v>-4.0003099999999998</c:v>
                </c:pt>
                <c:pt idx="4">
                  <c:v>-4.0003099999999998</c:v>
                </c:pt>
                <c:pt idx="5">
                  <c:v>-4.0003099999999998</c:v>
                </c:pt>
                <c:pt idx="6">
                  <c:v>-4.0003099999999998</c:v>
                </c:pt>
                <c:pt idx="7">
                  <c:v>-4.0003099999999998</c:v>
                </c:pt>
                <c:pt idx="8">
                  <c:v>-4.0003099999999998</c:v>
                </c:pt>
                <c:pt idx="9">
                  <c:v>-4.0003099999999998</c:v>
                </c:pt>
                <c:pt idx="10">
                  <c:v>-4.0003099999999998</c:v>
                </c:pt>
                <c:pt idx="11">
                  <c:v>-4.0003099999999998</c:v>
                </c:pt>
                <c:pt idx="12">
                  <c:v>-4.0003099999999998</c:v>
                </c:pt>
                <c:pt idx="13">
                  <c:v>-4.0003099999999998</c:v>
                </c:pt>
                <c:pt idx="14">
                  <c:v>-4.0003099999999998</c:v>
                </c:pt>
                <c:pt idx="15">
                  <c:v>-4.0003099999999998</c:v>
                </c:pt>
                <c:pt idx="16">
                  <c:v>-4.0003099999999998</c:v>
                </c:pt>
                <c:pt idx="17">
                  <c:v>-4.0003099999999998</c:v>
                </c:pt>
                <c:pt idx="18">
                  <c:v>-4.0003099999999998</c:v>
                </c:pt>
                <c:pt idx="19">
                  <c:v>-4.0003099999999998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75-44AE-B455-2C32C91B3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719584"/>
        <c:axId val="452726800"/>
      </c:scatterChart>
      <c:valAx>
        <c:axId val="452719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26800"/>
        <c:crosses val="autoZero"/>
        <c:crossBetween val="midCat"/>
      </c:valAx>
      <c:valAx>
        <c:axId val="45272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19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 Length vs</a:t>
            </a:r>
            <a:r>
              <a:rPr lang="en-US" baseline="0"/>
              <a:t>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Sim_Q (Jobs)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Sheet1!$E$2:$E$21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1.0053300000000001</c:v>
                </c:pt>
                <c:pt idx="1">
                  <c:v>1.00824</c:v>
                </c:pt>
                <c:pt idx="2">
                  <c:v>1.00966</c:v>
                </c:pt>
                <c:pt idx="3">
                  <c:v>1.01102</c:v>
                </c:pt>
                <c:pt idx="4">
                  <c:v>1.0088699999999999</c:v>
                </c:pt>
                <c:pt idx="5">
                  <c:v>1.0075000000000001</c:v>
                </c:pt>
                <c:pt idx="6">
                  <c:v>1.0069300000000001</c:v>
                </c:pt>
                <c:pt idx="7">
                  <c:v>1.00587</c:v>
                </c:pt>
                <c:pt idx="8">
                  <c:v>1.0037100000000001</c:v>
                </c:pt>
                <c:pt idx="9">
                  <c:v>1.0027600000000001</c:v>
                </c:pt>
                <c:pt idx="10">
                  <c:v>1.00186</c:v>
                </c:pt>
                <c:pt idx="11">
                  <c:v>1.0018499999999999</c:v>
                </c:pt>
                <c:pt idx="12">
                  <c:v>1.0022599999999999</c:v>
                </c:pt>
                <c:pt idx="13">
                  <c:v>1.00248</c:v>
                </c:pt>
                <c:pt idx="14">
                  <c:v>1.0025900000000001</c:v>
                </c:pt>
                <c:pt idx="15">
                  <c:v>1.00258</c:v>
                </c:pt>
                <c:pt idx="16">
                  <c:v>1.0027200000000001</c:v>
                </c:pt>
                <c:pt idx="17">
                  <c:v>1.00237</c:v>
                </c:pt>
                <c:pt idx="18">
                  <c:v>1.00248</c:v>
                </c:pt>
                <c:pt idx="19">
                  <c:v>1.0031600000000001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69-4E45-AC62-E117DC8D553B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An_Q (Jobs)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Sheet1!$E$2:$E$21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69-4E45-AC62-E117DC8D5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0575000"/>
        <c:axId val="450576640"/>
      </c:lineChart>
      <c:catAx>
        <c:axId val="450575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576640"/>
        <c:crosses val="autoZero"/>
        <c:auto val="1"/>
        <c:lblAlgn val="ctr"/>
        <c:lblOffset val="100"/>
        <c:noMultiLvlLbl val="0"/>
      </c:catAx>
      <c:valAx>
        <c:axId val="45057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Queue Length (Jobs)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575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Error (%)  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Sheet1!$E$2:$E$21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Sheet1!$H$2:$H$21</c:f>
              <c:numCache>
                <c:formatCode>General</c:formatCode>
                <c:ptCount val="20"/>
                <c:pt idx="0">
                  <c:v>5.3300000000000569E-3</c:v>
                </c:pt>
                <c:pt idx="1">
                  <c:v>8.2400000000000251E-3</c:v>
                </c:pt>
                <c:pt idx="2">
                  <c:v>9.6600000000000019E-3</c:v>
                </c:pt>
                <c:pt idx="3">
                  <c:v>1.102000000000003E-2</c:v>
                </c:pt>
                <c:pt idx="4">
                  <c:v>8.8699999999999335E-3</c:v>
                </c:pt>
                <c:pt idx="5">
                  <c:v>7.5000000000000622E-3</c:v>
                </c:pt>
                <c:pt idx="6">
                  <c:v>6.9300000000001027E-3</c:v>
                </c:pt>
                <c:pt idx="7">
                  <c:v>5.8700000000000419E-3</c:v>
                </c:pt>
                <c:pt idx="8">
                  <c:v>3.7100000000001021E-3</c:v>
                </c:pt>
                <c:pt idx="9">
                  <c:v>2.7600000000000957E-3</c:v>
                </c:pt>
                <c:pt idx="10">
                  <c:v>1.8599999999999728E-3</c:v>
                </c:pt>
                <c:pt idx="11">
                  <c:v>1.8499999999999073E-3</c:v>
                </c:pt>
                <c:pt idx="12">
                  <c:v>2.2599999999999287E-3</c:v>
                </c:pt>
                <c:pt idx="13">
                  <c:v>2.4800000000000377E-3</c:v>
                </c:pt>
                <c:pt idx="14">
                  <c:v>2.5900000000000922E-3</c:v>
                </c:pt>
                <c:pt idx="15">
                  <c:v>2.5800000000000267E-3</c:v>
                </c:pt>
                <c:pt idx="16">
                  <c:v>2.7200000000000557E-3</c:v>
                </c:pt>
                <c:pt idx="17">
                  <c:v>2.3699999999999832E-3</c:v>
                </c:pt>
                <c:pt idx="18">
                  <c:v>2.4800000000000377E-3</c:v>
                </c:pt>
                <c:pt idx="19">
                  <c:v>3.1600000000000517E-3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EA-47B5-A70F-A463CD694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061184"/>
        <c:axId val="484064464"/>
      </c:scatterChart>
      <c:valAx>
        <c:axId val="48406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</a:t>
                </a:r>
                <a:r>
                  <a:rPr lang="en-US" baseline="0"/>
                  <a:t>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064464"/>
        <c:crosses val="autoZero"/>
        <c:crossBetween val="midCat"/>
      </c:valAx>
      <c:valAx>
        <c:axId val="48406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061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</a:t>
            </a:r>
            <a:r>
              <a:rPr lang="en-US" baseline="0"/>
              <a:t> vs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Sim_U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Sheet1!$I$2:$I$21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Sheet1!$J$2:$J$21</c:f>
              <c:numCache>
                <c:formatCode>General</c:formatCode>
                <c:ptCount val="20"/>
                <c:pt idx="0">
                  <c:v>0.50133700000000003</c:v>
                </c:pt>
                <c:pt idx="1">
                  <c:v>0.50205200000000005</c:v>
                </c:pt>
                <c:pt idx="2">
                  <c:v>0.50203299999999995</c:v>
                </c:pt>
                <c:pt idx="3">
                  <c:v>0.50240399999999996</c:v>
                </c:pt>
                <c:pt idx="4">
                  <c:v>0.50239199999999995</c:v>
                </c:pt>
                <c:pt idx="5">
                  <c:v>0.50273900000000005</c:v>
                </c:pt>
                <c:pt idx="6">
                  <c:v>0.50220799999999999</c:v>
                </c:pt>
                <c:pt idx="7">
                  <c:v>0.50186699999999995</c:v>
                </c:pt>
                <c:pt idx="8">
                  <c:v>0.50172899999999998</c:v>
                </c:pt>
                <c:pt idx="9">
                  <c:v>0.50146800000000002</c:v>
                </c:pt>
                <c:pt idx="10">
                  <c:v>0.50092499999999995</c:v>
                </c:pt>
                <c:pt idx="11">
                  <c:v>0.50075899999999995</c:v>
                </c:pt>
                <c:pt idx="12">
                  <c:v>0.50068599999999996</c:v>
                </c:pt>
                <c:pt idx="13">
                  <c:v>0.50056400000000001</c:v>
                </c:pt>
                <c:pt idx="14">
                  <c:v>0.50061800000000001</c:v>
                </c:pt>
                <c:pt idx="15">
                  <c:v>0.50064699999999995</c:v>
                </c:pt>
                <c:pt idx="16">
                  <c:v>0.50067899999999999</c:v>
                </c:pt>
                <c:pt idx="17">
                  <c:v>0.50059299999999995</c:v>
                </c:pt>
                <c:pt idx="18">
                  <c:v>0.50061800000000001</c:v>
                </c:pt>
                <c:pt idx="19">
                  <c:v>0.50078800000000001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9F-4844-AEFE-A6703AFAA5DA}"/>
            </c:ext>
          </c:extLst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An_U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Sheet1!$I$2:$I$21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Sheet1!$K$2:$K$21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9F-4844-AEFE-A6703AFAA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730080"/>
        <c:axId val="452731392"/>
      </c:lineChart>
      <c:catAx>
        <c:axId val="45273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Jobs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31392"/>
        <c:crosses val="autoZero"/>
        <c:auto val="1"/>
        <c:lblAlgn val="ctr"/>
        <c:lblOffset val="100"/>
        <c:noMultiLvlLbl val="0"/>
      </c:catAx>
      <c:valAx>
        <c:axId val="45273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Utilization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3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Sheet1!$I$2:$I$21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Sheet1!$L$2:$L$21</c:f>
              <c:numCache>
                <c:formatCode>General</c:formatCode>
                <c:ptCount val="20"/>
                <c:pt idx="0">
                  <c:v>2.6740000000000652E-3</c:v>
                </c:pt>
                <c:pt idx="1">
                  <c:v>4.1040000000001076E-3</c:v>
                </c:pt>
                <c:pt idx="2">
                  <c:v>4.065999999999903E-3</c:v>
                </c:pt>
                <c:pt idx="3">
                  <c:v>4.8079999999999234E-3</c:v>
                </c:pt>
                <c:pt idx="4">
                  <c:v>4.7839999999998994E-3</c:v>
                </c:pt>
                <c:pt idx="5">
                  <c:v>5.4780000000000939E-3</c:v>
                </c:pt>
                <c:pt idx="6">
                  <c:v>4.4159999999999755E-3</c:v>
                </c:pt>
                <c:pt idx="7">
                  <c:v>3.7339999999999041E-3</c:v>
                </c:pt>
                <c:pt idx="8">
                  <c:v>3.4579999999999611E-3</c:v>
                </c:pt>
                <c:pt idx="9">
                  <c:v>2.9360000000000497E-3</c:v>
                </c:pt>
                <c:pt idx="10">
                  <c:v>1.8499999999999073E-3</c:v>
                </c:pt>
                <c:pt idx="11">
                  <c:v>1.5179999999999083E-3</c:v>
                </c:pt>
                <c:pt idx="12">
                  <c:v>1.3719999999999288E-3</c:v>
                </c:pt>
                <c:pt idx="13">
                  <c:v>1.1280000000000179E-3</c:v>
                </c:pt>
                <c:pt idx="14">
                  <c:v>1.2360000000000149E-3</c:v>
                </c:pt>
                <c:pt idx="15">
                  <c:v>1.2939999999999063E-3</c:v>
                </c:pt>
                <c:pt idx="16">
                  <c:v>1.3579999999999703E-3</c:v>
                </c:pt>
                <c:pt idx="17">
                  <c:v>1.1859999999999093E-3</c:v>
                </c:pt>
                <c:pt idx="18">
                  <c:v>1.2360000000000149E-3</c:v>
                </c:pt>
                <c:pt idx="19">
                  <c:v>1.5760000000000218E-3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C6-473D-ACAE-D22CB95A9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722864"/>
        <c:axId val="452718928"/>
      </c:scatterChart>
      <c:valAx>
        <c:axId val="45272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18928"/>
        <c:crosses val="autoZero"/>
        <c:crossBetween val="midCat"/>
      </c:valAx>
      <c:valAx>
        <c:axId val="45271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722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vs</a:t>
            </a:r>
            <a:r>
              <a:rPr lang="en-US" baseline="0"/>
              <a:t>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Sim_R 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1.4007700000000001</c:v>
                </c:pt>
                <c:pt idx="1">
                  <c:v>1.3999299999999999</c:v>
                </c:pt>
                <c:pt idx="2">
                  <c:v>1.37507</c:v>
                </c:pt>
                <c:pt idx="3">
                  <c:v>1.36226</c:v>
                </c:pt>
                <c:pt idx="4">
                  <c:v>1.34785</c:v>
                </c:pt>
                <c:pt idx="5">
                  <c:v>1.3376699999999999</c:v>
                </c:pt>
                <c:pt idx="6">
                  <c:v>1.33403</c:v>
                </c:pt>
                <c:pt idx="7">
                  <c:v>1.33456</c:v>
                </c:pt>
                <c:pt idx="8">
                  <c:v>1.3345400000000001</c:v>
                </c:pt>
                <c:pt idx="9">
                  <c:v>1.33413</c:v>
                </c:pt>
                <c:pt idx="10">
                  <c:v>1.3376399999999999</c:v>
                </c:pt>
                <c:pt idx="11">
                  <c:v>1.33802</c:v>
                </c:pt>
                <c:pt idx="12">
                  <c:v>1.33771</c:v>
                </c:pt>
                <c:pt idx="13">
                  <c:v>1.33786</c:v>
                </c:pt>
                <c:pt idx="14">
                  <c:v>1.34023</c:v>
                </c:pt>
                <c:pt idx="15">
                  <c:v>1.3384400000000001</c:v>
                </c:pt>
                <c:pt idx="16">
                  <c:v>1.3374600000000001</c:v>
                </c:pt>
                <c:pt idx="17">
                  <c:v>1.3345499999999999</c:v>
                </c:pt>
                <c:pt idx="18">
                  <c:v>1.33179</c:v>
                </c:pt>
                <c:pt idx="19">
                  <c:v>1.33325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14-4ECF-BC52-8D88B4125A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An_R (seconds)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1.26667</c:v>
                </c:pt>
                <c:pt idx="1">
                  <c:v>1.26667</c:v>
                </c:pt>
                <c:pt idx="2">
                  <c:v>1.26667</c:v>
                </c:pt>
                <c:pt idx="3">
                  <c:v>1.26667</c:v>
                </c:pt>
                <c:pt idx="4">
                  <c:v>1.26667</c:v>
                </c:pt>
                <c:pt idx="5">
                  <c:v>1.26667</c:v>
                </c:pt>
                <c:pt idx="6">
                  <c:v>1.26667</c:v>
                </c:pt>
                <c:pt idx="7">
                  <c:v>1.26667</c:v>
                </c:pt>
                <c:pt idx="8">
                  <c:v>1.26667</c:v>
                </c:pt>
                <c:pt idx="9">
                  <c:v>1.26667</c:v>
                </c:pt>
                <c:pt idx="10">
                  <c:v>1.26667</c:v>
                </c:pt>
                <c:pt idx="11">
                  <c:v>1.26667</c:v>
                </c:pt>
                <c:pt idx="12">
                  <c:v>1.26667</c:v>
                </c:pt>
                <c:pt idx="13">
                  <c:v>1.26667</c:v>
                </c:pt>
                <c:pt idx="14">
                  <c:v>1.26667</c:v>
                </c:pt>
                <c:pt idx="15">
                  <c:v>1.26667</c:v>
                </c:pt>
                <c:pt idx="16">
                  <c:v>1.26667</c:v>
                </c:pt>
                <c:pt idx="17">
                  <c:v>1.26667</c:v>
                </c:pt>
                <c:pt idx="18">
                  <c:v>1.26667</c:v>
                </c:pt>
                <c:pt idx="19">
                  <c:v>1.26667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14-4ECF-BC52-8D88B4125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721136"/>
        <c:axId val="423723104"/>
      </c:lineChart>
      <c:catAx>
        <c:axId val="423721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Number of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23104"/>
        <c:crosses val="autoZero"/>
        <c:auto val="1"/>
        <c:lblAlgn val="ctr"/>
        <c:lblOffset val="100"/>
        <c:noMultiLvlLbl val="0"/>
      </c:catAx>
      <c:valAx>
        <c:axId val="42372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Response Time  (seconds)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2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0.1058681424522568</c:v>
                </c:pt>
                <c:pt idx="1">
                  <c:v>0.10520498630266757</c:v>
                </c:pt>
                <c:pt idx="2">
                  <c:v>8.5578722161257517E-2</c:v>
                </c:pt>
                <c:pt idx="3">
                  <c:v>7.5465590880024053E-2</c:v>
                </c:pt>
                <c:pt idx="4">
                  <c:v>6.4089305028144694E-2</c:v>
                </c:pt>
                <c:pt idx="5">
                  <c:v>5.60524840724103E-2</c:v>
                </c:pt>
                <c:pt idx="6">
                  <c:v>5.3178807424191059E-2</c:v>
                </c:pt>
                <c:pt idx="7">
                  <c:v>5.3597227375717441E-2</c:v>
                </c:pt>
                <c:pt idx="8">
                  <c:v>5.3581437943584435E-2</c:v>
                </c:pt>
                <c:pt idx="9">
                  <c:v>5.3257754584856418E-2</c:v>
                </c:pt>
                <c:pt idx="10">
                  <c:v>5.6028799924210712E-2</c:v>
                </c:pt>
                <c:pt idx="11">
                  <c:v>5.6328799134739142E-2</c:v>
                </c:pt>
                <c:pt idx="12">
                  <c:v>5.6084062936676476E-2</c:v>
                </c:pt>
                <c:pt idx="13">
                  <c:v>5.6202483677674601E-2</c:v>
                </c:pt>
                <c:pt idx="14">
                  <c:v>5.8073531385443779E-2</c:v>
                </c:pt>
                <c:pt idx="15">
                  <c:v>5.6660377209533749E-2</c:v>
                </c:pt>
                <c:pt idx="16">
                  <c:v>5.5886695035013173E-2</c:v>
                </c:pt>
                <c:pt idx="17">
                  <c:v>5.3589332659650851E-2</c:v>
                </c:pt>
                <c:pt idx="18">
                  <c:v>5.1410391025286828E-2</c:v>
                </c:pt>
                <c:pt idx="19">
                  <c:v>5.2563019571001193E-2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FE7-47F3-A8BD-3F12FA161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699504"/>
        <c:axId val="418690976"/>
      </c:scatterChart>
      <c:valAx>
        <c:axId val="418699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690976"/>
        <c:crosses val="autoZero"/>
        <c:crossBetween val="midCat"/>
      </c:valAx>
      <c:valAx>
        <c:axId val="41869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Error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699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</a:t>
            </a:r>
            <a:r>
              <a:rPr lang="en-US" baseline="0"/>
              <a:t> Length vs.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Sim_Q (Jobs)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1.0638799999999999</c:v>
                </c:pt>
                <c:pt idx="1">
                  <c:v>1.0639000000000001</c:v>
                </c:pt>
                <c:pt idx="2">
                  <c:v>1.04833</c:v>
                </c:pt>
                <c:pt idx="3">
                  <c:v>1.03884</c:v>
                </c:pt>
                <c:pt idx="4">
                  <c:v>1.0251399999999999</c:v>
                </c:pt>
                <c:pt idx="5">
                  <c:v>1.01664</c:v>
                </c:pt>
                <c:pt idx="6">
                  <c:v>1.01579</c:v>
                </c:pt>
                <c:pt idx="7">
                  <c:v>1.01572</c:v>
                </c:pt>
                <c:pt idx="8">
                  <c:v>1.0154799999999999</c:v>
                </c:pt>
                <c:pt idx="9">
                  <c:v>1.01694</c:v>
                </c:pt>
                <c:pt idx="10">
                  <c:v>1.0186500000000001</c:v>
                </c:pt>
                <c:pt idx="11">
                  <c:v>1.01837</c:v>
                </c:pt>
                <c:pt idx="12">
                  <c:v>1.01736</c:v>
                </c:pt>
                <c:pt idx="13">
                  <c:v>1.01797</c:v>
                </c:pt>
                <c:pt idx="14">
                  <c:v>1.01661</c:v>
                </c:pt>
                <c:pt idx="15">
                  <c:v>1.0166999999999999</c:v>
                </c:pt>
                <c:pt idx="16">
                  <c:v>1.0133300000000001</c:v>
                </c:pt>
                <c:pt idx="17">
                  <c:v>1.0133300000000001</c:v>
                </c:pt>
                <c:pt idx="18">
                  <c:v>1.01186</c:v>
                </c:pt>
                <c:pt idx="19">
                  <c:v>1.012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7-4ACC-8705-7549800A980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An_Q (Jobs)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C7-4ACC-8705-7549800A98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4318552"/>
        <c:axId val="434317568"/>
      </c:lineChart>
      <c:catAx>
        <c:axId val="434318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317568"/>
        <c:crosses val="autoZero"/>
        <c:auto val="1"/>
        <c:lblAlgn val="ctr"/>
        <c:lblOffset val="100"/>
        <c:noMultiLvlLbl val="0"/>
      </c:catAx>
      <c:valAx>
        <c:axId val="43431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Queue</a:t>
                </a:r>
                <a:r>
                  <a:rPr lang="en-US" baseline="0"/>
                  <a:t> Length (jobs)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318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Sheet1!$I$2:$I$21</c:f>
              <c:numCache>
                <c:formatCode>General</c:formatCode>
                <c:ptCount val="20"/>
                <c:pt idx="0">
                  <c:v>6.3879999999999937E-2</c:v>
                </c:pt>
                <c:pt idx="1">
                  <c:v>6.3900000000000068E-2</c:v>
                </c:pt>
                <c:pt idx="2">
                  <c:v>4.8329999999999984E-2</c:v>
                </c:pt>
                <c:pt idx="3">
                  <c:v>3.8839999999999986E-2</c:v>
                </c:pt>
                <c:pt idx="4">
                  <c:v>2.513999999999994E-2</c:v>
                </c:pt>
                <c:pt idx="5">
                  <c:v>1.6639999999999988E-2</c:v>
                </c:pt>
                <c:pt idx="6">
                  <c:v>1.5789999999999971E-2</c:v>
                </c:pt>
                <c:pt idx="7">
                  <c:v>1.5719999999999956E-2</c:v>
                </c:pt>
                <c:pt idx="8">
                  <c:v>1.5479999999999938E-2</c:v>
                </c:pt>
                <c:pt idx="9">
                  <c:v>1.6939999999999955E-2</c:v>
                </c:pt>
                <c:pt idx="10">
                  <c:v>1.8650000000000055E-2</c:v>
                </c:pt>
                <c:pt idx="11">
                  <c:v>1.8369999999999997E-2</c:v>
                </c:pt>
                <c:pt idx="12">
                  <c:v>1.7360000000000042E-2</c:v>
                </c:pt>
                <c:pt idx="13">
                  <c:v>1.7970000000000041E-2</c:v>
                </c:pt>
                <c:pt idx="14">
                  <c:v>1.6610000000000014E-2</c:v>
                </c:pt>
                <c:pt idx="15">
                  <c:v>1.6699999999999937E-2</c:v>
                </c:pt>
                <c:pt idx="16">
                  <c:v>1.3330000000000064E-2</c:v>
                </c:pt>
                <c:pt idx="17">
                  <c:v>1.3330000000000064E-2</c:v>
                </c:pt>
                <c:pt idx="18">
                  <c:v>1.1859999999999982E-2</c:v>
                </c:pt>
                <c:pt idx="19">
                  <c:v>1.2000000000000011E-2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89-4955-B712-3EE3A89A3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724416"/>
        <c:axId val="423729008"/>
      </c:scatterChart>
      <c:valAx>
        <c:axId val="423724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29008"/>
        <c:crosses val="autoZero"/>
        <c:crossBetween val="midCat"/>
      </c:valAx>
      <c:valAx>
        <c:axId val="42372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24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7.0700000000000027E-2</c:v>
                </c:pt>
                <c:pt idx="1">
                  <c:v>7.8416666666666732E-2</c:v>
                </c:pt>
                <c:pt idx="2">
                  <c:v>8.3583333333333384E-2</c:v>
                </c:pt>
                <c:pt idx="3">
                  <c:v>8.82583333333333E-2</c:v>
                </c:pt>
                <c:pt idx="4">
                  <c:v>7.7916666666666787E-2</c:v>
                </c:pt>
                <c:pt idx="5">
                  <c:v>7.2483333333333386E-2</c:v>
                </c:pt>
                <c:pt idx="6">
                  <c:v>6.9658333333333378E-2</c:v>
                </c:pt>
                <c:pt idx="7">
                  <c:v>6.2133333333333304E-2</c:v>
                </c:pt>
                <c:pt idx="8">
                  <c:v>5.8374999999999955E-2</c:v>
                </c:pt>
                <c:pt idx="9">
                  <c:v>5.4891666666666748E-2</c:v>
                </c:pt>
                <c:pt idx="10">
                  <c:v>5.1058333333333282E-2</c:v>
                </c:pt>
                <c:pt idx="11">
                  <c:v>4.8799999999999955E-2</c:v>
                </c:pt>
                <c:pt idx="12">
                  <c:v>4.875833333333339E-2</c:v>
                </c:pt>
                <c:pt idx="13">
                  <c:v>4.7966666666666713E-2</c:v>
                </c:pt>
                <c:pt idx="14">
                  <c:v>4.7958333333333325E-2</c:v>
                </c:pt>
                <c:pt idx="15">
                  <c:v>4.8666666666666678E-2</c:v>
                </c:pt>
                <c:pt idx="16">
                  <c:v>4.7483333333333363E-2</c:v>
                </c:pt>
                <c:pt idx="17">
                  <c:v>4.9683333333333343E-2</c:v>
                </c:pt>
                <c:pt idx="18">
                  <c:v>5.0816666666666697E-2</c:v>
                </c:pt>
                <c:pt idx="19">
                  <c:v>5.0800000000000109E-2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D3-4ED9-911C-0AC96C80B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947200"/>
        <c:axId val="427949824"/>
      </c:scatterChart>
      <c:valAx>
        <c:axId val="427947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949824"/>
        <c:crosses val="autoZero"/>
        <c:crossBetween val="midCat"/>
      </c:valAx>
      <c:valAx>
        <c:axId val="42794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947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 vs Number of Jobs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Sim_U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Sheet1!$L$2:$L$21</c:f>
              <c:numCache>
                <c:formatCode>General</c:formatCode>
                <c:ptCount val="20"/>
                <c:pt idx="0">
                  <c:v>0.51547600000000005</c:v>
                </c:pt>
                <c:pt idx="1">
                  <c:v>0.51675099999999996</c:v>
                </c:pt>
                <c:pt idx="2">
                  <c:v>0.51179699999999995</c:v>
                </c:pt>
                <c:pt idx="3">
                  <c:v>0.50954200000000005</c:v>
                </c:pt>
                <c:pt idx="4">
                  <c:v>0.50620699999999996</c:v>
                </c:pt>
                <c:pt idx="5">
                  <c:v>0.50412500000000005</c:v>
                </c:pt>
                <c:pt idx="6">
                  <c:v>0.50390999999999997</c:v>
                </c:pt>
                <c:pt idx="7">
                  <c:v>0.50389899999999999</c:v>
                </c:pt>
                <c:pt idx="8">
                  <c:v>0.50383999999999995</c:v>
                </c:pt>
                <c:pt idx="9">
                  <c:v>0.50419999999999998</c:v>
                </c:pt>
                <c:pt idx="10">
                  <c:v>0.50419899999999995</c:v>
                </c:pt>
                <c:pt idx="11">
                  <c:v>0.50455000000000005</c:v>
                </c:pt>
                <c:pt idx="12">
                  <c:v>0.50455099999999997</c:v>
                </c:pt>
                <c:pt idx="13">
                  <c:v>0.50430200000000003</c:v>
                </c:pt>
                <c:pt idx="14">
                  <c:v>0.504297</c:v>
                </c:pt>
                <c:pt idx="15">
                  <c:v>0.50445300000000004</c:v>
                </c:pt>
                <c:pt idx="16">
                  <c:v>0.50411899999999998</c:v>
                </c:pt>
                <c:pt idx="17">
                  <c:v>0.50414400000000004</c:v>
                </c:pt>
                <c:pt idx="18">
                  <c:v>0.50331099999999995</c:v>
                </c:pt>
                <c:pt idx="19">
                  <c:v>0.50294799999999995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60-48FB-8377-6CB29CAA030E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An_U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Sheet1!$M$2:$M$21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60-48FB-8377-6CB29CAA0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728352"/>
        <c:axId val="423735896"/>
      </c:lineChart>
      <c:catAx>
        <c:axId val="42372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35896"/>
        <c:crosses val="autoZero"/>
        <c:auto val="1"/>
        <c:lblAlgn val="ctr"/>
        <c:lblOffset val="100"/>
        <c:noMultiLvlLbl val="0"/>
      </c:catAx>
      <c:valAx>
        <c:axId val="423735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72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3.0952000000000091E-2</c:v>
                </c:pt>
                <c:pt idx="1">
                  <c:v>3.3501999999999921E-2</c:v>
                </c:pt>
                <c:pt idx="2">
                  <c:v>2.3593999999999893E-2</c:v>
                </c:pt>
                <c:pt idx="3">
                  <c:v>1.9084000000000101E-2</c:v>
                </c:pt>
                <c:pt idx="4">
                  <c:v>1.2413999999999925E-2</c:v>
                </c:pt>
                <c:pt idx="5">
                  <c:v>8.2500000000000906E-3</c:v>
                </c:pt>
                <c:pt idx="6">
                  <c:v>7.8199999999999381E-3</c:v>
                </c:pt>
                <c:pt idx="7">
                  <c:v>7.7979999999999716E-3</c:v>
                </c:pt>
                <c:pt idx="8">
                  <c:v>7.6799999999999091E-3</c:v>
                </c:pt>
                <c:pt idx="9">
                  <c:v>8.3999999999999631E-3</c:v>
                </c:pt>
                <c:pt idx="10">
                  <c:v>8.3979999999999055E-3</c:v>
                </c:pt>
                <c:pt idx="11">
                  <c:v>9.100000000000108E-3</c:v>
                </c:pt>
                <c:pt idx="12">
                  <c:v>9.1019999999999435E-3</c:v>
                </c:pt>
                <c:pt idx="13">
                  <c:v>8.604000000000056E-3</c:v>
                </c:pt>
                <c:pt idx="14">
                  <c:v>8.5939999999999905E-3</c:v>
                </c:pt>
                <c:pt idx="15">
                  <c:v>8.9060000000000805E-3</c:v>
                </c:pt>
                <c:pt idx="16">
                  <c:v>8.2379999999999676E-3</c:v>
                </c:pt>
                <c:pt idx="17">
                  <c:v>8.2880000000000731E-3</c:v>
                </c:pt>
                <c:pt idx="18">
                  <c:v>6.6219999999999057E-3</c:v>
                </c:pt>
                <c:pt idx="19">
                  <c:v>5.8959999999999013E-3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DB-4163-92D6-CA125D4FC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7867352"/>
        <c:axId val="497866040"/>
      </c:scatterChart>
      <c:valAx>
        <c:axId val="497867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Number</a:t>
                </a:r>
                <a:r>
                  <a:rPr lang="en-US" baseline="0"/>
                  <a:t> of JObs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866040"/>
        <c:crosses val="autoZero"/>
        <c:crossBetween val="midCat"/>
      </c:valAx>
      <c:valAx>
        <c:axId val="497866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Error (%)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867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vs Number of Jobs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Sim_R (seconds)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1.63381</c:v>
                </c:pt>
                <c:pt idx="1">
                  <c:v>1.6432</c:v>
                </c:pt>
                <c:pt idx="2">
                  <c:v>1.6418699999999999</c:v>
                </c:pt>
                <c:pt idx="3">
                  <c:v>1.6417900000000001</c:v>
                </c:pt>
                <c:pt idx="4">
                  <c:v>1.6442099999999999</c:v>
                </c:pt>
                <c:pt idx="5">
                  <c:v>1.64453</c:v>
                </c:pt>
                <c:pt idx="6">
                  <c:v>1.64446</c:v>
                </c:pt>
                <c:pt idx="7">
                  <c:v>1.6438699999999999</c:v>
                </c:pt>
                <c:pt idx="8">
                  <c:v>1.6451800000000001</c:v>
                </c:pt>
                <c:pt idx="9">
                  <c:v>1.6454800000000001</c:v>
                </c:pt>
                <c:pt idx="10">
                  <c:v>1.6452599999999999</c:v>
                </c:pt>
                <c:pt idx="11">
                  <c:v>1.6449100000000001</c:v>
                </c:pt>
                <c:pt idx="12">
                  <c:v>1.6459900000000001</c:v>
                </c:pt>
                <c:pt idx="13">
                  <c:v>1.6455299999999999</c:v>
                </c:pt>
                <c:pt idx="14">
                  <c:v>1.64564</c:v>
                </c:pt>
                <c:pt idx="15">
                  <c:v>1.64575</c:v>
                </c:pt>
                <c:pt idx="16">
                  <c:v>1.6458900000000001</c:v>
                </c:pt>
                <c:pt idx="17">
                  <c:v>1.6461399999999999</c:v>
                </c:pt>
                <c:pt idx="18">
                  <c:v>1.6460300000000001</c:v>
                </c:pt>
                <c:pt idx="19">
                  <c:v>1.64621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C5-4855-B8D0-818991DF4A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An_R (seconds)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1.7381</c:v>
                </c:pt>
                <c:pt idx="1">
                  <c:v>1.7381</c:v>
                </c:pt>
                <c:pt idx="2">
                  <c:v>1.7381</c:v>
                </c:pt>
                <c:pt idx="3">
                  <c:v>1.7381</c:v>
                </c:pt>
                <c:pt idx="4">
                  <c:v>1.7381</c:v>
                </c:pt>
                <c:pt idx="5">
                  <c:v>1.7381</c:v>
                </c:pt>
                <c:pt idx="6">
                  <c:v>1.7381</c:v>
                </c:pt>
                <c:pt idx="7">
                  <c:v>1.7381</c:v>
                </c:pt>
                <c:pt idx="8">
                  <c:v>1.7381</c:v>
                </c:pt>
                <c:pt idx="9">
                  <c:v>1.7381</c:v>
                </c:pt>
                <c:pt idx="10">
                  <c:v>1.7381</c:v>
                </c:pt>
                <c:pt idx="11">
                  <c:v>1.7381</c:v>
                </c:pt>
                <c:pt idx="12">
                  <c:v>1.7381</c:v>
                </c:pt>
                <c:pt idx="13">
                  <c:v>1.7381</c:v>
                </c:pt>
                <c:pt idx="14">
                  <c:v>1.7381</c:v>
                </c:pt>
                <c:pt idx="15">
                  <c:v>1.7381</c:v>
                </c:pt>
                <c:pt idx="16">
                  <c:v>1.7381</c:v>
                </c:pt>
                <c:pt idx="17">
                  <c:v>1.7381</c:v>
                </c:pt>
                <c:pt idx="18">
                  <c:v>1.7381</c:v>
                </c:pt>
                <c:pt idx="19">
                  <c:v>1.7381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C5-4855-B8D0-818991DF4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6161296"/>
        <c:axId val="416160640"/>
      </c:lineChart>
      <c:catAx>
        <c:axId val="416161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160640"/>
        <c:crosses val="autoZero"/>
        <c:auto val="1"/>
        <c:lblAlgn val="ctr"/>
        <c:lblOffset val="100"/>
        <c:noMultiLvlLbl val="0"/>
      </c:catAx>
      <c:valAx>
        <c:axId val="41616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16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Sheet1!$D$2:$D$21</c:f>
              <c:numCache>
                <c:formatCode>General</c:formatCode>
                <c:ptCount val="20"/>
                <c:pt idx="0">
                  <c:v>-6.0002301363557907E-2</c:v>
                </c:pt>
                <c:pt idx="1">
                  <c:v>-5.4599850411368729E-2</c:v>
                </c:pt>
                <c:pt idx="2">
                  <c:v>-5.536505379437319E-2</c:v>
                </c:pt>
                <c:pt idx="3">
                  <c:v>-5.5411081065531269E-2</c:v>
                </c:pt>
                <c:pt idx="4">
                  <c:v>-5.4018756112996967E-2</c:v>
                </c:pt>
                <c:pt idx="5">
                  <c:v>-5.3834647028364269E-2</c:v>
                </c:pt>
                <c:pt idx="6">
                  <c:v>-5.3874920890627669E-2</c:v>
                </c:pt>
                <c:pt idx="7">
                  <c:v>-5.4214372015419156E-2</c:v>
                </c:pt>
                <c:pt idx="8">
                  <c:v>-5.3460675450204186E-2</c:v>
                </c:pt>
                <c:pt idx="9">
                  <c:v>-5.3288073183361095E-2</c:v>
                </c:pt>
                <c:pt idx="10">
                  <c:v>-5.3414648179046106E-2</c:v>
                </c:pt>
                <c:pt idx="11">
                  <c:v>-5.3616017490362974E-2</c:v>
                </c:pt>
                <c:pt idx="12">
                  <c:v>-5.2994649329727812E-2</c:v>
                </c:pt>
                <c:pt idx="13">
                  <c:v>-5.3259306138887318E-2</c:v>
                </c:pt>
                <c:pt idx="14">
                  <c:v>-5.3196018641044812E-2</c:v>
                </c:pt>
                <c:pt idx="15">
                  <c:v>-5.3132731143202307E-2</c:v>
                </c:pt>
                <c:pt idx="16">
                  <c:v>-5.3052183418675514E-2</c:v>
                </c:pt>
                <c:pt idx="17">
                  <c:v>-5.2908348196306333E-2</c:v>
                </c:pt>
                <c:pt idx="18">
                  <c:v>-5.2971635694148714E-2</c:v>
                </c:pt>
                <c:pt idx="19">
                  <c:v>-5.286807433404294E-2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96-4D16-A726-16632DA4C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688096"/>
        <c:axId val="422687112"/>
      </c:scatterChart>
      <c:valAx>
        <c:axId val="42268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687112"/>
        <c:crosses val="autoZero"/>
        <c:crossBetween val="midCat"/>
      </c:valAx>
      <c:valAx>
        <c:axId val="422687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688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 Length vs. Number</a:t>
            </a:r>
            <a:r>
              <a:rPr lang="en-US" baseline="0"/>
              <a:t>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Sim_Q (Jobs)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2.9310499999999999</c:v>
                </c:pt>
                <c:pt idx="1">
                  <c:v>2.97343</c:v>
                </c:pt>
                <c:pt idx="2">
                  <c:v>2.9609800000000002</c:v>
                </c:pt>
                <c:pt idx="3">
                  <c:v>2.9680900000000001</c:v>
                </c:pt>
                <c:pt idx="4">
                  <c:v>2.96706</c:v>
                </c:pt>
                <c:pt idx="5">
                  <c:v>2.9719099999999998</c:v>
                </c:pt>
                <c:pt idx="6">
                  <c:v>2.9731000000000001</c:v>
                </c:pt>
                <c:pt idx="7">
                  <c:v>2.9744000000000002</c:v>
                </c:pt>
                <c:pt idx="8">
                  <c:v>2.9801600000000001</c:v>
                </c:pt>
                <c:pt idx="9">
                  <c:v>2.9841000000000002</c:v>
                </c:pt>
                <c:pt idx="10">
                  <c:v>2.9840900000000001</c:v>
                </c:pt>
                <c:pt idx="11">
                  <c:v>2.9860899999999999</c:v>
                </c:pt>
                <c:pt idx="12">
                  <c:v>2.9938099999999999</c:v>
                </c:pt>
                <c:pt idx="13">
                  <c:v>2.9937800000000001</c:v>
                </c:pt>
                <c:pt idx="14">
                  <c:v>2.9919899999999999</c:v>
                </c:pt>
                <c:pt idx="15">
                  <c:v>2.9942700000000002</c:v>
                </c:pt>
                <c:pt idx="16">
                  <c:v>2.9966499999999998</c:v>
                </c:pt>
                <c:pt idx="17">
                  <c:v>2.9949699999999999</c:v>
                </c:pt>
                <c:pt idx="18">
                  <c:v>2.9960200000000001</c:v>
                </c:pt>
                <c:pt idx="19">
                  <c:v>2.99268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91-47E9-9B32-1A4AF1D50753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An_Q (Jobs)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91-47E9-9B32-1A4AF1D507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695728"/>
        <c:axId val="425697368"/>
      </c:lineChart>
      <c:catAx>
        <c:axId val="425695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697368"/>
        <c:crosses val="autoZero"/>
        <c:auto val="1"/>
        <c:lblAlgn val="ctr"/>
        <c:lblOffset val="100"/>
        <c:noMultiLvlLbl val="0"/>
      </c:catAx>
      <c:valAx>
        <c:axId val="425697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Queue Length (jobs)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69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Sheet1!$I$2:$I$21</c:f>
              <c:numCache>
                <c:formatCode>General</c:formatCode>
                <c:ptCount val="20"/>
                <c:pt idx="0">
                  <c:v>-2.2983333333333356E-2</c:v>
                </c:pt>
                <c:pt idx="1">
                  <c:v>-8.8566666666666603E-3</c:v>
                </c:pt>
                <c:pt idx="2">
                  <c:v>-1.3006666666666611E-2</c:v>
                </c:pt>
                <c:pt idx="3">
                  <c:v>-1.0636666666666628E-2</c:v>
                </c:pt>
                <c:pt idx="4">
                  <c:v>-1.097999999999999E-2</c:v>
                </c:pt>
                <c:pt idx="5">
                  <c:v>-9.3633333333333901E-3</c:v>
                </c:pt>
                <c:pt idx="6">
                  <c:v>-8.9666666666666419E-3</c:v>
                </c:pt>
                <c:pt idx="7">
                  <c:v>-8.5333333333332817E-3</c:v>
                </c:pt>
                <c:pt idx="8">
                  <c:v>-6.6133333333332862E-3</c:v>
                </c:pt>
                <c:pt idx="9">
                  <c:v>-5.2999999999999341E-3</c:v>
                </c:pt>
                <c:pt idx="10">
                  <c:v>-5.3033333333332893E-3</c:v>
                </c:pt>
                <c:pt idx="11">
                  <c:v>-4.636666666666696E-3</c:v>
                </c:pt>
                <c:pt idx="12">
                  <c:v>-2.0633333333333801E-3</c:v>
                </c:pt>
                <c:pt idx="13">
                  <c:v>-2.0733333333332973E-3</c:v>
                </c:pt>
                <c:pt idx="14">
                  <c:v>-2.6700000000000244E-3</c:v>
                </c:pt>
                <c:pt idx="15">
                  <c:v>-1.9099999999999302E-3</c:v>
                </c:pt>
                <c:pt idx="16">
                  <c:v>-1.1166666666667286E-3</c:v>
                </c:pt>
                <c:pt idx="17">
                  <c:v>-1.6766666666666967E-3</c:v>
                </c:pt>
                <c:pt idx="18">
                  <c:v>-1.3266666666666242E-3</c:v>
                </c:pt>
                <c:pt idx="19">
                  <c:v>-2.4399999999999977E-3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75-46BB-AB2B-0FA00FC11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7145040"/>
        <c:axId val="467145368"/>
      </c:scatterChart>
      <c:valAx>
        <c:axId val="467145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145368"/>
        <c:crosses val="autoZero"/>
        <c:crossBetween val="midCat"/>
      </c:valAx>
      <c:valAx>
        <c:axId val="467145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145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-5.8466666666666294E-3</c:v>
                </c:pt>
                <c:pt idx="1">
                  <c:v>-2.2346666666666812E-3</c:v>
                </c:pt>
                <c:pt idx="2">
                  <c:v>-3.2839999999999905E-3</c:v>
                </c:pt>
                <c:pt idx="3">
                  <c:v>-2.6680000000000406E-3</c:v>
                </c:pt>
                <c:pt idx="4">
                  <c:v>-2.7679999999999558E-3</c:v>
                </c:pt>
                <c:pt idx="5">
                  <c:v>-2.3573333333333224E-3</c:v>
                </c:pt>
                <c:pt idx="6">
                  <c:v>-2.1466666666666669E-3</c:v>
                </c:pt>
                <c:pt idx="7">
                  <c:v>-1.6613333333332925E-3</c:v>
                </c:pt>
                <c:pt idx="8">
                  <c:v>-1.3746666666666723E-3</c:v>
                </c:pt>
                <c:pt idx="9">
                  <c:v>-1.3319999999999628E-3</c:v>
                </c:pt>
                <c:pt idx="10">
                  <c:v>-1.1626666666666452E-3</c:v>
                </c:pt>
                <c:pt idx="11">
                  <c:v>-5.1600000000003499E-4</c:v>
                </c:pt>
                <c:pt idx="12">
                  <c:v>-6.6799999999996495E-4</c:v>
                </c:pt>
                <c:pt idx="13">
                  <c:v>-4.786666666666643E-4</c:v>
                </c:pt>
                <c:pt idx="14">
                  <c:v>-2.7866666666668632E-4</c:v>
                </c:pt>
                <c:pt idx="15">
                  <c:v>-4.1999999999993892E-4</c:v>
                </c:pt>
                <c:pt idx="16">
                  <c:v>-3.3200000000007296E-4</c:v>
                </c:pt>
                <c:pt idx="17">
                  <c:v>-3.3466666666666828E-4</c:v>
                </c:pt>
                <c:pt idx="18">
                  <c:v>-6.1199999999998289E-4</c:v>
                </c:pt>
                <c:pt idx="19">
                  <c:v>-7.0266666666674027E-4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1F-4A3B-94E2-3DC76E32C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6164408"/>
        <c:axId val="426164736"/>
      </c:scatterChart>
      <c:valAx>
        <c:axId val="42616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64736"/>
        <c:crosses val="autoZero"/>
        <c:crossBetween val="midCat"/>
      </c:valAx>
      <c:valAx>
        <c:axId val="42616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64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</a:t>
            </a:r>
            <a:r>
              <a:rPr lang="en-US" baseline="0"/>
              <a:t> vs Number of Jobs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Sim_U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Sheet1!$L$2:$L$21</c:f>
              <c:numCache>
                <c:formatCode>General</c:formatCode>
                <c:ptCount val="20"/>
                <c:pt idx="0">
                  <c:v>0.74561500000000003</c:v>
                </c:pt>
                <c:pt idx="1">
                  <c:v>0.74832399999999999</c:v>
                </c:pt>
                <c:pt idx="2">
                  <c:v>0.74753700000000001</c:v>
                </c:pt>
                <c:pt idx="3">
                  <c:v>0.74799899999999997</c:v>
                </c:pt>
                <c:pt idx="4">
                  <c:v>0.74792400000000003</c:v>
                </c:pt>
                <c:pt idx="5">
                  <c:v>0.74823200000000001</c:v>
                </c:pt>
                <c:pt idx="6">
                  <c:v>0.74839</c:v>
                </c:pt>
                <c:pt idx="7">
                  <c:v>0.74875400000000003</c:v>
                </c:pt>
                <c:pt idx="8">
                  <c:v>0.748969</c:v>
                </c:pt>
                <c:pt idx="9">
                  <c:v>0.74900100000000003</c:v>
                </c:pt>
                <c:pt idx="10">
                  <c:v>0.74912800000000002</c:v>
                </c:pt>
                <c:pt idx="11">
                  <c:v>0.74961299999999997</c:v>
                </c:pt>
                <c:pt idx="12">
                  <c:v>0.74949900000000003</c:v>
                </c:pt>
                <c:pt idx="13">
                  <c:v>0.749641</c:v>
                </c:pt>
                <c:pt idx="14">
                  <c:v>0.74979099999999999</c:v>
                </c:pt>
                <c:pt idx="15">
                  <c:v>0.74968500000000005</c:v>
                </c:pt>
                <c:pt idx="16">
                  <c:v>0.74975099999999995</c:v>
                </c:pt>
                <c:pt idx="17">
                  <c:v>0.749749</c:v>
                </c:pt>
                <c:pt idx="18">
                  <c:v>0.74954100000000001</c:v>
                </c:pt>
                <c:pt idx="19">
                  <c:v>0.74947299999999994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5D-4580-A9C0-3E24034FBCF7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An_U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Sheet1!$M$2:$M$21</c:f>
              <c:numCache>
                <c:formatCode>General</c:formatCode>
                <c:ptCount val="20"/>
                <c:pt idx="0">
                  <c:v>0.75</c:v>
                </c:pt>
                <c:pt idx="1">
                  <c:v>0.75</c:v>
                </c:pt>
                <c:pt idx="2">
                  <c:v>0.75</c:v>
                </c:pt>
                <c:pt idx="3">
                  <c:v>0.75</c:v>
                </c:pt>
                <c:pt idx="4">
                  <c:v>0.75</c:v>
                </c:pt>
                <c:pt idx="5">
                  <c:v>0.75</c:v>
                </c:pt>
                <c:pt idx="6">
                  <c:v>0.75</c:v>
                </c:pt>
                <c:pt idx="7">
                  <c:v>0.75</c:v>
                </c:pt>
                <c:pt idx="8">
                  <c:v>0.75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0.75</c:v>
                </c:pt>
                <c:pt idx="13">
                  <c:v>0.75</c:v>
                </c:pt>
                <c:pt idx="14">
                  <c:v>0.75</c:v>
                </c:pt>
                <c:pt idx="15">
                  <c:v>0.75</c:v>
                </c:pt>
                <c:pt idx="16">
                  <c:v>0.75</c:v>
                </c:pt>
                <c:pt idx="17">
                  <c:v>0.75</c:v>
                </c:pt>
                <c:pt idx="18">
                  <c:v>0.75</c:v>
                </c:pt>
                <c:pt idx="19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5D-4580-A9C0-3E24034FB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091392"/>
        <c:axId val="425092048"/>
      </c:lineChart>
      <c:catAx>
        <c:axId val="425091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92048"/>
        <c:crosses val="autoZero"/>
        <c:auto val="1"/>
        <c:lblAlgn val="ctr"/>
        <c:lblOffset val="100"/>
        <c:noMultiLvlLbl val="0"/>
      </c:catAx>
      <c:valAx>
        <c:axId val="42509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9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for GI/D/1, GI/M/1, GI/G/1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GI/D/1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0-4453-AC70-5BB42E4CCA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GI/M/1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1.4007700000000001</c:v>
                </c:pt>
                <c:pt idx="1">
                  <c:v>1.3999299999999999</c:v>
                </c:pt>
                <c:pt idx="2">
                  <c:v>1.37507</c:v>
                </c:pt>
                <c:pt idx="3">
                  <c:v>1.36226</c:v>
                </c:pt>
                <c:pt idx="4">
                  <c:v>1.34785</c:v>
                </c:pt>
                <c:pt idx="5">
                  <c:v>1.3376699999999999</c:v>
                </c:pt>
                <c:pt idx="6">
                  <c:v>1.33403</c:v>
                </c:pt>
                <c:pt idx="7">
                  <c:v>1.33456</c:v>
                </c:pt>
                <c:pt idx="8">
                  <c:v>1.3345400000000001</c:v>
                </c:pt>
                <c:pt idx="9">
                  <c:v>1.33413</c:v>
                </c:pt>
                <c:pt idx="10">
                  <c:v>1.3376399999999999</c:v>
                </c:pt>
                <c:pt idx="11">
                  <c:v>1.33802</c:v>
                </c:pt>
                <c:pt idx="12">
                  <c:v>1.33771</c:v>
                </c:pt>
                <c:pt idx="13">
                  <c:v>1.33786</c:v>
                </c:pt>
                <c:pt idx="14">
                  <c:v>1.34023</c:v>
                </c:pt>
                <c:pt idx="15">
                  <c:v>1.3384400000000001</c:v>
                </c:pt>
                <c:pt idx="16">
                  <c:v>1.3374600000000001</c:v>
                </c:pt>
                <c:pt idx="17">
                  <c:v>1.3345499999999999</c:v>
                </c:pt>
                <c:pt idx="18">
                  <c:v>1.33179</c:v>
                </c:pt>
                <c:pt idx="19">
                  <c:v>1.33325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B0-4453-AC70-5BB42E4CCA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GI/G/1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1.63381</c:v>
                </c:pt>
                <c:pt idx="1">
                  <c:v>1.6432</c:v>
                </c:pt>
                <c:pt idx="2">
                  <c:v>1.6418699999999999</c:v>
                </c:pt>
                <c:pt idx="3">
                  <c:v>1.6417900000000001</c:v>
                </c:pt>
                <c:pt idx="4">
                  <c:v>1.6442099999999999</c:v>
                </c:pt>
                <c:pt idx="5">
                  <c:v>1.64453</c:v>
                </c:pt>
                <c:pt idx="6">
                  <c:v>1.64446</c:v>
                </c:pt>
                <c:pt idx="7">
                  <c:v>1.6438699999999999</c:v>
                </c:pt>
                <c:pt idx="8">
                  <c:v>1.6451800000000001</c:v>
                </c:pt>
                <c:pt idx="9">
                  <c:v>1.6454800000000001</c:v>
                </c:pt>
                <c:pt idx="10">
                  <c:v>1.6452599999999999</c:v>
                </c:pt>
                <c:pt idx="11">
                  <c:v>1.6449100000000001</c:v>
                </c:pt>
                <c:pt idx="12">
                  <c:v>1.6459900000000001</c:v>
                </c:pt>
                <c:pt idx="13">
                  <c:v>1.6455299999999999</c:v>
                </c:pt>
                <c:pt idx="14">
                  <c:v>1.64564</c:v>
                </c:pt>
                <c:pt idx="15">
                  <c:v>1.64575</c:v>
                </c:pt>
                <c:pt idx="16">
                  <c:v>1.6458900000000001</c:v>
                </c:pt>
                <c:pt idx="17">
                  <c:v>1.6461399999999999</c:v>
                </c:pt>
                <c:pt idx="18">
                  <c:v>1.6460300000000001</c:v>
                </c:pt>
                <c:pt idx="19">
                  <c:v>1.64621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B0-4453-AC70-5BB42E4CC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1782192"/>
        <c:axId val="431780552"/>
      </c:barChart>
      <c:catAx>
        <c:axId val="431782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</a:t>
                </a:r>
                <a:r>
                  <a:rPr lang="en-US" baseline="0"/>
                  <a:t>ber of Jobs</a:t>
                </a:r>
                <a:r>
                  <a:rPr lang="en-US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780552"/>
        <c:crosses val="autoZero"/>
        <c:auto val="1"/>
        <c:lblAlgn val="ctr"/>
        <c:lblOffset val="100"/>
        <c:noMultiLvlLbl val="0"/>
      </c:catAx>
      <c:valAx>
        <c:axId val="43178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78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 Length </a:t>
            </a:r>
            <a:r>
              <a:rPr lang="en-US" sz="1400" b="0" i="0" u="none" strike="noStrike" baseline="0">
                <a:effectLst/>
              </a:rPr>
              <a:t>for GI/D/1, GI/M/1, GI/G/1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GI/D/1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Sheet1!$H$2:$H$21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Sheet1!$I$2:$I$21</c:f>
              <c:numCache>
                <c:formatCode>General</c:formatCode>
                <c:ptCount val="20"/>
                <c:pt idx="0">
                  <c:v>1.0053300000000001</c:v>
                </c:pt>
                <c:pt idx="1">
                  <c:v>1.00824</c:v>
                </c:pt>
                <c:pt idx="2">
                  <c:v>1.00966</c:v>
                </c:pt>
                <c:pt idx="3">
                  <c:v>1.01102</c:v>
                </c:pt>
                <c:pt idx="4">
                  <c:v>1.0088699999999999</c:v>
                </c:pt>
                <c:pt idx="5">
                  <c:v>1.0075000000000001</c:v>
                </c:pt>
                <c:pt idx="6">
                  <c:v>1.0069300000000001</c:v>
                </c:pt>
                <c:pt idx="7">
                  <c:v>1.00587</c:v>
                </c:pt>
                <c:pt idx="8">
                  <c:v>1.0037100000000001</c:v>
                </c:pt>
                <c:pt idx="9">
                  <c:v>1.0027600000000001</c:v>
                </c:pt>
                <c:pt idx="10">
                  <c:v>1.00186</c:v>
                </c:pt>
                <c:pt idx="11">
                  <c:v>1.0018499999999999</c:v>
                </c:pt>
                <c:pt idx="12">
                  <c:v>1.0022599999999999</c:v>
                </c:pt>
                <c:pt idx="13">
                  <c:v>1.00248</c:v>
                </c:pt>
                <c:pt idx="14">
                  <c:v>1.0025900000000001</c:v>
                </c:pt>
                <c:pt idx="15">
                  <c:v>1.00258</c:v>
                </c:pt>
                <c:pt idx="16">
                  <c:v>1.0027200000000001</c:v>
                </c:pt>
                <c:pt idx="17">
                  <c:v>1.00237</c:v>
                </c:pt>
                <c:pt idx="18">
                  <c:v>1.00248</c:v>
                </c:pt>
                <c:pt idx="19">
                  <c:v>1.0031600000000001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A5-4D04-907B-8734A271F245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GI/M/1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Sheet1!$H$2:$H$21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Sheet1!$J$2:$J$21</c:f>
              <c:numCache>
                <c:formatCode>General</c:formatCode>
                <c:ptCount val="20"/>
                <c:pt idx="0">
                  <c:v>1.0638799999999999</c:v>
                </c:pt>
                <c:pt idx="1">
                  <c:v>1.0639000000000001</c:v>
                </c:pt>
                <c:pt idx="2">
                  <c:v>1.04833</c:v>
                </c:pt>
                <c:pt idx="3">
                  <c:v>1.03884</c:v>
                </c:pt>
                <c:pt idx="4">
                  <c:v>1.0251399999999999</c:v>
                </c:pt>
                <c:pt idx="5">
                  <c:v>1.01664</c:v>
                </c:pt>
                <c:pt idx="6">
                  <c:v>1.01579</c:v>
                </c:pt>
                <c:pt idx="7">
                  <c:v>1.01572</c:v>
                </c:pt>
                <c:pt idx="8">
                  <c:v>1.0154799999999999</c:v>
                </c:pt>
                <c:pt idx="9">
                  <c:v>1.01694</c:v>
                </c:pt>
                <c:pt idx="10">
                  <c:v>1.0186500000000001</c:v>
                </c:pt>
                <c:pt idx="11">
                  <c:v>1.01837</c:v>
                </c:pt>
                <c:pt idx="12">
                  <c:v>1.01736</c:v>
                </c:pt>
                <c:pt idx="13">
                  <c:v>1.01797</c:v>
                </c:pt>
                <c:pt idx="14">
                  <c:v>1.01661</c:v>
                </c:pt>
                <c:pt idx="15">
                  <c:v>1.0166999999999999</c:v>
                </c:pt>
                <c:pt idx="16">
                  <c:v>1.0133300000000001</c:v>
                </c:pt>
                <c:pt idx="17">
                  <c:v>1.0133300000000001</c:v>
                </c:pt>
                <c:pt idx="18">
                  <c:v>1.01186</c:v>
                </c:pt>
                <c:pt idx="19">
                  <c:v>1.012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A5-4D04-907B-8734A271F245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GI/G/1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Sheet1!$H$2:$H$21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Sheet1!$K$2:$K$21</c:f>
              <c:numCache>
                <c:formatCode>General</c:formatCode>
                <c:ptCount val="20"/>
                <c:pt idx="0">
                  <c:v>2.9310499999999999</c:v>
                </c:pt>
                <c:pt idx="1">
                  <c:v>2.97343</c:v>
                </c:pt>
                <c:pt idx="2">
                  <c:v>2.9609800000000002</c:v>
                </c:pt>
                <c:pt idx="3">
                  <c:v>2.9680900000000001</c:v>
                </c:pt>
                <c:pt idx="4">
                  <c:v>2.96706</c:v>
                </c:pt>
                <c:pt idx="5">
                  <c:v>2.9719099999999998</c:v>
                </c:pt>
                <c:pt idx="6">
                  <c:v>2.9731000000000001</c:v>
                </c:pt>
                <c:pt idx="7">
                  <c:v>2.9744000000000002</c:v>
                </c:pt>
                <c:pt idx="8">
                  <c:v>2.9801600000000001</c:v>
                </c:pt>
                <c:pt idx="9">
                  <c:v>2.9841000000000002</c:v>
                </c:pt>
                <c:pt idx="10">
                  <c:v>2.9840900000000001</c:v>
                </c:pt>
                <c:pt idx="11">
                  <c:v>2.9860899999999999</c:v>
                </c:pt>
                <c:pt idx="12">
                  <c:v>2.9938099999999999</c:v>
                </c:pt>
                <c:pt idx="13">
                  <c:v>2.9937800000000001</c:v>
                </c:pt>
                <c:pt idx="14">
                  <c:v>2.9919899999999999</c:v>
                </c:pt>
                <c:pt idx="15">
                  <c:v>2.9942700000000002</c:v>
                </c:pt>
                <c:pt idx="16">
                  <c:v>2.9966499999999998</c:v>
                </c:pt>
                <c:pt idx="17">
                  <c:v>2.9949699999999999</c:v>
                </c:pt>
                <c:pt idx="18">
                  <c:v>2.9960200000000001</c:v>
                </c:pt>
                <c:pt idx="19">
                  <c:v>2.99268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A5-4D04-907B-8734A271F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415944"/>
        <c:axId val="428415288"/>
      </c:barChart>
      <c:catAx>
        <c:axId val="428415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15288"/>
        <c:crosses val="autoZero"/>
        <c:auto val="1"/>
        <c:lblAlgn val="ctr"/>
        <c:lblOffset val="100"/>
        <c:noMultiLvlLbl val="0"/>
      </c:catAx>
      <c:valAx>
        <c:axId val="42841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Queue Length (jobs)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1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Sheet1!$I$2:$I$21</c:f>
              <c:numCache>
                <c:formatCode>General</c:formatCode>
                <c:ptCount val="20"/>
                <c:pt idx="0">
                  <c:v>1.3540000000000108E-2</c:v>
                </c:pt>
                <c:pt idx="1">
                  <c:v>1.3740000000000085E-2</c:v>
                </c:pt>
                <c:pt idx="2">
                  <c:v>3.082000000000007E-2</c:v>
                </c:pt>
                <c:pt idx="3">
                  <c:v>3.0729999999999924E-2</c:v>
                </c:pt>
                <c:pt idx="4">
                  <c:v>3.2520000000000104E-2</c:v>
                </c:pt>
                <c:pt idx="5">
                  <c:v>4.054000000000002E-2</c:v>
                </c:pt>
                <c:pt idx="6">
                  <c:v>3.2569999999999988E-2</c:v>
                </c:pt>
                <c:pt idx="7">
                  <c:v>2.6140000000000052E-2</c:v>
                </c:pt>
                <c:pt idx="8">
                  <c:v>2.3619999999999974E-2</c:v>
                </c:pt>
                <c:pt idx="9">
                  <c:v>1.8049999999999899E-2</c:v>
                </c:pt>
                <c:pt idx="10">
                  <c:v>1.1980000000000102E-2</c:v>
                </c:pt>
                <c:pt idx="11">
                  <c:v>9.7899999999999654E-3</c:v>
                </c:pt>
                <c:pt idx="12">
                  <c:v>6.7800000000000082E-3</c:v>
                </c:pt>
                <c:pt idx="13">
                  <c:v>3.6599999999999966E-3</c:v>
                </c:pt>
                <c:pt idx="14">
                  <c:v>4.0000000000000036E-3</c:v>
                </c:pt>
                <c:pt idx="15">
                  <c:v>4.669999999999952E-3</c:v>
                </c:pt>
                <c:pt idx="16">
                  <c:v>3.7700000000000511E-3</c:v>
                </c:pt>
                <c:pt idx="17">
                  <c:v>5.6300000000000239E-3</c:v>
                </c:pt>
                <c:pt idx="18">
                  <c:v>7.6799999999999091E-3</c:v>
                </c:pt>
                <c:pt idx="19">
                  <c:v>7.3900000000000077E-3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15-4263-BDF9-3CF072DE6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534688"/>
        <c:axId val="392319240"/>
      </c:scatterChart>
      <c:valAx>
        <c:axId val="389534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19240"/>
        <c:crosses val="autoZero"/>
        <c:crossBetween val="midCat"/>
      </c:valAx>
      <c:valAx>
        <c:axId val="392319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534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</a:t>
            </a:r>
            <a:r>
              <a:rPr lang="en-US" baseline="0"/>
              <a:t> </a:t>
            </a:r>
            <a:r>
              <a:rPr lang="en-US" sz="1400" b="0" i="0" u="none" strike="noStrike" baseline="0">
                <a:effectLst/>
              </a:rPr>
              <a:t>for GI/D/1, GI/M/1, GI/G/1 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GI/D/1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Sheet1!$M$2:$M$21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Sheet1!$N$2:$N$21</c:f>
              <c:numCache>
                <c:formatCode>General</c:formatCode>
                <c:ptCount val="20"/>
                <c:pt idx="0">
                  <c:v>0.50133700000000003</c:v>
                </c:pt>
                <c:pt idx="1">
                  <c:v>0.50205200000000005</c:v>
                </c:pt>
                <c:pt idx="2">
                  <c:v>0.50203299999999995</c:v>
                </c:pt>
                <c:pt idx="3">
                  <c:v>0.50240399999999996</c:v>
                </c:pt>
                <c:pt idx="4">
                  <c:v>0.50239199999999995</c:v>
                </c:pt>
                <c:pt idx="5">
                  <c:v>0.50273900000000005</c:v>
                </c:pt>
                <c:pt idx="6">
                  <c:v>0.50220799999999999</c:v>
                </c:pt>
                <c:pt idx="7">
                  <c:v>0.50186699999999995</c:v>
                </c:pt>
                <c:pt idx="8">
                  <c:v>0.50172899999999998</c:v>
                </c:pt>
                <c:pt idx="9">
                  <c:v>0.50146800000000002</c:v>
                </c:pt>
                <c:pt idx="10">
                  <c:v>0.50092499999999995</c:v>
                </c:pt>
                <c:pt idx="11">
                  <c:v>0.50075899999999995</c:v>
                </c:pt>
                <c:pt idx="12">
                  <c:v>0.50068599999999996</c:v>
                </c:pt>
                <c:pt idx="13">
                  <c:v>0.50056400000000001</c:v>
                </c:pt>
                <c:pt idx="14">
                  <c:v>0.50061800000000001</c:v>
                </c:pt>
                <c:pt idx="15">
                  <c:v>0.50064699999999995</c:v>
                </c:pt>
                <c:pt idx="16">
                  <c:v>0.50067899999999999</c:v>
                </c:pt>
                <c:pt idx="17">
                  <c:v>0.50059299999999995</c:v>
                </c:pt>
                <c:pt idx="18">
                  <c:v>0.50061800000000001</c:v>
                </c:pt>
                <c:pt idx="19">
                  <c:v>0.50078800000000001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0-4730-956B-C5CA943461BB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GI/M/1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Sheet1!$M$2:$M$21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Sheet1!$O$2:$O$21</c:f>
              <c:numCache>
                <c:formatCode>General</c:formatCode>
                <c:ptCount val="20"/>
                <c:pt idx="0">
                  <c:v>0.51547600000000005</c:v>
                </c:pt>
                <c:pt idx="1">
                  <c:v>0.51675099999999996</c:v>
                </c:pt>
                <c:pt idx="2">
                  <c:v>0.51179699999999995</c:v>
                </c:pt>
                <c:pt idx="3">
                  <c:v>0.50954200000000005</c:v>
                </c:pt>
                <c:pt idx="4">
                  <c:v>0.50620699999999996</c:v>
                </c:pt>
                <c:pt idx="5">
                  <c:v>0.50412500000000005</c:v>
                </c:pt>
                <c:pt idx="6">
                  <c:v>0.50390999999999997</c:v>
                </c:pt>
                <c:pt idx="7">
                  <c:v>0.50389899999999999</c:v>
                </c:pt>
                <c:pt idx="8">
                  <c:v>0.50383999999999995</c:v>
                </c:pt>
                <c:pt idx="9">
                  <c:v>0.50419999999999998</c:v>
                </c:pt>
                <c:pt idx="10">
                  <c:v>0.50419899999999995</c:v>
                </c:pt>
                <c:pt idx="11">
                  <c:v>0.50455000000000005</c:v>
                </c:pt>
                <c:pt idx="12">
                  <c:v>0.50455099999999997</c:v>
                </c:pt>
                <c:pt idx="13">
                  <c:v>0.50430200000000003</c:v>
                </c:pt>
                <c:pt idx="14">
                  <c:v>0.504297</c:v>
                </c:pt>
                <c:pt idx="15">
                  <c:v>0.50445300000000004</c:v>
                </c:pt>
                <c:pt idx="16">
                  <c:v>0.50411899999999998</c:v>
                </c:pt>
                <c:pt idx="17">
                  <c:v>0.50414400000000004</c:v>
                </c:pt>
                <c:pt idx="18">
                  <c:v>0.50331099999999995</c:v>
                </c:pt>
                <c:pt idx="19">
                  <c:v>0.50294799999999995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C0-4730-956B-C5CA943461BB}"/>
            </c:ext>
          </c:extLst>
        </c:ser>
        <c:ser>
          <c:idx val="2"/>
          <c:order val="2"/>
          <c:tx>
            <c:strRef>
              <c:f>Sheet1!$P$1</c:f>
              <c:strCache>
                <c:ptCount val="1"/>
                <c:pt idx="0">
                  <c:v>GI/G/1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Sheet1!$M$2:$M$21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Sheet1!$P$2:$P$21</c:f>
              <c:numCache>
                <c:formatCode>General</c:formatCode>
                <c:ptCount val="20"/>
                <c:pt idx="0">
                  <c:v>0.74561500000000003</c:v>
                </c:pt>
                <c:pt idx="1">
                  <c:v>0.74832399999999999</c:v>
                </c:pt>
                <c:pt idx="2">
                  <c:v>0.74753700000000001</c:v>
                </c:pt>
                <c:pt idx="3">
                  <c:v>0.74799899999999997</c:v>
                </c:pt>
                <c:pt idx="4">
                  <c:v>0.74792400000000003</c:v>
                </c:pt>
                <c:pt idx="5">
                  <c:v>0.74823200000000001</c:v>
                </c:pt>
                <c:pt idx="6">
                  <c:v>0.74839</c:v>
                </c:pt>
                <c:pt idx="7">
                  <c:v>0.74875400000000003</c:v>
                </c:pt>
                <c:pt idx="8">
                  <c:v>0.748969</c:v>
                </c:pt>
                <c:pt idx="9">
                  <c:v>0.74900100000000003</c:v>
                </c:pt>
                <c:pt idx="10">
                  <c:v>0.74912800000000002</c:v>
                </c:pt>
                <c:pt idx="11">
                  <c:v>0.74961299999999997</c:v>
                </c:pt>
                <c:pt idx="12">
                  <c:v>0.74949900000000003</c:v>
                </c:pt>
                <c:pt idx="13">
                  <c:v>0.749641</c:v>
                </c:pt>
                <c:pt idx="14">
                  <c:v>0.74979099999999999</c:v>
                </c:pt>
                <c:pt idx="15">
                  <c:v>0.74968500000000005</c:v>
                </c:pt>
                <c:pt idx="16">
                  <c:v>0.74975099999999995</c:v>
                </c:pt>
                <c:pt idx="17">
                  <c:v>0.749749</c:v>
                </c:pt>
                <c:pt idx="18">
                  <c:v>0.74954100000000001</c:v>
                </c:pt>
                <c:pt idx="19">
                  <c:v>0.74947299999999994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C0-4730-956B-C5CA94346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416272"/>
        <c:axId val="415801944"/>
      </c:barChart>
      <c:catAx>
        <c:axId val="42841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1944"/>
        <c:crosses val="autoZero"/>
        <c:auto val="1"/>
        <c:lblAlgn val="ctr"/>
        <c:lblOffset val="100"/>
        <c:noMultiLvlLbl val="0"/>
      </c:catAx>
      <c:valAx>
        <c:axId val="41580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1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Response Time for all models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'C:\Users\dtran\Desktop\NetBeansProjects\[MX1 comparison.xlsx]Sheet1'!$B$1</c:f>
              <c:strCache>
                <c:ptCount val="1"/>
                <c:pt idx="0">
                  <c:v>M/D/1</c:v>
                </c:pt>
              </c:strCache>
            </c:strRef>
          </c:tx>
          <c:invertIfNegative val="0"/>
          <c:cat>
            <c:numRef>
              <c:f>[1]Sheet1!$A$2:$A$21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[1]Sheet1!$B$2:$B$21</c:f>
              <c:numCache>
                <c:formatCode>General</c:formatCode>
                <c:ptCount val="20"/>
                <c:pt idx="0">
                  <c:v>1.47407</c:v>
                </c:pt>
                <c:pt idx="1">
                  <c:v>1.47929</c:v>
                </c:pt>
                <c:pt idx="2">
                  <c:v>1.4729399999999999</c:v>
                </c:pt>
                <c:pt idx="3">
                  <c:v>1.4710300000000001</c:v>
                </c:pt>
                <c:pt idx="4">
                  <c:v>1.4782</c:v>
                </c:pt>
                <c:pt idx="5">
                  <c:v>1.4784200000000001</c:v>
                </c:pt>
                <c:pt idx="6">
                  <c:v>1.48024</c:v>
                </c:pt>
                <c:pt idx="7">
                  <c:v>1.4838199999999999</c:v>
                </c:pt>
                <c:pt idx="8">
                  <c:v>1.48719</c:v>
                </c:pt>
                <c:pt idx="9">
                  <c:v>1.49003</c:v>
                </c:pt>
                <c:pt idx="10">
                  <c:v>1.4881500000000001</c:v>
                </c:pt>
                <c:pt idx="11">
                  <c:v>1.49007</c:v>
                </c:pt>
                <c:pt idx="12">
                  <c:v>1.4888999999999999</c:v>
                </c:pt>
                <c:pt idx="13">
                  <c:v>1.4888999999999999</c:v>
                </c:pt>
                <c:pt idx="14">
                  <c:v>1.4883200000000001</c:v>
                </c:pt>
                <c:pt idx="15">
                  <c:v>1.4879100000000001</c:v>
                </c:pt>
                <c:pt idx="16">
                  <c:v>1.4875700000000001</c:v>
                </c:pt>
                <c:pt idx="17">
                  <c:v>1.48742</c:v>
                </c:pt>
                <c:pt idx="18">
                  <c:v>1.4848600000000001</c:v>
                </c:pt>
                <c:pt idx="19">
                  <c:v>1.4846699999999999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9-490A-B3F8-7D7ACF400C11}"/>
            </c:ext>
          </c:extLst>
        </c:ser>
        <c:ser>
          <c:idx val="4"/>
          <c:order val="1"/>
          <c:tx>
            <c:strRef>
              <c:f>'C:\Users\dtran\Desktop\NetBeansProjects\[MX1 comparison.xlsx]Sheet1'!$C$1</c:f>
              <c:strCache>
                <c:ptCount val="1"/>
                <c:pt idx="0">
                  <c:v>M/M/1</c:v>
                </c:pt>
              </c:strCache>
            </c:strRef>
          </c:tx>
          <c:invertIfNegative val="0"/>
          <c:cat>
            <c:numRef>
              <c:f>[1]Sheet1!$A$2:$A$21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[1]Sheet1!$C$2:$C$21</c:f>
              <c:numCache>
                <c:formatCode>General</c:formatCode>
                <c:ptCount val="20"/>
                <c:pt idx="0">
                  <c:v>2.1302599999999998</c:v>
                </c:pt>
                <c:pt idx="1">
                  <c:v>2.10562</c:v>
                </c:pt>
                <c:pt idx="2">
                  <c:v>2.0735800000000002</c:v>
                </c:pt>
                <c:pt idx="3">
                  <c:v>2.0682499999999999</c:v>
                </c:pt>
                <c:pt idx="4">
                  <c:v>2.0527199999999999</c:v>
                </c:pt>
                <c:pt idx="5">
                  <c:v>2.02779</c:v>
                </c:pt>
                <c:pt idx="6">
                  <c:v>2.0405099999999998</c:v>
                </c:pt>
                <c:pt idx="7">
                  <c:v>2.0302199999999999</c:v>
                </c:pt>
                <c:pt idx="8">
                  <c:v>2.0331800000000002</c:v>
                </c:pt>
                <c:pt idx="9">
                  <c:v>2.0258400000000001</c:v>
                </c:pt>
                <c:pt idx="10">
                  <c:v>2.0255200000000002</c:v>
                </c:pt>
                <c:pt idx="11">
                  <c:v>2.0209100000000002</c:v>
                </c:pt>
                <c:pt idx="12">
                  <c:v>2.0141300000000002</c:v>
                </c:pt>
                <c:pt idx="13">
                  <c:v>2.0215399999999999</c:v>
                </c:pt>
                <c:pt idx="14">
                  <c:v>2.0208400000000002</c:v>
                </c:pt>
                <c:pt idx="15">
                  <c:v>2.0145400000000002</c:v>
                </c:pt>
                <c:pt idx="16">
                  <c:v>2.0144799999999998</c:v>
                </c:pt>
                <c:pt idx="17">
                  <c:v>2.0114999999999998</c:v>
                </c:pt>
                <c:pt idx="18">
                  <c:v>2.012</c:v>
                </c:pt>
                <c:pt idx="19">
                  <c:v>2.01288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39-490A-B3F8-7D7ACF400C11}"/>
            </c:ext>
          </c:extLst>
        </c:ser>
        <c:ser>
          <c:idx val="5"/>
          <c:order val="2"/>
          <c:tx>
            <c:strRef>
              <c:f>'C:\Users\dtran\Desktop\NetBeansProjects\[MX1 comparison.xlsx]Sheet1'!$D$1</c:f>
              <c:strCache>
                <c:ptCount val="1"/>
                <c:pt idx="0">
                  <c:v>M/GI/1</c:v>
                </c:pt>
              </c:strCache>
            </c:strRef>
          </c:tx>
          <c:invertIfNegative val="0"/>
          <c:cat>
            <c:numRef>
              <c:f>[1]Sheet1!$A$2:$A$21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[1]Sheet1!$D$2:$D$21</c:f>
              <c:numCache>
                <c:formatCode>General</c:formatCode>
                <c:ptCount val="20"/>
                <c:pt idx="0">
                  <c:v>3.7437900000000002</c:v>
                </c:pt>
                <c:pt idx="1">
                  <c:v>3.66059</c:v>
                </c:pt>
                <c:pt idx="2">
                  <c:v>3.7290399999999999</c:v>
                </c:pt>
                <c:pt idx="3">
                  <c:v>3.78077</c:v>
                </c:pt>
                <c:pt idx="4">
                  <c:v>3.83813</c:v>
                </c:pt>
                <c:pt idx="5">
                  <c:v>3.86056</c:v>
                </c:pt>
                <c:pt idx="6">
                  <c:v>3.8554400000000002</c:v>
                </c:pt>
                <c:pt idx="7">
                  <c:v>3.8159800000000001</c:v>
                </c:pt>
                <c:pt idx="8">
                  <c:v>3.8012000000000001</c:v>
                </c:pt>
                <c:pt idx="9">
                  <c:v>3.77942</c:v>
                </c:pt>
                <c:pt idx="10">
                  <c:v>3.78667</c:v>
                </c:pt>
                <c:pt idx="11">
                  <c:v>3.7747799999999998</c:v>
                </c:pt>
                <c:pt idx="12">
                  <c:v>3.7727499999999998</c:v>
                </c:pt>
                <c:pt idx="13">
                  <c:v>3.7858800000000001</c:v>
                </c:pt>
                <c:pt idx="14">
                  <c:v>3.7875700000000001</c:v>
                </c:pt>
                <c:pt idx="15">
                  <c:v>3.79067</c:v>
                </c:pt>
                <c:pt idx="16">
                  <c:v>3.7751800000000002</c:v>
                </c:pt>
                <c:pt idx="17">
                  <c:v>3.7790699999999999</c:v>
                </c:pt>
                <c:pt idx="18">
                  <c:v>3.7885900000000001</c:v>
                </c:pt>
                <c:pt idx="19">
                  <c:v>3.79704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39-490A-B3F8-7D7ACF400C11}"/>
            </c:ext>
          </c:extLst>
        </c:ser>
        <c:ser>
          <c:idx val="6"/>
          <c:order val="3"/>
          <c:tx>
            <c:strRef>
              <c:f>[DX1.xlsx]Sheet1!$B$1</c:f>
              <c:strCache>
                <c:ptCount val="1"/>
                <c:pt idx="0">
                  <c:v>D/D/1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[1]Sheet1!$A$2:$A$21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39-490A-B3F8-7D7ACF400C11}"/>
            </c:ext>
          </c:extLst>
        </c:ser>
        <c:ser>
          <c:idx val="7"/>
          <c:order val="4"/>
          <c:tx>
            <c:strRef>
              <c:f>[DX1.xlsx]Sheet1!$C$1</c:f>
              <c:strCache>
                <c:ptCount val="1"/>
                <c:pt idx="0">
                  <c:v>D/M/1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[1]Sheet1!$A$2:$A$21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[1]Sheet1!$C$2:$C$21</c:f>
              <c:numCache>
                <c:formatCode>General</c:formatCode>
                <c:ptCount val="20"/>
                <c:pt idx="0">
                  <c:v>1.28484</c:v>
                </c:pt>
                <c:pt idx="1">
                  <c:v>1.2941</c:v>
                </c:pt>
                <c:pt idx="2">
                  <c:v>1.3003</c:v>
                </c:pt>
                <c:pt idx="3">
                  <c:v>1.3059099999999999</c:v>
                </c:pt>
                <c:pt idx="4">
                  <c:v>1.2935000000000001</c:v>
                </c:pt>
                <c:pt idx="5">
                  <c:v>1.28698</c:v>
                </c:pt>
                <c:pt idx="6">
                  <c:v>1.28359</c:v>
                </c:pt>
                <c:pt idx="7">
                  <c:v>1.2745599999999999</c:v>
                </c:pt>
                <c:pt idx="8">
                  <c:v>1.2700499999999999</c:v>
                </c:pt>
                <c:pt idx="9">
                  <c:v>1.2658700000000001</c:v>
                </c:pt>
                <c:pt idx="10">
                  <c:v>1.2612699999999999</c:v>
                </c:pt>
                <c:pt idx="11">
                  <c:v>1.2585599999999999</c:v>
                </c:pt>
                <c:pt idx="12">
                  <c:v>1.25851</c:v>
                </c:pt>
                <c:pt idx="13">
                  <c:v>1.25756</c:v>
                </c:pt>
                <c:pt idx="14">
                  <c:v>1.2575499999999999</c:v>
                </c:pt>
                <c:pt idx="15">
                  <c:v>1.2584</c:v>
                </c:pt>
                <c:pt idx="16">
                  <c:v>1.25698</c:v>
                </c:pt>
                <c:pt idx="17">
                  <c:v>1.25962</c:v>
                </c:pt>
                <c:pt idx="18">
                  <c:v>1.26098</c:v>
                </c:pt>
                <c:pt idx="19">
                  <c:v>1.2609600000000001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39-490A-B3F8-7D7ACF400C11}"/>
            </c:ext>
          </c:extLst>
        </c:ser>
        <c:ser>
          <c:idx val="8"/>
          <c:order val="5"/>
          <c:tx>
            <c:strRef>
              <c:f>[DX1.xlsx]Sheet1!$D$1</c:f>
              <c:strCache>
                <c:ptCount val="1"/>
                <c:pt idx="0">
                  <c:v>D/GI/1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[1]Sheet1!$A$2:$A$21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[1]Sheet1!$D$2:$D$21</c:f>
              <c:numCache>
                <c:formatCode>General</c:formatCode>
                <c:ptCount val="20"/>
                <c:pt idx="0">
                  <c:v>1.4959499999999999</c:v>
                </c:pt>
                <c:pt idx="1">
                  <c:v>1.4952399999999999</c:v>
                </c:pt>
                <c:pt idx="2">
                  <c:v>1.4945600000000001</c:v>
                </c:pt>
                <c:pt idx="3">
                  <c:v>1.4956100000000001</c:v>
                </c:pt>
                <c:pt idx="4">
                  <c:v>1.4963</c:v>
                </c:pt>
                <c:pt idx="5">
                  <c:v>1.4965599999999999</c:v>
                </c:pt>
                <c:pt idx="6">
                  <c:v>1.49708</c:v>
                </c:pt>
                <c:pt idx="7">
                  <c:v>1.4981599999999999</c:v>
                </c:pt>
                <c:pt idx="8">
                  <c:v>1.4984900000000001</c:v>
                </c:pt>
                <c:pt idx="9">
                  <c:v>1.4986299999999999</c:v>
                </c:pt>
                <c:pt idx="10">
                  <c:v>1.49908</c:v>
                </c:pt>
                <c:pt idx="11">
                  <c:v>1.4984900000000001</c:v>
                </c:pt>
                <c:pt idx="12">
                  <c:v>1.49888</c:v>
                </c:pt>
                <c:pt idx="13">
                  <c:v>1.4987699999999999</c:v>
                </c:pt>
                <c:pt idx="14">
                  <c:v>1.49871</c:v>
                </c:pt>
                <c:pt idx="15">
                  <c:v>1.49865</c:v>
                </c:pt>
                <c:pt idx="16">
                  <c:v>1.49882</c:v>
                </c:pt>
                <c:pt idx="17">
                  <c:v>1.4987699999999999</c:v>
                </c:pt>
                <c:pt idx="18">
                  <c:v>1.4984299999999999</c:v>
                </c:pt>
                <c:pt idx="19">
                  <c:v>1.4984200000000001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39-490A-B3F8-7D7ACF400C11}"/>
            </c:ext>
          </c:extLst>
        </c:ser>
        <c:ser>
          <c:idx val="0"/>
          <c:order val="6"/>
          <c:tx>
            <c:strRef>
              <c:f>[Gig1.xlsx]Sheet1!$B$1</c:f>
              <c:strCache>
                <c:ptCount val="1"/>
                <c:pt idx="0">
                  <c:v>GI/D/1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[1]Sheet1!$A$2:$A$21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39-490A-B3F8-7D7ACF400C11}"/>
            </c:ext>
          </c:extLst>
        </c:ser>
        <c:ser>
          <c:idx val="1"/>
          <c:order val="7"/>
          <c:tx>
            <c:strRef>
              <c:f>[Gig1.xlsx]Sheet1!$C$1</c:f>
              <c:strCache>
                <c:ptCount val="1"/>
                <c:pt idx="0">
                  <c:v>GI/M/1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[1]Sheet1!$A$2:$A$21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[1]Sheet1!$C$2:$C$21</c:f>
              <c:numCache>
                <c:formatCode>General</c:formatCode>
                <c:ptCount val="20"/>
                <c:pt idx="0">
                  <c:v>1.4007700000000001</c:v>
                </c:pt>
                <c:pt idx="1">
                  <c:v>1.3999299999999999</c:v>
                </c:pt>
                <c:pt idx="2">
                  <c:v>1.37507</c:v>
                </c:pt>
                <c:pt idx="3">
                  <c:v>1.36226</c:v>
                </c:pt>
                <c:pt idx="4">
                  <c:v>1.34785</c:v>
                </c:pt>
                <c:pt idx="5">
                  <c:v>1.3376699999999999</c:v>
                </c:pt>
                <c:pt idx="6">
                  <c:v>1.33403</c:v>
                </c:pt>
                <c:pt idx="7">
                  <c:v>1.33456</c:v>
                </c:pt>
                <c:pt idx="8">
                  <c:v>1.3345400000000001</c:v>
                </c:pt>
                <c:pt idx="9">
                  <c:v>1.33413</c:v>
                </c:pt>
                <c:pt idx="10">
                  <c:v>1.3376399999999999</c:v>
                </c:pt>
                <c:pt idx="11">
                  <c:v>1.33802</c:v>
                </c:pt>
                <c:pt idx="12">
                  <c:v>1.33771</c:v>
                </c:pt>
                <c:pt idx="13">
                  <c:v>1.33786</c:v>
                </c:pt>
                <c:pt idx="14">
                  <c:v>1.34023</c:v>
                </c:pt>
                <c:pt idx="15">
                  <c:v>1.3384400000000001</c:v>
                </c:pt>
                <c:pt idx="16">
                  <c:v>1.3374600000000001</c:v>
                </c:pt>
                <c:pt idx="17">
                  <c:v>1.3345499999999999</c:v>
                </c:pt>
                <c:pt idx="18">
                  <c:v>1.33179</c:v>
                </c:pt>
                <c:pt idx="19">
                  <c:v>1.33325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639-490A-B3F8-7D7ACF400C11}"/>
            </c:ext>
          </c:extLst>
        </c:ser>
        <c:ser>
          <c:idx val="2"/>
          <c:order val="8"/>
          <c:tx>
            <c:strRef>
              <c:f>[Gig1.xlsx]Sheet1!$D$1</c:f>
              <c:strCache>
                <c:ptCount val="1"/>
                <c:pt idx="0">
                  <c:v>GI/G/1</c:v>
                </c:pt>
              </c:strCache>
            </c:strRef>
          </c:tx>
          <c:spPr>
            <a:solidFill>
              <a:srgbClr val="262626"/>
            </a:solidFill>
            <a:ln>
              <a:noFill/>
            </a:ln>
            <a:effectLst/>
          </c:spPr>
          <c:invertIfNegative val="0"/>
          <c:cat>
            <c:numRef>
              <c:f>[1]Sheet1!$A$2:$A$21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[1]Sheet1!$D$2:$D$21</c:f>
              <c:numCache>
                <c:formatCode>General</c:formatCode>
                <c:ptCount val="20"/>
                <c:pt idx="0">
                  <c:v>1.63381</c:v>
                </c:pt>
                <c:pt idx="1">
                  <c:v>1.6432</c:v>
                </c:pt>
                <c:pt idx="2">
                  <c:v>1.6418699999999999</c:v>
                </c:pt>
                <c:pt idx="3">
                  <c:v>1.6417900000000001</c:v>
                </c:pt>
                <c:pt idx="4">
                  <c:v>1.6442099999999999</c:v>
                </c:pt>
                <c:pt idx="5">
                  <c:v>1.64453</c:v>
                </c:pt>
                <c:pt idx="6">
                  <c:v>1.64446</c:v>
                </c:pt>
                <c:pt idx="7">
                  <c:v>1.6438699999999999</c:v>
                </c:pt>
                <c:pt idx="8">
                  <c:v>1.6451800000000001</c:v>
                </c:pt>
                <c:pt idx="9">
                  <c:v>1.6454800000000001</c:v>
                </c:pt>
                <c:pt idx="10">
                  <c:v>1.6452599999999999</c:v>
                </c:pt>
                <c:pt idx="11">
                  <c:v>1.6449100000000001</c:v>
                </c:pt>
                <c:pt idx="12">
                  <c:v>1.6459900000000001</c:v>
                </c:pt>
                <c:pt idx="13">
                  <c:v>1.6455299999999999</c:v>
                </c:pt>
                <c:pt idx="14">
                  <c:v>1.64564</c:v>
                </c:pt>
                <c:pt idx="15">
                  <c:v>1.64575</c:v>
                </c:pt>
                <c:pt idx="16">
                  <c:v>1.6458900000000001</c:v>
                </c:pt>
                <c:pt idx="17">
                  <c:v>1.6461399999999999</c:v>
                </c:pt>
                <c:pt idx="18">
                  <c:v>1.6460300000000001</c:v>
                </c:pt>
                <c:pt idx="19">
                  <c:v>1.64621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39-490A-B3F8-7D7ACF400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1782192"/>
        <c:axId val="431780552"/>
      </c:barChart>
      <c:catAx>
        <c:axId val="431782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</a:t>
                </a:r>
                <a:r>
                  <a:rPr lang="en-US" baseline="0"/>
                  <a:t>ber of Jobs</a:t>
                </a:r>
                <a:r>
                  <a:rPr lang="en-US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780552"/>
        <c:crosses val="autoZero"/>
        <c:auto val="1"/>
        <c:lblAlgn val="ctr"/>
        <c:lblOffset val="100"/>
        <c:noMultiLvlLbl val="0"/>
      </c:catAx>
      <c:valAx>
        <c:axId val="43178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78219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Queue Length </a:t>
            </a:r>
            <a:r>
              <a:rPr lang="en-US" sz="1400" b="0" i="0" u="none" strike="noStrike" baseline="0" dirty="0">
                <a:effectLst/>
              </a:rPr>
              <a:t>for models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'C:\Users\dtran\Desktop\NetBeansProjects\[MX1 comparison.xlsx]Sheet1'!$F$1</c:f>
              <c:strCache>
                <c:ptCount val="1"/>
                <c:pt idx="0">
                  <c:v>M/D/1</c:v>
                </c:pt>
              </c:strCache>
            </c:strRef>
          </c:tx>
          <c:invertIfNegative val="0"/>
          <c:cat>
            <c:numRef>
              <c:f>[1]Sheet1!$E$2:$E$21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[1]Sheet1!$F$2:$F$21</c:f>
              <c:numCache>
                <c:formatCode>General</c:formatCode>
                <c:ptCount val="20"/>
                <c:pt idx="0">
                  <c:v>0.98697400000000002</c:v>
                </c:pt>
                <c:pt idx="1">
                  <c:v>0.97056600000000004</c:v>
                </c:pt>
                <c:pt idx="2">
                  <c:v>0.96897999999999995</c:v>
                </c:pt>
                <c:pt idx="3">
                  <c:v>0.96181899999999998</c:v>
                </c:pt>
                <c:pt idx="4">
                  <c:v>0.96895299999999995</c:v>
                </c:pt>
                <c:pt idx="5">
                  <c:v>0.97479300000000002</c:v>
                </c:pt>
                <c:pt idx="6">
                  <c:v>0.97721499999999994</c:v>
                </c:pt>
                <c:pt idx="7">
                  <c:v>0.98241900000000004</c:v>
                </c:pt>
                <c:pt idx="8">
                  <c:v>0.98823899999999998</c:v>
                </c:pt>
                <c:pt idx="9">
                  <c:v>0.990367</c:v>
                </c:pt>
                <c:pt idx="10">
                  <c:v>0.99328099999999997</c:v>
                </c:pt>
                <c:pt idx="11">
                  <c:v>0.99636400000000003</c:v>
                </c:pt>
                <c:pt idx="12">
                  <c:v>0.99636499999999995</c:v>
                </c:pt>
                <c:pt idx="13">
                  <c:v>0.99636100000000005</c:v>
                </c:pt>
                <c:pt idx="14">
                  <c:v>0.99603200000000003</c:v>
                </c:pt>
                <c:pt idx="15">
                  <c:v>0.99536400000000003</c:v>
                </c:pt>
                <c:pt idx="16">
                  <c:v>0.99625699999999995</c:v>
                </c:pt>
                <c:pt idx="17">
                  <c:v>0.994425</c:v>
                </c:pt>
                <c:pt idx="18">
                  <c:v>0.99240600000000001</c:v>
                </c:pt>
                <c:pt idx="19">
                  <c:v>0.99270000000000003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1-45E3-A1E6-4D288B194051}"/>
            </c:ext>
          </c:extLst>
        </c:ser>
        <c:ser>
          <c:idx val="4"/>
          <c:order val="1"/>
          <c:tx>
            <c:strRef>
              <c:f>'C:\Users\dtran\Desktop\NetBeansProjects\[MX1 comparison.xlsx]Sheet1'!$G$1</c:f>
              <c:strCache>
                <c:ptCount val="1"/>
                <c:pt idx="0">
                  <c:v>M/M/1</c:v>
                </c:pt>
              </c:strCache>
            </c:strRef>
          </c:tx>
          <c:invertIfNegative val="0"/>
          <c:cat>
            <c:numRef>
              <c:f>[1]Sheet1!$E$2:$E$21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[1]Sheet1!$G$2:$G$21</c:f>
              <c:numCache>
                <c:formatCode>General</c:formatCode>
                <c:ptCount val="20"/>
                <c:pt idx="0">
                  <c:v>1.06623</c:v>
                </c:pt>
                <c:pt idx="1">
                  <c:v>1.0427</c:v>
                </c:pt>
                <c:pt idx="2">
                  <c:v>1.0394300000000001</c:v>
                </c:pt>
                <c:pt idx="3">
                  <c:v>1.0382499999999999</c:v>
                </c:pt>
                <c:pt idx="4">
                  <c:v>1.03826</c:v>
                </c:pt>
                <c:pt idx="5">
                  <c:v>1.0326299999999999</c:v>
                </c:pt>
                <c:pt idx="6">
                  <c:v>1.0289900000000001</c:v>
                </c:pt>
                <c:pt idx="7">
                  <c:v>1.02607</c:v>
                </c:pt>
                <c:pt idx="8">
                  <c:v>1.0230399999999999</c:v>
                </c:pt>
                <c:pt idx="9">
                  <c:v>1.0197700000000001</c:v>
                </c:pt>
                <c:pt idx="10">
                  <c:v>1.0172300000000001</c:v>
                </c:pt>
                <c:pt idx="11">
                  <c:v>1.01678</c:v>
                </c:pt>
                <c:pt idx="12">
                  <c:v>1.012</c:v>
                </c:pt>
                <c:pt idx="13">
                  <c:v>1.0129600000000001</c:v>
                </c:pt>
                <c:pt idx="14">
                  <c:v>1.0121599999999999</c:v>
                </c:pt>
                <c:pt idx="15">
                  <c:v>1.0105500000000001</c:v>
                </c:pt>
                <c:pt idx="16">
                  <c:v>1.0097700000000001</c:v>
                </c:pt>
                <c:pt idx="17">
                  <c:v>1.0076799999999999</c:v>
                </c:pt>
                <c:pt idx="18">
                  <c:v>1.0094799999999999</c:v>
                </c:pt>
                <c:pt idx="19">
                  <c:v>1.01084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01-45E3-A1E6-4D288B194051}"/>
            </c:ext>
          </c:extLst>
        </c:ser>
        <c:ser>
          <c:idx val="5"/>
          <c:order val="2"/>
          <c:tx>
            <c:strRef>
              <c:f>'C:\Users\dtran\Desktop\NetBeansProjects\[MX1 comparison.xlsx]Sheet1'!$H$1</c:f>
              <c:strCache>
                <c:ptCount val="1"/>
                <c:pt idx="0">
                  <c:v>M/GI/1</c:v>
                </c:pt>
              </c:strCache>
            </c:strRef>
          </c:tx>
          <c:invertIfNegative val="0"/>
          <c:cat>
            <c:numRef>
              <c:f>[1]Sheet1!$E$2:$E$21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[1]Sheet1!$H$2:$H$21</c:f>
              <c:numCache>
                <c:formatCode>General</c:formatCode>
                <c:ptCount val="20"/>
                <c:pt idx="0">
                  <c:v>2.94381</c:v>
                </c:pt>
                <c:pt idx="1">
                  <c:v>2.8323299999999998</c:v>
                </c:pt>
                <c:pt idx="2">
                  <c:v>2.9127200000000002</c:v>
                </c:pt>
                <c:pt idx="3">
                  <c:v>2.9643600000000001</c:v>
                </c:pt>
                <c:pt idx="4">
                  <c:v>3.0098199999999999</c:v>
                </c:pt>
                <c:pt idx="5">
                  <c:v>3.0433500000000002</c:v>
                </c:pt>
                <c:pt idx="6">
                  <c:v>3.0325099999999998</c:v>
                </c:pt>
                <c:pt idx="7">
                  <c:v>3.0168200000000001</c:v>
                </c:pt>
                <c:pt idx="8">
                  <c:v>3.0053200000000002</c:v>
                </c:pt>
                <c:pt idx="9">
                  <c:v>2.9853299999999998</c:v>
                </c:pt>
                <c:pt idx="10">
                  <c:v>2.9757199999999999</c:v>
                </c:pt>
                <c:pt idx="11">
                  <c:v>2.9767399999999999</c:v>
                </c:pt>
                <c:pt idx="12">
                  <c:v>2.9626899999999998</c:v>
                </c:pt>
                <c:pt idx="13">
                  <c:v>2.9629400000000001</c:v>
                </c:pt>
                <c:pt idx="14">
                  <c:v>2.9615</c:v>
                </c:pt>
                <c:pt idx="15">
                  <c:v>2.9613499999999999</c:v>
                </c:pt>
                <c:pt idx="16">
                  <c:v>2.95472</c:v>
                </c:pt>
                <c:pt idx="17">
                  <c:v>2.96279</c:v>
                </c:pt>
                <c:pt idx="18">
                  <c:v>2.9787400000000002</c:v>
                </c:pt>
                <c:pt idx="19">
                  <c:v>2.9847899999999998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01-45E3-A1E6-4D288B194051}"/>
            </c:ext>
          </c:extLst>
        </c:ser>
        <c:ser>
          <c:idx val="6"/>
          <c:order val="3"/>
          <c:tx>
            <c:strRef>
              <c:f>[DX1.xlsx]Sheet1!$G$1</c:f>
              <c:strCache>
                <c:ptCount val="1"/>
                <c:pt idx="0">
                  <c:v>D/D/1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[1]Sheet1!$F$2:$F$21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[1]Sheet1!$G$2:$G$21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01-45E3-A1E6-4D288B194051}"/>
            </c:ext>
          </c:extLst>
        </c:ser>
        <c:ser>
          <c:idx val="7"/>
          <c:order val="4"/>
          <c:tx>
            <c:strRef>
              <c:f>[DX1.xlsx]Sheet1!$H$1</c:f>
              <c:strCache>
                <c:ptCount val="1"/>
                <c:pt idx="0">
                  <c:v>D/M/1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[1]Sheet1!$F$2:$F$21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[1]Sheet1!$H$2:$H$21</c:f>
              <c:numCache>
                <c:formatCode>General</c:formatCode>
                <c:ptCount val="20"/>
                <c:pt idx="0">
                  <c:v>1.0135400000000001</c:v>
                </c:pt>
                <c:pt idx="1">
                  <c:v>1.0137400000000001</c:v>
                </c:pt>
                <c:pt idx="2">
                  <c:v>1.0308200000000001</c:v>
                </c:pt>
                <c:pt idx="3">
                  <c:v>1.0307299999999999</c:v>
                </c:pt>
                <c:pt idx="4">
                  <c:v>1.0325200000000001</c:v>
                </c:pt>
                <c:pt idx="5">
                  <c:v>1.04054</c:v>
                </c:pt>
                <c:pt idx="6">
                  <c:v>1.03257</c:v>
                </c:pt>
                <c:pt idx="7">
                  <c:v>1.0261400000000001</c:v>
                </c:pt>
                <c:pt idx="8">
                  <c:v>1.02362</c:v>
                </c:pt>
                <c:pt idx="9">
                  <c:v>1.0180499999999999</c:v>
                </c:pt>
                <c:pt idx="10">
                  <c:v>1.0119800000000001</c:v>
                </c:pt>
                <c:pt idx="11">
                  <c:v>1.00979</c:v>
                </c:pt>
                <c:pt idx="12">
                  <c:v>1.00678</c:v>
                </c:pt>
                <c:pt idx="13">
                  <c:v>1.00366</c:v>
                </c:pt>
                <c:pt idx="14">
                  <c:v>1.004</c:v>
                </c:pt>
                <c:pt idx="15">
                  <c:v>1.00467</c:v>
                </c:pt>
                <c:pt idx="16">
                  <c:v>1.0037700000000001</c:v>
                </c:pt>
                <c:pt idx="17">
                  <c:v>1.00563</c:v>
                </c:pt>
                <c:pt idx="18">
                  <c:v>1.0076799999999999</c:v>
                </c:pt>
                <c:pt idx="19">
                  <c:v>1.00739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01-45E3-A1E6-4D288B194051}"/>
            </c:ext>
          </c:extLst>
        </c:ser>
        <c:ser>
          <c:idx val="8"/>
          <c:order val="5"/>
          <c:tx>
            <c:strRef>
              <c:f>[DX1.xlsx]Sheet1!$I$1</c:f>
              <c:strCache>
                <c:ptCount val="1"/>
                <c:pt idx="0">
                  <c:v>D/GI/1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[1]Sheet1!$F$2:$F$21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[1]Sheet1!$I$2:$I$21</c:f>
              <c:numCache>
                <c:formatCode>General</c:formatCode>
                <c:ptCount val="20"/>
                <c:pt idx="0">
                  <c:v>2.9794</c:v>
                </c:pt>
                <c:pt idx="1">
                  <c:v>2.96794</c:v>
                </c:pt>
                <c:pt idx="2">
                  <c:v>2.9623300000000001</c:v>
                </c:pt>
                <c:pt idx="3">
                  <c:v>2.9570400000000001</c:v>
                </c:pt>
                <c:pt idx="4">
                  <c:v>2.9652699999999999</c:v>
                </c:pt>
                <c:pt idx="5">
                  <c:v>2.9705900000000001</c:v>
                </c:pt>
                <c:pt idx="6">
                  <c:v>2.97681</c:v>
                </c:pt>
                <c:pt idx="7">
                  <c:v>2.9853700000000001</c:v>
                </c:pt>
                <c:pt idx="8">
                  <c:v>2.9879899999999999</c:v>
                </c:pt>
                <c:pt idx="9">
                  <c:v>2.9890699999999999</c:v>
                </c:pt>
                <c:pt idx="10">
                  <c:v>2.9926499999999998</c:v>
                </c:pt>
                <c:pt idx="11">
                  <c:v>2.9901900000000001</c:v>
                </c:pt>
                <c:pt idx="12">
                  <c:v>2.9897399999999998</c:v>
                </c:pt>
                <c:pt idx="13">
                  <c:v>2.9891999999999999</c:v>
                </c:pt>
                <c:pt idx="14">
                  <c:v>2.99057</c:v>
                </c:pt>
                <c:pt idx="15">
                  <c:v>2.9901800000000001</c:v>
                </c:pt>
                <c:pt idx="16">
                  <c:v>2.9901599999999999</c:v>
                </c:pt>
                <c:pt idx="17">
                  <c:v>2.9874800000000001</c:v>
                </c:pt>
                <c:pt idx="18">
                  <c:v>2.9874700000000001</c:v>
                </c:pt>
                <c:pt idx="19">
                  <c:v>2.98739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01-45E3-A1E6-4D288B194051}"/>
            </c:ext>
          </c:extLst>
        </c:ser>
        <c:ser>
          <c:idx val="0"/>
          <c:order val="6"/>
          <c:tx>
            <c:strRef>
              <c:f>[Gig1.xlsx]Sheet1!$I$1</c:f>
              <c:strCache>
                <c:ptCount val="1"/>
                <c:pt idx="0">
                  <c:v>GI/D/1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[1]Sheet1!$H$2:$H$21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[1]Sheet1!$I$2:$I$21</c:f>
              <c:numCache>
                <c:formatCode>General</c:formatCode>
                <c:ptCount val="20"/>
                <c:pt idx="0">
                  <c:v>1.0053300000000001</c:v>
                </c:pt>
                <c:pt idx="1">
                  <c:v>1.00824</c:v>
                </c:pt>
                <c:pt idx="2">
                  <c:v>1.00966</c:v>
                </c:pt>
                <c:pt idx="3">
                  <c:v>1.01102</c:v>
                </c:pt>
                <c:pt idx="4">
                  <c:v>1.0088699999999999</c:v>
                </c:pt>
                <c:pt idx="5">
                  <c:v>1.0075000000000001</c:v>
                </c:pt>
                <c:pt idx="6">
                  <c:v>1.0069300000000001</c:v>
                </c:pt>
                <c:pt idx="7">
                  <c:v>1.00587</c:v>
                </c:pt>
                <c:pt idx="8">
                  <c:v>1.0037100000000001</c:v>
                </c:pt>
                <c:pt idx="9">
                  <c:v>1.0027600000000001</c:v>
                </c:pt>
                <c:pt idx="10">
                  <c:v>1.00186</c:v>
                </c:pt>
                <c:pt idx="11">
                  <c:v>1.0018499999999999</c:v>
                </c:pt>
                <c:pt idx="12">
                  <c:v>1.0022599999999999</c:v>
                </c:pt>
                <c:pt idx="13">
                  <c:v>1.00248</c:v>
                </c:pt>
                <c:pt idx="14">
                  <c:v>1.0025900000000001</c:v>
                </c:pt>
                <c:pt idx="15">
                  <c:v>1.00258</c:v>
                </c:pt>
                <c:pt idx="16">
                  <c:v>1.0027200000000001</c:v>
                </c:pt>
                <c:pt idx="17">
                  <c:v>1.00237</c:v>
                </c:pt>
                <c:pt idx="18">
                  <c:v>1.00248</c:v>
                </c:pt>
                <c:pt idx="19">
                  <c:v>1.0031600000000001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101-45E3-A1E6-4D288B194051}"/>
            </c:ext>
          </c:extLst>
        </c:ser>
        <c:ser>
          <c:idx val="1"/>
          <c:order val="7"/>
          <c:tx>
            <c:strRef>
              <c:f>[Gig1.xlsx]Sheet1!$J$1</c:f>
              <c:strCache>
                <c:ptCount val="1"/>
                <c:pt idx="0">
                  <c:v>GI/M/1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[1]Sheet1!$H$2:$H$21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[1]Sheet1!$J$2:$J$21</c:f>
              <c:numCache>
                <c:formatCode>General</c:formatCode>
                <c:ptCount val="20"/>
                <c:pt idx="0">
                  <c:v>1.0638799999999999</c:v>
                </c:pt>
                <c:pt idx="1">
                  <c:v>1.0639000000000001</c:v>
                </c:pt>
                <c:pt idx="2">
                  <c:v>1.04833</c:v>
                </c:pt>
                <c:pt idx="3">
                  <c:v>1.03884</c:v>
                </c:pt>
                <c:pt idx="4">
                  <c:v>1.0251399999999999</c:v>
                </c:pt>
                <c:pt idx="5">
                  <c:v>1.01664</c:v>
                </c:pt>
                <c:pt idx="6">
                  <c:v>1.01579</c:v>
                </c:pt>
                <c:pt idx="7">
                  <c:v>1.01572</c:v>
                </c:pt>
                <c:pt idx="8">
                  <c:v>1.0154799999999999</c:v>
                </c:pt>
                <c:pt idx="9">
                  <c:v>1.01694</c:v>
                </c:pt>
                <c:pt idx="10">
                  <c:v>1.0186500000000001</c:v>
                </c:pt>
                <c:pt idx="11">
                  <c:v>1.01837</c:v>
                </c:pt>
                <c:pt idx="12">
                  <c:v>1.01736</c:v>
                </c:pt>
                <c:pt idx="13">
                  <c:v>1.01797</c:v>
                </c:pt>
                <c:pt idx="14">
                  <c:v>1.01661</c:v>
                </c:pt>
                <c:pt idx="15">
                  <c:v>1.0166999999999999</c:v>
                </c:pt>
                <c:pt idx="16">
                  <c:v>1.0133300000000001</c:v>
                </c:pt>
                <c:pt idx="17">
                  <c:v>1.0133300000000001</c:v>
                </c:pt>
                <c:pt idx="18">
                  <c:v>1.01186</c:v>
                </c:pt>
                <c:pt idx="19">
                  <c:v>1.012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101-45E3-A1E6-4D288B194051}"/>
            </c:ext>
          </c:extLst>
        </c:ser>
        <c:ser>
          <c:idx val="2"/>
          <c:order val="8"/>
          <c:tx>
            <c:strRef>
              <c:f>[Gig1.xlsx]Sheet1!$K$1</c:f>
              <c:strCache>
                <c:ptCount val="1"/>
                <c:pt idx="0">
                  <c:v>GI/G/1</c:v>
                </c:pt>
              </c:strCache>
            </c:strRef>
          </c:tx>
          <c:spPr>
            <a:solidFill>
              <a:srgbClr val="262626"/>
            </a:solidFill>
            <a:ln>
              <a:noFill/>
            </a:ln>
            <a:effectLst/>
          </c:spPr>
          <c:invertIfNegative val="0"/>
          <c:cat>
            <c:numRef>
              <c:f>[1]Sheet1!$H$2:$H$21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[1]Sheet1!$K$2:$K$21</c:f>
              <c:numCache>
                <c:formatCode>General</c:formatCode>
                <c:ptCount val="20"/>
                <c:pt idx="0">
                  <c:v>2.9310499999999999</c:v>
                </c:pt>
                <c:pt idx="1">
                  <c:v>2.97343</c:v>
                </c:pt>
                <c:pt idx="2">
                  <c:v>2.9609800000000002</c:v>
                </c:pt>
                <c:pt idx="3">
                  <c:v>2.9680900000000001</c:v>
                </c:pt>
                <c:pt idx="4">
                  <c:v>2.96706</c:v>
                </c:pt>
                <c:pt idx="5">
                  <c:v>2.9719099999999998</c:v>
                </c:pt>
                <c:pt idx="6">
                  <c:v>2.9731000000000001</c:v>
                </c:pt>
                <c:pt idx="7">
                  <c:v>2.9744000000000002</c:v>
                </c:pt>
                <c:pt idx="8">
                  <c:v>2.9801600000000001</c:v>
                </c:pt>
                <c:pt idx="9">
                  <c:v>2.9841000000000002</c:v>
                </c:pt>
                <c:pt idx="10">
                  <c:v>2.9840900000000001</c:v>
                </c:pt>
                <c:pt idx="11">
                  <c:v>2.9860899999999999</c:v>
                </c:pt>
                <c:pt idx="12">
                  <c:v>2.9938099999999999</c:v>
                </c:pt>
                <c:pt idx="13">
                  <c:v>2.9937800000000001</c:v>
                </c:pt>
                <c:pt idx="14">
                  <c:v>2.9919899999999999</c:v>
                </c:pt>
                <c:pt idx="15">
                  <c:v>2.9942700000000002</c:v>
                </c:pt>
                <c:pt idx="16">
                  <c:v>2.9966499999999998</c:v>
                </c:pt>
                <c:pt idx="17">
                  <c:v>2.9949699999999999</c:v>
                </c:pt>
                <c:pt idx="18">
                  <c:v>2.9960200000000001</c:v>
                </c:pt>
                <c:pt idx="19">
                  <c:v>2.99268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01-45E3-A1E6-4D288B194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415944"/>
        <c:axId val="428415288"/>
      </c:barChart>
      <c:catAx>
        <c:axId val="428415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15288"/>
        <c:crosses val="autoZero"/>
        <c:auto val="1"/>
        <c:lblAlgn val="ctr"/>
        <c:lblOffset val="100"/>
        <c:noMultiLvlLbl val="0"/>
      </c:catAx>
      <c:valAx>
        <c:axId val="42841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Queue Length (jobs)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15944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Utilization</a:t>
            </a:r>
            <a:r>
              <a:rPr lang="en-US" baseline="0" dirty="0"/>
              <a:t> </a:t>
            </a:r>
            <a:r>
              <a:rPr lang="en-US" sz="1400" b="0" i="0" u="none" strike="noStrike" baseline="0" dirty="0">
                <a:effectLst/>
              </a:rPr>
              <a:t>for all models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'C:\Users\dtran\Desktop\NetBeansProjects\[MX1 comparison.xlsx]Sheet1'!$J$1</c:f>
              <c:strCache>
                <c:ptCount val="1"/>
                <c:pt idx="0">
                  <c:v>M/D/1</c:v>
                </c:pt>
              </c:strCache>
            </c:strRef>
          </c:tx>
          <c:invertIfNegative val="0"/>
          <c:cat>
            <c:numRef>
              <c:f>[1]Sheet1!$I$2:$I$21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[1]Sheet1!$J$2:$J$21</c:f>
              <c:numCache>
                <c:formatCode>General</c:formatCode>
                <c:ptCount val="20"/>
                <c:pt idx="0">
                  <c:v>0.496722</c:v>
                </c:pt>
                <c:pt idx="1">
                  <c:v>0.49253200000000003</c:v>
                </c:pt>
                <c:pt idx="2">
                  <c:v>0.49212299999999998</c:v>
                </c:pt>
                <c:pt idx="3">
                  <c:v>0.49026900000000001</c:v>
                </c:pt>
                <c:pt idx="4">
                  <c:v>0.492116</c:v>
                </c:pt>
                <c:pt idx="5">
                  <c:v>0.493618</c:v>
                </c:pt>
                <c:pt idx="6">
                  <c:v>0.49423800000000001</c:v>
                </c:pt>
                <c:pt idx="7">
                  <c:v>0.49556600000000001</c:v>
                </c:pt>
                <c:pt idx="8">
                  <c:v>0.49704199999999998</c:v>
                </c:pt>
                <c:pt idx="9">
                  <c:v>0.49758000000000002</c:v>
                </c:pt>
                <c:pt idx="10">
                  <c:v>0.49831500000000001</c:v>
                </c:pt>
                <c:pt idx="11">
                  <c:v>0.499089</c:v>
                </c:pt>
                <c:pt idx="12">
                  <c:v>0.49908999999999998</c:v>
                </c:pt>
                <c:pt idx="13">
                  <c:v>0.49910399999999999</c:v>
                </c:pt>
                <c:pt idx="14">
                  <c:v>0.49900600000000001</c:v>
                </c:pt>
                <c:pt idx="15">
                  <c:v>0.498838</c:v>
                </c:pt>
                <c:pt idx="16">
                  <c:v>0.49906299999999998</c:v>
                </c:pt>
                <c:pt idx="17">
                  <c:v>0.49860199999999999</c:v>
                </c:pt>
                <c:pt idx="18">
                  <c:v>0.49809399999999998</c:v>
                </c:pt>
                <c:pt idx="19">
                  <c:v>0.498168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8D-40C9-8530-C43C8260F8BB}"/>
            </c:ext>
          </c:extLst>
        </c:ser>
        <c:ser>
          <c:idx val="4"/>
          <c:order val="1"/>
          <c:tx>
            <c:strRef>
              <c:f>'C:\Users\dtran\Desktop\NetBeansProjects\[MX1 comparison.xlsx]Sheet1'!$K$1</c:f>
              <c:strCache>
                <c:ptCount val="1"/>
                <c:pt idx="0">
                  <c:v>M/M/1</c:v>
                </c:pt>
              </c:strCache>
            </c:strRef>
          </c:tx>
          <c:invertIfNegative val="0"/>
          <c:cat>
            <c:numRef>
              <c:f>[1]Sheet1!$I$2:$I$21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[1]Sheet1!$K$2:$K$21</c:f>
              <c:numCache>
                <c:formatCode>General</c:formatCode>
                <c:ptCount val="20"/>
                <c:pt idx="0">
                  <c:v>0.51602599999999998</c:v>
                </c:pt>
                <c:pt idx="1">
                  <c:v>0.51600299999999999</c:v>
                </c:pt>
                <c:pt idx="2">
                  <c:v>0.51045200000000002</c:v>
                </c:pt>
                <c:pt idx="3">
                  <c:v>0.50966699999999998</c:v>
                </c:pt>
                <c:pt idx="4">
                  <c:v>0.50938300000000003</c:v>
                </c:pt>
                <c:pt idx="5">
                  <c:v>0.50802499999999995</c:v>
                </c:pt>
                <c:pt idx="6">
                  <c:v>0.50714300000000001</c:v>
                </c:pt>
                <c:pt idx="7">
                  <c:v>0.50643300000000002</c:v>
                </c:pt>
                <c:pt idx="8">
                  <c:v>0.50569399999999998</c:v>
                </c:pt>
                <c:pt idx="9">
                  <c:v>0.50489300000000004</c:v>
                </c:pt>
                <c:pt idx="10">
                  <c:v>0.50426899999999997</c:v>
                </c:pt>
                <c:pt idx="11">
                  <c:v>0.50416099999999997</c:v>
                </c:pt>
                <c:pt idx="12">
                  <c:v>0.50298100000000001</c:v>
                </c:pt>
                <c:pt idx="13">
                  <c:v>0.50321899999999997</c:v>
                </c:pt>
                <c:pt idx="14">
                  <c:v>0.503023</c:v>
                </c:pt>
                <c:pt idx="15">
                  <c:v>0.50262399999999996</c:v>
                </c:pt>
                <c:pt idx="16">
                  <c:v>0.50243099999999996</c:v>
                </c:pt>
                <c:pt idx="17">
                  <c:v>0.50191399999999997</c:v>
                </c:pt>
                <c:pt idx="18">
                  <c:v>0.50236000000000003</c:v>
                </c:pt>
                <c:pt idx="19">
                  <c:v>0.502695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8D-40C9-8530-C43C8260F8BB}"/>
            </c:ext>
          </c:extLst>
        </c:ser>
        <c:ser>
          <c:idx val="5"/>
          <c:order val="2"/>
          <c:tx>
            <c:strRef>
              <c:f>'C:\Users\dtran\Desktop\NetBeansProjects\[MX1 comparison.xlsx]Sheet1'!$L$1</c:f>
              <c:strCache>
                <c:ptCount val="1"/>
                <c:pt idx="0">
                  <c:v>M/GI/1</c:v>
                </c:pt>
              </c:strCache>
            </c:strRef>
          </c:tx>
          <c:invertIfNegative val="0"/>
          <c:cat>
            <c:numRef>
              <c:f>[1]Sheet1!$I$2:$I$21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[1]Sheet1!$L$2:$L$21</c:f>
              <c:numCache>
                <c:formatCode>General</c:formatCode>
                <c:ptCount val="20"/>
                <c:pt idx="0">
                  <c:v>0.74643800000000005</c:v>
                </c:pt>
                <c:pt idx="1">
                  <c:v>0.739062</c:v>
                </c:pt>
                <c:pt idx="2">
                  <c:v>0.74442399999999997</c:v>
                </c:pt>
                <c:pt idx="3">
                  <c:v>0.747753</c:v>
                </c:pt>
                <c:pt idx="4">
                  <c:v>0.75061199999999995</c:v>
                </c:pt>
                <c:pt idx="5">
                  <c:v>0.75268100000000004</c:v>
                </c:pt>
                <c:pt idx="6">
                  <c:v>0.75201600000000002</c:v>
                </c:pt>
                <c:pt idx="7">
                  <c:v>0.75104700000000002</c:v>
                </c:pt>
                <c:pt idx="8">
                  <c:v>0.750332</c:v>
                </c:pt>
                <c:pt idx="9">
                  <c:v>0.74907999999999997</c:v>
                </c:pt>
                <c:pt idx="10">
                  <c:v>0.74847300000000005</c:v>
                </c:pt>
                <c:pt idx="11">
                  <c:v>0.74853800000000004</c:v>
                </c:pt>
                <c:pt idx="12">
                  <c:v>0.74764600000000003</c:v>
                </c:pt>
                <c:pt idx="13">
                  <c:v>0.74766200000000005</c:v>
                </c:pt>
                <c:pt idx="14">
                  <c:v>0.74756999999999996</c:v>
                </c:pt>
                <c:pt idx="15">
                  <c:v>0.74756100000000003</c:v>
                </c:pt>
                <c:pt idx="16">
                  <c:v>0.74713799999999997</c:v>
                </c:pt>
                <c:pt idx="17">
                  <c:v>0.74765300000000001</c:v>
                </c:pt>
                <c:pt idx="18">
                  <c:v>0.748664</c:v>
                </c:pt>
                <c:pt idx="19">
                  <c:v>0.74904599999999999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8D-40C9-8530-C43C8260F8BB}"/>
            </c:ext>
          </c:extLst>
        </c:ser>
        <c:ser>
          <c:idx val="6"/>
          <c:order val="3"/>
          <c:tx>
            <c:strRef>
              <c:f>[DX1.xlsx]Sheet1!$L$1</c:f>
              <c:strCache>
                <c:ptCount val="1"/>
                <c:pt idx="0">
                  <c:v>D/D/1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[1]Sheet1!$K$2:$K$21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[1]Sheet1!$L$2:$L$21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8D-40C9-8530-C43C8260F8BB}"/>
            </c:ext>
          </c:extLst>
        </c:ser>
        <c:ser>
          <c:idx val="7"/>
          <c:order val="4"/>
          <c:tx>
            <c:strRef>
              <c:f>[DX1.xlsx]Sheet1!$M$1</c:f>
              <c:strCache>
                <c:ptCount val="1"/>
                <c:pt idx="0">
                  <c:v>D/M/1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[1]Sheet1!$K$2:$K$21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[1]Sheet1!$M$2:$M$21</c:f>
              <c:numCache>
                <c:formatCode>General</c:formatCode>
                <c:ptCount val="20"/>
                <c:pt idx="0">
                  <c:v>0.50336199999999998</c:v>
                </c:pt>
                <c:pt idx="1">
                  <c:v>0.50341199999999997</c:v>
                </c:pt>
                <c:pt idx="2">
                  <c:v>0.50758899999999996</c:v>
                </c:pt>
                <c:pt idx="3">
                  <c:v>0.50799899999999998</c:v>
                </c:pt>
                <c:pt idx="4">
                  <c:v>0.509934</c:v>
                </c:pt>
                <c:pt idx="5">
                  <c:v>0.50801099999999999</c:v>
                </c:pt>
                <c:pt idx="6">
                  <c:v>0.50644999999999996</c:v>
                </c:pt>
                <c:pt idx="7">
                  <c:v>0.50583199999999995</c:v>
                </c:pt>
                <c:pt idx="8">
                  <c:v>0.50446500000000005</c:v>
                </c:pt>
                <c:pt idx="9">
                  <c:v>0.50297800000000004</c:v>
                </c:pt>
                <c:pt idx="10">
                  <c:v>0.50243499999999996</c:v>
                </c:pt>
                <c:pt idx="11">
                  <c:v>0.50169299999999994</c:v>
                </c:pt>
                <c:pt idx="12">
                  <c:v>0.50091399999999997</c:v>
                </c:pt>
                <c:pt idx="13">
                  <c:v>0.50089899999999998</c:v>
                </c:pt>
                <c:pt idx="14">
                  <c:v>0.50099700000000003</c:v>
                </c:pt>
                <c:pt idx="15">
                  <c:v>0.50116499999999997</c:v>
                </c:pt>
                <c:pt idx="16">
                  <c:v>0.50094099999999997</c:v>
                </c:pt>
                <c:pt idx="17">
                  <c:v>0.50140300000000004</c:v>
                </c:pt>
                <c:pt idx="18">
                  <c:v>0.50191399999999997</c:v>
                </c:pt>
                <c:pt idx="19">
                  <c:v>0.50184200000000001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8D-40C9-8530-C43C8260F8BB}"/>
            </c:ext>
          </c:extLst>
        </c:ser>
        <c:ser>
          <c:idx val="8"/>
          <c:order val="5"/>
          <c:tx>
            <c:strRef>
              <c:f>[DX1.xlsx]Sheet1!$N$1</c:f>
              <c:strCache>
                <c:ptCount val="1"/>
                <c:pt idx="0">
                  <c:v>D/GI/1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[1]Sheet1!$K$2:$K$21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[1]Sheet1!$N$2:$N$21</c:f>
              <c:numCache>
                <c:formatCode>General</c:formatCode>
                <c:ptCount val="20"/>
                <c:pt idx="0">
                  <c:v>0.74870599999999998</c:v>
                </c:pt>
                <c:pt idx="1">
                  <c:v>0.74797499999999995</c:v>
                </c:pt>
                <c:pt idx="2">
                  <c:v>0.74762300000000004</c:v>
                </c:pt>
                <c:pt idx="3">
                  <c:v>0.74761999999999995</c:v>
                </c:pt>
                <c:pt idx="4">
                  <c:v>0.74728600000000001</c:v>
                </c:pt>
                <c:pt idx="5">
                  <c:v>0.747278</c:v>
                </c:pt>
                <c:pt idx="6">
                  <c:v>0.74780599999999997</c:v>
                </c:pt>
                <c:pt idx="7">
                  <c:v>0.74814800000000004</c:v>
                </c:pt>
                <c:pt idx="8">
                  <c:v>0.74828300000000003</c:v>
                </c:pt>
                <c:pt idx="9">
                  <c:v>0.74854200000000004</c:v>
                </c:pt>
                <c:pt idx="10">
                  <c:v>0.74908200000000003</c:v>
                </c:pt>
                <c:pt idx="11">
                  <c:v>0.749247</c:v>
                </c:pt>
                <c:pt idx="12">
                  <c:v>0.74931499999999995</c:v>
                </c:pt>
                <c:pt idx="13">
                  <c:v>0.74953999999999998</c:v>
                </c:pt>
                <c:pt idx="14">
                  <c:v>0.74953899999999996</c:v>
                </c:pt>
                <c:pt idx="15">
                  <c:v>0.74944</c:v>
                </c:pt>
                <c:pt idx="16">
                  <c:v>0.74943800000000005</c:v>
                </c:pt>
                <c:pt idx="17">
                  <c:v>0.74938400000000005</c:v>
                </c:pt>
                <c:pt idx="18">
                  <c:v>0.74941000000000002</c:v>
                </c:pt>
                <c:pt idx="19">
                  <c:v>0.74921499999999996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8D-40C9-8530-C43C8260F8BB}"/>
            </c:ext>
          </c:extLst>
        </c:ser>
        <c:ser>
          <c:idx val="0"/>
          <c:order val="6"/>
          <c:tx>
            <c:strRef>
              <c:f>[Gig1.xlsx]Sheet1!$N$1</c:f>
              <c:strCache>
                <c:ptCount val="1"/>
                <c:pt idx="0">
                  <c:v>GI/D/1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numRef>
              <c:f>[1]Sheet1!$M$2:$M$21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[1]Sheet1!$N$2:$N$21</c:f>
              <c:numCache>
                <c:formatCode>General</c:formatCode>
                <c:ptCount val="20"/>
                <c:pt idx="0">
                  <c:v>0.50133700000000003</c:v>
                </c:pt>
                <c:pt idx="1">
                  <c:v>0.50205200000000005</c:v>
                </c:pt>
                <c:pt idx="2">
                  <c:v>0.50203299999999995</c:v>
                </c:pt>
                <c:pt idx="3">
                  <c:v>0.50240399999999996</c:v>
                </c:pt>
                <c:pt idx="4">
                  <c:v>0.50239199999999995</c:v>
                </c:pt>
                <c:pt idx="5">
                  <c:v>0.50273900000000005</c:v>
                </c:pt>
                <c:pt idx="6">
                  <c:v>0.50220799999999999</c:v>
                </c:pt>
                <c:pt idx="7">
                  <c:v>0.50186699999999995</c:v>
                </c:pt>
                <c:pt idx="8">
                  <c:v>0.50172899999999998</c:v>
                </c:pt>
                <c:pt idx="9">
                  <c:v>0.50146800000000002</c:v>
                </c:pt>
                <c:pt idx="10">
                  <c:v>0.50092499999999995</c:v>
                </c:pt>
                <c:pt idx="11">
                  <c:v>0.50075899999999995</c:v>
                </c:pt>
                <c:pt idx="12">
                  <c:v>0.50068599999999996</c:v>
                </c:pt>
                <c:pt idx="13">
                  <c:v>0.50056400000000001</c:v>
                </c:pt>
                <c:pt idx="14">
                  <c:v>0.50061800000000001</c:v>
                </c:pt>
                <c:pt idx="15">
                  <c:v>0.50064699999999995</c:v>
                </c:pt>
                <c:pt idx="16">
                  <c:v>0.50067899999999999</c:v>
                </c:pt>
                <c:pt idx="17">
                  <c:v>0.50059299999999995</c:v>
                </c:pt>
                <c:pt idx="18">
                  <c:v>0.50061800000000001</c:v>
                </c:pt>
                <c:pt idx="19">
                  <c:v>0.50078800000000001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8D-40C9-8530-C43C8260F8BB}"/>
            </c:ext>
          </c:extLst>
        </c:ser>
        <c:ser>
          <c:idx val="1"/>
          <c:order val="7"/>
          <c:tx>
            <c:strRef>
              <c:f>[Gig1.xlsx]Sheet1!$O$1</c:f>
              <c:strCache>
                <c:ptCount val="1"/>
                <c:pt idx="0">
                  <c:v>GI/M/1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[1]Sheet1!$M$2:$M$21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[1]Sheet1!$O$2:$O$21</c:f>
              <c:numCache>
                <c:formatCode>General</c:formatCode>
                <c:ptCount val="20"/>
                <c:pt idx="0">
                  <c:v>0.51547600000000005</c:v>
                </c:pt>
                <c:pt idx="1">
                  <c:v>0.51675099999999996</c:v>
                </c:pt>
                <c:pt idx="2">
                  <c:v>0.51179699999999995</c:v>
                </c:pt>
                <c:pt idx="3">
                  <c:v>0.50954200000000005</c:v>
                </c:pt>
                <c:pt idx="4">
                  <c:v>0.50620699999999996</c:v>
                </c:pt>
                <c:pt idx="5">
                  <c:v>0.50412500000000005</c:v>
                </c:pt>
                <c:pt idx="6">
                  <c:v>0.50390999999999997</c:v>
                </c:pt>
                <c:pt idx="7">
                  <c:v>0.50389899999999999</c:v>
                </c:pt>
                <c:pt idx="8">
                  <c:v>0.50383999999999995</c:v>
                </c:pt>
                <c:pt idx="9">
                  <c:v>0.50419999999999998</c:v>
                </c:pt>
                <c:pt idx="10">
                  <c:v>0.50419899999999995</c:v>
                </c:pt>
                <c:pt idx="11">
                  <c:v>0.50455000000000005</c:v>
                </c:pt>
                <c:pt idx="12">
                  <c:v>0.50455099999999997</c:v>
                </c:pt>
                <c:pt idx="13">
                  <c:v>0.50430200000000003</c:v>
                </c:pt>
                <c:pt idx="14">
                  <c:v>0.504297</c:v>
                </c:pt>
                <c:pt idx="15">
                  <c:v>0.50445300000000004</c:v>
                </c:pt>
                <c:pt idx="16">
                  <c:v>0.50411899999999998</c:v>
                </c:pt>
                <c:pt idx="17">
                  <c:v>0.50414400000000004</c:v>
                </c:pt>
                <c:pt idx="18">
                  <c:v>0.50331099999999995</c:v>
                </c:pt>
                <c:pt idx="19">
                  <c:v>0.50294799999999995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48D-40C9-8530-C43C8260F8BB}"/>
            </c:ext>
          </c:extLst>
        </c:ser>
        <c:ser>
          <c:idx val="2"/>
          <c:order val="8"/>
          <c:tx>
            <c:strRef>
              <c:f>[Gig1.xlsx]Sheet1!$P$1</c:f>
              <c:strCache>
                <c:ptCount val="1"/>
                <c:pt idx="0">
                  <c:v>GI/G/1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cat>
            <c:numRef>
              <c:f>[1]Sheet1!$M$2:$M$21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[1]Sheet1!$P$2:$P$21</c:f>
              <c:numCache>
                <c:formatCode>General</c:formatCode>
                <c:ptCount val="20"/>
                <c:pt idx="0">
                  <c:v>0.74561500000000003</c:v>
                </c:pt>
                <c:pt idx="1">
                  <c:v>0.74832399999999999</c:v>
                </c:pt>
                <c:pt idx="2">
                  <c:v>0.74753700000000001</c:v>
                </c:pt>
                <c:pt idx="3">
                  <c:v>0.74799899999999997</c:v>
                </c:pt>
                <c:pt idx="4">
                  <c:v>0.74792400000000003</c:v>
                </c:pt>
                <c:pt idx="5">
                  <c:v>0.74823200000000001</c:v>
                </c:pt>
                <c:pt idx="6">
                  <c:v>0.74839</c:v>
                </c:pt>
                <c:pt idx="7">
                  <c:v>0.74875400000000003</c:v>
                </c:pt>
                <c:pt idx="8">
                  <c:v>0.748969</c:v>
                </c:pt>
                <c:pt idx="9">
                  <c:v>0.74900100000000003</c:v>
                </c:pt>
                <c:pt idx="10">
                  <c:v>0.74912800000000002</c:v>
                </c:pt>
                <c:pt idx="11">
                  <c:v>0.74961299999999997</c:v>
                </c:pt>
                <c:pt idx="12">
                  <c:v>0.74949900000000003</c:v>
                </c:pt>
                <c:pt idx="13">
                  <c:v>0.749641</c:v>
                </c:pt>
                <c:pt idx="14">
                  <c:v>0.74979099999999999</c:v>
                </c:pt>
                <c:pt idx="15">
                  <c:v>0.74968500000000005</c:v>
                </c:pt>
                <c:pt idx="16">
                  <c:v>0.74975099999999995</c:v>
                </c:pt>
                <c:pt idx="17">
                  <c:v>0.749749</c:v>
                </c:pt>
                <c:pt idx="18">
                  <c:v>0.74954100000000001</c:v>
                </c:pt>
                <c:pt idx="19">
                  <c:v>0.74947299999999994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8D-40C9-8530-C43C8260F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416272"/>
        <c:axId val="415801944"/>
      </c:barChart>
      <c:catAx>
        <c:axId val="42841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1944"/>
        <c:crosses val="autoZero"/>
        <c:auto val="1"/>
        <c:lblAlgn val="ctr"/>
        <c:lblOffset val="100"/>
        <c:noMultiLvlLbl val="0"/>
      </c:catAx>
      <c:valAx>
        <c:axId val="415801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1627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Queue Length vs Number of Jobs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Sim_Q (Jobs)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1.0135400000000001</c:v>
                </c:pt>
                <c:pt idx="1">
                  <c:v>1.0137400000000001</c:v>
                </c:pt>
                <c:pt idx="2">
                  <c:v>1.0308200000000001</c:v>
                </c:pt>
                <c:pt idx="3">
                  <c:v>1.0307299999999999</c:v>
                </c:pt>
                <c:pt idx="4">
                  <c:v>1.0325200000000001</c:v>
                </c:pt>
                <c:pt idx="5">
                  <c:v>1.04054</c:v>
                </c:pt>
                <c:pt idx="6">
                  <c:v>1.03257</c:v>
                </c:pt>
                <c:pt idx="7">
                  <c:v>1.0261400000000001</c:v>
                </c:pt>
                <c:pt idx="8">
                  <c:v>1.02362</c:v>
                </c:pt>
                <c:pt idx="9">
                  <c:v>1.0180499999999999</c:v>
                </c:pt>
                <c:pt idx="10">
                  <c:v>1.0119800000000001</c:v>
                </c:pt>
                <c:pt idx="11">
                  <c:v>1.00979</c:v>
                </c:pt>
                <c:pt idx="12">
                  <c:v>1.00678</c:v>
                </c:pt>
                <c:pt idx="13">
                  <c:v>1.00366</c:v>
                </c:pt>
                <c:pt idx="14">
                  <c:v>1.004</c:v>
                </c:pt>
                <c:pt idx="15">
                  <c:v>1.00467</c:v>
                </c:pt>
                <c:pt idx="16">
                  <c:v>1.0037700000000001</c:v>
                </c:pt>
                <c:pt idx="17">
                  <c:v>1.00563</c:v>
                </c:pt>
                <c:pt idx="18">
                  <c:v>1.0076799999999999</c:v>
                </c:pt>
                <c:pt idx="19">
                  <c:v>1.00739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2F-4A66-8A6E-882DD377B126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An_Q (Jobs)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Sheet1!$F$2:$F$21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2F-4A66-8A6E-882DD377B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0635536"/>
        <c:axId val="392306448"/>
      </c:lineChart>
      <c:catAx>
        <c:axId val="42063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06448"/>
        <c:crosses val="autoZero"/>
        <c:auto val="1"/>
        <c:lblAlgn val="ctr"/>
        <c:lblOffset val="100"/>
        <c:noMultiLvlLbl val="0"/>
      </c:catAx>
      <c:valAx>
        <c:axId val="39230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Queue Length (jobs)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3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Utilization vs Number of Jobs</a:t>
            </a:r>
          </a:p>
        </c:rich>
      </c:tx>
      <c:layout>
        <c:manualLayout>
          <c:xMode val="edge"/>
          <c:yMode val="edge"/>
          <c:x val="0.2565623359580053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Sim_U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Sheet1!$L$2:$L$21</c:f>
              <c:numCache>
                <c:formatCode>General</c:formatCode>
                <c:ptCount val="20"/>
                <c:pt idx="0">
                  <c:v>0.50336199999999998</c:v>
                </c:pt>
                <c:pt idx="1">
                  <c:v>0.50341199999999997</c:v>
                </c:pt>
                <c:pt idx="2">
                  <c:v>0.50758899999999996</c:v>
                </c:pt>
                <c:pt idx="3">
                  <c:v>0.50799899999999998</c:v>
                </c:pt>
                <c:pt idx="4">
                  <c:v>0.509934</c:v>
                </c:pt>
                <c:pt idx="5">
                  <c:v>0.50801099999999999</c:v>
                </c:pt>
                <c:pt idx="6">
                  <c:v>0.50644999999999996</c:v>
                </c:pt>
                <c:pt idx="7">
                  <c:v>0.50583199999999995</c:v>
                </c:pt>
                <c:pt idx="8">
                  <c:v>0.50446500000000005</c:v>
                </c:pt>
                <c:pt idx="9">
                  <c:v>0.50297800000000004</c:v>
                </c:pt>
                <c:pt idx="10">
                  <c:v>0.50243499999999996</c:v>
                </c:pt>
                <c:pt idx="11">
                  <c:v>0.50169299999999994</c:v>
                </c:pt>
                <c:pt idx="12">
                  <c:v>0.50091399999999997</c:v>
                </c:pt>
                <c:pt idx="13">
                  <c:v>0.50089899999999998</c:v>
                </c:pt>
                <c:pt idx="14">
                  <c:v>0.50099700000000003</c:v>
                </c:pt>
                <c:pt idx="15">
                  <c:v>0.50116499999999997</c:v>
                </c:pt>
                <c:pt idx="16">
                  <c:v>0.50094099999999997</c:v>
                </c:pt>
                <c:pt idx="17">
                  <c:v>0.50140300000000004</c:v>
                </c:pt>
                <c:pt idx="18">
                  <c:v>0.50191399999999997</c:v>
                </c:pt>
                <c:pt idx="19">
                  <c:v>0.50184200000000001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3D-4F6D-B73C-CDE1E7DDD442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An_U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cat>
          <c:val>
            <c:numRef>
              <c:f>Sheet1!$M$2:$M$21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3D-4F6D-B73C-CDE1E7DDD4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1329168"/>
        <c:axId val="391323592"/>
      </c:lineChart>
      <c:catAx>
        <c:axId val="391329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323592"/>
        <c:crosses val="autoZero"/>
        <c:auto val="1"/>
        <c:lblAlgn val="ctr"/>
        <c:lblOffset val="100"/>
        <c:noMultiLvlLbl val="0"/>
      </c:catAx>
      <c:valAx>
        <c:axId val="391323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Utilization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32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Error 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Sheet1!$K$2:$K$21</c:f>
              <c:numCache>
                <c:formatCode>General</c:formatCode>
                <c:ptCount val="20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80000</c:v>
                </c:pt>
                <c:pt idx="8">
                  <c:v>90000</c:v>
                </c:pt>
                <c:pt idx="9">
                  <c:v>100000</c:v>
                </c:pt>
                <c:pt idx="10">
                  <c:v>110000</c:v>
                </c:pt>
                <c:pt idx="11">
                  <c:v>120000</c:v>
                </c:pt>
                <c:pt idx="12">
                  <c:v>130000</c:v>
                </c:pt>
                <c:pt idx="13">
                  <c:v>140000</c:v>
                </c:pt>
                <c:pt idx="14">
                  <c:v>150000</c:v>
                </c:pt>
                <c:pt idx="15">
                  <c:v>160000</c:v>
                </c:pt>
                <c:pt idx="16">
                  <c:v>170000</c:v>
                </c:pt>
                <c:pt idx="17">
                  <c:v>180000</c:v>
                </c:pt>
                <c:pt idx="18">
                  <c:v>190000</c:v>
                </c:pt>
                <c:pt idx="19">
                  <c:v>200000</c:v>
                </c:pt>
              </c:numCache>
            </c:numRef>
          </c:xVal>
          <c:yVal>
            <c:numRef>
              <c:f>Sheet1!$N$2:$N$21</c:f>
              <c:numCache>
                <c:formatCode>General</c:formatCode>
                <c:ptCount val="20"/>
                <c:pt idx="0">
                  <c:v>6.7239999999999522E-3</c:v>
                </c:pt>
                <c:pt idx="1">
                  <c:v>6.8239999999999412E-3</c:v>
                </c:pt>
                <c:pt idx="2">
                  <c:v>1.5177999999999914E-2</c:v>
                </c:pt>
                <c:pt idx="3">
                  <c:v>1.5997999999999957E-2</c:v>
                </c:pt>
                <c:pt idx="4">
                  <c:v>1.9867999999999997E-2</c:v>
                </c:pt>
                <c:pt idx="5">
                  <c:v>1.6021999999999981E-2</c:v>
                </c:pt>
                <c:pt idx="6">
                  <c:v>1.2899999999999912E-2</c:v>
                </c:pt>
                <c:pt idx="7">
                  <c:v>1.1663999999999897E-2</c:v>
                </c:pt>
                <c:pt idx="8">
                  <c:v>8.9300000000001045E-3</c:v>
                </c:pt>
                <c:pt idx="9">
                  <c:v>5.9560000000000723E-3</c:v>
                </c:pt>
                <c:pt idx="10">
                  <c:v>4.8699999999999299E-3</c:v>
                </c:pt>
                <c:pt idx="11">
                  <c:v>3.3859999999998891E-3</c:v>
                </c:pt>
                <c:pt idx="12">
                  <c:v>1.8279999999999408E-3</c:v>
                </c:pt>
                <c:pt idx="13">
                  <c:v>1.7979999999999663E-3</c:v>
                </c:pt>
                <c:pt idx="14">
                  <c:v>1.9940000000000513E-3</c:v>
                </c:pt>
                <c:pt idx="15">
                  <c:v>2.3299999999999432E-3</c:v>
                </c:pt>
                <c:pt idx="16">
                  <c:v>1.8819999999999393E-3</c:v>
                </c:pt>
                <c:pt idx="17">
                  <c:v>2.8060000000000862E-3</c:v>
                </c:pt>
                <c:pt idx="18">
                  <c:v>3.8279999999999426E-3</c:v>
                </c:pt>
                <c:pt idx="19">
                  <c:v>3.6840000000000206E-3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D8-47AE-86F8-C1972300B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962584"/>
        <c:axId val="512959960"/>
      </c:scatterChart>
      <c:valAx>
        <c:axId val="512962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Jobs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959960"/>
        <c:crosses val="autoZero"/>
        <c:crossBetween val="midCat"/>
      </c:valAx>
      <c:valAx>
        <c:axId val="512959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962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8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8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7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3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A431-57B9-48F4-81C4-94EA567A7552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7FB7-52AE-4AC1-849E-D62FD48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372" y="345123"/>
            <a:ext cx="9144000" cy="20577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G/G/1 Queueing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715" y="1627210"/>
            <a:ext cx="9530080" cy="3926681"/>
          </a:xfrm>
        </p:spPr>
        <p:txBody>
          <a:bodyPr/>
          <a:lstStyle/>
          <a:p>
            <a:pPr algn="l"/>
            <a:r>
              <a:rPr lang="en-US" dirty="0"/>
              <a:t>“A in depth analysis of a G/G/1 queueing model simulator”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By: David Tran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Constant Interarrival Time &amp; Exponential Service Times (D/M/1)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" y="144027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Simulation Parameters:</a:t>
            </a:r>
          </a:p>
          <a:p>
            <a:r>
              <a:rPr lang="en-US" dirty="0"/>
              <a:t>D/M/1</a:t>
            </a:r>
          </a:p>
          <a:p>
            <a:r>
              <a:rPr lang="en-US" dirty="0"/>
              <a:t>Number of Jobs = 200,000</a:t>
            </a:r>
          </a:p>
          <a:p>
            <a:r>
              <a:rPr lang="en-US" dirty="0"/>
              <a:t>Mean Interarrival Time: 2.0 seconds</a:t>
            </a:r>
          </a:p>
          <a:p>
            <a:r>
              <a:rPr lang="en-US" dirty="0"/>
              <a:t>Mean Service Time: 1.0 seconds</a:t>
            </a:r>
          </a:p>
          <a:p>
            <a:r>
              <a:rPr lang="en-US" dirty="0"/>
              <a:t>Queue Size : 500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D/D/1 denotes a queuing model with constant interarrival time and Exponentially  distributed service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5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836"/>
            <a:ext cx="10515600" cy="408883"/>
          </a:xfrm>
        </p:spPr>
        <p:txBody>
          <a:bodyPr>
            <a:normAutofit fontScale="90000"/>
          </a:bodyPr>
          <a:lstStyle/>
          <a:p>
            <a:r>
              <a:rPr lang="en-US" dirty="0"/>
              <a:t>D/M/1 Simulation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182" y="5975620"/>
            <a:ext cx="11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106687"/>
              </p:ext>
            </p:extLst>
          </p:nvPr>
        </p:nvGraphicFramePr>
        <p:xfrm>
          <a:off x="211182" y="1107316"/>
          <a:ext cx="3702683" cy="471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Worksheet" r:id="rId3" imgW="3550833" imgH="3847991" progId="Excel.Sheet.12">
                  <p:embed/>
                </p:oleObj>
              </mc:Choice>
              <mc:Fallback>
                <p:oleObj name="Worksheet" r:id="rId3" imgW="3550833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82" y="1107316"/>
                        <a:ext cx="3702683" cy="471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416233"/>
              </p:ext>
            </p:extLst>
          </p:nvPr>
        </p:nvGraphicFramePr>
        <p:xfrm>
          <a:off x="4175954" y="1107317"/>
          <a:ext cx="3869183" cy="4716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Worksheet" r:id="rId5" imgW="3154808" imgH="3847991" progId="Excel.Sheet.12">
                  <p:embed/>
                </p:oleObj>
              </mc:Choice>
              <mc:Fallback>
                <p:oleObj name="Worksheet" r:id="rId5" imgW="3154808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5954" y="1107317"/>
                        <a:ext cx="3869183" cy="4716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87343"/>
              </p:ext>
            </p:extLst>
          </p:nvPr>
        </p:nvGraphicFramePr>
        <p:xfrm>
          <a:off x="8421800" y="1096385"/>
          <a:ext cx="3518582" cy="471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Worksheet" r:id="rId7" imgW="2849946" imgH="3847991" progId="Excel.Sheet.12">
                  <p:embed/>
                </p:oleObj>
              </mc:Choice>
              <mc:Fallback>
                <p:oleObj name="Worksheet" r:id="rId7" imgW="2849946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21800" y="1096385"/>
                        <a:ext cx="3518582" cy="471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1438" y="830545"/>
            <a:ext cx="117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Response Time                                                   Utilization                                                                   Queue Length</a:t>
            </a:r>
          </a:p>
        </p:txBody>
      </p:sp>
    </p:spTree>
    <p:extLst>
      <p:ext uri="{BB962C8B-B14F-4D97-AF65-F5344CB8AC3E}">
        <p14:creationId xmlns:p14="http://schemas.microsoft.com/office/powerpoint/2010/main" val="222443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0202"/>
          </a:xfrm>
        </p:spPr>
        <p:txBody>
          <a:bodyPr/>
          <a:lstStyle/>
          <a:p>
            <a:r>
              <a:rPr lang="en-US" dirty="0"/>
              <a:t>Response Time Graph for D/M/1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182" y="5975620"/>
            <a:ext cx="11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41826D-6D68-4111-8EED-84889319A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047893"/>
              </p:ext>
            </p:extLst>
          </p:nvPr>
        </p:nvGraphicFramePr>
        <p:xfrm>
          <a:off x="338774" y="1137175"/>
          <a:ext cx="5374770" cy="3359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E72C56-CED4-4BF1-AC69-DBDCBFCF3D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965766"/>
              </p:ext>
            </p:extLst>
          </p:nvPr>
        </p:nvGraphicFramePr>
        <p:xfrm>
          <a:off x="6278492" y="1137175"/>
          <a:ext cx="4754492" cy="3359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953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634"/>
            <a:ext cx="10515600" cy="706029"/>
          </a:xfrm>
        </p:spPr>
        <p:txBody>
          <a:bodyPr/>
          <a:lstStyle/>
          <a:p>
            <a:r>
              <a:rPr lang="en-US" dirty="0"/>
              <a:t>Queue Length Graphs for D/M/1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182" y="5975620"/>
            <a:ext cx="11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50307B-6A4D-4B1E-9AEB-387826885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780460"/>
              </p:ext>
            </p:extLst>
          </p:nvPr>
        </p:nvGraphicFramePr>
        <p:xfrm>
          <a:off x="6354206" y="1273310"/>
          <a:ext cx="5015610" cy="350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30183E-84B5-40FB-AB63-15DDBEB52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472219"/>
              </p:ext>
            </p:extLst>
          </p:nvPr>
        </p:nvGraphicFramePr>
        <p:xfrm>
          <a:off x="211182" y="1273309"/>
          <a:ext cx="5787748" cy="3508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31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3850"/>
          </a:xfrm>
        </p:spPr>
        <p:txBody>
          <a:bodyPr/>
          <a:lstStyle/>
          <a:p>
            <a:r>
              <a:rPr lang="en-US" dirty="0"/>
              <a:t>Utilization for D/M/1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182" y="5975620"/>
            <a:ext cx="11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118DB5-605E-436D-9915-309DEE405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391253"/>
              </p:ext>
            </p:extLst>
          </p:nvPr>
        </p:nvGraphicFramePr>
        <p:xfrm>
          <a:off x="685799" y="984763"/>
          <a:ext cx="5412141" cy="384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617E57-BD47-4170-AF47-A774DAF2B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840511"/>
              </p:ext>
            </p:extLst>
          </p:nvPr>
        </p:nvGraphicFramePr>
        <p:xfrm>
          <a:off x="6255194" y="984762"/>
          <a:ext cx="5521345" cy="384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38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Constant Interarrival Time &amp; Uniform Service Times (D/GI/1)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" y="144027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Simulation Parameters:</a:t>
            </a:r>
          </a:p>
          <a:p>
            <a:r>
              <a:rPr lang="en-US" dirty="0"/>
              <a:t>D/GI/1</a:t>
            </a:r>
          </a:p>
          <a:p>
            <a:r>
              <a:rPr lang="en-US" dirty="0"/>
              <a:t>Number of Jobs = 200,000</a:t>
            </a:r>
          </a:p>
          <a:p>
            <a:r>
              <a:rPr lang="en-US" dirty="0"/>
              <a:t>Mean Interarrival Time: 2.0 seconds</a:t>
            </a:r>
          </a:p>
          <a:p>
            <a:r>
              <a:rPr lang="en-US" dirty="0"/>
              <a:t>Mean Service Time: 1.0 – 2.0 seconds</a:t>
            </a:r>
          </a:p>
          <a:p>
            <a:r>
              <a:rPr lang="en-US" dirty="0"/>
              <a:t>Queue Size : 500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D/GI/1 denotes a queuing model with constant interarrival time and Uniform distributed service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7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836"/>
            <a:ext cx="10515600" cy="408883"/>
          </a:xfrm>
        </p:spPr>
        <p:txBody>
          <a:bodyPr>
            <a:normAutofit fontScale="90000"/>
          </a:bodyPr>
          <a:lstStyle/>
          <a:p>
            <a:r>
              <a:rPr lang="en-US" dirty="0"/>
              <a:t>D/GI/1 Simulation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182" y="5975620"/>
            <a:ext cx="11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627197"/>
              </p:ext>
            </p:extLst>
          </p:nvPr>
        </p:nvGraphicFramePr>
        <p:xfrm>
          <a:off x="211182" y="903470"/>
          <a:ext cx="3993893" cy="452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Worksheet" r:id="rId3" imgW="3550833" imgH="3847991" progId="Excel.Sheet.12">
                  <p:embed/>
                </p:oleObj>
              </mc:Choice>
              <mc:Fallback>
                <p:oleObj name="Worksheet" r:id="rId3" imgW="3550833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82" y="903470"/>
                        <a:ext cx="3993893" cy="452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072089"/>
              </p:ext>
            </p:extLst>
          </p:nvPr>
        </p:nvGraphicFramePr>
        <p:xfrm>
          <a:off x="4537055" y="903470"/>
          <a:ext cx="3455663" cy="452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Worksheet" r:id="rId5" imgW="3154808" imgH="3847991" progId="Excel.Sheet.12">
                  <p:embed/>
                </p:oleObj>
              </mc:Choice>
              <mc:Fallback>
                <p:oleObj name="Worksheet" r:id="rId5" imgW="3154808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7055" y="903470"/>
                        <a:ext cx="3455663" cy="452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00534"/>
              </p:ext>
            </p:extLst>
          </p:nvPr>
        </p:nvGraphicFramePr>
        <p:xfrm>
          <a:off x="8375206" y="903470"/>
          <a:ext cx="3546940" cy="452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Worksheet" r:id="rId7" imgW="2849946" imgH="3847991" progId="Excel.Sheet.12">
                  <p:embed/>
                </p:oleObj>
              </mc:Choice>
              <mc:Fallback>
                <p:oleObj name="Worksheet" r:id="rId7" imgW="2849946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75206" y="903470"/>
                        <a:ext cx="3546940" cy="4524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8137" y="602784"/>
            <a:ext cx="117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Response Time                                                   Utilization                                                                   Queue Length</a:t>
            </a:r>
          </a:p>
        </p:txBody>
      </p:sp>
    </p:spTree>
    <p:extLst>
      <p:ext uri="{BB962C8B-B14F-4D97-AF65-F5344CB8AC3E}">
        <p14:creationId xmlns:p14="http://schemas.microsoft.com/office/powerpoint/2010/main" val="221819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0202"/>
          </a:xfrm>
        </p:spPr>
        <p:txBody>
          <a:bodyPr/>
          <a:lstStyle/>
          <a:p>
            <a:r>
              <a:rPr lang="en-US" dirty="0"/>
              <a:t>Response Time Graph for D/GI/1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182" y="5975620"/>
            <a:ext cx="11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F5E659-180D-46B5-8B6B-8C0D7F60DF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565632"/>
              </p:ext>
            </p:extLst>
          </p:nvPr>
        </p:nvGraphicFramePr>
        <p:xfrm>
          <a:off x="268884" y="1102231"/>
          <a:ext cx="5363120" cy="3312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93D9AD-B7D8-498D-BCAC-8F554E325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829965"/>
              </p:ext>
            </p:extLst>
          </p:nvPr>
        </p:nvGraphicFramePr>
        <p:xfrm>
          <a:off x="5958161" y="1102230"/>
          <a:ext cx="5760136" cy="3312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691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634"/>
            <a:ext cx="10515600" cy="706029"/>
          </a:xfrm>
        </p:spPr>
        <p:txBody>
          <a:bodyPr/>
          <a:lstStyle/>
          <a:p>
            <a:r>
              <a:rPr lang="en-US" dirty="0"/>
              <a:t>Queue Length Graphs for </a:t>
            </a:r>
            <a:r>
              <a:rPr lang="en-US" dirty="0"/>
              <a:t>D/GI/1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1182" y="5975620"/>
            <a:ext cx="11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23F54C-16EB-4452-922E-621EB8C1DD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963257"/>
              </p:ext>
            </p:extLst>
          </p:nvPr>
        </p:nvGraphicFramePr>
        <p:xfrm>
          <a:off x="6285287" y="1113879"/>
          <a:ext cx="5625210" cy="4046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B25E52-BCED-4E9F-A59E-117618A65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622451"/>
              </p:ext>
            </p:extLst>
          </p:nvPr>
        </p:nvGraphicFramePr>
        <p:xfrm>
          <a:off x="95128" y="1161443"/>
          <a:ext cx="5665009" cy="3998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474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3850"/>
          </a:xfrm>
        </p:spPr>
        <p:txBody>
          <a:bodyPr/>
          <a:lstStyle/>
          <a:p>
            <a:r>
              <a:rPr lang="en-US" dirty="0"/>
              <a:t>Utilization for </a:t>
            </a:r>
            <a:r>
              <a:rPr lang="en-US" dirty="0"/>
              <a:t>D/GI/1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1182" y="5975620"/>
            <a:ext cx="11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B10DD2-FE7E-498E-852A-6043D7C0E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125738"/>
              </p:ext>
            </p:extLst>
          </p:nvPr>
        </p:nvGraphicFramePr>
        <p:xfrm>
          <a:off x="303829" y="968273"/>
          <a:ext cx="5782463" cy="3924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053172-83F3-4367-AD71-6652E8E162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394960"/>
              </p:ext>
            </p:extLst>
          </p:nvPr>
        </p:nvGraphicFramePr>
        <p:xfrm>
          <a:off x="6437685" y="968272"/>
          <a:ext cx="5490283" cy="3924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059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070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6469"/>
            <a:ext cx="10515600" cy="5636623"/>
          </a:xfrm>
        </p:spPr>
        <p:txBody>
          <a:bodyPr/>
          <a:lstStyle/>
          <a:p>
            <a:r>
              <a:rPr lang="en-US" dirty="0"/>
              <a:t>Purpose: The purpose of these slides to analyze the simulation of a </a:t>
            </a:r>
          </a:p>
          <a:p>
            <a:pPr marL="0" indent="0">
              <a:buNone/>
            </a:pPr>
            <a:r>
              <a:rPr lang="en-US" dirty="0"/>
              <a:t>GI/GI/1 queueing model, using a combination of Constant, Exponential, and Uniform distributions for the Interarrival Times and Service Times.</a:t>
            </a:r>
          </a:p>
          <a:p>
            <a:r>
              <a:rPr lang="en-US" dirty="0"/>
              <a:t>The Graphs analyze the accuracy of running a simulation to the analytical calculations of Response Time, Queue Length, and Utilization of a queuing model. </a:t>
            </a:r>
          </a:p>
          <a:p>
            <a:r>
              <a:rPr lang="en-US" dirty="0"/>
              <a:t>Analysis of Errors percentages between the simulation results vs analytical results.</a:t>
            </a:r>
          </a:p>
          <a:p>
            <a:r>
              <a:rPr lang="en-US" dirty="0"/>
              <a:t>Comparison of Response Time, Queue Length, and Utilization for each distribution of interarrival times vs their service times.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8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35394" cy="842554"/>
          </a:xfrm>
        </p:spPr>
        <p:txBody>
          <a:bodyPr>
            <a:noAutofit/>
          </a:bodyPr>
          <a:lstStyle/>
          <a:p>
            <a:r>
              <a:rPr lang="en-US" sz="2400" b="1" dirty="0"/>
              <a:t>Comparison of Constant Interarrival Times with different combination of Service Times</a:t>
            </a:r>
            <a:br>
              <a:rPr lang="en-US" sz="2400" b="1" dirty="0"/>
            </a:br>
            <a:r>
              <a:rPr lang="en-US" sz="2400" b="1" dirty="0"/>
              <a:t>D/D/1, D/M/1, D/GI/1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158" y="1030788"/>
            <a:ext cx="62440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Average Response Time is D/D/1 &lt; D/M/1 &lt; D/GI/1 with D/GI/1 being much slower.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Average Queue Length is D/D/1 &lt; D/M/1 &lt; D/GI/1 with D/GI/1 having a much longer Queue Length than the others.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Utilization is D/D/1 = D/M/1 &lt; D/GI/1 with D/GI/1 having a much higher utilization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We can see that D/D/1 is about half D/M/1 queue length and utilization is relatively the same D/D/1 has a faster Response time than D/M/1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3E8E9C4-5A41-45B6-96B4-E9B14514E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473423"/>
              </p:ext>
            </p:extLst>
          </p:nvPr>
        </p:nvGraphicFramePr>
        <p:xfrm>
          <a:off x="6629414" y="3664880"/>
          <a:ext cx="48047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2434B74-2B53-4700-8EFD-8717EB869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927787"/>
              </p:ext>
            </p:extLst>
          </p:nvPr>
        </p:nvGraphicFramePr>
        <p:xfrm>
          <a:off x="6629414" y="593973"/>
          <a:ext cx="48047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2C707D8-D69E-4DB1-B0DB-133EBA191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581121"/>
              </p:ext>
            </p:extLst>
          </p:nvPr>
        </p:nvGraphicFramePr>
        <p:xfrm>
          <a:off x="385368" y="3664880"/>
          <a:ext cx="4821470" cy="2951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3111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92" y="1632858"/>
            <a:ext cx="11865983" cy="2152994"/>
          </a:xfrm>
        </p:spPr>
        <p:txBody>
          <a:bodyPr>
            <a:noAutofit/>
          </a:bodyPr>
          <a:lstStyle/>
          <a:p>
            <a:r>
              <a:rPr lang="en-US" sz="7200" dirty="0"/>
              <a:t>Exponential Interarrival Time</a:t>
            </a:r>
          </a:p>
        </p:txBody>
      </p:sp>
    </p:spTree>
    <p:extLst>
      <p:ext uri="{BB962C8B-B14F-4D97-AF65-F5344CB8AC3E}">
        <p14:creationId xmlns:p14="http://schemas.microsoft.com/office/powerpoint/2010/main" val="417997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5456"/>
            <a:ext cx="10515600" cy="442595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Exponential Interarrival Time &amp; Constant Service Time (M/D/1)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3" y="1097280"/>
            <a:ext cx="10515600" cy="56170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Simulation Parameters:</a:t>
            </a:r>
          </a:p>
          <a:p>
            <a:r>
              <a:rPr lang="en-US" dirty="0"/>
              <a:t>M/D/1</a:t>
            </a:r>
          </a:p>
          <a:p>
            <a:pPr marL="0" indent="0">
              <a:buNone/>
            </a:pPr>
            <a:r>
              <a:rPr lang="en-US" dirty="0"/>
              <a:t>-  M/D/1 denotes a queuing model with exponential interarrival time and constant  service times.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Number of Jobs = 200,000</a:t>
            </a:r>
          </a:p>
          <a:p>
            <a:r>
              <a:rPr lang="en-US" dirty="0"/>
              <a:t>Mean Interarrival Time: 2.0 seconds</a:t>
            </a:r>
          </a:p>
          <a:p>
            <a:r>
              <a:rPr lang="en-US" dirty="0"/>
              <a:t>Mean Service Time: 1.0 seconds</a:t>
            </a:r>
          </a:p>
          <a:p>
            <a:r>
              <a:rPr lang="en-US" dirty="0"/>
              <a:t>Queue Size : 500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Accurate Response Time for M/M/1 :</a:t>
            </a:r>
          </a:p>
          <a:p>
            <a:pPr marL="0" indent="0">
              <a:buNone/>
            </a:pPr>
            <a:r>
              <a:rPr lang="en-US" dirty="0"/>
              <a:t>- R = [</a:t>
            </a:r>
            <a:r>
              <a:rPr lang="en-US" dirty="0" err="1"/>
              <a:t>ServiceTime</a:t>
            </a:r>
            <a:r>
              <a:rPr lang="en-US" dirty="0"/>
              <a:t>/(1-Utilzation)]*(1-(Utilization/2))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6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08883"/>
          </a:xfrm>
        </p:spPr>
        <p:txBody>
          <a:bodyPr>
            <a:normAutofit fontScale="90000"/>
          </a:bodyPr>
          <a:lstStyle/>
          <a:p>
            <a:r>
              <a:rPr lang="en-US" dirty="0"/>
              <a:t>M/D/1 Simulation Results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257320"/>
              </p:ext>
            </p:extLst>
          </p:nvPr>
        </p:nvGraphicFramePr>
        <p:xfrm>
          <a:off x="115387" y="1002258"/>
          <a:ext cx="3574869" cy="495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Worksheet" r:id="rId3" imgW="2461109" imgH="4221589" progId="Excel.Sheet.12">
                  <p:embed/>
                </p:oleObj>
              </mc:Choice>
              <mc:Fallback>
                <p:oleObj name="Worksheet" r:id="rId3" imgW="2461109" imgH="42215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387" y="1002258"/>
                        <a:ext cx="3574869" cy="495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394900"/>
              </p:ext>
            </p:extLst>
          </p:nvPr>
        </p:nvGraphicFramePr>
        <p:xfrm>
          <a:off x="8262257" y="1018270"/>
          <a:ext cx="3507377" cy="4938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Worksheet" r:id="rId5" imgW="2438563" imgH="4046220" progId="Excel.Sheet.12">
                  <p:embed/>
                </p:oleObj>
              </mc:Choice>
              <mc:Fallback>
                <p:oleObj name="Worksheet" r:id="rId5" imgW="2438563" imgH="4046220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62257" y="1018270"/>
                        <a:ext cx="3507377" cy="4938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89771"/>
              </p:ext>
            </p:extLst>
          </p:nvPr>
        </p:nvGraphicFramePr>
        <p:xfrm>
          <a:off x="3980361" y="1034144"/>
          <a:ext cx="3942262" cy="492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Worksheet" r:id="rId7" imgW="3490057" imgH="4030871" progId="Excel.Sheet.12">
                  <p:embed/>
                </p:oleObj>
              </mc:Choice>
              <mc:Fallback>
                <p:oleObj name="Worksheet" r:id="rId7" imgW="3490057" imgH="40308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0361" y="1034144"/>
                        <a:ext cx="3942262" cy="4922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658" y="664812"/>
            <a:ext cx="117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Response Time                                                   Utilization                                                                   Queue Length</a:t>
            </a:r>
          </a:p>
        </p:txBody>
      </p:sp>
    </p:spTree>
    <p:extLst>
      <p:ext uri="{BB962C8B-B14F-4D97-AF65-F5344CB8AC3E}">
        <p14:creationId xmlns:p14="http://schemas.microsoft.com/office/powerpoint/2010/main" val="197742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0202"/>
          </a:xfrm>
        </p:spPr>
        <p:txBody>
          <a:bodyPr/>
          <a:lstStyle/>
          <a:p>
            <a:r>
              <a:rPr lang="en-US" dirty="0"/>
              <a:t>Response Time Graph for M/D/1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A29354-FACE-4BF8-8ED1-D5EAF8426E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859922"/>
              </p:ext>
            </p:extLst>
          </p:nvPr>
        </p:nvGraphicFramePr>
        <p:xfrm>
          <a:off x="211182" y="1064622"/>
          <a:ext cx="5947227" cy="4726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B2B6DA-C05D-4897-B31F-9E1B7EE99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556459"/>
              </p:ext>
            </p:extLst>
          </p:nvPr>
        </p:nvGraphicFramePr>
        <p:xfrm>
          <a:off x="6158410" y="1064622"/>
          <a:ext cx="5728789" cy="4021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1182" y="5975620"/>
            <a:ext cx="11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6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634"/>
            <a:ext cx="10515600" cy="706029"/>
          </a:xfrm>
        </p:spPr>
        <p:txBody>
          <a:bodyPr/>
          <a:lstStyle/>
          <a:p>
            <a:r>
              <a:rPr lang="en-US" dirty="0"/>
              <a:t>Queue Length Graphs for M/D/1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46E397-78E5-4B8B-9B0D-7880328E3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55035"/>
              </p:ext>
            </p:extLst>
          </p:nvPr>
        </p:nvGraphicFramePr>
        <p:xfrm>
          <a:off x="552995" y="1151709"/>
          <a:ext cx="5534296" cy="4134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51ABF1B-52DE-40FF-AA6E-680BE354A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087829"/>
              </p:ext>
            </p:extLst>
          </p:nvPr>
        </p:nvGraphicFramePr>
        <p:xfrm>
          <a:off x="6217921" y="1151709"/>
          <a:ext cx="5747656" cy="392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552995" y="5777189"/>
            <a:ext cx="7271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13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3850"/>
          </a:xfrm>
        </p:spPr>
        <p:txBody>
          <a:bodyPr/>
          <a:lstStyle/>
          <a:p>
            <a:r>
              <a:rPr lang="en-US" dirty="0"/>
              <a:t>Utilization for M/D/1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A92332A-2A5D-4E3B-BD2C-7A029D34A9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878814"/>
              </p:ext>
            </p:extLst>
          </p:nvPr>
        </p:nvGraphicFramePr>
        <p:xfrm>
          <a:off x="191589" y="1325563"/>
          <a:ext cx="5634445" cy="4134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450842A-367D-4672-8D3A-D32DB81E8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359715"/>
              </p:ext>
            </p:extLst>
          </p:nvPr>
        </p:nvGraphicFramePr>
        <p:xfrm>
          <a:off x="5965371" y="1325563"/>
          <a:ext cx="5895703" cy="3434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259080" y="582291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3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" y="60326"/>
            <a:ext cx="10515600" cy="79529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Exponential Interarrival &amp; Exponential Service Time (M/M/1)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" y="1063624"/>
            <a:ext cx="10515600" cy="53828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Simulation Parameters:</a:t>
            </a:r>
          </a:p>
          <a:p>
            <a:r>
              <a:rPr lang="en-US" dirty="0"/>
              <a:t>M/M/1</a:t>
            </a:r>
          </a:p>
          <a:p>
            <a:pPr>
              <a:buFontTx/>
              <a:buChar char="-"/>
            </a:pPr>
            <a:r>
              <a:rPr lang="en-US" dirty="0"/>
              <a:t>M/M/1 denotes a queuing model with exponential interarrival time and exponential service times.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Number of Jobs = 200,000</a:t>
            </a:r>
          </a:p>
          <a:p>
            <a:r>
              <a:rPr lang="en-US" dirty="0"/>
              <a:t>Mean Interarrival Time: 2.0 seconds</a:t>
            </a:r>
          </a:p>
          <a:p>
            <a:r>
              <a:rPr lang="en-US" dirty="0"/>
              <a:t>Mean Service Time: 1.0 seconds</a:t>
            </a:r>
          </a:p>
          <a:p>
            <a:r>
              <a:rPr lang="en-US" dirty="0"/>
              <a:t>Queue Size : 500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Accurate Response Time for M/M/1 :</a:t>
            </a:r>
          </a:p>
          <a:p>
            <a:pPr marL="0" indent="0">
              <a:buNone/>
            </a:pPr>
            <a:r>
              <a:rPr lang="en-US" dirty="0"/>
              <a:t>- R = </a:t>
            </a:r>
            <a:r>
              <a:rPr lang="en-US" dirty="0" err="1"/>
              <a:t>ServiceTime</a:t>
            </a:r>
            <a:r>
              <a:rPr lang="en-US" dirty="0"/>
              <a:t>/(1-Utilzation)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6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61926"/>
            <a:ext cx="10515600" cy="151584"/>
          </a:xfrm>
        </p:spPr>
        <p:txBody>
          <a:bodyPr>
            <a:normAutofit fontScale="90000"/>
          </a:bodyPr>
          <a:lstStyle/>
          <a:p>
            <a:r>
              <a:rPr lang="en-US" dirty="0"/>
              <a:t>M/M/1 Simulation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01" y="724157"/>
            <a:ext cx="117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Response Time                                                   Queue Length                                                                   Utilization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893448"/>
              </p:ext>
            </p:extLst>
          </p:nvPr>
        </p:nvGraphicFramePr>
        <p:xfrm>
          <a:off x="269901" y="1504136"/>
          <a:ext cx="3551237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Worksheet" r:id="rId3" imgW="3550833" imgH="3847991" progId="Excel.Sheet.12">
                  <p:embed/>
                </p:oleObj>
              </mc:Choice>
              <mc:Fallback>
                <p:oleObj name="Worksheet" r:id="rId3" imgW="3550833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01" y="1504136"/>
                        <a:ext cx="3551237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94557"/>
              </p:ext>
            </p:extLst>
          </p:nvPr>
        </p:nvGraphicFramePr>
        <p:xfrm>
          <a:off x="4518025" y="1503363"/>
          <a:ext cx="3154363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Worksheet" r:id="rId5" imgW="3154808" imgH="3847991" progId="Excel.Sheet.12">
                  <p:embed/>
                </p:oleObj>
              </mc:Choice>
              <mc:Fallback>
                <p:oleObj name="Worksheet" r:id="rId5" imgW="3154808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8025" y="1503363"/>
                        <a:ext cx="3154363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117193"/>
              </p:ext>
            </p:extLst>
          </p:nvPr>
        </p:nvGraphicFramePr>
        <p:xfrm>
          <a:off x="8773502" y="1503363"/>
          <a:ext cx="2849563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Worksheet" r:id="rId7" imgW="2849946" imgH="3847991" progId="Excel.Sheet.12">
                  <p:embed/>
                </p:oleObj>
              </mc:Choice>
              <mc:Fallback>
                <p:oleObj name="Worksheet" r:id="rId7" imgW="2849946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73502" y="1503363"/>
                        <a:ext cx="2849563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586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949"/>
            <a:ext cx="10630989" cy="601526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 Time Graphs for M/M/1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4" y="4904285"/>
            <a:ext cx="5608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Figure 1.1: The graph represents the Response time per number of jobs, using a Exponential Arrival and Service time . The simulated response is in blue and the  analytical response is in orange.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AC47F6D-14CF-4CDE-8621-DAB9588FA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17889"/>
              </p:ext>
            </p:extLst>
          </p:nvPr>
        </p:nvGraphicFramePr>
        <p:xfrm>
          <a:off x="5913120" y="966652"/>
          <a:ext cx="6122126" cy="3937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13120" y="4882097"/>
            <a:ext cx="6122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Figure 1.2: The graph represents the Error percentage per a job for the Simulated Response time compared to the Analytical Response time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90A0A76-3FC6-4C23-81D6-D1DA7512C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966578"/>
              </p:ext>
            </p:extLst>
          </p:nvPr>
        </p:nvGraphicFramePr>
        <p:xfrm>
          <a:off x="66784" y="966651"/>
          <a:ext cx="5760720" cy="3937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66784" y="6213502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9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89720" cy="679269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4807"/>
            <a:ext cx="10515600" cy="5747656"/>
          </a:xfrm>
        </p:spPr>
        <p:txBody>
          <a:bodyPr>
            <a:normAutofit/>
          </a:bodyPr>
          <a:lstStyle/>
          <a:p>
            <a:r>
              <a:rPr lang="en-US" sz="2400" b="1" dirty="0"/>
              <a:t>Simulated Results</a:t>
            </a:r>
          </a:p>
          <a:p>
            <a:pPr>
              <a:buFontTx/>
              <a:buChar char="-"/>
            </a:pPr>
            <a:r>
              <a:rPr lang="en-US" sz="2400" dirty="0" err="1"/>
              <a:t>Sim_R</a:t>
            </a:r>
            <a:r>
              <a:rPr lang="en-US" sz="2400" dirty="0"/>
              <a:t> : The simulated Average Response Time computed in seconds. It represents the time it takes for the whole system to complete depending on number of jobs served</a:t>
            </a:r>
          </a:p>
          <a:p>
            <a:pPr>
              <a:buFontTx/>
              <a:buChar char="-"/>
            </a:pPr>
            <a:r>
              <a:rPr lang="en-US" sz="2400" dirty="0" err="1"/>
              <a:t>Sim_Q</a:t>
            </a:r>
            <a:r>
              <a:rPr lang="en-US" sz="2400" dirty="0"/>
              <a:t>: The simulated Average number of jobs in the Queue at a time.</a:t>
            </a:r>
          </a:p>
          <a:p>
            <a:pPr>
              <a:buFontTx/>
              <a:buChar char="-"/>
            </a:pPr>
            <a:r>
              <a:rPr lang="en-US" sz="2400" dirty="0" err="1"/>
              <a:t>Sim_U</a:t>
            </a:r>
            <a:r>
              <a:rPr lang="en-US" sz="2400" dirty="0"/>
              <a:t>: The simulated percentage Utilization of the server</a:t>
            </a:r>
          </a:p>
          <a:p>
            <a:r>
              <a:rPr lang="en-US" sz="2400" b="1" dirty="0"/>
              <a:t>Approximation Calculations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An_R</a:t>
            </a:r>
            <a:r>
              <a:rPr lang="en-US" sz="2400" dirty="0"/>
              <a:t>: The analytically calculated Average Response Time computed in seconds.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An_Q</a:t>
            </a:r>
            <a:r>
              <a:rPr lang="en-US" sz="2400" dirty="0"/>
              <a:t>: The analytically calculated average number of jobs in the Queue.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An_U</a:t>
            </a:r>
            <a:r>
              <a:rPr lang="en-US" sz="2400" dirty="0"/>
              <a:t>: The analytically calculated Utilization of the server</a:t>
            </a:r>
          </a:p>
          <a:p>
            <a:r>
              <a:rPr lang="en-US" sz="2400" b="1" dirty="0"/>
              <a:t>Error</a:t>
            </a:r>
          </a:p>
          <a:p>
            <a:pPr>
              <a:buFontTx/>
              <a:buChar char="-"/>
            </a:pPr>
            <a:r>
              <a:rPr lang="en-US" sz="2400" dirty="0"/>
              <a:t>Error % : The error calculation of Simulated Results vs. The Analytical Results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/>
              <a:t>E = 100*(Simulated Result – Analytical Result)/Analytical Result</a:t>
            </a:r>
          </a:p>
        </p:txBody>
      </p:sp>
    </p:spTree>
    <p:extLst>
      <p:ext uri="{BB962C8B-B14F-4D97-AF65-F5344CB8AC3E}">
        <p14:creationId xmlns:p14="http://schemas.microsoft.com/office/powerpoint/2010/main" val="102012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088"/>
            <a:ext cx="11110912" cy="649288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Length Graphs for M/M/1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638E105-F31C-4858-8AA0-1C47E70D8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423169"/>
              </p:ext>
            </p:extLst>
          </p:nvPr>
        </p:nvGraphicFramePr>
        <p:xfrm>
          <a:off x="92870" y="864394"/>
          <a:ext cx="5893592" cy="3879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3CADCDC-B527-4170-A618-5DAC81092E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133237"/>
              </p:ext>
            </p:extLst>
          </p:nvPr>
        </p:nvGraphicFramePr>
        <p:xfrm>
          <a:off x="5986462" y="957262"/>
          <a:ext cx="6022181" cy="3786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154577" y="5816379"/>
            <a:ext cx="8336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62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111125"/>
            <a:ext cx="10515600" cy="732155"/>
          </a:xfrm>
        </p:spPr>
        <p:txBody>
          <a:bodyPr>
            <a:normAutofit/>
          </a:bodyPr>
          <a:lstStyle/>
          <a:p>
            <a:r>
              <a:rPr lang="en-US" sz="4000" dirty="0"/>
              <a:t>Utilization Graphs for M/M/1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F31161F-1D6C-4259-BDA6-DEE63D8D2F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39417"/>
              </p:ext>
            </p:extLst>
          </p:nvPr>
        </p:nvGraphicFramePr>
        <p:xfrm>
          <a:off x="200025" y="843280"/>
          <a:ext cx="5857875" cy="413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8E08107-F32F-4123-975E-EE7C15DFB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52238"/>
              </p:ext>
            </p:extLst>
          </p:nvPr>
        </p:nvGraphicFramePr>
        <p:xfrm>
          <a:off x="6057900" y="843278"/>
          <a:ext cx="6036469" cy="4135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304800" y="5711346"/>
            <a:ext cx="8355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73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" y="365125"/>
            <a:ext cx="11211560" cy="467995"/>
          </a:xfrm>
        </p:spPr>
        <p:txBody>
          <a:bodyPr>
            <a:normAutofit fontScale="90000"/>
          </a:bodyPr>
          <a:lstStyle/>
          <a:p>
            <a:r>
              <a:rPr lang="en-US" dirty="0"/>
              <a:t>Exponential Interarrival Time &amp; Uniform Service Times (M/GI/1)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" y="1227908"/>
            <a:ext cx="10515600" cy="54929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Simulation Parameters:</a:t>
            </a:r>
          </a:p>
          <a:p>
            <a:r>
              <a:rPr lang="en-US" dirty="0"/>
              <a:t>M/GI/1</a:t>
            </a:r>
          </a:p>
          <a:p>
            <a:pPr>
              <a:buFontTx/>
              <a:buChar char="-"/>
            </a:pPr>
            <a:r>
              <a:rPr lang="en-US" dirty="0"/>
              <a:t>M/GI/1 denotes a queuing model with exponential interarrival time and uniformly distributed service times.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Number of Jobs = 200,000</a:t>
            </a:r>
          </a:p>
          <a:p>
            <a:r>
              <a:rPr lang="en-US" dirty="0"/>
              <a:t>Mean Interarrival Time: 2.0 seconds</a:t>
            </a:r>
          </a:p>
          <a:p>
            <a:r>
              <a:rPr lang="en-US" dirty="0"/>
              <a:t>Mean Service Time: 1.0 – 2.0 seconds</a:t>
            </a:r>
          </a:p>
          <a:p>
            <a:r>
              <a:rPr lang="en-US" dirty="0"/>
              <a:t>Queue Size : 500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Accurate Response Time for M/GI/1 :</a:t>
            </a:r>
          </a:p>
          <a:p>
            <a:pPr>
              <a:buFontTx/>
              <a:buChar char="-"/>
            </a:pPr>
            <a:r>
              <a:rPr lang="en-US" dirty="0"/>
              <a:t>R = [</a:t>
            </a:r>
            <a:r>
              <a:rPr lang="en-US" dirty="0" err="1"/>
              <a:t>ServiceTime</a:t>
            </a:r>
            <a:r>
              <a:rPr lang="en-US" dirty="0"/>
              <a:t>/(1-Utilzation)]*(1-(Utilization/2))*[1-(Vs)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- (Vs = The coefficient of variation of Service Times)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17377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Simulation Results for M/GI/1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776611"/>
              </p:ext>
            </p:extLst>
          </p:nvPr>
        </p:nvGraphicFramePr>
        <p:xfrm>
          <a:off x="204697" y="1325563"/>
          <a:ext cx="3715340" cy="499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Worksheet" r:id="rId3" imgW="2529728" imgH="4213751" progId="Excel.Sheet.12">
                  <p:embed/>
                </p:oleObj>
              </mc:Choice>
              <mc:Fallback>
                <p:oleObj name="Worksheet" r:id="rId3" imgW="2529728" imgH="42137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697" y="1325563"/>
                        <a:ext cx="3715340" cy="499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137528"/>
              </p:ext>
            </p:extLst>
          </p:nvPr>
        </p:nvGraphicFramePr>
        <p:xfrm>
          <a:off x="4325053" y="1325563"/>
          <a:ext cx="3525134" cy="499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Worksheet" r:id="rId5" imgW="2545085" imgH="4213751" progId="Excel.Sheet.12">
                  <p:embed/>
                </p:oleObj>
              </mc:Choice>
              <mc:Fallback>
                <p:oleObj name="Worksheet" r:id="rId5" imgW="2545085" imgH="42137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5053" y="1325563"/>
                        <a:ext cx="3525134" cy="499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984183"/>
              </p:ext>
            </p:extLst>
          </p:nvPr>
        </p:nvGraphicFramePr>
        <p:xfrm>
          <a:off x="8255203" y="1325563"/>
          <a:ext cx="3654840" cy="499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Worksheet" r:id="rId7" imgW="2575473" imgH="4213751" progId="Excel.Sheet.12">
                  <p:embed/>
                </p:oleObj>
              </mc:Choice>
              <mc:Fallback>
                <p:oleObj name="Worksheet" r:id="rId7" imgW="2575473" imgH="42137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55203" y="1325563"/>
                        <a:ext cx="3654840" cy="4993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4697" y="956231"/>
            <a:ext cx="117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Response Time                                                   Queue Length                                                      Utilization</a:t>
            </a:r>
          </a:p>
        </p:txBody>
      </p:sp>
    </p:spTree>
    <p:extLst>
      <p:ext uri="{BB962C8B-B14F-4D97-AF65-F5344CB8AC3E}">
        <p14:creationId xmlns:p14="http://schemas.microsoft.com/office/powerpoint/2010/main" val="1220223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Response Time Graphs for M/GI/1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F3335E-8839-457D-B266-D0F44CA80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168067"/>
              </p:ext>
            </p:extLst>
          </p:nvPr>
        </p:nvGraphicFramePr>
        <p:xfrm>
          <a:off x="447040" y="21488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26B79BE-C93A-4F82-A9BF-9C94BA821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691022"/>
              </p:ext>
            </p:extLst>
          </p:nvPr>
        </p:nvGraphicFramePr>
        <p:xfrm>
          <a:off x="5984240" y="2123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285204" y="5790252"/>
            <a:ext cx="7532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80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908"/>
            <a:ext cx="10515600" cy="1325563"/>
          </a:xfrm>
        </p:spPr>
        <p:txBody>
          <a:bodyPr/>
          <a:lstStyle/>
          <a:p>
            <a:r>
              <a:rPr lang="en-US" dirty="0"/>
              <a:t>Queue Length Graphs M/GI/1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1558DBD-44CF-47D3-816D-5CA3462F2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52408"/>
              </p:ext>
            </p:extLst>
          </p:nvPr>
        </p:nvGraphicFramePr>
        <p:xfrm>
          <a:off x="230777" y="1368470"/>
          <a:ext cx="5638800" cy="3908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639C59-7977-45B8-9712-A047D72892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136708"/>
              </p:ext>
            </p:extLst>
          </p:nvPr>
        </p:nvGraphicFramePr>
        <p:xfrm>
          <a:off x="6095999" y="1368469"/>
          <a:ext cx="5712823" cy="3734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117676" y="6335810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05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Utilization Graphs for M/GI/1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2A993F-34C4-4D5D-B62B-AC4C9DBBF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86819"/>
              </p:ext>
            </p:extLst>
          </p:nvPr>
        </p:nvGraphicFramePr>
        <p:xfrm>
          <a:off x="538480" y="1318715"/>
          <a:ext cx="5104674" cy="430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118FA0-91FB-4651-81EF-65AEDDBD94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514440"/>
              </p:ext>
            </p:extLst>
          </p:nvPr>
        </p:nvGraphicFramePr>
        <p:xfrm>
          <a:off x="5897879" y="1325563"/>
          <a:ext cx="5910943" cy="3760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65258" y="6226703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40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35394" cy="842554"/>
          </a:xfrm>
        </p:spPr>
        <p:txBody>
          <a:bodyPr>
            <a:noAutofit/>
          </a:bodyPr>
          <a:lstStyle/>
          <a:p>
            <a:r>
              <a:rPr lang="en-US" sz="2400" b="1" dirty="0"/>
              <a:t>Comparison of Exponential Interarrival Times with different combination of Service Times</a:t>
            </a:r>
            <a:br>
              <a:rPr lang="en-US" sz="2400" b="1" dirty="0"/>
            </a:br>
            <a:r>
              <a:rPr lang="en-US" sz="2400" b="1" dirty="0"/>
              <a:t>M/D/1, M/M/1, M/GI/1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58ACF1-22F7-404C-BA4E-5DBA1F9AA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054719"/>
              </p:ext>
            </p:extLst>
          </p:nvPr>
        </p:nvGraphicFramePr>
        <p:xfrm>
          <a:off x="6407330" y="4003766"/>
          <a:ext cx="512064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034" y="1012371"/>
            <a:ext cx="62440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Average Response Time is M/D/1 &lt; M/M/1 &lt; M/GI/1 with M/GI/1 being much slower.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Average Queue Length is M/D/1 &lt;= M/M/1 &lt; M/GI/1 with M/GI/1 having a much longer Queue Length than the others.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Utilization is M/D/1 &lt;= M/M/1 &lt; M/GI/1 with M/GI/1 having a much higher utilization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We can see that M/D/1 and M/M/1 have relatively the same queue length and utilization but the M/D/1 has a faster Response time than M/M/1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F6CFB4-AED5-4976-BC7F-5618E69474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832078"/>
              </p:ext>
            </p:extLst>
          </p:nvPr>
        </p:nvGraphicFramePr>
        <p:xfrm>
          <a:off x="621323" y="35579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545260-A312-467F-99C2-9F95F26EE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085875"/>
              </p:ext>
            </p:extLst>
          </p:nvPr>
        </p:nvGraphicFramePr>
        <p:xfrm>
          <a:off x="6588369" y="8147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29294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466" y="1978430"/>
            <a:ext cx="10856316" cy="1325563"/>
          </a:xfrm>
        </p:spPr>
        <p:txBody>
          <a:bodyPr>
            <a:noAutofit/>
          </a:bodyPr>
          <a:lstStyle/>
          <a:p>
            <a:r>
              <a:rPr lang="en-US" sz="7200" dirty="0"/>
              <a:t>Uniform Interarrival Times</a:t>
            </a:r>
          </a:p>
        </p:txBody>
      </p:sp>
    </p:spTree>
    <p:extLst>
      <p:ext uri="{BB962C8B-B14F-4D97-AF65-F5344CB8AC3E}">
        <p14:creationId xmlns:p14="http://schemas.microsoft.com/office/powerpoint/2010/main" val="2961228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091"/>
            <a:ext cx="12143465" cy="386197"/>
          </a:xfrm>
        </p:spPr>
        <p:txBody>
          <a:bodyPr>
            <a:noAutofit/>
          </a:bodyPr>
          <a:lstStyle/>
          <a:p>
            <a:r>
              <a:rPr lang="en-US" sz="3600" b="1" dirty="0"/>
              <a:t>Uniform Interarrival &amp; Constant Service Time (GI/D/1)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11" y="809564"/>
            <a:ext cx="11254789" cy="58009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Simulation Parameters:</a:t>
            </a:r>
          </a:p>
          <a:p>
            <a:r>
              <a:rPr lang="en-US" dirty="0"/>
              <a:t>GI/D/1</a:t>
            </a:r>
          </a:p>
          <a:p>
            <a:pPr marL="0" indent="0">
              <a:buNone/>
            </a:pPr>
            <a:r>
              <a:rPr lang="en-US" dirty="0"/>
              <a:t>-  GI/D/1 denotes a queuing model with uniform interarrival time and constant  service times.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Number of Jobs = 200,000</a:t>
            </a:r>
          </a:p>
          <a:p>
            <a:r>
              <a:rPr lang="en-US" dirty="0"/>
              <a:t>Mean Interarrival Time: 1.0 – 3.0 seconds</a:t>
            </a:r>
          </a:p>
          <a:p>
            <a:r>
              <a:rPr lang="en-US" dirty="0"/>
              <a:t>Mean Service Time: 1.0 seconds</a:t>
            </a:r>
          </a:p>
          <a:p>
            <a:r>
              <a:rPr lang="en-US" dirty="0"/>
              <a:t>Queue Size : 500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2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62" y="2857884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Constant Interarrival Times</a:t>
            </a:r>
          </a:p>
        </p:txBody>
      </p:sp>
    </p:spTree>
    <p:extLst>
      <p:ext uri="{BB962C8B-B14F-4D97-AF65-F5344CB8AC3E}">
        <p14:creationId xmlns:p14="http://schemas.microsoft.com/office/powerpoint/2010/main" val="579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33794" cy="51253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 for  (GI/D/1)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766" y="680460"/>
            <a:ext cx="117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Response Time                                                   Utilization                                                                   Queue Length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730302"/>
              </p:ext>
            </p:extLst>
          </p:nvPr>
        </p:nvGraphicFramePr>
        <p:xfrm>
          <a:off x="271766" y="1043251"/>
          <a:ext cx="3551237" cy="485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Worksheet" r:id="rId3" imgW="3550833" imgH="3847991" progId="Excel.Sheet.12">
                  <p:embed/>
                </p:oleObj>
              </mc:Choice>
              <mc:Fallback>
                <p:oleObj name="Worksheet" r:id="rId3" imgW="3550833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766" y="1043251"/>
                        <a:ext cx="3551237" cy="4850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618682"/>
              </p:ext>
            </p:extLst>
          </p:nvPr>
        </p:nvGraphicFramePr>
        <p:xfrm>
          <a:off x="4192426" y="1043250"/>
          <a:ext cx="3547941" cy="4850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Worksheet" r:id="rId5" imgW="3245972" imgH="3847991" progId="Excel.Sheet.12">
                  <p:embed/>
                </p:oleObj>
              </mc:Choice>
              <mc:Fallback>
                <p:oleObj name="Worksheet" r:id="rId5" imgW="3245972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2426" y="1043250"/>
                        <a:ext cx="3547941" cy="4850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41605"/>
              </p:ext>
            </p:extLst>
          </p:nvPr>
        </p:nvGraphicFramePr>
        <p:xfrm>
          <a:off x="8229601" y="1043250"/>
          <a:ext cx="3518760" cy="489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Worksheet" r:id="rId7" imgW="2849946" imgH="3847991" progId="Excel.Sheet.12">
                  <p:embed/>
                </p:oleObj>
              </mc:Choice>
              <mc:Fallback>
                <p:oleObj name="Worksheet" r:id="rId7" imgW="2849946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29601" y="1043250"/>
                        <a:ext cx="3518760" cy="489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729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354"/>
            <a:ext cx="10515600" cy="756908"/>
          </a:xfrm>
        </p:spPr>
        <p:txBody>
          <a:bodyPr/>
          <a:lstStyle/>
          <a:p>
            <a:r>
              <a:rPr lang="en-US" dirty="0"/>
              <a:t>Response Time Graphs for (GI/D/1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A0504FF-BAC5-47B7-8299-682575620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152455"/>
              </p:ext>
            </p:extLst>
          </p:nvPr>
        </p:nvGraphicFramePr>
        <p:xfrm>
          <a:off x="268883" y="1335199"/>
          <a:ext cx="542533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F0101B-B03F-475E-AC23-A2187987A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384817"/>
              </p:ext>
            </p:extLst>
          </p:nvPr>
        </p:nvGraphicFramePr>
        <p:xfrm>
          <a:off x="5925786" y="1236187"/>
          <a:ext cx="571796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639" y="4944749"/>
            <a:ext cx="9103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simulated Response Time stayed constant regardless of the number of jobs in the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Error was relatively high compared with the Analytical Calculations at -4%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883" y="6242623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43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442"/>
            <a:ext cx="11072297" cy="654111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Length Graphs for (GI/D/1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EAB67D-A10E-4CF4-B018-91A7083336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655948"/>
              </p:ext>
            </p:extLst>
          </p:nvPr>
        </p:nvGraphicFramePr>
        <p:xfrm>
          <a:off x="245586" y="1020691"/>
          <a:ext cx="5555321" cy="3731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1D5275-772E-4A4A-865C-7D37B378AE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605448"/>
              </p:ext>
            </p:extLst>
          </p:nvPr>
        </p:nvGraphicFramePr>
        <p:xfrm>
          <a:off x="6121238" y="981377"/>
          <a:ext cx="5503873" cy="3771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269105" y="6050424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8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56442"/>
            <a:ext cx="11072297" cy="654111"/>
          </a:xfrm>
        </p:spPr>
        <p:txBody>
          <a:bodyPr>
            <a:normAutofit fontScale="90000"/>
          </a:bodyPr>
          <a:lstStyle/>
          <a:p>
            <a:r>
              <a:rPr lang="en-US" dirty="0"/>
              <a:t>Utilization Graphs for (GI/D/1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36CBC2-EEC9-4C54-A017-4F169E983F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894276"/>
              </p:ext>
            </p:extLst>
          </p:nvPr>
        </p:nvGraphicFramePr>
        <p:xfrm>
          <a:off x="99981" y="962448"/>
          <a:ext cx="5753344" cy="423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BB2486-4A98-432D-893C-AF3941DBD7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013801"/>
              </p:ext>
            </p:extLst>
          </p:nvPr>
        </p:nvGraphicFramePr>
        <p:xfrm>
          <a:off x="6016403" y="962447"/>
          <a:ext cx="6074644" cy="423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64270" y="6289217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86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36582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Uniform Interarrival Time &amp; Exponential Service Times (GI/M/1)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96133"/>
            <a:ext cx="10515600" cy="538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Simulation Parameters:</a:t>
            </a:r>
          </a:p>
          <a:p>
            <a:r>
              <a:rPr lang="en-US" dirty="0"/>
              <a:t>GI/M/1</a:t>
            </a:r>
          </a:p>
          <a:p>
            <a:pPr>
              <a:buFontTx/>
              <a:buChar char="-"/>
            </a:pPr>
            <a:r>
              <a:rPr lang="en-US" dirty="0"/>
              <a:t>GI/M/1 denotes a queuing model with Uniform interarrival time and Exponential service times.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Number of Jobs = 200,000</a:t>
            </a:r>
          </a:p>
          <a:p>
            <a:r>
              <a:rPr lang="en-US" dirty="0"/>
              <a:t>Mean Interarrival Time: 1.0 – 3.0 seconds</a:t>
            </a:r>
          </a:p>
          <a:p>
            <a:r>
              <a:rPr lang="en-US" dirty="0"/>
              <a:t>Mean Service Time: 1.0 seconds</a:t>
            </a:r>
          </a:p>
          <a:p>
            <a:r>
              <a:rPr lang="en-US" dirty="0"/>
              <a:t>Queue Size : 500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51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715"/>
            <a:ext cx="10515600" cy="636507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 for  (GI/M/1)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97968"/>
              </p:ext>
            </p:extLst>
          </p:nvPr>
        </p:nvGraphicFramePr>
        <p:xfrm>
          <a:off x="271766" y="1311165"/>
          <a:ext cx="3551237" cy="4553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Worksheet" r:id="rId3" imgW="3550833" imgH="3847991" progId="Excel.Sheet.12">
                  <p:embed/>
                </p:oleObj>
              </mc:Choice>
              <mc:Fallback>
                <p:oleObj name="Worksheet" r:id="rId3" imgW="3550833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766" y="1311165"/>
                        <a:ext cx="3551237" cy="4553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07444"/>
              </p:ext>
            </p:extLst>
          </p:nvPr>
        </p:nvGraphicFramePr>
        <p:xfrm>
          <a:off x="4308354" y="1311165"/>
          <a:ext cx="3705750" cy="4553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Worksheet" r:id="rId5" imgW="3154808" imgH="3847991" progId="Excel.Sheet.12">
                  <p:embed/>
                </p:oleObj>
              </mc:Choice>
              <mc:Fallback>
                <p:oleObj name="Worksheet" r:id="rId5" imgW="3154808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8354" y="1311165"/>
                        <a:ext cx="3705750" cy="4553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788783"/>
              </p:ext>
            </p:extLst>
          </p:nvPr>
        </p:nvGraphicFramePr>
        <p:xfrm>
          <a:off x="8491690" y="1311164"/>
          <a:ext cx="3313972" cy="450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Worksheet" r:id="rId7" imgW="2849946" imgH="3847991" progId="Excel.Sheet.12">
                  <p:embed/>
                </p:oleObj>
              </mc:Choice>
              <mc:Fallback>
                <p:oleObj name="Worksheet" r:id="rId7" imgW="2849946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1690" y="1311164"/>
                        <a:ext cx="3313972" cy="450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8689" y="1011724"/>
            <a:ext cx="117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Response Time                                                        Utilization                                                                   Queue Length</a:t>
            </a:r>
          </a:p>
        </p:txBody>
      </p:sp>
    </p:spTree>
    <p:extLst>
      <p:ext uri="{BB962C8B-B14F-4D97-AF65-F5344CB8AC3E}">
        <p14:creationId xmlns:p14="http://schemas.microsoft.com/office/powerpoint/2010/main" val="3934139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6908"/>
          </a:xfrm>
        </p:spPr>
        <p:txBody>
          <a:bodyPr/>
          <a:lstStyle/>
          <a:p>
            <a:r>
              <a:rPr lang="en-US" dirty="0"/>
              <a:t>Response Time Graphs for (GI/M/1)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AEA0F6-B8ED-443D-8C38-E103C5360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452802"/>
              </p:ext>
            </p:extLst>
          </p:nvPr>
        </p:nvGraphicFramePr>
        <p:xfrm>
          <a:off x="420313" y="1106599"/>
          <a:ext cx="5671803" cy="4234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6215DC-E45F-46A1-A038-6B9A45CAF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097461"/>
              </p:ext>
            </p:extLst>
          </p:nvPr>
        </p:nvGraphicFramePr>
        <p:xfrm>
          <a:off x="6389152" y="1106600"/>
          <a:ext cx="4975810" cy="4234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64270" y="6289217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12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591602E-3AE0-4E89-9511-5D0BAFA3A8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9149"/>
              </p:ext>
            </p:extLst>
          </p:nvPr>
        </p:nvGraphicFramePr>
        <p:xfrm>
          <a:off x="204816" y="1049813"/>
          <a:ext cx="6062027" cy="3772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6908"/>
          </a:xfrm>
        </p:spPr>
        <p:txBody>
          <a:bodyPr/>
          <a:lstStyle/>
          <a:p>
            <a:r>
              <a:rPr lang="en-US" dirty="0"/>
              <a:t>Queue Length Graphs for (GI/M/1)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133EDBA-9571-494D-ACE1-A13DBE9CAA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729440"/>
              </p:ext>
            </p:extLst>
          </p:nvPr>
        </p:nvGraphicFramePr>
        <p:xfrm>
          <a:off x="6383327" y="1049813"/>
          <a:ext cx="5626181" cy="3772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164270" y="6289217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95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6908"/>
          </a:xfrm>
        </p:spPr>
        <p:txBody>
          <a:bodyPr/>
          <a:lstStyle/>
          <a:p>
            <a:r>
              <a:rPr lang="en-US" dirty="0"/>
              <a:t>Utilization Graphs for (GI/M/1)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AF94CC-6950-4B0F-98B2-AB5BA1D04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467420"/>
              </p:ext>
            </p:extLst>
          </p:nvPr>
        </p:nvGraphicFramePr>
        <p:xfrm>
          <a:off x="210641" y="1287149"/>
          <a:ext cx="5700925" cy="3430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5A4088E-5A5E-4821-A767-77A01BF38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951464"/>
              </p:ext>
            </p:extLst>
          </p:nvPr>
        </p:nvGraphicFramePr>
        <p:xfrm>
          <a:off x="5911565" y="1287149"/>
          <a:ext cx="5765963" cy="3430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64270" y="6289217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89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6255"/>
            <a:ext cx="12136582" cy="79564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Uniform Interarrival Time &amp; Uniform Service Times</a:t>
            </a:r>
            <a:br>
              <a:rPr lang="en-US" sz="4000" b="1" dirty="0"/>
            </a:br>
            <a:r>
              <a:rPr lang="en-US" sz="4000" b="1" dirty="0"/>
              <a:t> (GI/G/1)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10447"/>
            <a:ext cx="10515600" cy="55475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Simulation Parameters:</a:t>
            </a:r>
          </a:p>
          <a:p>
            <a:r>
              <a:rPr lang="en-US" sz="8000" dirty="0"/>
              <a:t>GI/G/1</a:t>
            </a:r>
          </a:p>
          <a:p>
            <a:pPr>
              <a:buFontTx/>
              <a:buChar char="-"/>
            </a:pPr>
            <a:r>
              <a:rPr lang="en-US" sz="8000" dirty="0"/>
              <a:t>GI/G/1 denotes a queuing model with Uniform interarrival time and Uniform service times.</a:t>
            </a:r>
          </a:p>
          <a:p>
            <a:pPr>
              <a:buFontTx/>
              <a:buChar char="-"/>
            </a:pPr>
            <a:endParaRPr lang="en-US" sz="8000" dirty="0"/>
          </a:p>
          <a:p>
            <a:r>
              <a:rPr lang="en-US" sz="8000" dirty="0"/>
              <a:t>Number of Jobs = 200,000</a:t>
            </a:r>
          </a:p>
          <a:p>
            <a:r>
              <a:rPr lang="en-US" sz="8000" dirty="0"/>
              <a:t>Mean Interarrival Time: 1.0 – 3.0 seconds</a:t>
            </a:r>
          </a:p>
          <a:p>
            <a:r>
              <a:rPr lang="en-US" sz="8000" dirty="0"/>
              <a:t>Mean Service Time: 1.0 – 2.0 seconds</a:t>
            </a:r>
          </a:p>
          <a:p>
            <a:r>
              <a:rPr lang="en-US" sz="8000" dirty="0"/>
              <a:t>Queue Size : 500</a:t>
            </a:r>
          </a:p>
          <a:p>
            <a:endParaRPr lang="en-US" sz="8000" dirty="0"/>
          </a:p>
          <a:p>
            <a:pPr marL="0" indent="0">
              <a:buNone/>
            </a:pPr>
            <a:r>
              <a:rPr lang="en-US" sz="8000" dirty="0"/>
              <a:t>Analytic Approximation of Response Time</a:t>
            </a:r>
          </a:p>
          <a:p>
            <a:pPr marL="0" indent="0">
              <a:buNone/>
            </a:pPr>
            <a:r>
              <a:rPr lang="en-US" sz="8000" dirty="0"/>
              <a:t>Note: This formula is only an approximation of the response time</a:t>
            </a:r>
          </a:p>
          <a:p>
            <a:pPr marL="0" indent="0">
              <a:buNone/>
            </a:pPr>
            <a:r>
              <a:rPr lang="en-US" sz="8000" dirty="0"/>
              <a:t>-   </a:t>
            </a:r>
            <a:r>
              <a:rPr lang="en-US" sz="8000" dirty="0"/>
              <a:t>R = [</a:t>
            </a:r>
            <a:r>
              <a:rPr lang="en-US" sz="8000" dirty="0" err="1"/>
              <a:t>ServiceTime</a:t>
            </a:r>
            <a:r>
              <a:rPr lang="en-US" sz="8000" dirty="0"/>
              <a:t>/(1-Utilzation)]*(1-(Utilization/2))*[1-(Vs)</a:t>
            </a:r>
            <a:r>
              <a:rPr lang="en-US" sz="8000" baseline="30000" dirty="0"/>
              <a:t>2</a:t>
            </a:r>
            <a:r>
              <a:rPr lang="en-US" sz="8000" dirty="0"/>
              <a:t>]-[((Vs</a:t>
            </a:r>
            <a:r>
              <a:rPr lang="en-US" sz="8000" baseline="30000" dirty="0"/>
              <a:t>2</a:t>
            </a:r>
            <a:r>
              <a:rPr lang="en-US" sz="8000" dirty="0"/>
              <a:t> + 1)(Va</a:t>
            </a:r>
            <a:r>
              <a:rPr lang="en-US" sz="8000" baseline="30000" dirty="0"/>
              <a:t>2</a:t>
            </a:r>
            <a:r>
              <a:rPr lang="en-US" sz="8000" dirty="0"/>
              <a:t>-1))/(U</a:t>
            </a:r>
            <a:r>
              <a:rPr lang="en-US" sz="8000" baseline="30000" dirty="0"/>
              <a:t>2*</a:t>
            </a:r>
            <a:r>
              <a:rPr lang="en-US" sz="8000" dirty="0"/>
              <a:t> Vs</a:t>
            </a:r>
            <a:r>
              <a:rPr lang="en-US" sz="8000" baseline="30000" dirty="0"/>
              <a:t>2</a:t>
            </a:r>
            <a:r>
              <a:rPr lang="en-US" sz="8000" dirty="0"/>
              <a:t> +1)]</a:t>
            </a:r>
          </a:p>
          <a:p>
            <a:pPr>
              <a:buFontTx/>
              <a:buChar char="-"/>
            </a:pPr>
            <a:r>
              <a:rPr lang="en-US" sz="8000" dirty="0"/>
              <a:t>(Vs = The coefficient of variation of Service Times)</a:t>
            </a:r>
          </a:p>
          <a:p>
            <a:pPr>
              <a:buFontTx/>
              <a:buChar char="-"/>
            </a:pPr>
            <a:r>
              <a:rPr lang="en-US" sz="8000" dirty="0"/>
              <a:t>(</a:t>
            </a:r>
            <a:r>
              <a:rPr lang="en-US" sz="8000" dirty="0" err="1"/>
              <a:t>Va</a:t>
            </a:r>
            <a:r>
              <a:rPr lang="en-US" sz="8000" dirty="0"/>
              <a:t> = The coefficient of variation of Arrival Times)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Constant Interarrival Time &amp; Constant Service Times (D/D/1)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" y="144027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Simulation Parameters:</a:t>
            </a:r>
          </a:p>
          <a:p>
            <a:r>
              <a:rPr lang="en-US" dirty="0"/>
              <a:t>D/D/1</a:t>
            </a:r>
          </a:p>
          <a:p>
            <a:r>
              <a:rPr lang="en-US" dirty="0"/>
              <a:t>Number of Jobs = 200,000</a:t>
            </a:r>
          </a:p>
          <a:p>
            <a:r>
              <a:rPr lang="en-US" dirty="0"/>
              <a:t>Mean Interarrival Time: 2.0 seconds</a:t>
            </a:r>
          </a:p>
          <a:p>
            <a:r>
              <a:rPr lang="en-US" dirty="0"/>
              <a:t>Mean Service Time: 1.0 seconds</a:t>
            </a:r>
          </a:p>
          <a:p>
            <a:r>
              <a:rPr lang="en-US" dirty="0"/>
              <a:t>Queue Size : 500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D/D/1 denotes a queuing model with constant interarrival time and constant distributed service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84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5715"/>
            <a:ext cx="10515600" cy="636507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 for  (GI/G/1)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700" y="923641"/>
            <a:ext cx="117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Response Time                                                        Utilization                                                                   Queue Length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758198"/>
              </p:ext>
            </p:extLst>
          </p:nvPr>
        </p:nvGraphicFramePr>
        <p:xfrm>
          <a:off x="190228" y="1247097"/>
          <a:ext cx="3997375" cy="471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Worksheet" r:id="rId3" imgW="3550833" imgH="3847991" progId="Excel.Sheet.12">
                  <p:embed/>
                </p:oleObj>
              </mc:Choice>
              <mc:Fallback>
                <p:oleObj name="Worksheet" r:id="rId3" imgW="3550833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228" y="1247097"/>
                        <a:ext cx="3997375" cy="471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555526"/>
              </p:ext>
            </p:extLst>
          </p:nvPr>
        </p:nvGraphicFramePr>
        <p:xfrm>
          <a:off x="4564619" y="1247096"/>
          <a:ext cx="3519376" cy="471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Worksheet" r:id="rId5" imgW="3154808" imgH="3847991" progId="Excel.Sheet.12">
                  <p:embed/>
                </p:oleObj>
              </mc:Choice>
              <mc:Fallback>
                <p:oleObj name="Worksheet" r:id="rId5" imgW="3154808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4619" y="1247096"/>
                        <a:ext cx="3519376" cy="471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405680"/>
              </p:ext>
            </p:extLst>
          </p:nvPr>
        </p:nvGraphicFramePr>
        <p:xfrm>
          <a:off x="8404326" y="1292973"/>
          <a:ext cx="3570237" cy="4671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Worksheet" r:id="rId7" imgW="2849946" imgH="3847991" progId="Excel.Sheet.12">
                  <p:embed/>
                </p:oleObj>
              </mc:Choice>
              <mc:Fallback>
                <p:oleObj name="Worksheet" r:id="rId7" imgW="2849946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04326" y="1292973"/>
                        <a:ext cx="3570237" cy="4671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304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6908"/>
          </a:xfrm>
        </p:spPr>
        <p:txBody>
          <a:bodyPr/>
          <a:lstStyle/>
          <a:p>
            <a:r>
              <a:rPr lang="en-US" dirty="0"/>
              <a:t>Response Time Graphs for (GI/G/1)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8E6D9D-1954-407A-AB30-C5B71B6A43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72749"/>
              </p:ext>
            </p:extLst>
          </p:nvPr>
        </p:nvGraphicFramePr>
        <p:xfrm>
          <a:off x="298976" y="1230362"/>
          <a:ext cx="5804790" cy="4494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26A0AF-A780-4776-9CBF-7EAAB4C41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345309"/>
              </p:ext>
            </p:extLst>
          </p:nvPr>
        </p:nvGraphicFramePr>
        <p:xfrm>
          <a:off x="6245487" y="1230362"/>
          <a:ext cx="5665009" cy="4494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64270" y="6289217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66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6908"/>
          </a:xfrm>
        </p:spPr>
        <p:txBody>
          <a:bodyPr/>
          <a:lstStyle/>
          <a:p>
            <a:r>
              <a:rPr lang="en-US" dirty="0"/>
              <a:t>Queue Length Graphs for (GI/G/1)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3FAC21-94F5-4892-827E-73CB0A9DDB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501703"/>
              </p:ext>
            </p:extLst>
          </p:nvPr>
        </p:nvGraphicFramePr>
        <p:xfrm>
          <a:off x="164270" y="1307048"/>
          <a:ext cx="5776418" cy="428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3847D02-A40D-4F9B-9A66-19223F1A0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463531"/>
              </p:ext>
            </p:extLst>
          </p:nvPr>
        </p:nvGraphicFramePr>
        <p:xfrm>
          <a:off x="6202777" y="1307048"/>
          <a:ext cx="5690247" cy="428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164270" y="6289217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8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6908"/>
          </a:xfrm>
        </p:spPr>
        <p:txBody>
          <a:bodyPr/>
          <a:lstStyle/>
          <a:p>
            <a:r>
              <a:rPr lang="en-US" dirty="0"/>
              <a:t>Utilization Graphs for (GI/G/1)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42CC6E-660D-457A-B433-04DEC61C3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250090"/>
              </p:ext>
            </p:extLst>
          </p:nvPr>
        </p:nvGraphicFramePr>
        <p:xfrm>
          <a:off x="6109590" y="1149795"/>
          <a:ext cx="5841676" cy="408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E137E7-F02D-4C55-A820-592AF5FAD0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489663"/>
              </p:ext>
            </p:extLst>
          </p:nvPr>
        </p:nvGraphicFramePr>
        <p:xfrm>
          <a:off x="147545" y="1149795"/>
          <a:ext cx="5758197" cy="408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64270" y="6289217"/>
            <a:ext cx="8604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[Error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22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1E1E17-1585-4371-A7C3-C64AED3B1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906373"/>
              </p:ext>
            </p:extLst>
          </p:nvPr>
        </p:nvGraphicFramePr>
        <p:xfrm>
          <a:off x="740643" y="3897849"/>
          <a:ext cx="49496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60AA64-4F70-4DB9-BD77-78532A716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854723"/>
              </p:ext>
            </p:extLst>
          </p:nvPr>
        </p:nvGraphicFramePr>
        <p:xfrm>
          <a:off x="6890033" y="892559"/>
          <a:ext cx="48758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C36C78-1E24-4C54-B14B-E58C4EF14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289637"/>
              </p:ext>
            </p:extLst>
          </p:nvPr>
        </p:nvGraphicFramePr>
        <p:xfrm>
          <a:off x="6890033" y="3986182"/>
          <a:ext cx="50457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35394" cy="842554"/>
          </a:xfrm>
        </p:spPr>
        <p:txBody>
          <a:bodyPr>
            <a:noAutofit/>
          </a:bodyPr>
          <a:lstStyle/>
          <a:p>
            <a:r>
              <a:rPr lang="en-US" sz="2400" b="1" dirty="0"/>
              <a:t>Comparison of Uniform Interarrival Times with different combination of Service Times</a:t>
            </a:r>
            <a:br>
              <a:rPr lang="en-US" sz="2400" b="1" dirty="0"/>
            </a:br>
            <a:r>
              <a:rPr lang="en-US" sz="2400" b="1" dirty="0"/>
              <a:t>GI/D/1, GI/M/1, GI/G/1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331" y="798542"/>
            <a:ext cx="62440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Average Response Time is GI/D/1 &lt; </a:t>
            </a:r>
            <a:r>
              <a:rPr lang="en-US" sz="1400" dirty="0"/>
              <a:t>GI</a:t>
            </a:r>
            <a:r>
              <a:rPr lang="en-US" sz="1400" dirty="0"/>
              <a:t>/M/1 &lt; </a:t>
            </a:r>
            <a:r>
              <a:rPr lang="en-US" sz="1400" dirty="0"/>
              <a:t>GI</a:t>
            </a:r>
            <a:r>
              <a:rPr lang="en-US" sz="1400" dirty="0"/>
              <a:t>/G/1 with </a:t>
            </a:r>
            <a:r>
              <a:rPr lang="en-US" sz="1400" dirty="0"/>
              <a:t>GI</a:t>
            </a:r>
            <a:r>
              <a:rPr lang="en-US" sz="1400" dirty="0"/>
              <a:t>/G/1 being slower.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Average Queue Length is </a:t>
            </a:r>
            <a:r>
              <a:rPr lang="en-US" sz="1400" dirty="0"/>
              <a:t>GI</a:t>
            </a:r>
            <a:r>
              <a:rPr lang="en-US" sz="1400" dirty="0"/>
              <a:t>/M/1 = </a:t>
            </a:r>
            <a:r>
              <a:rPr lang="en-US" sz="1400" dirty="0"/>
              <a:t>GI</a:t>
            </a:r>
            <a:r>
              <a:rPr lang="en-US" sz="1400" dirty="0"/>
              <a:t>/D/1 &lt; </a:t>
            </a:r>
            <a:r>
              <a:rPr lang="en-US" sz="1400" dirty="0"/>
              <a:t>GI</a:t>
            </a:r>
            <a:r>
              <a:rPr lang="en-US" sz="1400" dirty="0"/>
              <a:t>/G/1 with </a:t>
            </a:r>
            <a:r>
              <a:rPr lang="en-US" sz="1400" dirty="0"/>
              <a:t>GI</a:t>
            </a:r>
            <a:r>
              <a:rPr lang="en-US" sz="1400" dirty="0"/>
              <a:t>/G/1 having a much longer Queue Length than the others.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The Utilization is </a:t>
            </a:r>
            <a:r>
              <a:rPr lang="en-US" sz="1400" dirty="0"/>
              <a:t>GI</a:t>
            </a:r>
            <a:r>
              <a:rPr lang="en-US" sz="1400" dirty="0"/>
              <a:t>/M/1 = </a:t>
            </a:r>
            <a:r>
              <a:rPr lang="en-US" sz="1400" dirty="0"/>
              <a:t>GI</a:t>
            </a:r>
            <a:r>
              <a:rPr lang="en-US" sz="1400" dirty="0"/>
              <a:t>/D/1 &lt; </a:t>
            </a:r>
            <a:r>
              <a:rPr lang="en-US" sz="1400" dirty="0"/>
              <a:t>GI</a:t>
            </a:r>
            <a:r>
              <a:rPr lang="en-US" sz="1400" dirty="0"/>
              <a:t>/GI/1 with </a:t>
            </a:r>
            <a:r>
              <a:rPr lang="en-US" sz="1400" dirty="0"/>
              <a:t>GI</a:t>
            </a:r>
            <a:r>
              <a:rPr lang="en-US" sz="1400" dirty="0"/>
              <a:t>/GI/1 having a much higher utilization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We can see that </a:t>
            </a:r>
            <a:r>
              <a:rPr lang="en-US" sz="1400" dirty="0"/>
              <a:t>GI</a:t>
            </a:r>
            <a:r>
              <a:rPr lang="en-US" sz="1400" dirty="0"/>
              <a:t>/D/1 and </a:t>
            </a:r>
            <a:r>
              <a:rPr lang="en-US" sz="1400" dirty="0"/>
              <a:t>GI</a:t>
            </a:r>
            <a:r>
              <a:rPr lang="en-US" sz="1400" dirty="0"/>
              <a:t>/M/1 have relatively the same queue length and utilization but the </a:t>
            </a:r>
            <a:r>
              <a:rPr lang="en-US" sz="1400" dirty="0"/>
              <a:t>GI</a:t>
            </a:r>
            <a:r>
              <a:rPr lang="en-US" sz="1400" dirty="0"/>
              <a:t>/D/1 has a faster Response time than </a:t>
            </a:r>
            <a:r>
              <a:rPr lang="en-US" sz="1400" dirty="0"/>
              <a:t>GI</a:t>
            </a:r>
            <a:r>
              <a:rPr lang="en-US" sz="1400" dirty="0"/>
              <a:t>/D/1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1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31" y="21517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Comparison of all queueing model combinations</a:t>
            </a:r>
          </a:p>
        </p:txBody>
      </p:sp>
    </p:spTree>
    <p:extLst>
      <p:ext uri="{BB962C8B-B14F-4D97-AF65-F5344CB8AC3E}">
        <p14:creationId xmlns:p14="http://schemas.microsoft.com/office/powerpoint/2010/main" val="1192100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2817"/>
            <a:ext cx="10515600" cy="671583"/>
          </a:xfrm>
        </p:spPr>
        <p:txBody>
          <a:bodyPr>
            <a:normAutofit/>
          </a:bodyPr>
          <a:lstStyle/>
          <a:p>
            <a:r>
              <a:rPr lang="en-US" sz="3600" dirty="0"/>
              <a:t>Response Time Comparison for all queueing models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7C64CE-F8A4-4764-B145-58D3DC262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518689"/>
              </p:ext>
            </p:extLst>
          </p:nvPr>
        </p:nvGraphicFramePr>
        <p:xfrm>
          <a:off x="203847" y="1042532"/>
          <a:ext cx="11794013" cy="5538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310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42817"/>
            <a:ext cx="10515600" cy="67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Queue Length Comparison for all queueing models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6FA172-4D75-441C-817F-04DECC9486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426909"/>
              </p:ext>
            </p:extLst>
          </p:nvPr>
        </p:nvGraphicFramePr>
        <p:xfrm>
          <a:off x="168902" y="1054181"/>
          <a:ext cx="11898847" cy="5451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5787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42817"/>
            <a:ext cx="10515600" cy="671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Utilization Comparison for all queueing models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370A64-A18C-4260-A0DF-77FF2DB9E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499019"/>
              </p:ext>
            </p:extLst>
          </p:nvPr>
        </p:nvGraphicFramePr>
        <p:xfrm>
          <a:off x="168902" y="870839"/>
          <a:ext cx="11467858" cy="5262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0913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195251"/>
            <a:ext cx="11599817" cy="5492932"/>
          </a:xfrm>
        </p:spPr>
        <p:txBody>
          <a:bodyPr/>
          <a:lstStyle/>
          <a:p>
            <a:r>
              <a:rPr lang="en-US" dirty="0"/>
              <a:t>After the analysis of the queueing models we could see that the theory proves correct. If we increase the number of jobs in the simulation we get a more accurate result compared to the analytical computations.</a:t>
            </a:r>
          </a:p>
          <a:p>
            <a:r>
              <a:rPr lang="en-US" dirty="0"/>
              <a:t>We can see that the M/GI/1 models have slowest response time and take much longer than the other models. The M/M/1 models come in second with the slowest response times.</a:t>
            </a:r>
          </a:p>
          <a:p>
            <a:r>
              <a:rPr lang="en-US" dirty="0"/>
              <a:t>The D/D/1 and GI/D/1 models have the fastest response times.</a:t>
            </a:r>
          </a:p>
          <a:p>
            <a:r>
              <a:rPr lang="en-US" dirty="0"/>
              <a:t>The models with Uniform Service Time have the highest Utilization of the system and also the longest average Queue Length.</a:t>
            </a:r>
          </a:p>
          <a:p>
            <a:r>
              <a:rPr lang="en-US" dirty="0"/>
              <a:t>The models with constant service times have the fastest Response times.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562553"/>
              </p:ext>
            </p:extLst>
          </p:nvPr>
        </p:nvGraphicFramePr>
        <p:xfrm>
          <a:off x="309291" y="1432754"/>
          <a:ext cx="3551237" cy="441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Worksheet" r:id="rId3" imgW="3550833" imgH="3847991" progId="Excel.Sheet.12">
                  <p:embed/>
                </p:oleObj>
              </mc:Choice>
              <mc:Fallback>
                <p:oleObj name="Worksheet" r:id="rId3" imgW="3550833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291" y="1432754"/>
                        <a:ext cx="3551237" cy="4415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099158"/>
              </p:ext>
            </p:extLst>
          </p:nvPr>
        </p:nvGraphicFramePr>
        <p:xfrm>
          <a:off x="4305459" y="1432754"/>
          <a:ext cx="3597986" cy="440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Worksheet" r:id="rId5" imgW="3185196" imgH="3847991" progId="Excel.Sheet.12">
                  <p:embed/>
                </p:oleObj>
              </mc:Choice>
              <mc:Fallback>
                <p:oleObj name="Worksheet" r:id="rId5" imgW="3185196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5459" y="1432754"/>
                        <a:ext cx="3597986" cy="4403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896967"/>
              </p:ext>
            </p:extLst>
          </p:nvPr>
        </p:nvGraphicFramePr>
        <p:xfrm>
          <a:off x="8296016" y="1432754"/>
          <a:ext cx="3649426" cy="441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Worksheet" r:id="rId7" imgW="2880334" imgH="3847991" progId="Excel.Sheet.12">
                  <p:embed/>
                </p:oleObj>
              </mc:Choice>
              <mc:Fallback>
                <p:oleObj name="Worksheet" r:id="rId7" imgW="2880334" imgH="3847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96016" y="1432754"/>
                        <a:ext cx="3649426" cy="4415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04836"/>
            <a:ext cx="10515600" cy="408883"/>
          </a:xfrm>
        </p:spPr>
        <p:txBody>
          <a:bodyPr>
            <a:normAutofit fontScale="90000"/>
          </a:bodyPr>
          <a:lstStyle/>
          <a:p>
            <a:r>
              <a:rPr lang="en-US" dirty="0"/>
              <a:t>D/D/1 Simulation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087" y="1113275"/>
            <a:ext cx="1175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Response Time                                                   Utilization                                                                   Queue Length</a:t>
            </a:r>
          </a:p>
        </p:txBody>
      </p:sp>
    </p:spTree>
    <p:extLst>
      <p:ext uri="{BB962C8B-B14F-4D97-AF65-F5344CB8AC3E}">
        <p14:creationId xmlns:p14="http://schemas.microsoft.com/office/powerpoint/2010/main" val="63818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0202"/>
          </a:xfrm>
        </p:spPr>
        <p:txBody>
          <a:bodyPr/>
          <a:lstStyle/>
          <a:p>
            <a:r>
              <a:rPr lang="en-US" dirty="0"/>
              <a:t>Response Time Graph for D/D/1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182" y="4985506"/>
            <a:ext cx="11220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D/D/1 the interarrival time and service time is constant, No errors between simulated results and analytical results for Response Time.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F45A94-27F3-4738-AC9B-6EBF8C617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758098"/>
              </p:ext>
            </p:extLst>
          </p:nvPr>
        </p:nvGraphicFramePr>
        <p:xfrm>
          <a:off x="2205917" y="1090581"/>
          <a:ext cx="6850719" cy="3399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162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634"/>
            <a:ext cx="10515600" cy="706029"/>
          </a:xfrm>
        </p:spPr>
        <p:txBody>
          <a:bodyPr/>
          <a:lstStyle/>
          <a:p>
            <a:r>
              <a:rPr lang="en-US" dirty="0"/>
              <a:t>Queue Length Graphs for D/D/1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189251-E5C0-4FDF-88E3-987CC69CC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978349"/>
              </p:ext>
            </p:extLst>
          </p:nvPr>
        </p:nvGraphicFramePr>
        <p:xfrm>
          <a:off x="2457814" y="1113878"/>
          <a:ext cx="6552229" cy="3621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182" y="4985506"/>
            <a:ext cx="11220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D/D/1 the interarrival time and service time is constant, No errors between simulated results and analytical results for Queue Length.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6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33850"/>
          </a:xfrm>
        </p:spPr>
        <p:txBody>
          <a:bodyPr/>
          <a:lstStyle/>
          <a:p>
            <a:r>
              <a:rPr lang="en-US" dirty="0"/>
              <a:t>Utilization for D/D/1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C711B1-7CF6-4096-AD74-BE9097DF64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658780"/>
              </p:ext>
            </p:extLst>
          </p:nvPr>
        </p:nvGraphicFramePr>
        <p:xfrm>
          <a:off x="2184075" y="1339567"/>
          <a:ext cx="7216189" cy="3461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182" y="4985506"/>
            <a:ext cx="11220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D/D/1 the interarrival time and service time is constant, No errors between simulated results and analytical results for Utilization.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[E = 100*(Simulated Result – Analytical Result)/Analytical Result]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8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2762</Words>
  <Application>Microsoft Office PowerPoint</Application>
  <PresentationFormat>Widescreen</PresentationFormat>
  <Paragraphs>455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Wingdings</vt:lpstr>
      <vt:lpstr>Office Theme</vt:lpstr>
      <vt:lpstr>Worksheet</vt:lpstr>
      <vt:lpstr>Microsoft Excel Worksheet</vt:lpstr>
      <vt:lpstr>G/G/1 Queueing Model </vt:lpstr>
      <vt:lpstr>Introduction</vt:lpstr>
      <vt:lpstr>Explanation of Results</vt:lpstr>
      <vt:lpstr>Constant Interarrival Times</vt:lpstr>
      <vt:lpstr>Constant Interarrival Time &amp; Constant Service Times (D/D/1) </vt:lpstr>
      <vt:lpstr>D/D/1 Simulation Results</vt:lpstr>
      <vt:lpstr>Response Time Graph for D/D/1</vt:lpstr>
      <vt:lpstr>Queue Length Graphs for D/D/1</vt:lpstr>
      <vt:lpstr>Utilization for D/D/1</vt:lpstr>
      <vt:lpstr>Constant Interarrival Time &amp; Exponential Service Times (D/M/1) </vt:lpstr>
      <vt:lpstr>D/M/1 Simulation Results</vt:lpstr>
      <vt:lpstr>Response Time Graph for D/M/1</vt:lpstr>
      <vt:lpstr>Queue Length Graphs for D/M/1</vt:lpstr>
      <vt:lpstr>Utilization for D/M/1</vt:lpstr>
      <vt:lpstr>Constant Interarrival Time &amp; Uniform Service Times (D/GI/1) </vt:lpstr>
      <vt:lpstr>D/GI/1 Simulation Results</vt:lpstr>
      <vt:lpstr>Response Time Graph for D/GI/1</vt:lpstr>
      <vt:lpstr>Queue Length Graphs for D/GI/1</vt:lpstr>
      <vt:lpstr>Utilization for D/GI/1</vt:lpstr>
      <vt:lpstr>Comparison of Constant Interarrival Times with different combination of Service Times D/D/1, D/M/1, D/GI/1</vt:lpstr>
      <vt:lpstr>Exponential Interarrival Time</vt:lpstr>
      <vt:lpstr>Exponential Interarrival Time &amp; Constant Service Time (M/D/1) </vt:lpstr>
      <vt:lpstr>M/D/1 Simulation Results</vt:lpstr>
      <vt:lpstr>Response Time Graph for M/D/1</vt:lpstr>
      <vt:lpstr>Queue Length Graphs for M/D/1</vt:lpstr>
      <vt:lpstr>Utilization for M/D/1</vt:lpstr>
      <vt:lpstr>Exponential Interarrival &amp; Exponential Service Time (M/M/1) </vt:lpstr>
      <vt:lpstr>M/M/1 Simulation Results</vt:lpstr>
      <vt:lpstr>Response Time Graphs for M/M/1</vt:lpstr>
      <vt:lpstr>Queue Length Graphs for M/M/1</vt:lpstr>
      <vt:lpstr>Utilization Graphs for M/M/1</vt:lpstr>
      <vt:lpstr>Exponential Interarrival Time &amp; Uniform Service Times (M/GI/1) </vt:lpstr>
      <vt:lpstr>Simulation Results for M/GI/1</vt:lpstr>
      <vt:lpstr>Response Time Graphs for M/GI/1</vt:lpstr>
      <vt:lpstr>Queue Length Graphs M/GI/1</vt:lpstr>
      <vt:lpstr>Utilization Graphs for M/GI/1</vt:lpstr>
      <vt:lpstr>Comparison of Exponential Interarrival Times with different combination of Service Times M/D/1, M/M/1, M/GI/1</vt:lpstr>
      <vt:lpstr>Uniform Interarrival Times</vt:lpstr>
      <vt:lpstr>Uniform Interarrival &amp; Constant Service Time (GI/D/1) </vt:lpstr>
      <vt:lpstr>Simulation Results for  (GI/D/1) </vt:lpstr>
      <vt:lpstr>Response Time Graphs for (GI/D/1</vt:lpstr>
      <vt:lpstr>Queue Length Graphs for (GI/D/1</vt:lpstr>
      <vt:lpstr>Utilization Graphs for (GI/D/1</vt:lpstr>
      <vt:lpstr>Uniform Interarrival Time &amp; Exponential Service Times (GI/M/1) </vt:lpstr>
      <vt:lpstr>Simulation Results for  (GI/M/1) </vt:lpstr>
      <vt:lpstr>Response Time Graphs for (GI/M/1)</vt:lpstr>
      <vt:lpstr>Queue Length Graphs for (GI/M/1)</vt:lpstr>
      <vt:lpstr>Utilization Graphs for (GI/M/1)</vt:lpstr>
      <vt:lpstr>Uniform Interarrival Time &amp; Uniform Service Times  (GI/G/1) </vt:lpstr>
      <vt:lpstr>Simulation Results for  (GI/G/1) </vt:lpstr>
      <vt:lpstr>Response Time Graphs for (GI/G/1)</vt:lpstr>
      <vt:lpstr>Queue Length Graphs for (GI/G/1)</vt:lpstr>
      <vt:lpstr>Utilization Graphs for (GI/G/1)</vt:lpstr>
      <vt:lpstr>Comparison of Uniform Interarrival Times with different combination of Service Times GI/D/1, GI/M/1, GI/G/1</vt:lpstr>
      <vt:lpstr>PowerPoint Presentation</vt:lpstr>
      <vt:lpstr>Response Time Comparison for all queueing models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Tran</dc:creator>
  <cp:lastModifiedBy>David Tran</cp:lastModifiedBy>
  <cp:revision>78</cp:revision>
  <dcterms:created xsi:type="dcterms:W3CDTF">2017-05-16T23:15:52Z</dcterms:created>
  <dcterms:modified xsi:type="dcterms:W3CDTF">2017-05-24T09:33:04Z</dcterms:modified>
</cp:coreProperties>
</file>