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9" d="100"/>
          <a:sy n="99" d="100"/>
        </p:scale>
        <p:origin x="96" y="6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FF5658-BE00-4C57-8375-B4B1726EFF2A}" type="datetimeFigureOut">
              <a:rPr/>
              <a:t>24.01.2024</a:t>
            </a:fld>
            <a:endParaRPr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1219200" y="3300413"/>
            <a:ext cx="9753600" cy="27003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93C22B-54B0-4DE6-A83C-A85454CF9DC4}" type="slidenum">
              <a:r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CFC9B6-A917-5A10-BA3E-E0931D50B29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10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11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12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D33589-860A-C06F-B28F-D495855B8EA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1671CD-1F09-60AE-4094-A1ACF5545FA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6E210A-A24A-2445-9897-09710333446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422DD6-7680-B909-0568-A8629F2E715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1CD533-2DD7-941C-294B-D3BE8B2AE67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38033F-52B5-2709-FC27-41495090E23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1F4727-78A7-3FA6-1BB2-0AE9D79FE2F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933F2A-8D60-A1CC-8700-15FE758C093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2163B-F99B-8CD5-E995-86C1E4DADEA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F511CE-B723-9ADF-0A62-DA52EF12150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7F4C2-2D01-747C-1FC5-7BB809A6E4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B69417-1856-8E3E-4FF4-06C1467248E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D3EEAB-699F-5CC1-1E9E-CCF2996026D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9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p2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  <a:defRPr sz="2800" b="1">
                <a:solidFill>
                  <a:srgbClr val="17365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800"/>
              <a:buNone/>
              <a:defRPr>
                <a:solidFill>
                  <a:srgbClr val="888A9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400"/>
              <a:buNone/>
              <a:defRPr>
                <a:solidFill>
                  <a:srgbClr val="888A9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2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grpSp>
        <p:nvGrpSpPr>
          <p:cNvPr id="192" name="Google Shape;192;p2"/>
          <p:cNvGrpSpPr/>
          <p:nvPr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93" name="Google Shape;193;p2"/>
            <p:cNvGrpSpPr/>
            <p:nvPr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94" name="Google Shape;194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95" name="Google Shape;195;p2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196" name="Google Shape;196;p2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05" name="Google Shape;205;p2"/>
            <p:cNvGrpSpPr/>
            <p:nvPr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06" name="Google Shape;206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07" name="Google Shape;207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08" name="Google Shape;208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17" name="Google Shape;217;p2"/>
            <p:cNvGrpSpPr/>
            <p:nvPr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218" name="Google Shape;218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19" name="Google Shape;219;p2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220" name="Google Shape;220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29" name="Google Shape;229;p2"/>
            <p:cNvGrpSpPr/>
            <p:nvPr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230" name="Google Shape;230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31" name="Google Shape;231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32" name="Google Shape;232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41" name="Google Shape;241;p2"/>
            <p:cNvGrpSpPr/>
            <p:nvPr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242" name="Google Shape;242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43" name="Google Shape;243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44" name="Google Shape;244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4784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1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274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FCCCC">
                    <a:alpha val="2666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5686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253" name="Google Shape;253;p2"/>
          <p:cNvGrpSpPr/>
          <p:nvPr/>
        </p:nvGrpSpPr>
        <p:grpSpPr bwMode="auto">
          <a:xfrm>
            <a:off x="1" y="6597351"/>
            <a:ext cx="12191996" cy="290795"/>
            <a:chOff x="-22006" y="8796469"/>
            <a:chExt cx="6520454" cy="387727"/>
          </a:xfrm>
        </p:grpSpPr>
        <p:sp>
          <p:nvSpPr>
            <p:cNvPr id="254" name="Google Shape;254;p2"/>
            <p:cNvSpPr/>
            <p:nvPr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rgbClr val="6666FF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rgbClr val="BCFFD8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rgbClr val="BCFFD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rgbClr val="BCFFD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rgbClr val="D100D2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rgbClr val="FE75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rgbClr val="FEA3F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rgbClr val="6666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rgbClr val="FE9999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rgbClr val="FE9999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rgbClr val="FFCCCC">
                <a:alpha val="2666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791743" y="-1841376"/>
            <a:ext cx="460851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>
            <a:spLocks noGrp="1"/>
          </p:cNvSpPr>
          <p:nvPr>
            <p:ph type="title"/>
          </p:nvPr>
        </p:nvSpPr>
        <p:spPr bwMode="auto">
          <a:xfrm rot="5400000">
            <a:off x="7690520" y="2129409"/>
            <a:ext cx="5040559" cy="2743200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102518" y="-512192"/>
            <a:ext cx="5040561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9" name="Google Shape;339;p12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9" name="Google Shape;279;p3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1" name="Google Shape;281;p3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4"/>
          <p:cNvSpPr txBox="1"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2000"/>
              <a:buNone/>
              <a:defRPr sz="2000">
                <a:solidFill>
                  <a:srgbClr val="00007F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800"/>
              <a:buNone/>
              <a:defRPr sz="1800">
                <a:solidFill>
                  <a:srgbClr val="888A90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4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4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4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>
            <a:spLocks noGrp="1"/>
          </p:cNvSpPr>
          <p:nvPr>
            <p:ph type="body" idx="1"/>
          </p:nvPr>
        </p:nvSpPr>
        <p:spPr bwMode="auto">
          <a:xfrm>
            <a:off x="609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body" idx="2"/>
          </p:nvPr>
        </p:nvSpPr>
        <p:spPr bwMode="auto">
          <a:xfrm>
            <a:off x="6197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98" name="Google Shape;298;p6"/>
          <p:cNvSpPr txBox="1">
            <a:spLocks noGrp="1"/>
          </p:cNvSpPr>
          <p:nvPr>
            <p:ph type="body" idx="2"/>
          </p:nvPr>
        </p:nvSpPr>
        <p:spPr bwMode="auto">
          <a:xfrm>
            <a:off x="609599" y="2052538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p6"/>
          <p:cNvSpPr txBox="1">
            <a:spLocks noGrp="1"/>
          </p:cNvSpPr>
          <p:nvPr>
            <p:ph type="body" idx="3"/>
          </p:nvPr>
        </p:nvSpPr>
        <p:spPr bwMode="auto">
          <a:xfrm>
            <a:off x="6193368" y="1412775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4"/>
          </p:nvPr>
        </p:nvSpPr>
        <p:spPr bwMode="auto">
          <a:xfrm>
            <a:off x="6193368" y="2052538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2" name="Google Shape;302;p6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p6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7" name="Google Shape;307;p7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8" name="Google Shape;308;p7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8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" name="Google Shape;312;p8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3" name="Google Shape;313;p8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>
            <a:spLocks noGrp="1"/>
          </p:cNvSpPr>
          <p:nvPr>
            <p:ph type="body" idx="1"/>
          </p:nvPr>
        </p:nvSpPr>
        <p:spPr bwMode="auto">
          <a:xfrm>
            <a:off x="4847861" y="1196753"/>
            <a:ext cx="6816757" cy="48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body" idx="2"/>
          </p:nvPr>
        </p:nvSpPr>
        <p:spPr bwMode="auto">
          <a:xfrm>
            <a:off x="623393" y="1196753"/>
            <a:ext cx="4011084" cy="48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>
                <a:solidFill>
                  <a:srgbClr val="0F243E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317" name="Google Shape;317;p9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10"/>
          <p:cNvSpPr>
            <a:spLocks noGrp="1"/>
          </p:cNvSpPr>
          <p:nvPr>
            <p:ph type="pic" idx="2"/>
          </p:nvPr>
        </p:nvSpPr>
        <p:spPr bwMode="auto">
          <a:xfrm>
            <a:off x="2389717" y="1196751"/>
            <a:ext cx="7315200" cy="3528391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10"/>
          <p:cNvSpPr txBox="1">
            <a:spLocks noGrp="1"/>
          </p:cNvSpPr>
          <p:nvPr>
            <p:ph type="body" idx="1"/>
          </p:nvPr>
        </p:nvSpPr>
        <p:spPr bwMode="auto">
          <a:xfrm>
            <a:off x="2389717" y="5445223"/>
            <a:ext cx="7315200" cy="50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325" name="Google Shape;325;p10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6" name="Google Shape;326;p10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7" name="Google Shape;327;p10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1"/>
          <p:cNvSpPr/>
          <p:nvPr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" name="Google Shape;12;p1"/>
          <p:cNvGrpSpPr/>
          <p:nvPr/>
        </p:nvGrpSpPr>
        <p:grpSpPr bwMode="auto">
          <a:xfrm>
            <a:off x="2" y="-8405"/>
            <a:ext cx="12199156" cy="867598"/>
            <a:chOff x="1" y="-11207"/>
            <a:chExt cx="12199156" cy="1156798"/>
          </a:xfrm>
        </p:grpSpPr>
        <p:grpSp>
          <p:nvGrpSpPr>
            <p:cNvPr id="13" name="Google Shape;13;p1"/>
            <p:cNvGrpSpPr/>
            <p:nvPr/>
          </p:nvGrpSpPr>
          <p:grpSpPr bwMode="auto">
            <a:xfrm>
              <a:off x="11052937" y="-6409"/>
              <a:ext cx="1146221" cy="1147201"/>
              <a:chOff x="8985289" y="2208431"/>
              <a:chExt cx="1153652" cy="1152000"/>
            </a:xfrm>
          </p:grpSpPr>
          <p:sp>
            <p:nvSpPr>
              <p:cNvPr id="14" name="Google Shape;14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5" name="Google Shape;15;p1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16" name="Google Shape;16;p1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" name="Google Shape;17;p1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8" name="Google Shape;18;p1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" name="Google Shape;19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" name="Google Shape;20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" name="Google Shape;21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" name="Google Shape;22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" name="Google Shape;23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" name="Google Shape;24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5" name="Google Shape;25;p1"/>
            <p:cNvGrpSpPr/>
            <p:nvPr/>
          </p:nvGrpSpPr>
          <p:grpSpPr bwMode="auto">
            <a:xfrm>
              <a:off x="9908949" y="-9923"/>
              <a:ext cx="1145629" cy="1152000"/>
              <a:chOff x="8985885" y="2208431"/>
              <a:chExt cx="1153056" cy="1152000"/>
            </a:xfrm>
          </p:grpSpPr>
          <p:sp>
            <p:nvSpPr>
              <p:cNvPr id="26" name="Google Shape;26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7" name="Google Shape;27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8" name="Google Shape;28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9" name="Google Shape;29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" name="Google Shape;30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" name="Google Shape;31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" name="Google Shape;32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" name="Google Shape;33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" name="Google Shape;34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5" name="Google Shape;35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6" name="Google Shape;36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7" name="Google Shape;37;p1"/>
            <p:cNvGrpSpPr/>
            <p:nvPr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8" name="Google Shape;38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9" name="Google Shape;39;p1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40" name="Google Shape;40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1" name="Google Shape;41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2" name="Google Shape;42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3" name="Google Shape;43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4" name="Google Shape;44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5" name="Google Shape;45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" name="Google Shape;46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7" name="Google Shape;47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8" name="Google Shape;48;p1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49" name="Google Shape;49;p1"/>
            <p:cNvGrpSpPr/>
            <p:nvPr/>
          </p:nvGrpSpPr>
          <p:grpSpPr bwMode="auto">
            <a:xfrm>
              <a:off x="7621191" y="-9923"/>
              <a:ext cx="1145629" cy="1152000"/>
              <a:chOff x="8985885" y="2208431"/>
              <a:chExt cx="1153056" cy="1152000"/>
            </a:xfrm>
          </p:grpSpPr>
          <p:sp>
            <p:nvSpPr>
              <p:cNvPr id="50" name="Google Shape;50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1" name="Google Shape;51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52" name="Google Shape;52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3" name="Google Shape;53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4" name="Google Shape;54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5" name="Google Shape;55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6" name="Google Shape;56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" name="Google Shape;57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" name="Google Shape;58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" name="Google Shape;59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0" name="Google Shape;60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61" name="Google Shape;61;p1"/>
            <p:cNvGrpSpPr/>
            <p:nvPr/>
          </p:nvGrpSpPr>
          <p:grpSpPr bwMode="auto">
            <a:xfrm>
              <a:off x="6479777" y="-9923"/>
              <a:ext cx="1145629" cy="1152000"/>
              <a:chOff x="8985885" y="2208431"/>
              <a:chExt cx="1153056" cy="1152000"/>
            </a:xfrm>
          </p:grpSpPr>
          <p:sp>
            <p:nvSpPr>
              <p:cNvPr id="62" name="Google Shape;62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3" name="Google Shape;63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64" name="Google Shape;64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4784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" name="Google Shape;65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" name="Google Shape;66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1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7" name="Google Shape;67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8" name="Google Shape;68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274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" name="Google Shape;69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FCCCC">
                    <a:alpha val="2666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0" name="Google Shape;70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1" name="Google Shape;71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2" name="Google Shape;72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5686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73" name="Google Shape;73;p1"/>
            <p:cNvGrpSpPr/>
            <p:nvPr/>
          </p:nvGrpSpPr>
          <p:grpSpPr bwMode="auto">
            <a:xfrm>
              <a:off x="5332234" y="-7693"/>
              <a:ext cx="1146221" cy="1152000"/>
              <a:chOff x="8985289" y="2208431"/>
              <a:chExt cx="1153652" cy="1152000"/>
            </a:xfrm>
          </p:grpSpPr>
          <p:sp>
            <p:nvSpPr>
              <p:cNvPr id="74" name="Google Shape;74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75" name="Google Shape;75;p1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76" name="Google Shape;76;p1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" name="Google Shape;77;p1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" name="Google Shape;78;p1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9" name="Google Shape;79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0" name="Google Shape;80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1" name="Google Shape;81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2" name="Google Shape;82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3" name="Google Shape;83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4" name="Google Shape;84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85" name="Google Shape;85;p1"/>
            <p:cNvGrpSpPr/>
            <p:nvPr/>
          </p:nvGrpSpPr>
          <p:grpSpPr bwMode="auto">
            <a:xfrm>
              <a:off x="4188246" y="-11207"/>
              <a:ext cx="1145629" cy="1152000"/>
              <a:chOff x="8985885" y="2208431"/>
              <a:chExt cx="1153056" cy="1152000"/>
            </a:xfrm>
          </p:grpSpPr>
          <p:sp>
            <p:nvSpPr>
              <p:cNvPr id="86" name="Google Shape;86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87" name="Google Shape;87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88" name="Google Shape;88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9" name="Google Shape;89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0" name="Google Shape;90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1" name="Google Shape;91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2" name="Google Shape;92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3" name="Google Shape;93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4" name="Google Shape;94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5" name="Google Shape;95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6" name="Google Shape;96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97" name="Google Shape;97;p1"/>
            <p:cNvGrpSpPr/>
            <p:nvPr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8" name="Google Shape;98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99" name="Google Shape;99;p1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100" name="Google Shape;100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09" name="Google Shape;109;p1"/>
            <p:cNvGrpSpPr/>
            <p:nvPr/>
          </p:nvGrpSpPr>
          <p:grpSpPr bwMode="auto">
            <a:xfrm>
              <a:off x="1900489" y="-11207"/>
              <a:ext cx="1145629" cy="1152000"/>
              <a:chOff x="8985885" y="2208431"/>
              <a:chExt cx="1153056" cy="1152000"/>
            </a:xfrm>
          </p:grpSpPr>
          <p:sp>
            <p:nvSpPr>
              <p:cNvPr id="110" name="Google Shape;110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11" name="Google Shape;111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112" name="Google Shape;112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21" name="Google Shape;121;p1"/>
            <p:cNvGrpSpPr/>
            <p:nvPr/>
          </p:nvGrpSpPr>
          <p:grpSpPr bwMode="auto">
            <a:xfrm>
              <a:off x="762985" y="-11207"/>
              <a:ext cx="1141719" cy="1156796"/>
              <a:chOff x="762985" y="-11207"/>
              <a:chExt cx="1141719" cy="1156796"/>
            </a:xfrm>
          </p:grpSpPr>
          <p:sp>
            <p:nvSpPr>
              <p:cNvPr id="122" name="Google Shape;122;p1"/>
              <p:cNvSpPr/>
              <p:nvPr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rgbClr val="FED1FE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1"/>
              <p:cNvSpPr/>
              <p:nvPr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rgbClr val="FED1FE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1"/>
              <p:cNvSpPr/>
              <p:nvPr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rgbClr val="D100D2">
                  <a:alpha val="1568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1"/>
              <p:cNvSpPr/>
              <p:nvPr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rgbClr val="FE9999">
                  <a:alpha val="392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" name="Google Shape;126;p1"/>
              <p:cNvSpPr/>
              <p:nvPr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rgbClr val="FE9999">
                  <a:alpha val="2274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rgbClr val="FFCCCC">
                  <a:alpha val="2666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1"/>
              <p:cNvSpPr/>
              <p:nvPr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rgbClr val="D100D2">
                  <a:alpha val="6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1"/>
              <p:cNvSpPr/>
              <p:nvPr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" name="Google Shape;130;p1"/>
              <p:cNvSpPr/>
              <p:nvPr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rgbClr val="BFBF00">
                  <a:alpha val="5686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" name="Google Shape;131;p1"/>
            <p:cNvGrpSpPr/>
            <p:nvPr/>
          </p:nvGrpSpPr>
          <p:grpSpPr bwMode="auto">
            <a:xfrm>
              <a:off x="1" y="-7479"/>
              <a:ext cx="766505" cy="1148270"/>
              <a:chOff x="9367467" y="2208431"/>
              <a:chExt cx="771474" cy="1151999"/>
            </a:xfrm>
          </p:grpSpPr>
          <p:sp>
            <p:nvSpPr>
              <p:cNvPr id="132" name="Google Shape;132;p1"/>
              <p:cNvSpPr/>
              <p:nvPr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rgbClr val="B6DDE7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1"/>
              <p:cNvSpPr/>
              <p:nvPr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rgbClr val="92CCDC">
                  <a:alpha val="4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1"/>
              <p:cNvSpPr/>
              <p:nvPr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rgbClr val="6666FF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" name="Google Shape;135;p1"/>
              <p:cNvSpPr/>
              <p:nvPr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rgbClr val="6666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rgbClr val="17365D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" name="Google Shape;137;p1"/>
              <p:cNvSpPr/>
              <p:nvPr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rgbClr val="17365D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38" name="Google Shape;138;p1"/>
          <p:cNvSpPr/>
          <p:nvPr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Google Shape;139;p1"/>
          <p:cNvSpPr/>
          <p:nvPr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rgbClr val="6666FF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" name="Google Shape;140;p1"/>
          <p:cNvSpPr/>
          <p:nvPr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"/>
          <p:cNvSpPr/>
          <p:nvPr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1"/>
          <p:cNvSpPr/>
          <p:nvPr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1"/>
          <p:cNvSpPr/>
          <p:nvPr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rgbClr val="BCFFD8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1"/>
          <p:cNvSpPr/>
          <p:nvPr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rgbClr val="BCFFD8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1"/>
          <p:cNvSpPr/>
          <p:nvPr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rgbClr val="BCFFD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1"/>
          <p:cNvSpPr/>
          <p:nvPr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" name="Google Shape;147;p1"/>
          <p:cNvSpPr/>
          <p:nvPr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rgbClr val="D100D2">
              <a:alpha val="4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1"/>
          <p:cNvSpPr/>
          <p:nvPr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rgbClr val="FE75FF">
              <a:alpha val="2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1"/>
          <p:cNvSpPr/>
          <p:nvPr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rgbClr val="FEA3FF">
              <a:alpha val="7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1"/>
          <p:cNvSpPr/>
          <p:nvPr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1"/>
          <p:cNvSpPr/>
          <p:nvPr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rgbClr val="6666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1"/>
          <p:cNvSpPr/>
          <p:nvPr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1"/>
          <p:cNvSpPr/>
          <p:nvPr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1"/>
          <p:cNvSpPr/>
          <p:nvPr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1"/>
          <p:cNvSpPr/>
          <p:nvPr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rgbClr val="FE9999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1"/>
          <p:cNvSpPr/>
          <p:nvPr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rgbClr val="FE9999">
              <a:alpha val="2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1"/>
          <p:cNvSpPr/>
          <p:nvPr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rgbClr val="FFCCCC">
              <a:alpha val="2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1"/>
          <p:cNvSpPr/>
          <p:nvPr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1"/>
          <p:cNvSpPr/>
          <p:nvPr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rgbClr val="6666FF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1"/>
          <p:cNvSpPr/>
          <p:nvPr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1"/>
          <p:cNvSpPr/>
          <p:nvPr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1"/>
          <p:cNvSpPr/>
          <p:nvPr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1"/>
          <p:cNvSpPr/>
          <p:nvPr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rgbClr val="BCFFD8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1"/>
          <p:cNvSpPr/>
          <p:nvPr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rgbClr val="BCFFD8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1"/>
          <p:cNvSpPr/>
          <p:nvPr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rgbClr val="BCFFD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"/>
          <p:cNvSpPr/>
          <p:nvPr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1"/>
          <p:cNvSpPr/>
          <p:nvPr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rgbClr val="D100D2">
              <a:alpha val="4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1"/>
          <p:cNvSpPr/>
          <p:nvPr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rgbClr val="FE75FF">
              <a:alpha val="2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1"/>
          <p:cNvSpPr/>
          <p:nvPr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rgbClr val="FEA3FF">
              <a:alpha val="7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" name="Google Shape;170;p1"/>
          <p:cNvSpPr/>
          <p:nvPr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1" name="Google Shape;171;p1"/>
          <p:cNvSpPr/>
          <p:nvPr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rgbClr val="6666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1"/>
          <p:cNvSpPr/>
          <p:nvPr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1"/>
          <p:cNvSpPr/>
          <p:nvPr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1"/>
          <p:cNvSpPr/>
          <p:nvPr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1"/>
          <p:cNvSpPr/>
          <p:nvPr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rgbClr val="FE9999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1"/>
          <p:cNvSpPr/>
          <p:nvPr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rgbClr val="FE9999">
              <a:alpha val="2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1"/>
          <p:cNvSpPr/>
          <p:nvPr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rgbClr val="FFCCCC">
              <a:alpha val="2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1"/>
          <p:cNvSpPr/>
          <p:nvPr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" name="Google Shape;179;p1"/>
          <p:cNvSpPr/>
          <p:nvPr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1"/>
          <p:cNvSpPr/>
          <p:nvPr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" name="Google Shape;181;p1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799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1pPr>
            <a:lvl2pPr marL="914400" marR="0" lvl="1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2pPr>
            <a:lvl3pPr marL="1371600" marR="0" lvl="2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3pPr>
            <a:lvl4pPr marL="1828800" marR="0" lvl="3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4pPr>
            <a:lvl5pPr marL="2286000" marR="0" lvl="4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5pPr>
            <a:lvl6pPr marL="2743200" marR="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3200400" marR="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657600" marR="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4114800" marR="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1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1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0"/>
                </a:solidFill>
                <a:latin typeface="Times New Roman"/>
                <a:ea typeface="Times New Roman"/>
                <a:cs typeface="Times New Roma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0"/>
                </a:solidFill>
                <a:latin typeface="Times New Roman"/>
                <a:ea typeface="Times New Roman"/>
                <a:cs typeface="Times New Roma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man7.org/linux/man-pages/man7/capabilities.7.html" TargetMode="Externa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hyperlink" Target="https://www.crowdstrike.com/blog/exploiting-cve-2021-3490-for-container-escapes/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hyperlink" Target="https://fbr.io/join/xyucs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blog.aquasec.com/container-isolation-techniques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blog.aquasec.com/container-isolation-techniques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blog.aquasec.com/container-isolation-techniques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www.toptal.com/linux/separation-anxiety-isolating-your-system-with-linux-namesp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tile algn="tl" flip="none" sx="100000" sy="100000" tx="0" ty="0"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/>
            </a:pPr>
            <a:r>
              <a:rPr lang="en-US">
                <a:solidFill>
                  <a:schemeClr val="lt1"/>
                </a:solidFill>
              </a:rPr>
              <a:t>Security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in Container Environments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/>
            </a:pPr>
            <a:r>
              <a:rPr lang="en-US" sz="1300" b="0" i="0" u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David Unterholzner, Jakob Hofer, Jakob Khom, Leo Lach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/>
              <a:t>Important</a:t>
            </a:r>
            <a:r>
              <a:rPr lang="de-DE"/>
              <a:t> </a:t>
            </a:r>
            <a:r>
              <a:rPr/>
              <a:t>Namespaces</a:t>
            </a:r>
            <a:endParaRPr/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6711354" y="5302249"/>
            <a:ext cx="5155783" cy="10823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br>
              <a:rPr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PID namespace</a:t>
            </a:r>
            <a:r>
              <a:rPr>
                <a:latin typeface="Arial"/>
                <a:ea typeface="Arial"/>
                <a:cs typeface="Arial"/>
              </a:rPr>
              <a:t>.</a:t>
            </a:r>
            <a:br>
              <a:rPr>
                <a:latin typeface="Arial"/>
                <a:ea typeface="Arial"/>
                <a:cs typeface="Arial"/>
              </a:rPr>
            </a:br>
            <a:r>
              <a:rPr>
                <a:latin typeface="Arial"/>
                <a:ea typeface="Arial"/>
                <a:cs typeface="Arial"/>
              </a:rPr>
              <a:t> </a:t>
            </a:r>
            <a:endParaRPr/>
          </a:p>
          <a:p>
            <a:pPr algn="ctr">
              <a:defRPr/>
            </a:pPr>
            <a:r>
              <a:rPr sz="1100">
                <a:latin typeface="Arial"/>
                <a:ea typeface="Arial"/>
                <a:cs typeface="Arial"/>
              </a:rPr>
              <a:t>Image taken from [</a:t>
            </a:r>
            <a:r>
              <a:rPr sz="1100" u="sng">
                <a:solidFill>
                  <a:schemeClr val="hlink"/>
                </a:solidFill>
                <a:latin typeface="Arial"/>
                <a:ea typeface="Arial"/>
                <a:cs typeface="Arial"/>
              </a:rPr>
              <a:t>www</a:t>
            </a:r>
            <a:r>
              <a:rPr lang="de-DE" sz="1100" u="sng">
                <a:solidFill>
                  <a:schemeClr val="hlink"/>
                </a:solidFill>
                <a:latin typeface="Arial"/>
                <a:ea typeface="Arial"/>
                <a:cs typeface="Arial"/>
              </a:rPr>
              <a:t>.waytoeasylearn.com</a:t>
            </a:r>
            <a:r>
              <a:rPr sz="1100">
                <a:latin typeface="Arial"/>
                <a:ea typeface="Arial"/>
                <a:cs typeface="Arial"/>
              </a:rPr>
              <a:t>]</a:t>
            </a:r>
            <a:endParaRPr sz="1100"/>
          </a:p>
        </p:txBody>
      </p:sp>
      <p:pic>
        <p:nvPicPr>
          <p:cNvPr id="1026" name="Picture 2" descr="Namespace PID - Simplified Learni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711354" y="1697078"/>
            <a:ext cx="5155783" cy="36051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/>
              <a:t>Important</a:t>
            </a:r>
            <a:r>
              <a:rPr lang="de-DE"/>
              <a:t> </a:t>
            </a:r>
            <a:r>
              <a:rPr/>
              <a:t>Namespaces</a:t>
            </a:r>
            <a:endParaRPr/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6384324" y="5302249"/>
            <a:ext cx="5552037" cy="10823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br>
              <a:rPr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 namespace</a:t>
            </a:r>
            <a:r>
              <a:rPr>
                <a:latin typeface="Arial"/>
                <a:ea typeface="Arial"/>
                <a:cs typeface="Arial"/>
              </a:rPr>
              <a:t>.</a:t>
            </a:r>
            <a:br>
              <a:rPr>
                <a:latin typeface="Arial"/>
                <a:ea typeface="Arial"/>
                <a:cs typeface="Arial"/>
              </a:rPr>
            </a:br>
            <a:r>
              <a:rPr>
                <a:latin typeface="Arial"/>
                <a:ea typeface="Arial"/>
                <a:cs typeface="Arial"/>
              </a:rPr>
              <a:t> </a:t>
            </a:r>
            <a:endParaRPr/>
          </a:p>
          <a:p>
            <a:pPr algn="ctr">
              <a:defRPr/>
            </a:pPr>
            <a:r>
              <a:rPr sz="1100">
                <a:latin typeface="Arial"/>
                <a:ea typeface="Arial"/>
                <a:cs typeface="Arial"/>
              </a:rPr>
              <a:t>Image taken from </a:t>
            </a:r>
            <a:r>
              <a:rPr sz="1100">
                <a:latin typeface="Arial"/>
                <a:ea typeface="Arial"/>
                <a:cs typeface="Arial"/>
              </a:rPr>
              <a:t>[</a:t>
            </a:r>
            <a:r>
              <a:rPr lang="de-DE" sz="1100" u="sng">
                <a:solidFill>
                  <a:schemeClr val="hlink"/>
                </a:solidFill>
                <a:latin typeface="Arial"/>
                <a:ea typeface="Arial"/>
                <a:cs typeface="Arial"/>
              </a:rPr>
              <a:t>www.infraspec.dev</a:t>
            </a:r>
            <a:r>
              <a:rPr sz="1100">
                <a:latin typeface="Arial"/>
                <a:ea typeface="Arial"/>
                <a:cs typeface="Arial"/>
              </a:rPr>
              <a:t>]</a:t>
            </a:r>
            <a:endParaRPr sz="1100"/>
          </a:p>
        </p:txBody>
      </p:sp>
      <p:pic>
        <p:nvPicPr>
          <p:cNvPr id="2050" name="Picture 2" descr="Container Networking Deep Dive - Part 1 - Infraspec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384324" y="1903688"/>
            <a:ext cx="5552037" cy="3266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/>
              <a:t>Important</a:t>
            </a:r>
            <a:r>
              <a:rPr lang="de-DE"/>
              <a:t> </a:t>
            </a:r>
            <a:r>
              <a:rPr/>
              <a:t>Namespaces</a:t>
            </a:r>
            <a:endParaRPr/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>
                <a:solidFill>
                  <a:schemeClr val="tx1"/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7035113" y="5366951"/>
            <a:ext cx="4693698" cy="66749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endParaRPr lang="de-DE"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>
                <a:latin typeface="Arial"/>
                <a:ea typeface="Arial"/>
                <a:cs typeface="Arial"/>
              </a:rPr>
              <a:t> </a:t>
            </a:r>
            <a:endParaRPr/>
          </a:p>
          <a:p>
            <a:pPr algn="ctr">
              <a:defRPr/>
            </a:pPr>
            <a:r>
              <a:rPr sz="1100">
                <a:latin typeface="Arial"/>
                <a:ea typeface="Arial"/>
                <a:cs typeface="Arial"/>
              </a:rPr>
              <a:t>Image taken from [</a:t>
            </a:r>
            <a:r>
              <a:rPr sz="1100" u="sng">
                <a:solidFill>
                  <a:schemeClr val="hlink"/>
                </a:solidFill>
                <a:latin typeface="Arial"/>
                <a:ea typeface="Arial"/>
                <a:cs typeface="Arial"/>
              </a:rPr>
              <a:t>www.</a:t>
            </a:r>
            <a:r>
              <a:rPr lang="de-DE" sz="1100" u="sng">
                <a:solidFill>
                  <a:schemeClr val="hlink"/>
                </a:solidFill>
                <a:latin typeface="Arial"/>
                <a:ea typeface="Arial"/>
                <a:cs typeface="Arial"/>
              </a:rPr>
              <a:t>cloudflare.com</a:t>
            </a:r>
            <a:r>
              <a:rPr sz="1100">
                <a:latin typeface="Arial"/>
                <a:ea typeface="Arial"/>
                <a:cs typeface="Arial"/>
              </a:rPr>
              <a:t>]</a:t>
            </a:r>
            <a:endParaRPr sz="1100"/>
          </a:p>
        </p:txBody>
      </p:sp>
      <p:pic>
        <p:nvPicPr>
          <p:cNvPr id="3074" name="Picture 2" descr="The Linux Crypto API for user applications"/>
          <p:cNvPicPr>
            <a:picLocks noChangeAspect="1" noChangeArrowheads="1"/>
          </p:cNvPicPr>
          <p:nvPr/>
        </p:nvPicPr>
        <p:blipFill>
          <a:blip r:embed="rId3"/>
          <a:srcRect l="39189" t="0" r="0" b="0"/>
          <a:stretch/>
        </p:blipFill>
        <p:spPr bwMode="auto">
          <a:xfrm>
            <a:off x="7035113" y="1491049"/>
            <a:ext cx="4693699" cy="40393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Capabilities</a:t>
            </a:r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Divide root privileges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Over 40 privileges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Granular control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Only required priviledges</a:t>
            </a:r>
            <a:endParaRPr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None/>
              <a:defRPr/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411" name="Google Shape;411;p21"/>
          <p:cNvSpPr txBox="1"/>
          <p:nvPr/>
        </p:nvSpPr>
        <p:spPr bwMode="auto">
          <a:xfrm>
            <a:off x="6052247" y="5563509"/>
            <a:ext cx="5135677" cy="3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12" name="Google Shape;412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52247" y="1394698"/>
            <a:ext cx="5134597" cy="263755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 txBox="1"/>
          <p:nvPr/>
        </p:nvSpPr>
        <p:spPr bwMode="auto">
          <a:xfrm>
            <a:off x="6051527" y="4083049"/>
            <a:ext cx="5151157" cy="125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Manual capabilities cutout.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Screenshot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man7.org/linux/man-pages/man7/capabilities.7.html"/>
              </a:rPr>
              <a:t>man7.org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cgroups</a:t>
            </a:r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Control groups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Managed through vfs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Mountpoint: /sys/fs/cgroup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Resource management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Monitor, limit 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Hierarchy</a:t>
            </a:r>
            <a:endParaRPr/>
          </a:p>
        </p:txBody>
      </p:sp>
      <p:pic>
        <p:nvPicPr>
          <p:cNvPr id="421" name="Google Shape;421;p2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942949" y="1340767"/>
            <a:ext cx="5544200" cy="405673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 bwMode="auto">
          <a:xfrm>
            <a:off x="5942949" y="5683249"/>
            <a:ext cx="5547800" cy="3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Screenshot of memory parameter files.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63494" name="Google Shape;419;p22"/>
          <p:cNvSpPr txBox="1">
            <a:spLocks noGrp="1"/>
          </p:cNvSpPr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seccomp</a:t>
            </a:r>
            <a:endParaRPr/>
          </a:p>
        </p:txBody>
      </p:sp>
      <p:sp>
        <p:nvSpPr>
          <p:cNvPr id="1836896347" name="Google Shape;420;p22"/>
          <p:cNvSpPr txBox="1">
            <a:spLocks noGrp="1"/>
          </p:cNvSpPr>
          <p:nvPr>
            <p:ph type="body" idx="1"/>
          </p:nvPr>
        </p:nvSpPr>
        <p:spPr bwMode="auto">
          <a:xfrm>
            <a:off x="609598" y="1340766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compatLnSpc="0">
            <a:normAutofit fontScale="95000" lnSpcReduction="1000"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Secure Computing Mode</a:t>
            </a:r>
            <a:endParaRPr/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Linux kernel feature</a:t>
            </a:r>
            <a:endParaRPr/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Blocks syscalls</a:t>
            </a:r>
            <a:endParaRPr/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Docker default profile</a:t>
            </a:r>
            <a:endParaRPr/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finit_module</a:t>
            </a:r>
            <a:endParaRPr/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reboot</a:t>
            </a:r>
            <a:endParaRPr/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ptrace</a:t>
            </a:r>
            <a:endParaRPr/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...</a:t>
            </a:r>
            <a:endParaRPr/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endParaRPr lang="en-US">
              <a:latin typeface="Arial"/>
              <a:ea typeface="Arial"/>
              <a:cs typeface="Arial"/>
            </a:endParaRPr>
          </a:p>
        </p:txBody>
      </p:sp>
      <p:sp>
        <p:nvSpPr>
          <p:cNvPr id="1076045094" name="Rechteck 1076045093"/>
          <p:cNvSpPr/>
          <p:nvPr/>
        </p:nvSpPr>
        <p:spPr bwMode="auto">
          <a:xfrm>
            <a:off x="6236609" y="1332730"/>
            <a:ext cx="2588078" cy="8863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Container</a:t>
            </a:r>
            <a:endParaRPr/>
          </a:p>
        </p:txBody>
      </p:sp>
      <p:sp>
        <p:nvSpPr>
          <p:cNvPr id="1154903434" name="Rechteck 1154903433"/>
          <p:cNvSpPr/>
          <p:nvPr/>
        </p:nvSpPr>
        <p:spPr bwMode="auto">
          <a:xfrm>
            <a:off x="6326968" y="4212720"/>
            <a:ext cx="5229005" cy="8863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Kernel</a:t>
            </a:r>
            <a:endParaRPr/>
          </a:p>
        </p:txBody>
      </p:sp>
      <p:sp>
        <p:nvSpPr>
          <p:cNvPr id="1520623193" name="Pfeil: nach unten 1520623192"/>
          <p:cNvSpPr/>
          <p:nvPr/>
        </p:nvSpPr>
        <p:spPr bwMode="auto">
          <a:xfrm>
            <a:off x="7198749" y="2222497"/>
            <a:ext cx="721178" cy="6259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6931137" name="Pfeil: nach unten 1606931136"/>
          <p:cNvSpPr/>
          <p:nvPr/>
        </p:nvSpPr>
        <p:spPr bwMode="auto">
          <a:xfrm>
            <a:off x="7198749" y="3586791"/>
            <a:ext cx="721177" cy="625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7889726" name="Rechteck 1187889725"/>
          <p:cNvSpPr/>
          <p:nvPr/>
        </p:nvSpPr>
        <p:spPr bwMode="auto">
          <a:xfrm>
            <a:off x="6236609" y="2848425"/>
            <a:ext cx="2524143" cy="7383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System Call</a:t>
            </a:r>
            <a:endParaRPr/>
          </a:p>
        </p:txBody>
      </p:sp>
      <p:sp>
        <p:nvSpPr>
          <p:cNvPr id="901644690" name="Rechteck 901644689"/>
          <p:cNvSpPr/>
          <p:nvPr/>
        </p:nvSpPr>
        <p:spPr bwMode="auto">
          <a:xfrm>
            <a:off x="8941471" y="1332730"/>
            <a:ext cx="2640926" cy="8863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Host</a:t>
            </a:r>
            <a:endParaRPr/>
          </a:p>
        </p:txBody>
      </p:sp>
      <p:sp>
        <p:nvSpPr>
          <p:cNvPr id="1884903272" name="Rechteck 1884903271"/>
          <p:cNvSpPr/>
          <p:nvPr/>
        </p:nvSpPr>
        <p:spPr bwMode="auto">
          <a:xfrm>
            <a:off x="8941471" y="2848425"/>
            <a:ext cx="2524143" cy="7383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System Call</a:t>
            </a:r>
            <a:endParaRPr/>
          </a:p>
        </p:txBody>
      </p:sp>
      <p:sp>
        <p:nvSpPr>
          <p:cNvPr id="957139931" name="Pfeil: nach unten 957139930"/>
          <p:cNvSpPr/>
          <p:nvPr/>
        </p:nvSpPr>
        <p:spPr bwMode="auto">
          <a:xfrm>
            <a:off x="9895683" y="3586791"/>
            <a:ext cx="721177" cy="625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0801642" name="Pfeil: nach unten 1460801641"/>
          <p:cNvSpPr/>
          <p:nvPr/>
        </p:nvSpPr>
        <p:spPr bwMode="auto">
          <a:xfrm>
            <a:off x="9895683" y="2222497"/>
            <a:ext cx="721177" cy="625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075880" name="Google Shape;419;p22"/>
          <p:cNvSpPr txBox="1">
            <a:spLocks noGrp="1"/>
          </p:cNvSpPr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seccomp</a:t>
            </a:r>
            <a:endParaRPr/>
          </a:p>
        </p:txBody>
      </p:sp>
      <p:sp>
        <p:nvSpPr>
          <p:cNvPr id="1437401899" name="Google Shape;420;p22"/>
          <p:cNvSpPr txBox="1">
            <a:spLocks noGrp="1"/>
          </p:cNvSpPr>
          <p:nvPr>
            <p:ph type="body" idx="1"/>
          </p:nvPr>
        </p:nvSpPr>
        <p:spPr bwMode="auto">
          <a:xfrm>
            <a:off x="609598" y="1340766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compatLnSpc="0">
            <a:normAutofit/>
          </a:bodyPr>
          <a:lstStyle/>
          <a:p>
            <a:pPr marL="400050" lvl="1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None/>
              <a:defRPr/>
            </a:pPr>
            <a:endParaRPr lang="en-US">
              <a:latin typeface="Arial"/>
              <a:ea typeface="Arial"/>
              <a:cs typeface="Arial"/>
            </a:endParaRPr>
          </a:p>
        </p:txBody>
      </p:sp>
      <p:sp>
        <p:nvSpPr>
          <p:cNvPr id="21196338" name="Google Shape;422;p22"/>
          <p:cNvSpPr txBox="1"/>
          <p:nvPr/>
        </p:nvSpPr>
        <p:spPr bwMode="auto">
          <a:xfrm>
            <a:off x="3265744" y="5431893"/>
            <a:ext cx="5571918" cy="36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Custom seccomp profile.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53978150" name="Grafik 15397814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1233" y="1433370"/>
            <a:ext cx="10629529" cy="369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Past Exploits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9" name="Google Shape;429;p23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Attack Types</a:t>
            </a:r>
            <a:endParaRPr/>
          </a:p>
        </p:txBody>
      </p:sp>
      <p:sp>
        <p:nvSpPr>
          <p:cNvPr id="436" name="Google Shape;436;p24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Container malware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Malware in container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Privilege escalation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Unauthorized resource access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Access Control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Too many Container </a:t>
            </a:r>
            <a:r>
              <a:rPr lang="en-US">
                <a:latin typeface="Arial"/>
                <a:ea typeface="Arial"/>
                <a:cs typeface="Arial"/>
              </a:rPr>
              <a:t>P</a:t>
            </a:r>
            <a:r>
              <a:rPr lang="en-US" sz="2400">
                <a:latin typeface="Arial"/>
                <a:ea typeface="Arial"/>
                <a:cs typeface="Arial"/>
              </a:rPr>
              <a:t>rivileges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Network security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Unauthorized communication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Container Orchestration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Exploit orchestration tool</a:t>
            </a:r>
            <a:endParaRPr sz="3200">
              <a:latin typeface="Arial"/>
              <a:ea typeface="Arial"/>
              <a:cs typeface="Arial"/>
            </a:endParaRPr>
          </a:p>
        </p:txBody>
      </p:sp>
      <p:pic>
        <p:nvPicPr>
          <p:cNvPr id="437" name="Google Shape;437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963275" y="1340767"/>
            <a:ext cx="4619124" cy="3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 bwMode="auto">
          <a:xfrm>
            <a:off x="6963275" y="4382417"/>
            <a:ext cx="4632804" cy="125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Container escape.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www.crowdstrike.com/blog/exploiting-cve-2021-3490-for-container-escapes/"/>
              </a:rPr>
              <a:t>www.crowdstrike.com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513503" name="Google Shape;278;p3"/>
          <p:cNvSpPr txBox="1">
            <a:spLocks noGrp="1"/>
          </p:cNvSpPr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/>
              <a:t>Vote for Us</a:t>
            </a:r>
            <a:endParaRPr/>
          </a:p>
        </p:txBody>
      </p:sp>
      <p:pic>
        <p:nvPicPr>
          <p:cNvPr id="107931502" name="Picture 6" descr="A qr code on a white background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73242" y="1076765"/>
            <a:ext cx="3156567" cy="3156567"/>
          </a:xfrm>
          <a:prstGeom prst="rect">
            <a:avLst/>
          </a:prstGeom>
        </p:spPr>
      </p:pic>
      <p:sp>
        <p:nvSpPr>
          <p:cNvPr id="932555032" name="TextBox 4"/>
          <p:cNvSpPr txBox="1"/>
          <p:nvPr/>
        </p:nvSpPr>
        <p:spPr bwMode="gray">
          <a:xfrm>
            <a:off x="3762507" y="4080752"/>
            <a:ext cx="4578035" cy="3051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u="sng">
                <a:hlinkClick r:id="rId4" tooltip="https://fbr.io/join/xyucs"/>
              </a:rPr>
              <a:t>https://fbr.io/join/xyucs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Contents</a:t>
            </a:r>
            <a:endParaRPr/>
          </a:p>
        </p:txBody>
      </p:sp>
      <p:sp>
        <p:nvSpPr>
          <p:cNvPr id="353" name="Google Shape;353;p14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Isolation Techniques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Isolation Layers in Linux Containers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Past Exploits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Isolation Techniques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0" name="Google Shape;360;p15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Linux containers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Kernel features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68" name="Google Shape;368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6"/>
          <p:cNvSpPr txBox="1"/>
          <p:nvPr/>
        </p:nvSpPr>
        <p:spPr bwMode="auto">
          <a:xfrm>
            <a:off x="7334264" y="5179607"/>
            <a:ext cx="3006998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Linux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Kernel features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77" name="Google Shape;377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/>
        </p:nvSpPr>
        <p:spPr bwMode="auto">
          <a:xfrm>
            <a:off x="7334264" y="5179607"/>
            <a:ext cx="3017437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Sandboxed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Linux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Kernel features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86" name="Google Shape;386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/>
        </p:nvSpPr>
        <p:spPr bwMode="auto">
          <a:xfrm>
            <a:off x="7334264" y="5179607"/>
            <a:ext cx="3008078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VM-Based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Isolation Layers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r>
              <a:rPr lang="en-US" sz="28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</a:rPr>
              <a:t>In Linux Containers</a:t>
            </a: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/>
              <a:t>Namespaces</a:t>
            </a:r>
            <a:endParaRPr/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>
                <a:latin typeface="Arial"/>
                <a:ea typeface="Arial"/>
                <a:cs typeface="Arial"/>
              </a:rPr>
              <a:t>Isolate</a:t>
            </a:r>
            <a:r>
              <a:rPr lang="de-DE">
                <a:latin typeface="Arial"/>
                <a:ea typeface="Arial"/>
                <a:cs typeface="Arial"/>
              </a:rPr>
              <a:t> different system-</a:t>
            </a:r>
            <a:r>
              <a:rPr>
                <a:latin typeface="Arial"/>
                <a:ea typeface="Arial"/>
                <a:cs typeface="Arial"/>
              </a:rPr>
              <a:t>resources</a:t>
            </a:r>
            <a:endParaRPr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>
                <a:latin typeface="Arial"/>
                <a:ea typeface="Arial"/>
                <a:cs typeface="Arial"/>
              </a:rPr>
              <a:t>In total 8 </a:t>
            </a:r>
            <a:r>
              <a:rPr lang="de-DE">
                <a:latin typeface="Arial"/>
                <a:ea typeface="Arial"/>
                <a:cs typeface="Arial"/>
              </a:rPr>
              <a:t>namespaces</a:t>
            </a:r>
            <a:r>
              <a:rPr lang="de-DE">
                <a:latin typeface="Arial"/>
                <a:ea typeface="Arial"/>
                <a:cs typeface="Arial"/>
              </a:rPr>
              <a:t>:</a:t>
            </a:r>
            <a:endParaRPr>
              <a:latin typeface="Arial"/>
              <a:ea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Mount (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mnt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PID (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pid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(net)</a:t>
            </a:r>
            <a:endParaRPr lang="de-DE"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IPC (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ipc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/>
          </a:p>
          <a:p>
            <a:pPr lvl="2">
              <a:lnSpc>
                <a:spcPct val="114999"/>
              </a:lnSpc>
              <a:defRPr/>
            </a:pPr>
            <a:r>
              <a:rPr lang="de-DE" sz="2400" b="0" i="0" u="none">
                <a:solidFill>
                  <a:srgbClr val="000000"/>
                </a:solidFill>
                <a:latin typeface="Arial"/>
                <a:cs typeface="Arial"/>
              </a:rPr>
              <a:t>UTS (</a:t>
            </a:r>
            <a:r>
              <a:rPr lang="de-DE" sz="2400" b="0" i="0" u="none">
                <a:solidFill>
                  <a:srgbClr val="000000"/>
                </a:solidFill>
                <a:latin typeface="Arial"/>
                <a:cs typeface="Arial"/>
              </a:rPr>
              <a:t>uts</a:t>
            </a:r>
            <a:r>
              <a:rPr lang="de-DE" sz="2400" b="0" i="0" u="none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/>
          </a:p>
          <a:p>
            <a:pPr lvl="2">
              <a:lnSpc>
                <a:spcPct val="114999"/>
              </a:lnSpc>
              <a:defRPr/>
            </a:pPr>
            <a:r>
              <a:rPr lang="de-DE" sz="2400" b="0" i="0" u="none">
                <a:solidFill>
                  <a:srgbClr val="000000"/>
                </a:solidFill>
                <a:latin typeface="Arial"/>
                <a:cs typeface="Arial"/>
              </a:rPr>
              <a:t>Cgroups</a:t>
            </a:r>
            <a:r>
              <a:rPr lang="de-DE" sz="2400" b="0" i="0" u="none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de-DE" sz="2400" b="0" i="0" u="none">
                <a:solidFill>
                  <a:srgbClr val="000000"/>
                </a:solidFill>
                <a:latin typeface="Arial"/>
                <a:cs typeface="Arial"/>
              </a:rPr>
              <a:t>cgroup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24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(user)</a:t>
            </a:r>
            <a:endParaRPr lang="de-DE"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 (time)</a:t>
            </a: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6289729" y="5302248"/>
            <a:ext cx="5131902" cy="117383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endParaRPr lang="de-DE">
              <a:latin typeface="Arial"/>
              <a:ea typeface="Arial"/>
              <a:cs typeface="Arial"/>
            </a:endParaRPr>
          </a:p>
          <a:p>
            <a:pPr algn="ctr">
              <a:defRPr/>
            </a:pPr>
            <a:br>
              <a:rPr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Isolation Layers</a:t>
            </a:r>
            <a:r>
              <a:rPr>
                <a:latin typeface="Arial"/>
                <a:ea typeface="Arial"/>
                <a:cs typeface="Arial"/>
              </a:rPr>
              <a:t>.</a:t>
            </a:r>
            <a:br>
              <a:rPr>
                <a:latin typeface="Arial"/>
                <a:ea typeface="Arial"/>
                <a:cs typeface="Arial"/>
              </a:rPr>
            </a:br>
            <a:endParaRPr/>
          </a:p>
          <a:p>
            <a:pPr algn="ctr">
              <a:defRPr/>
            </a:pPr>
            <a:r>
              <a:rPr sz="1100">
                <a:latin typeface="Arial"/>
                <a:ea typeface="Arial"/>
                <a:cs typeface="Arial"/>
              </a:rPr>
              <a:t>Image taken from </a:t>
            </a:r>
            <a:r>
              <a:rPr sz="1100">
                <a:latin typeface="Arial"/>
                <a:ea typeface="Arial"/>
                <a:cs typeface="Arial"/>
              </a:rPr>
              <a:t>[</a:t>
            </a:r>
            <a:r>
              <a:rPr lang="de-DE" sz="1100" u="sng">
                <a:solidFill>
                  <a:schemeClr val="hlink"/>
                </a:solidFill>
              </a:rPr>
              <a:t>www</a:t>
            </a:r>
            <a:r>
              <a:rPr sz="1100" u="sng">
                <a:solidFill>
                  <a:schemeClr val="hlink"/>
                </a:solidFill>
              </a:rPr>
              <a:t>.</a:t>
            </a:r>
            <a:r>
              <a:rPr lang="de-DE" sz="1100" u="sng">
                <a:solidFill>
                  <a:schemeClr val="hlink"/>
                </a:solidFill>
              </a:rPr>
              <a:t>securitylabs.datadoghq.com</a:t>
            </a:r>
            <a:r>
              <a:rPr sz="1100">
                <a:latin typeface="Arial"/>
                <a:ea typeface="Arial"/>
                <a:cs typeface="Arial"/>
              </a:rPr>
              <a:t>]</a:t>
            </a:r>
            <a:endParaRPr sz="1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2197" t="0" r="20709" b="0"/>
          <a:stretch/>
        </p:blipFill>
        <p:spPr bwMode="auto">
          <a:xfrm>
            <a:off x="6289729" y="1250468"/>
            <a:ext cx="5131544" cy="43570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/>
              <a:t>Important</a:t>
            </a:r>
            <a:r>
              <a:rPr lang="de-DE"/>
              <a:t> </a:t>
            </a:r>
            <a:r>
              <a:rPr/>
              <a:t>Namespaces</a:t>
            </a:r>
            <a:endParaRPr/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38826119" name="Grafik 18388261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79733" y="1340767"/>
            <a:ext cx="3961481" cy="3961481"/>
          </a:xfrm>
          <a:prstGeom prst="rect">
            <a:avLst/>
          </a:prstGeom>
        </p:spPr>
      </p:pic>
      <p:sp>
        <p:nvSpPr>
          <p:cNvPr id="281538676" name="Textfeld 281538675"/>
          <p:cNvSpPr txBox="1"/>
          <p:nvPr/>
        </p:nvSpPr>
        <p:spPr bwMode="auto">
          <a:xfrm>
            <a:off x="7179733" y="5302249"/>
            <a:ext cx="3961481" cy="10823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br>
              <a:rPr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Mount namespace</a:t>
            </a:r>
            <a:r>
              <a:rPr>
                <a:latin typeface="Arial"/>
                <a:ea typeface="Arial"/>
                <a:cs typeface="Arial"/>
              </a:rPr>
              <a:t>.</a:t>
            </a:r>
            <a:br>
              <a:rPr>
                <a:latin typeface="Arial"/>
                <a:ea typeface="Arial"/>
                <a:cs typeface="Arial"/>
              </a:rPr>
            </a:br>
            <a:r>
              <a:rPr>
                <a:latin typeface="Arial"/>
                <a:ea typeface="Arial"/>
                <a:cs typeface="Arial"/>
              </a:rPr>
              <a:t> </a:t>
            </a:r>
            <a:endParaRPr/>
          </a:p>
          <a:p>
            <a:pPr algn="ctr">
              <a:defRPr/>
            </a:pPr>
            <a:r>
              <a:rPr sz="1100">
                <a:latin typeface="Arial"/>
                <a:ea typeface="Arial"/>
                <a:cs typeface="Arial"/>
              </a:rPr>
              <a:t>Image taken from [</a:t>
            </a:r>
            <a:r>
              <a:rPr sz="1100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www.toptal.com/linux/separation-anxiety-isolating-your-system-with-linux-namespaces"/>
              </a:rPr>
              <a:t>www.toptal.com</a:t>
            </a:r>
            <a:r>
              <a:rPr sz="1100">
                <a:latin typeface="Arial"/>
                <a:ea typeface="Arial"/>
                <a:cs typeface="Arial"/>
              </a:rPr>
              <a:t>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rgbClr val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Breitbild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in Container Environments</dc:title>
  <dc:subject/>
  <dc:creator/>
  <cp:keywords/>
  <dc:description/>
  <dc:identifier/>
  <dc:language/>
  <cp:lastModifiedBy/>
  <cp:revision>4</cp:revision>
  <dcterms:modified xsi:type="dcterms:W3CDTF">2024-01-24T10:33:31Z</dcterms:modified>
  <cp:category/>
  <cp:contentStatus/>
  <cp:version/>
</cp:coreProperties>
</file>