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5" r:id="rId1"/>
  </p:sldMasterIdLst>
  <p:sldIdLst>
    <p:sldId id="256" r:id="rId2"/>
    <p:sldId id="257" r:id="rId3"/>
    <p:sldId id="258" r:id="rId4"/>
    <p:sldId id="262" r:id="rId5"/>
    <p:sldId id="263" r:id="rId6"/>
    <p:sldId id="265" r:id="rId7"/>
    <p:sldId id="266" r:id="rId8"/>
    <p:sldId id="271" r:id="rId9"/>
    <p:sldId id="267" r:id="rId10"/>
    <p:sldId id="268" r:id="rId11"/>
    <p:sldId id="272" r:id="rId12"/>
    <p:sldId id="269" r:id="rId13"/>
    <p:sldId id="270" r:id="rId14"/>
    <p:sldId id="273" r:id="rId15"/>
    <p:sldId id="276" r:id="rId16"/>
    <p:sldId id="277" r:id="rId17"/>
    <p:sldId id="278" r:id="rId18"/>
    <p:sldId id="279" r:id="rId19"/>
    <p:sldId id="280" r:id="rId20"/>
    <p:sldId id="282" r:id="rId21"/>
    <p:sldId id="285" r:id="rId22"/>
    <p:sldId id="283" r:id="rId23"/>
    <p:sldId id="284" r:id="rId24"/>
    <p:sldId id="287" r:id="rId25"/>
    <p:sldId id="288" r:id="rId26"/>
    <p:sldId id="289" r:id="rId27"/>
    <p:sldId id="300" r:id="rId28"/>
    <p:sldId id="290" r:id="rId29"/>
    <p:sldId id="291" r:id="rId30"/>
    <p:sldId id="292" r:id="rId31"/>
    <p:sldId id="293" r:id="rId32"/>
    <p:sldId id="294" r:id="rId33"/>
    <p:sldId id="286" r:id="rId34"/>
    <p:sldId id="295" r:id="rId35"/>
    <p:sldId id="296" r:id="rId36"/>
    <p:sldId id="301" r:id="rId37"/>
    <p:sldId id="298" r:id="rId38"/>
    <p:sldId id="297" r:id="rId3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sorterViewPr>
    <p:cViewPr>
      <p:scale>
        <a:sx n="100" d="100"/>
        <a:sy n="100" d="100"/>
      </p:scale>
      <p:origin x="0" y="-61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F75ED59-C7FF-4C5C-8804-F4881F57FA77}" type="datetimeFigureOut">
              <a:rPr lang="tr-TR" smtClean="0"/>
              <a:t>09.07.2019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261015325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75ED59-C7FF-4C5C-8804-F4881F57FA77}" type="datetimeFigureOut">
              <a:rPr lang="tr-TR" smtClean="0"/>
              <a:t>09.07.2019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332316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75ED59-C7FF-4C5C-8804-F4881F57FA77}" type="datetimeFigureOut">
              <a:rPr lang="tr-TR" smtClean="0"/>
              <a:t>09.07.2019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1013477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75ED59-C7FF-4C5C-8804-F4881F57FA77}" type="datetimeFigureOut">
              <a:rPr lang="tr-TR" smtClean="0"/>
              <a:t>09.07.2019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0073FAA-F32C-4B23-BD46-96605AD1B8B1}" type="slidenum">
              <a:rPr lang="tr-TR" smtClean="0"/>
              <a:t>‹#›</a:t>
            </a:fld>
            <a:endParaRPr lang="tr-T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82330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75ED59-C7FF-4C5C-8804-F4881F57FA77}" type="datetimeFigureOut">
              <a:rPr lang="tr-TR" smtClean="0"/>
              <a:t>09.07.2019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2336654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F75ED59-C7FF-4C5C-8804-F4881F57FA77}" type="datetimeFigureOut">
              <a:rPr lang="tr-TR" smtClean="0"/>
              <a:t>09.07.2019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112613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F75ED59-C7FF-4C5C-8804-F4881F57FA77}" type="datetimeFigureOut">
              <a:rPr lang="tr-TR" smtClean="0"/>
              <a:t>09.07.2019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3014301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75ED59-C7FF-4C5C-8804-F4881F57FA77}" type="datetimeFigureOut">
              <a:rPr lang="tr-TR" smtClean="0"/>
              <a:t>09.07.2019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1599026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75ED59-C7FF-4C5C-8804-F4881F57FA77}" type="datetimeFigureOut">
              <a:rPr lang="tr-TR" smtClean="0"/>
              <a:t>09.07.2019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18195085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75ED59-C7FF-4C5C-8804-F4881F57FA77}" type="datetimeFigureOut">
              <a:rPr lang="tr-TR" smtClean="0"/>
              <a:t>09.07.2019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316383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75ED59-C7FF-4C5C-8804-F4881F57FA77}" type="datetimeFigureOut">
              <a:rPr lang="tr-TR" smtClean="0"/>
              <a:t>09.07.2019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22304838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75ED59-C7FF-4C5C-8804-F4881F57FA77}" type="datetimeFigureOut">
              <a:rPr lang="tr-TR" smtClean="0"/>
              <a:t>09.07.2019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377135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75ED59-C7FF-4C5C-8804-F4881F57FA77}" type="datetimeFigureOut">
              <a:rPr lang="tr-TR" smtClean="0"/>
              <a:t>09.07.2019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425694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75ED59-C7FF-4C5C-8804-F4881F57FA77}" type="datetimeFigureOut">
              <a:rPr lang="tr-TR" smtClean="0"/>
              <a:t>09.07.2019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395628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75ED59-C7FF-4C5C-8804-F4881F57FA77}" type="datetimeFigureOut">
              <a:rPr lang="tr-TR" smtClean="0"/>
              <a:t>09.07.2019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186402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75ED59-C7FF-4C5C-8804-F4881F57FA77}" type="datetimeFigureOut">
              <a:rPr lang="tr-TR" smtClean="0"/>
              <a:t>09.07.2019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152734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75ED59-C7FF-4C5C-8804-F4881F57FA77}" type="datetimeFigureOut">
              <a:rPr lang="tr-TR" smtClean="0"/>
              <a:t>09.07.2019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0073FAA-F32C-4B23-BD46-96605AD1B8B1}" type="slidenum">
              <a:rPr lang="tr-TR" smtClean="0"/>
              <a:t>‹#›</a:t>
            </a:fld>
            <a:endParaRPr lang="tr-TR"/>
          </a:p>
        </p:txBody>
      </p:sp>
    </p:spTree>
    <p:extLst>
      <p:ext uri="{BB962C8B-B14F-4D97-AF65-F5344CB8AC3E}">
        <p14:creationId xmlns:p14="http://schemas.microsoft.com/office/powerpoint/2010/main" val="248915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F75ED59-C7FF-4C5C-8804-F4881F57FA77}" type="datetimeFigureOut">
              <a:rPr lang="tr-TR" smtClean="0"/>
              <a:t>09.07.2019</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0073FAA-F32C-4B23-BD46-96605AD1B8B1}" type="slidenum">
              <a:rPr lang="tr-TR" smtClean="0"/>
              <a:t>‹#›</a:t>
            </a:fld>
            <a:endParaRPr lang="tr-TR"/>
          </a:p>
        </p:txBody>
      </p:sp>
    </p:spTree>
    <p:extLst>
      <p:ext uri="{BB962C8B-B14F-4D97-AF65-F5344CB8AC3E}">
        <p14:creationId xmlns:p14="http://schemas.microsoft.com/office/powerpoint/2010/main" val="4138432717"/>
      </p:ext>
    </p:extLst>
  </p:cSld>
  <p:clrMap bg1="dk1" tx1="lt1" bg2="dk2" tx2="lt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 id="2147484457" r:id="rId12"/>
    <p:sldLayoutId id="2147484458" r:id="rId13"/>
    <p:sldLayoutId id="2147484459" r:id="rId14"/>
    <p:sldLayoutId id="2147484460" r:id="rId15"/>
    <p:sldLayoutId id="2147484461" r:id="rId16"/>
    <p:sldLayoutId id="2147484462"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ocs.oracle.com/cd/E11882_01/server.112/e41084/ap_locks001.htm#SQLRF55502" TargetMode="External"/><Relationship Id="rId7" Type="http://schemas.openxmlformats.org/officeDocument/2006/relationships/hyperlink" Target="http://www.dba-oracle.com/" TargetMode="Externa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s://docs.oracle.com/cd/E11882_01/server.112/e40540/consist.htm#CNCPT1320" TargetMode="External"/><Relationship Id="rId5" Type="http://schemas.openxmlformats.org/officeDocument/2006/relationships/hyperlink" Target="https://oracle-base.com/articles/misc/deadlocks" TargetMode="External"/><Relationship Id="rId4" Type="http://schemas.openxmlformats.org/officeDocument/2006/relationships/hyperlink" Target="https://docs.oracle.com/database/121/SQLRF/ap_locks002.htm#SQLRF55509"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7492" y="1907119"/>
            <a:ext cx="7895493" cy="2421464"/>
          </a:xfrm>
        </p:spPr>
        <p:txBody>
          <a:bodyPr>
            <a:normAutofit fontScale="90000"/>
          </a:bodyPr>
          <a:lstStyle/>
          <a:p>
            <a:r>
              <a:rPr lang="tr-TR" dirty="0" smtClean="0"/>
              <a:t>Locking and             </a:t>
            </a:r>
            <a:br>
              <a:rPr lang="tr-TR" dirty="0" smtClean="0"/>
            </a:br>
            <a:r>
              <a:rPr lang="tr-TR" dirty="0" smtClean="0"/>
              <a:t>Concurrency</a:t>
            </a:r>
            <a:endParaRPr lang="tr-TR" dirty="0"/>
          </a:p>
        </p:txBody>
      </p:sp>
      <p:sp>
        <p:nvSpPr>
          <p:cNvPr id="3" name="Subtitle 2"/>
          <p:cNvSpPr>
            <a:spLocks noGrp="1"/>
          </p:cNvSpPr>
          <p:nvPr>
            <p:ph type="subTitle" idx="1"/>
          </p:nvPr>
        </p:nvSpPr>
        <p:spPr>
          <a:xfrm>
            <a:off x="4994274" y="4328583"/>
            <a:ext cx="7197726" cy="1405467"/>
          </a:xfrm>
        </p:spPr>
        <p:txBody>
          <a:bodyPr>
            <a:normAutofit/>
          </a:bodyPr>
          <a:lstStyle/>
          <a:p>
            <a:r>
              <a:rPr lang="tr-TR" sz="2800" dirty="0" smtClean="0"/>
              <a:t>Davut Kurt    </a:t>
            </a:r>
          </a:p>
          <a:p>
            <a:r>
              <a:rPr lang="tr-TR" sz="2800" dirty="0" smtClean="0"/>
              <a:t>Summer Intern - 2019</a:t>
            </a:r>
            <a:endParaRPr lang="tr-TR"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985" y="5879466"/>
            <a:ext cx="3259015" cy="978534"/>
          </a:xfrm>
          <a:prstGeom prst="rect">
            <a:avLst/>
          </a:prstGeom>
        </p:spPr>
      </p:pic>
    </p:spTree>
    <p:extLst>
      <p:ext uri="{BB962C8B-B14F-4D97-AF65-F5344CB8AC3E}">
        <p14:creationId xmlns:p14="http://schemas.microsoft.com/office/powerpoint/2010/main" val="683904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Optimistic Locking</a:t>
            </a:r>
          </a:p>
        </p:txBody>
      </p:sp>
      <p:sp>
        <p:nvSpPr>
          <p:cNvPr id="3" name="Content Placeholder 2"/>
          <p:cNvSpPr>
            <a:spLocks noGrp="1"/>
          </p:cNvSpPr>
          <p:nvPr>
            <p:ph idx="1"/>
          </p:nvPr>
        </p:nvSpPr>
        <p:spPr>
          <a:xfrm>
            <a:off x="1120000" y="1690688"/>
            <a:ext cx="10233800" cy="4486275"/>
          </a:xfrm>
        </p:spPr>
        <p:txBody>
          <a:bodyPr>
            <a:normAutofit/>
          </a:bodyPr>
          <a:lstStyle/>
          <a:p>
            <a:r>
              <a:rPr lang="en-US" dirty="0"/>
              <a:t>The main problem with a pessimistic locking approach is that transactions have to wait for each other. A way to avoid this is to follow an optimistic locking strategy and assume that it is very unlikely that another user will try to change the same row that you are changing. If the row does change, the update or delete will fail, and the application logic handles such failures by, for example, retrying the select</a:t>
            </a:r>
            <a:r>
              <a:rPr lang="en-US" dirty="0" smtClean="0"/>
              <a:t>.</a:t>
            </a:r>
            <a:endParaRPr lang="tr-TR" dirty="0" smtClean="0"/>
          </a:p>
          <a:p>
            <a:r>
              <a:rPr lang="en-US" dirty="0"/>
              <a:t>With this approach, no locks are held between selecting and updating, or deleting a row. But, consequently, this method requires a way to ensure that the data has not changed between the time of being read and being altered.</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4086002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a:t>Although more retry logic in the application is needed, the primary advantage of an optimistic locking strategy is that it minimizes the time for which a given resource is unavailable for use by other transactions and thus will be a more scalable locking alternative than pessimistic locking.</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3937891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4352" y="1741761"/>
            <a:ext cx="4278454" cy="3182636"/>
          </a:xfrm>
        </p:spPr>
      </p:pic>
      <p:sp>
        <p:nvSpPr>
          <p:cNvPr id="5" name="Content Placeholder 2"/>
          <p:cNvSpPr txBox="1">
            <a:spLocks/>
          </p:cNvSpPr>
          <p:nvPr/>
        </p:nvSpPr>
        <p:spPr>
          <a:xfrm>
            <a:off x="734988" y="734760"/>
            <a:ext cx="5858317" cy="556978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Transaction 1 reads a specific record but then releases its lock. Transaction 2 is now not prevented from retrieving that same row</a:t>
            </a:r>
            <a:r>
              <a:rPr lang="en-US" dirty="0" smtClean="0"/>
              <a:t>.</a:t>
            </a:r>
            <a:endParaRPr lang="en-US" dirty="0"/>
          </a:p>
          <a:p>
            <a:r>
              <a:rPr lang="en-US" dirty="0"/>
              <a:t>Before committing the transaction, both transaction 1 and transaction 2 must check whether the row has changed after the previous SELECT. </a:t>
            </a:r>
          </a:p>
          <a:p>
            <a:r>
              <a:rPr lang="en-US" dirty="0"/>
              <a:t>If a change has occurred, the transaction must restart with a new SELECT in order to retrieve the current data. </a:t>
            </a:r>
          </a:p>
          <a:p>
            <a:r>
              <a:rPr lang="en-US" dirty="0"/>
              <a:t>However, if that row has not been changed after the previous SELECT, the data can be successfully updated.</a:t>
            </a:r>
            <a:endParaRPr lang="tr-TR"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497957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Blocking</a:t>
            </a:r>
            <a:endParaRPr lang="tr-TR" dirty="0"/>
          </a:p>
        </p:txBody>
      </p:sp>
      <p:sp>
        <p:nvSpPr>
          <p:cNvPr id="5" name="Content Placeholder 2"/>
          <p:cNvSpPr>
            <a:spLocks noGrp="1"/>
          </p:cNvSpPr>
          <p:nvPr>
            <p:ph idx="1"/>
          </p:nvPr>
        </p:nvSpPr>
        <p:spPr/>
        <p:txBody>
          <a:bodyPr>
            <a:normAutofit lnSpcReduction="10000"/>
          </a:bodyPr>
          <a:lstStyle/>
          <a:p>
            <a:r>
              <a:rPr lang="en-US" dirty="0"/>
              <a:t>Blocking occurs when one session holds a lock on a resource that another session is requesting.</a:t>
            </a:r>
          </a:p>
          <a:p>
            <a:pPr marL="0" indent="0">
              <a:buNone/>
            </a:pPr>
            <a:endParaRPr lang="en-US" dirty="0"/>
          </a:p>
          <a:p>
            <a:r>
              <a:rPr lang="en-US" dirty="0" smtClean="0"/>
              <a:t>As </a:t>
            </a:r>
            <a:r>
              <a:rPr lang="en-US" dirty="0"/>
              <a:t>a result, the requesting session will be blocked, it will ʹhangʹ until the holding session gives up the locked resource</a:t>
            </a:r>
            <a:r>
              <a:rPr lang="en-US" dirty="0" smtClean="0"/>
              <a:t>.</a:t>
            </a:r>
            <a:r>
              <a:rPr lang="tr-TR" dirty="0" smtClean="0"/>
              <a:t> </a:t>
            </a:r>
            <a:r>
              <a:rPr lang="en-US" dirty="0" smtClean="0"/>
              <a:t>In </a:t>
            </a:r>
            <a:r>
              <a:rPr lang="en-US" dirty="0"/>
              <a:t>almost every case, blocking is avoidable.</a:t>
            </a:r>
          </a:p>
          <a:p>
            <a:endParaRPr lang="en-US" dirty="0"/>
          </a:p>
          <a:p>
            <a:r>
              <a:rPr lang="en-US" dirty="0" smtClean="0"/>
              <a:t>In </a:t>
            </a:r>
            <a:r>
              <a:rPr lang="en-US" dirty="0"/>
              <a:t>fact, if you do find yourself blocking in an interactive application you are most likely suffering from the lost update bug described above (your logic is flawed and that is the cause of the blocking).</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037374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9789" y="814971"/>
            <a:ext cx="10233800" cy="5377281"/>
          </a:xfrm>
        </p:spPr>
        <p:txBody>
          <a:bodyPr>
            <a:normAutofit lnSpcReduction="10000"/>
          </a:bodyPr>
          <a:lstStyle/>
          <a:p>
            <a:r>
              <a:rPr lang="en-US" dirty="0"/>
              <a:t>There are four common DML statements that will block in the database ‐ INSERT, UPDATE, DELETE, and SELECT FOR UPDATE. </a:t>
            </a:r>
          </a:p>
          <a:p>
            <a:endParaRPr lang="en-US" dirty="0"/>
          </a:p>
          <a:p>
            <a:r>
              <a:rPr lang="en-US" dirty="0"/>
              <a:t>The solution to a blocked SELECT FOR UPDATE is trivial: simply add the NOWAIT clause and it will no longer block. </a:t>
            </a:r>
          </a:p>
          <a:p>
            <a:endParaRPr lang="en-US" dirty="0"/>
          </a:p>
          <a:p>
            <a:r>
              <a:rPr lang="en-US" dirty="0"/>
              <a:t>Instead, your application would report back to the end user that the row is already locked. </a:t>
            </a:r>
          </a:p>
          <a:p>
            <a:endParaRPr lang="en-US" dirty="0"/>
          </a:p>
          <a:p>
            <a:r>
              <a:rPr lang="en-US" dirty="0"/>
              <a:t>The interesting cases are the remaining three DML statements. </a:t>
            </a:r>
            <a:r>
              <a:rPr lang="tr-TR" dirty="0" smtClean="0"/>
              <a:t>  </a:t>
            </a:r>
            <a:r>
              <a:rPr lang="en-US" dirty="0" smtClean="0"/>
              <a:t>We</a:t>
            </a:r>
            <a:r>
              <a:rPr lang="tr-TR" dirty="0" smtClean="0"/>
              <a:t> wi</a:t>
            </a:r>
            <a:r>
              <a:rPr lang="en-US" dirty="0" err="1" smtClean="0"/>
              <a:t>ll</a:t>
            </a:r>
            <a:r>
              <a:rPr lang="en-US" dirty="0" smtClean="0"/>
              <a:t> </a:t>
            </a:r>
            <a:r>
              <a:rPr lang="en-US" dirty="0"/>
              <a:t>look at each of them and see why they should not block, and when they do ‐ how to correct that.</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045358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Deadlocks</a:t>
            </a:r>
            <a:endParaRPr lang="tr-TR" dirty="0"/>
          </a:p>
        </p:txBody>
      </p:sp>
      <p:sp>
        <p:nvSpPr>
          <p:cNvPr id="5" name="Content Placeholder 4"/>
          <p:cNvSpPr>
            <a:spLocks noGrp="1"/>
          </p:cNvSpPr>
          <p:nvPr>
            <p:ph idx="1"/>
          </p:nvPr>
        </p:nvSpPr>
        <p:spPr>
          <a:xfrm>
            <a:off x="979101" y="1932904"/>
            <a:ext cx="5527207" cy="4351338"/>
          </a:xfrm>
        </p:spPr>
        <p:txBody>
          <a:bodyPr/>
          <a:lstStyle/>
          <a:p>
            <a:r>
              <a:rPr lang="tr-TR" dirty="0"/>
              <a:t>D</a:t>
            </a:r>
            <a:r>
              <a:rPr lang="en-US" dirty="0" err="1" smtClean="0"/>
              <a:t>eadlock</a:t>
            </a:r>
            <a:r>
              <a:rPr lang="en-US" dirty="0" smtClean="0"/>
              <a:t> </a:t>
            </a:r>
            <a:r>
              <a:rPr lang="en-US" dirty="0"/>
              <a:t>occurs when two or more processes want to access mutually locked resources. System resources are adversely affected because both processes are constantly waiting for each other.</a:t>
            </a:r>
            <a:endParaRPr lang="tr-T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159" y="1932904"/>
            <a:ext cx="3423142" cy="237461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167551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377" y="2219156"/>
            <a:ext cx="3795346" cy="270547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604" y="2219156"/>
            <a:ext cx="3839111" cy="2705478"/>
          </a:xfrm>
          <a:prstGeom prst="rect">
            <a:avLst/>
          </a:prstGeom>
        </p:spPr>
      </p:pic>
      <p:sp>
        <p:nvSpPr>
          <p:cNvPr id="3" name="Rectangle 2"/>
          <p:cNvSpPr/>
          <p:nvPr/>
        </p:nvSpPr>
        <p:spPr>
          <a:xfrm>
            <a:off x="2557096" y="5261487"/>
            <a:ext cx="1781908" cy="369332"/>
          </a:xfrm>
          <a:prstGeom prst="rect">
            <a:avLst/>
          </a:prstGeom>
        </p:spPr>
        <p:txBody>
          <a:bodyPr wrap="square">
            <a:spAutoFit/>
          </a:bodyPr>
          <a:lstStyle/>
          <a:p>
            <a:r>
              <a:rPr lang="tr-TR" dirty="0" smtClean="0"/>
              <a:t>Session 1</a:t>
            </a:r>
            <a:endParaRPr lang="tr-TR" dirty="0"/>
          </a:p>
        </p:txBody>
      </p:sp>
      <p:sp>
        <p:nvSpPr>
          <p:cNvPr id="6" name="Rectangle 5"/>
          <p:cNvSpPr/>
          <p:nvPr/>
        </p:nvSpPr>
        <p:spPr>
          <a:xfrm>
            <a:off x="8307191" y="5261487"/>
            <a:ext cx="1075936" cy="369332"/>
          </a:xfrm>
          <a:prstGeom prst="rect">
            <a:avLst/>
          </a:prstGeom>
        </p:spPr>
        <p:txBody>
          <a:bodyPr wrap="none">
            <a:spAutoFit/>
          </a:bodyPr>
          <a:lstStyle/>
          <a:p>
            <a:r>
              <a:rPr lang="tr-TR" dirty="0"/>
              <a:t>Session </a:t>
            </a:r>
            <a:r>
              <a:rPr lang="tr-TR" dirty="0" smtClean="0"/>
              <a:t>2</a:t>
            </a:r>
            <a:endParaRPr lang="tr-TR"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3906322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106" y="392479"/>
            <a:ext cx="11734355" cy="4351338"/>
          </a:xfrm>
        </p:spPr>
        <p:txBody>
          <a:bodyPr/>
          <a:lstStyle/>
          <a:p>
            <a:r>
              <a:rPr lang="en-US" dirty="0"/>
              <a:t> Oracle automatically detects and resolves deadlocks by rolling back the statement associated with the transaction that detects the deadlock. Typically, deadlocks are caused by poorly implemented locking in application code. This article shows the steps necessary to identify the offending application code when a deadlock is </a:t>
            </a:r>
            <a:r>
              <a:rPr lang="en-US" dirty="0" smtClean="0"/>
              <a:t>detected.</a:t>
            </a:r>
            <a:r>
              <a:rPr lang="tr-TR" dirty="0"/>
              <a:t> </a:t>
            </a:r>
            <a:endParaRPr lang="tr-TR" dirty="0" smtClean="0"/>
          </a:p>
          <a:p>
            <a:endParaRPr lang="tr-TR" dirty="0" smtClean="0"/>
          </a:p>
          <a:p>
            <a:pPr marL="0" indent="0">
              <a:buNone/>
            </a:pPr>
            <a:r>
              <a:rPr lang="tr-TR" dirty="0" smtClean="0"/>
              <a:t>    Create </a:t>
            </a:r>
            <a:r>
              <a:rPr lang="tr-TR" dirty="0"/>
              <a:t>a test </a:t>
            </a:r>
            <a:r>
              <a:rPr lang="tr-TR" dirty="0" smtClean="0"/>
              <a:t>user :				Create </a:t>
            </a:r>
            <a:r>
              <a:rPr lang="tr-TR" dirty="0"/>
              <a:t>a test </a:t>
            </a:r>
            <a:r>
              <a:rPr lang="tr-TR" dirty="0" smtClean="0"/>
              <a:t>schema :</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86" y="3672641"/>
            <a:ext cx="4601867" cy="26639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192" y="3672641"/>
            <a:ext cx="4867954" cy="266399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624726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738" y="1323975"/>
            <a:ext cx="3733404" cy="538237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9190" y="1323976"/>
            <a:ext cx="3677163" cy="5382376"/>
          </a:xfrm>
          <a:prstGeom prst="rect">
            <a:avLst/>
          </a:prstGeom>
        </p:spPr>
      </p:pic>
      <p:sp>
        <p:nvSpPr>
          <p:cNvPr id="6" name="Content Placeholder 2"/>
          <p:cNvSpPr txBox="1">
            <a:spLocks/>
          </p:cNvSpPr>
          <p:nvPr/>
        </p:nvSpPr>
        <p:spPr>
          <a:xfrm>
            <a:off x="822553" y="224590"/>
            <a:ext cx="10233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Start two SQL*Plus sessions, each logged into the test user, then run the following pieces of code, one in each session.</a:t>
            </a:r>
            <a:endParaRPr lang="tr-TR"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66231" y="6550007"/>
            <a:ext cx="1025769" cy="30799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534532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4452" y="1344360"/>
            <a:ext cx="10391274" cy="4751639"/>
          </a:xfrm>
        </p:spPr>
        <p:txBody>
          <a:bodyPr>
            <a:normAutofit/>
          </a:bodyPr>
          <a:lstStyle/>
          <a:p>
            <a:r>
              <a:rPr lang="tr-TR" dirty="0"/>
              <a:t>The first piece of code gets a lock on a row in the DEADLOCK_1 table, it pauses for 30 seconds, then attempts to get a lock on a row in the DEADLOCK_2 table. The second piece of code does the same thing but in reverse, locking a row in the DEADLOCK_2 table, then the DEADLOCK_1 table. The call to the DBMS_LOCK.SLEEP procedure is only present to give you enough time to switch sessions.</a:t>
            </a:r>
          </a:p>
          <a:p>
            <a:pPr marL="0" indent="0">
              <a:buNone/>
            </a:pPr>
            <a:endParaRPr lang="tr-TR" dirty="0"/>
          </a:p>
          <a:p>
            <a:pPr marL="0" indent="0">
              <a:buNone/>
            </a:pP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139963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86" y="246185"/>
            <a:ext cx="8534400" cy="1507067"/>
          </a:xfrm>
        </p:spPr>
        <p:txBody>
          <a:bodyPr>
            <a:normAutofit/>
          </a:bodyPr>
          <a:lstStyle/>
          <a:p>
            <a:r>
              <a:rPr lang="tr-TR" sz="4400" dirty="0"/>
              <a:t>Overview</a:t>
            </a:r>
          </a:p>
        </p:txBody>
      </p:sp>
      <p:sp>
        <p:nvSpPr>
          <p:cNvPr id="3" name="Content Placeholder 2"/>
          <p:cNvSpPr>
            <a:spLocks noGrp="1"/>
          </p:cNvSpPr>
          <p:nvPr>
            <p:ph idx="1"/>
          </p:nvPr>
        </p:nvSpPr>
        <p:spPr>
          <a:xfrm>
            <a:off x="990418" y="1753252"/>
            <a:ext cx="9639482" cy="3615267"/>
          </a:xfrm>
        </p:spPr>
        <p:txBody>
          <a:bodyPr/>
          <a:lstStyle/>
          <a:p>
            <a:r>
              <a:rPr lang="en-US" dirty="0">
                <a:solidFill>
                  <a:schemeClr val="tx1">
                    <a:lumMod val="85000"/>
                  </a:schemeClr>
                </a:solidFill>
              </a:rPr>
              <a:t>One of the key challenges in developing multi‐user, database‐driven applications is </a:t>
            </a:r>
            <a:r>
              <a:rPr lang="en-US" dirty="0" smtClean="0">
                <a:solidFill>
                  <a:schemeClr val="tx1">
                    <a:lumMod val="85000"/>
                  </a:schemeClr>
                </a:solidFill>
              </a:rPr>
              <a:t>to</a:t>
            </a:r>
            <a:r>
              <a:rPr lang="tr-TR" dirty="0" smtClean="0">
                <a:solidFill>
                  <a:schemeClr val="tx1">
                    <a:lumMod val="85000"/>
                  </a:schemeClr>
                </a:solidFill>
              </a:rPr>
              <a:t> </a:t>
            </a:r>
            <a:r>
              <a:rPr lang="en-US" dirty="0" smtClean="0">
                <a:solidFill>
                  <a:schemeClr val="tx1">
                    <a:lumMod val="85000"/>
                  </a:schemeClr>
                </a:solidFill>
              </a:rPr>
              <a:t>maximize </a:t>
            </a:r>
            <a:r>
              <a:rPr lang="en-US" dirty="0">
                <a:solidFill>
                  <a:schemeClr val="tx1">
                    <a:lumMod val="85000"/>
                  </a:schemeClr>
                </a:solidFill>
              </a:rPr>
              <a:t>concurrent access but, at the same time, to ensure that each user is able to </a:t>
            </a:r>
            <a:r>
              <a:rPr lang="en-US" dirty="0" smtClean="0">
                <a:solidFill>
                  <a:schemeClr val="tx1">
                    <a:lumMod val="85000"/>
                  </a:schemeClr>
                </a:solidFill>
              </a:rPr>
              <a:t>read</a:t>
            </a:r>
            <a:r>
              <a:rPr lang="tr-TR" dirty="0" smtClean="0">
                <a:solidFill>
                  <a:schemeClr val="tx1">
                    <a:lumMod val="85000"/>
                  </a:schemeClr>
                </a:solidFill>
              </a:rPr>
              <a:t> </a:t>
            </a:r>
            <a:r>
              <a:rPr lang="en-US" dirty="0" smtClean="0">
                <a:solidFill>
                  <a:schemeClr val="tx1">
                    <a:lumMod val="85000"/>
                  </a:schemeClr>
                </a:solidFill>
              </a:rPr>
              <a:t>and </a:t>
            </a:r>
            <a:r>
              <a:rPr lang="en-US" dirty="0">
                <a:solidFill>
                  <a:schemeClr val="tx1">
                    <a:lumMod val="85000"/>
                  </a:schemeClr>
                </a:solidFill>
              </a:rPr>
              <a:t>modify the data in a consistent fashion. </a:t>
            </a:r>
            <a:endParaRPr lang="tr-TR" dirty="0" smtClean="0">
              <a:solidFill>
                <a:schemeClr val="tx1">
                  <a:lumMod val="85000"/>
                </a:schemeClr>
              </a:solidFill>
            </a:endParaRPr>
          </a:p>
          <a:p>
            <a:r>
              <a:rPr lang="en-US" dirty="0" smtClean="0">
                <a:solidFill>
                  <a:schemeClr val="tx1">
                    <a:lumMod val="85000"/>
                  </a:schemeClr>
                </a:solidFill>
              </a:rPr>
              <a:t>The </a:t>
            </a:r>
            <a:r>
              <a:rPr lang="en-US" dirty="0">
                <a:solidFill>
                  <a:schemeClr val="tx1">
                    <a:lumMod val="85000"/>
                  </a:schemeClr>
                </a:solidFill>
              </a:rPr>
              <a:t>locking and concurrency controls </a:t>
            </a:r>
            <a:r>
              <a:rPr lang="en-US" dirty="0" smtClean="0">
                <a:solidFill>
                  <a:schemeClr val="tx1">
                    <a:lumMod val="85000"/>
                  </a:schemeClr>
                </a:solidFill>
              </a:rPr>
              <a:t>that</a:t>
            </a:r>
            <a:r>
              <a:rPr lang="tr-TR" dirty="0" smtClean="0">
                <a:solidFill>
                  <a:schemeClr val="tx1">
                    <a:lumMod val="85000"/>
                  </a:schemeClr>
                </a:solidFill>
              </a:rPr>
              <a:t> </a:t>
            </a:r>
            <a:r>
              <a:rPr lang="en-US" dirty="0" smtClean="0">
                <a:solidFill>
                  <a:schemeClr val="tx1">
                    <a:lumMod val="85000"/>
                  </a:schemeClr>
                </a:solidFill>
              </a:rPr>
              <a:t>allow </a:t>
            </a:r>
            <a:r>
              <a:rPr lang="en-US" dirty="0">
                <a:solidFill>
                  <a:schemeClr val="tx1">
                    <a:lumMod val="85000"/>
                  </a:schemeClr>
                </a:solidFill>
              </a:rPr>
              <a:t>this to happen are key features of any database, and Oracle excels in providing </a:t>
            </a:r>
            <a:r>
              <a:rPr lang="en-US" dirty="0" smtClean="0">
                <a:solidFill>
                  <a:schemeClr val="tx1">
                    <a:lumMod val="85000"/>
                  </a:schemeClr>
                </a:solidFill>
              </a:rPr>
              <a:t>them.</a:t>
            </a:r>
            <a:endParaRPr lang="tr-TR" dirty="0">
              <a:solidFill>
                <a:schemeClr val="tx1">
                  <a:lumMod val="8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3592789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1451" y="494128"/>
            <a:ext cx="10233800" cy="5152691"/>
          </a:xfrm>
        </p:spPr>
        <p:txBody>
          <a:bodyPr>
            <a:normAutofit/>
          </a:bodyPr>
          <a:lstStyle/>
          <a:p>
            <a:r>
              <a:rPr lang="tr-TR" dirty="0"/>
              <a:t>Eventually, one of the sessions will detect the deadlock, rollback its transaction and produce a deadlock error, while the other transaction completes successfully. A typical deadlock error is displayed </a:t>
            </a:r>
            <a:r>
              <a:rPr lang="tr-TR" dirty="0" smtClean="0"/>
              <a:t>below.</a:t>
            </a:r>
            <a:endParaRPr lang="tr-TR" dirty="0"/>
          </a:p>
          <a:p>
            <a:endParaRPr lang="tr-TR" dirty="0" smtClean="0"/>
          </a:p>
          <a:p>
            <a:endParaRPr lang="tr-TR" dirty="0" smtClean="0"/>
          </a:p>
          <a:p>
            <a:endParaRPr lang="tr-TR" dirty="0"/>
          </a:p>
          <a:p>
            <a:pPr marL="0" indent="0">
              <a:buNone/>
            </a:pPr>
            <a:endParaRPr lang="tr-TR" dirty="0"/>
          </a:p>
          <a:p>
            <a:r>
              <a:rPr lang="en-US" dirty="0"/>
              <a:t>In addition to the deadlock error reported to the session, a message is placed in the alert </a:t>
            </a:r>
            <a:r>
              <a:rPr lang="en-US" dirty="0" smtClean="0"/>
              <a:t>log</a:t>
            </a:r>
            <a:r>
              <a:rPr lang="tr-TR" dirty="0" smtClean="0"/>
              <a:t>.</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74" y="2525419"/>
            <a:ext cx="6323672" cy="14530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074" y="5393173"/>
            <a:ext cx="10111997" cy="50729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904254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4369" y="365125"/>
            <a:ext cx="6361301" cy="6051717"/>
          </a:xfrm>
        </p:spPr>
      </p:pic>
      <p:sp>
        <p:nvSpPr>
          <p:cNvPr id="5" name="Content Placeholder 2"/>
          <p:cNvSpPr txBox="1">
            <a:spLocks/>
          </p:cNvSpPr>
          <p:nvPr/>
        </p:nvSpPr>
        <p:spPr>
          <a:xfrm>
            <a:off x="638737" y="1889125"/>
            <a:ext cx="46230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error message contains a reference to a trace file, whose contents indicate the SQL statements blocked in both the session that detected the deadlock and the other blocked sessions.</a:t>
            </a:r>
            <a:endParaRPr lang="tr-TR"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994950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854" y="691416"/>
            <a:ext cx="10837538" cy="5779721"/>
          </a:xfrm>
        </p:spPr>
        <p:txBody>
          <a:bodyPr>
            <a:normAutofit/>
          </a:bodyPr>
          <a:lstStyle/>
          <a:p>
            <a:r>
              <a:rPr lang="en-US" dirty="0"/>
              <a:t>Unlike in many other RDBMSs, deadlocks are so rare </a:t>
            </a:r>
            <a:r>
              <a:rPr lang="en-US" dirty="0" smtClean="0"/>
              <a:t>in</a:t>
            </a:r>
            <a:r>
              <a:rPr lang="tr-TR" dirty="0" smtClean="0"/>
              <a:t> </a:t>
            </a:r>
            <a:r>
              <a:rPr lang="en-US" dirty="0" smtClean="0"/>
              <a:t>Oracle </a:t>
            </a:r>
            <a:r>
              <a:rPr lang="en-US" dirty="0"/>
              <a:t>they can be considered almost non‐existent. </a:t>
            </a:r>
          </a:p>
          <a:p>
            <a:r>
              <a:rPr lang="tr-TR" dirty="0" smtClean="0"/>
              <a:t>T</a:t>
            </a:r>
            <a:r>
              <a:rPr lang="en-US" dirty="0" err="1" smtClean="0"/>
              <a:t>ypically</a:t>
            </a:r>
            <a:r>
              <a:rPr lang="en-US" dirty="0"/>
              <a:t>, you must come up with artificial conditions to get one</a:t>
            </a:r>
            <a:r>
              <a:rPr lang="en-US" dirty="0" smtClean="0"/>
              <a:t>.</a:t>
            </a:r>
            <a:endParaRPr lang="tr-TR" dirty="0" smtClean="0"/>
          </a:p>
          <a:p>
            <a:r>
              <a:rPr lang="en-US" dirty="0"/>
              <a:t>The number one cause of deadlocks in the Oracle database, is un‐indexed foreign keys. There are two cases where Oracle will place a full table lock on a child table after modification of the parent table</a:t>
            </a:r>
            <a:r>
              <a:rPr lang="en-US" dirty="0" smtClean="0"/>
              <a:t>.</a:t>
            </a:r>
            <a:endParaRPr lang="tr-TR" dirty="0"/>
          </a:p>
          <a:p>
            <a:r>
              <a:rPr lang="en-US" dirty="0"/>
              <a:t>If </a:t>
            </a:r>
            <a:r>
              <a:rPr lang="tr-TR" dirty="0" smtClean="0"/>
              <a:t>you</a:t>
            </a:r>
            <a:r>
              <a:rPr lang="en-US" dirty="0" smtClean="0"/>
              <a:t> </a:t>
            </a:r>
            <a:r>
              <a:rPr lang="en-US" dirty="0"/>
              <a:t>update the parent </a:t>
            </a:r>
            <a:r>
              <a:rPr lang="en-US" dirty="0" err="1"/>
              <a:t>tableʹs</a:t>
            </a:r>
            <a:r>
              <a:rPr lang="en-US" dirty="0"/>
              <a:t> primary key (a very rare occurrence if you follow </a:t>
            </a:r>
            <a:r>
              <a:rPr lang="en-US" dirty="0" smtClean="0"/>
              <a:t>the</a:t>
            </a:r>
            <a:r>
              <a:rPr lang="tr-TR" dirty="0" smtClean="0"/>
              <a:t> </a:t>
            </a:r>
            <a:r>
              <a:rPr lang="en-US" dirty="0" smtClean="0"/>
              <a:t>rules </a:t>
            </a:r>
            <a:r>
              <a:rPr lang="en-US" dirty="0"/>
              <a:t>of relational databases that primary keys should be immutable), the </a:t>
            </a:r>
            <a:r>
              <a:rPr lang="en-US" dirty="0" smtClean="0"/>
              <a:t>child</a:t>
            </a:r>
            <a:r>
              <a:rPr lang="tr-TR" dirty="0" smtClean="0"/>
              <a:t> </a:t>
            </a:r>
            <a:r>
              <a:rPr lang="en-US" dirty="0" smtClean="0"/>
              <a:t>table </a:t>
            </a:r>
            <a:r>
              <a:rPr lang="en-US" dirty="0"/>
              <a:t>will be locked in the absence of an index.  </a:t>
            </a:r>
          </a:p>
          <a:p>
            <a:r>
              <a:rPr lang="en-US" dirty="0" smtClean="0"/>
              <a:t>If </a:t>
            </a:r>
            <a:r>
              <a:rPr lang="tr-TR" dirty="0" smtClean="0"/>
              <a:t>you</a:t>
            </a:r>
            <a:r>
              <a:rPr lang="en-US" dirty="0" smtClean="0"/>
              <a:t> </a:t>
            </a:r>
            <a:r>
              <a:rPr lang="en-US" dirty="0"/>
              <a:t>delete a parent table row, the entire child table will be locked (in the absence </a:t>
            </a:r>
            <a:r>
              <a:rPr lang="en-US" dirty="0" smtClean="0"/>
              <a:t>of</a:t>
            </a:r>
            <a:r>
              <a:rPr lang="tr-TR" dirty="0" smtClean="0"/>
              <a:t> </a:t>
            </a:r>
            <a:r>
              <a:rPr lang="en-US" dirty="0" smtClean="0"/>
              <a:t>an </a:t>
            </a:r>
            <a:r>
              <a:rPr lang="en-US" dirty="0"/>
              <a:t>index) as </a:t>
            </a:r>
            <a:r>
              <a:rPr lang="en-US" dirty="0" smtClean="0"/>
              <a:t>well</a:t>
            </a:r>
            <a:r>
              <a:rPr lang="tr-TR" dirty="0"/>
              <a:t>.</a:t>
            </a:r>
            <a:endParaRPr lang="tr-TR"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680521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Lock Escalation</a:t>
            </a:r>
          </a:p>
        </p:txBody>
      </p:sp>
      <p:sp>
        <p:nvSpPr>
          <p:cNvPr id="3" name="Content Placeholder 2"/>
          <p:cNvSpPr>
            <a:spLocks noGrp="1"/>
          </p:cNvSpPr>
          <p:nvPr>
            <p:ph idx="1"/>
          </p:nvPr>
        </p:nvSpPr>
        <p:spPr/>
        <p:txBody>
          <a:bodyPr/>
          <a:lstStyle/>
          <a:p>
            <a:r>
              <a:rPr lang="en-US" dirty="0"/>
              <a:t>DB locks can exist on rows, pages or whole tables or indexes. When a transaction is in progress, the locks held by the transaction take up resources. </a:t>
            </a:r>
            <a:endParaRPr lang="tr-TR" dirty="0" smtClean="0"/>
          </a:p>
          <a:p>
            <a:r>
              <a:rPr lang="en-US" dirty="0" smtClean="0"/>
              <a:t>Lock </a:t>
            </a:r>
            <a:r>
              <a:rPr lang="en-US" dirty="0"/>
              <a:t>escalation is where the system consolidates multiple locks into a higher level one (for example consolidating multiple row locks to a page or multiple pages to a whole table) typically to recover resources taken up by large numbers of fine-grained locks.</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4285172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Types of Lock</a:t>
            </a:r>
          </a:p>
        </p:txBody>
      </p:sp>
      <p:sp>
        <p:nvSpPr>
          <p:cNvPr id="3" name="Content Placeholder 2"/>
          <p:cNvSpPr>
            <a:spLocks noGrp="1"/>
          </p:cNvSpPr>
          <p:nvPr>
            <p:ph idx="1"/>
          </p:nvPr>
        </p:nvSpPr>
        <p:spPr/>
        <p:txBody>
          <a:bodyPr>
            <a:normAutofit fontScale="92500" lnSpcReduction="10000"/>
          </a:bodyPr>
          <a:lstStyle/>
          <a:p>
            <a:r>
              <a:rPr lang="en-US" dirty="0"/>
              <a:t>The five general classes of locks in Oracle are listed below. The first three are common (used in every Oracle database) and the last two are unique to OPS (Oracle Parallel Server). We will introduce the OPS‐specific locks, but will concentrate on the common locks:</a:t>
            </a:r>
            <a:endParaRPr lang="tr-TR" dirty="0"/>
          </a:p>
          <a:p>
            <a:endParaRPr lang="tr-TR" dirty="0" smtClean="0"/>
          </a:p>
          <a:p>
            <a:r>
              <a:rPr lang="en-US" dirty="0" smtClean="0"/>
              <a:t>DML </a:t>
            </a:r>
            <a:r>
              <a:rPr lang="en-US" dirty="0"/>
              <a:t>locks </a:t>
            </a:r>
            <a:endParaRPr lang="tr-TR" dirty="0" smtClean="0"/>
          </a:p>
          <a:p>
            <a:r>
              <a:rPr lang="en-US" dirty="0" smtClean="0"/>
              <a:t>DDL </a:t>
            </a:r>
            <a:r>
              <a:rPr lang="en-US" dirty="0"/>
              <a:t>locks   </a:t>
            </a:r>
            <a:endParaRPr lang="tr-TR" dirty="0" smtClean="0"/>
          </a:p>
          <a:p>
            <a:r>
              <a:rPr lang="en-US" dirty="0" smtClean="0"/>
              <a:t>Internal </a:t>
            </a:r>
            <a:r>
              <a:rPr lang="en-US" dirty="0"/>
              <a:t>locks and latches </a:t>
            </a:r>
            <a:endParaRPr lang="tr-TR" dirty="0" smtClean="0"/>
          </a:p>
          <a:p>
            <a:r>
              <a:rPr lang="en-US" dirty="0" smtClean="0"/>
              <a:t>Distributed </a:t>
            </a:r>
            <a:r>
              <a:rPr lang="en-US" dirty="0"/>
              <a:t>locks  </a:t>
            </a:r>
            <a:endParaRPr lang="tr-TR" dirty="0" smtClean="0"/>
          </a:p>
          <a:p>
            <a:r>
              <a:rPr lang="en-US" dirty="0" smtClean="0"/>
              <a:t>PCM </a:t>
            </a:r>
            <a:r>
              <a:rPr lang="en-US" dirty="0"/>
              <a:t>(Parallel Cache Management) Locks </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22090150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DML locks </a:t>
            </a:r>
            <a:endParaRPr lang="tr-TR" dirty="0"/>
          </a:p>
        </p:txBody>
      </p:sp>
      <p:sp>
        <p:nvSpPr>
          <p:cNvPr id="3" name="Content Placeholder 2"/>
          <p:cNvSpPr>
            <a:spLocks noGrp="1"/>
          </p:cNvSpPr>
          <p:nvPr>
            <p:ph idx="1"/>
          </p:nvPr>
        </p:nvSpPr>
        <p:spPr/>
        <p:txBody>
          <a:bodyPr/>
          <a:lstStyle/>
          <a:p>
            <a:r>
              <a:rPr lang="en-US" dirty="0"/>
              <a:t>DML locks are used to ensure only one person at a time modifies a row, and that no </a:t>
            </a:r>
            <a:r>
              <a:rPr lang="en-US" dirty="0" smtClean="0"/>
              <a:t>one</a:t>
            </a:r>
            <a:r>
              <a:rPr lang="tr-TR" dirty="0" smtClean="0"/>
              <a:t> </a:t>
            </a:r>
            <a:r>
              <a:rPr lang="en-US" dirty="0" smtClean="0"/>
              <a:t>can </a:t>
            </a:r>
            <a:r>
              <a:rPr lang="en-US" dirty="0"/>
              <a:t>drop a table upon which you are working. Oracle will place these locks for you.</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478988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TX ‐ (Transaction) Locks</a:t>
            </a:r>
          </a:p>
        </p:txBody>
      </p:sp>
      <p:sp>
        <p:nvSpPr>
          <p:cNvPr id="3" name="Content Placeholder 2"/>
          <p:cNvSpPr>
            <a:spLocks noGrp="1"/>
          </p:cNvSpPr>
          <p:nvPr>
            <p:ph idx="1"/>
          </p:nvPr>
        </p:nvSpPr>
        <p:spPr/>
        <p:txBody>
          <a:bodyPr>
            <a:normAutofit/>
          </a:bodyPr>
          <a:lstStyle/>
          <a:p>
            <a:r>
              <a:rPr lang="tr-TR" dirty="0" smtClean="0"/>
              <a:t>A</a:t>
            </a:r>
            <a:r>
              <a:rPr lang="en-US" dirty="0" err="1" smtClean="0"/>
              <a:t>ll</a:t>
            </a:r>
            <a:r>
              <a:rPr lang="en-US" dirty="0" smtClean="0"/>
              <a:t> </a:t>
            </a:r>
            <a:r>
              <a:rPr lang="tr-TR" dirty="0" smtClean="0"/>
              <a:t>DML</a:t>
            </a:r>
            <a:r>
              <a:rPr lang="en-US" dirty="0" smtClean="0"/>
              <a:t> </a:t>
            </a:r>
            <a:r>
              <a:rPr lang="en-US" dirty="0"/>
              <a:t>locks oracle acquires automatically are row-level locks</a:t>
            </a:r>
            <a:r>
              <a:rPr lang="en-US" dirty="0" smtClean="0"/>
              <a:t>.</a:t>
            </a:r>
            <a:endParaRPr lang="en-US" dirty="0"/>
          </a:p>
          <a:p>
            <a:r>
              <a:rPr lang="tr-TR" dirty="0" smtClean="0"/>
              <a:t>N</a:t>
            </a:r>
            <a:r>
              <a:rPr lang="en-US" dirty="0" smtClean="0"/>
              <a:t>o </a:t>
            </a:r>
            <a:r>
              <a:rPr lang="en-US" dirty="0"/>
              <a:t>limit to number of row locks held by a transactıon</a:t>
            </a:r>
            <a:r>
              <a:rPr lang="en-US" dirty="0" smtClean="0"/>
              <a:t>.</a:t>
            </a:r>
            <a:endParaRPr lang="en-US" dirty="0"/>
          </a:p>
          <a:p>
            <a:r>
              <a:rPr lang="tr-TR" dirty="0" smtClean="0"/>
              <a:t>O</a:t>
            </a:r>
            <a:r>
              <a:rPr lang="en-US" dirty="0" err="1" smtClean="0"/>
              <a:t>racle</a:t>
            </a:r>
            <a:r>
              <a:rPr lang="en-US" dirty="0" smtClean="0"/>
              <a:t> </a:t>
            </a:r>
            <a:r>
              <a:rPr lang="en-US" dirty="0"/>
              <a:t>does not escalate locks from the row </a:t>
            </a:r>
            <a:r>
              <a:rPr lang="en-US" dirty="0" smtClean="0"/>
              <a:t>level</a:t>
            </a:r>
            <a:r>
              <a:rPr lang="tr-TR" dirty="0" smtClean="0"/>
              <a:t>.</a:t>
            </a:r>
            <a:endParaRPr lang="en-US" dirty="0"/>
          </a:p>
          <a:p>
            <a:r>
              <a:rPr lang="tr-TR" dirty="0" smtClean="0"/>
              <a:t>R</a:t>
            </a:r>
            <a:r>
              <a:rPr lang="en-US" dirty="0" smtClean="0"/>
              <a:t>ow </a:t>
            </a:r>
            <a:r>
              <a:rPr lang="en-US" dirty="0"/>
              <a:t>locking provides the lowest level of locking possible provides </a:t>
            </a:r>
            <a:r>
              <a:rPr lang="en-US" dirty="0" smtClean="0"/>
              <a:t>the</a:t>
            </a:r>
            <a:r>
              <a:rPr lang="tr-TR" dirty="0" smtClean="0"/>
              <a:t> </a:t>
            </a:r>
            <a:r>
              <a:rPr lang="en-US" dirty="0" smtClean="0"/>
              <a:t>best </a:t>
            </a:r>
            <a:r>
              <a:rPr lang="en-US" dirty="0" err="1"/>
              <a:t>possile</a:t>
            </a:r>
            <a:r>
              <a:rPr lang="en-US" dirty="0"/>
              <a:t> transaction concurrency</a:t>
            </a:r>
            <a:r>
              <a:rPr lang="en-US" dirty="0" smtClean="0"/>
              <a:t>.</a:t>
            </a:r>
            <a:endParaRPr lang="en-US" dirty="0"/>
          </a:p>
          <a:p>
            <a:r>
              <a:rPr lang="tr-TR" dirty="0" smtClean="0"/>
              <a:t>R</a:t>
            </a:r>
            <a:r>
              <a:rPr lang="en-US" dirty="0" err="1" smtClean="0"/>
              <a:t>eaders</a:t>
            </a:r>
            <a:r>
              <a:rPr lang="en-US" dirty="0" smtClean="0"/>
              <a:t> </a:t>
            </a:r>
            <a:r>
              <a:rPr lang="en-US" dirty="0"/>
              <a:t>of data do not wait for writers of the same data </a:t>
            </a:r>
            <a:r>
              <a:rPr lang="en-US" dirty="0" smtClean="0"/>
              <a:t>rows</a:t>
            </a:r>
            <a:r>
              <a:rPr lang="tr-TR" dirty="0" smtClean="0"/>
              <a:t>.</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4013484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lnSpcReduction="20000"/>
          </a:bodyPr>
          <a:lstStyle/>
          <a:p>
            <a:r>
              <a:rPr lang="tr-TR" dirty="0"/>
              <a:t>A</a:t>
            </a:r>
            <a:r>
              <a:rPr lang="en-US" dirty="0" smtClean="0"/>
              <a:t> </a:t>
            </a:r>
            <a:r>
              <a:rPr lang="en-US" dirty="0"/>
              <a:t>modified row is always locked exclusively so other users cannot modify the row until the </a:t>
            </a:r>
            <a:r>
              <a:rPr lang="en-US" dirty="0" err="1"/>
              <a:t>transactiın</a:t>
            </a:r>
            <a:r>
              <a:rPr lang="en-US" dirty="0"/>
              <a:t> holding the lock is committed or rolled </a:t>
            </a:r>
            <a:r>
              <a:rPr lang="en-US" dirty="0" smtClean="0"/>
              <a:t>back</a:t>
            </a:r>
            <a:r>
              <a:rPr lang="tr-TR" dirty="0" smtClean="0"/>
              <a:t>.</a:t>
            </a:r>
            <a:endParaRPr lang="en-US" dirty="0"/>
          </a:p>
          <a:p>
            <a:endParaRPr lang="en-US" dirty="0"/>
          </a:p>
          <a:p>
            <a:r>
              <a:rPr lang="tr-TR" dirty="0"/>
              <a:t>I</a:t>
            </a:r>
            <a:r>
              <a:rPr lang="en-US" dirty="0" smtClean="0"/>
              <a:t>f </a:t>
            </a:r>
            <a:r>
              <a:rPr lang="en-US" dirty="0"/>
              <a:t>transaction obtains a row lock for a row, the transaction also </a:t>
            </a:r>
            <a:r>
              <a:rPr lang="en-US" dirty="0" err="1"/>
              <a:t>acquries</a:t>
            </a:r>
            <a:r>
              <a:rPr lang="en-US" dirty="0"/>
              <a:t> a table lock for the corresponding table. the table lock prevents conflicting DDL operations that would override data changes in a current transaction.</a:t>
            </a:r>
          </a:p>
          <a:p>
            <a:endParaRPr lang="en-US" dirty="0"/>
          </a:p>
          <a:p>
            <a:r>
              <a:rPr lang="tr-TR" dirty="0"/>
              <a:t>N</a:t>
            </a:r>
            <a:r>
              <a:rPr lang="en-US" dirty="0" err="1" smtClean="0"/>
              <a:t>ote</a:t>
            </a:r>
            <a:r>
              <a:rPr lang="en-US" dirty="0" smtClean="0"/>
              <a:t> </a:t>
            </a:r>
            <a:r>
              <a:rPr lang="en-US" dirty="0"/>
              <a:t>: </a:t>
            </a:r>
            <a:r>
              <a:rPr lang="tr-TR" dirty="0" smtClean="0"/>
              <a:t>A</a:t>
            </a:r>
            <a:r>
              <a:rPr lang="en-US" dirty="0" smtClean="0"/>
              <a:t> </a:t>
            </a:r>
            <a:r>
              <a:rPr lang="en-US" dirty="0"/>
              <a:t>transaction gets exclusive DML lock for each </a:t>
            </a:r>
            <a:r>
              <a:rPr lang="en-US" dirty="0" err="1" smtClean="0"/>
              <a:t>ro</a:t>
            </a:r>
            <a:r>
              <a:rPr lang="tr-TR" dirty="0" smtClean="0"/>
              <a:t>w</a:t>
            </a:r>
            <a:r>
              <a:rPr lang="en-US" dirty="0" smtClean="0"/>
              <a:t> </a:t>
            </a:r>
            <a:r>
              <a:rPr lang="en-US" dirty="0"/>
              <a:t>modified by any of the following statements : </a:t>
            </a:r>
          </a:p>
          <a:p>
            <a:r>
              <a:rPr lang="tr-TR" dirty="0" smtClean="0"/>
              <a:t>In</a:t>
            </a:r>
            <a:r>
              <a:rPr lang="en-US" dirty="0" err="1" smtClean="0"/>
              <a:t>sert</a:t>
            </a:r>
            <a:r>
              <a:rPr lang="tr-TR" dirty="0" smtClean="0"/>
              <a:t>,</a:t>
            </a:r>
            <a:r>
              <a:rPr lang="en-US" dirty="0" smtClean="0"/>
              <a:t> </a:t>
            </a:r>
            <a:r>
              <a:rPr lang="tr-TR" dirty="0" smtClean="0"/>
              <a:t>Up</a:t>
            </a:r>
            <a:r>
              <a:rPr lang="en-US" dirty="0" smtClean="0"/>
              <a:t>date</a:t>
            </a:r>
            <a:r>
              <a:rPr lang="tr-TR" dirty="0" smtClean="0"/>
              <a:t>,</a:t>
            </a:r>
            <a:r>
              <a:rPr lang="en-US" dirty="0" smtClean="0"/>
              <a:t> </a:t>
            </a:r>
            <a:r>
              <a:rPr lang="tr-TR" dirty="0"/>
              <a:t>D</a:t>
            </a:r>
            <a:r>
              <a:rPr lang="en-US" dirty="0" err="1" smtClean="0"/>
              <a:t>elete</a:t>
            </a:r>
            <a:r>
              <a:rPr lang="en-US" dirty="0" smtClean="0"/>
              <a:t> </a:t>
            </a:r>
            <a:r>
              <a:rPr lang="en-US" dirty="0"/>
              <a:t>and </a:t>
            </a:r>
            <a:r>
              <a:rPr lang="tr-TR" dirty="0" smtClean="0"/>
              <a:t>S</a:t>
            </a:r>
            <a:r>
              <a:rPr lang="en-US" dirty="0" smtClean="0"/>
              <a:t>elect </a:t>
            </a:r>
            <a:r>
              <a:rPr lang="en-US" dirty="0"/>
              <a:t>with the </a:t>
            </a:r>
            <a:r>
              <a:rPr lang="tr-TR" dirty="0" smtClean="0"/>
              <a:t>Fo</a:t>
            </a:r>
            <a:r>
              <a:rPr lang="en-US" dirty="0" smtClean="0"/>
              <a:t>r </a:t>
            </a:r>
            <a:r>
              <a:rPr lang="tr-TR" dirty="0"/>
              <a:t>U</a:t>
            </a:r>
            <a:r>
              <a:rPr lang="tr-TR" dirty="0" smtClean="0"/>
              <a:t>p</a:t>
            </a:r>
            <a:r>
              <a:rPr lang="en-US" dirty="0" smtClean="0"/>
              <a:t>date </a:t>
            </a:r>
            <a:r>
              <a:rPr lang="en-US" dirty="0"/>
              <a:t>clause.</a:t>
            </a:r>
          </a:p>
          <a:p>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2615345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TM ‐ (DML Enqueue) Locks</a:t>
            </a:r>
          </a:p>
        </p:txBody>
      </p:sp>
      <p:sp>
        <p:nvSpPr>
          <p:cNvPr id="3" name="Content Placeholder 2"/>
          <p:cNvSpPr>
            <a:spLocks noGrp="1"/>
          </p:cNvSpPr>
          <p:nvPr>
            <p:ph idx="1"/>
          </p:nvPr>
        </p:nvSpPr>
        <p:spPr/>
        <p:txBody>
          <a:bodyPr>
            <a:normAutofit/>
          </a:bodyPr>
          <a:lstStyle/>
          <a:p>
            <a:r>
              <a:rPr lang="en-US" sz="2400" dirty="0"/>
              <a:t>These locks are used to ensure that the structure of a table is not altered while you are modifying its contents. For example, if you have updated a table, you will acquire a TM lock on that table. This will prevent another user from executing DROP or ALTER commands on that table. If they attempt to perform DDL on the table while you have a TM lock on it, they will receive the following error </a:t>
            </a:r>
            <a:r>
              <a:rPr lang="en-US" sz="2400" dirty="0" smtClean="0"/>
              <a:t>message</a:t>
            </a:r>
            <a:r>
              <a:rPr lang="tr-TR" sz="2400" dirty="0" smtClean="0"/>
              <a:t> </a:t>
            </a:r>
            <a:r>
              <a:rPr lang="en-US" sz="2400" dirty="0" smtClean="0"/>
              <a:t>:</a:t>
            </a:r>
            <a:r>
              <a:rPr lang="en-US" sz="2400" dirty="0"/>
              <a:t> </a:t>
            </a:r>
            <a:endParaRPr lang="tr-TR"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741" y="4288740"/>
            <a:ext cx="5668166" cy="107647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29496814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DDL Locks</a:t>
            </a:r>
          </a:p>
        </p:txBody>
      </p:sp>
      <p:sp>
        <p:nvSpPr>
          <p:cNvPr id="3" name="Content Placeholder 2"/>
          <p:cNvSpPr>
            <a:spLocks noGrp="1"/>
          </p:cNvSpPr>
          <p:nvPr>
            <p:ph idx="1"/>
          </p:nvPr>
        </p:nvSpPr>
        <p:spPr/>
        <p:txBody>
          <a:bodyPr/>
          <a:lstStyle/>
          <a:p>
            <a:r>
              <a:rPr lang="en-US" dirty="0"/>
              <a:t>A </a:t>
            </a:r>
            <a:r>
              <a:rPr lang="en-US" b="1" dirty="0"/>
              <a:t>data dictionary (DDL) lock</a:t>
            </a:r>
            <a:r>
              <a:rPr lang="en-US" dirty="0"/>
              <a:t> protects the definition of a schema object while it is acted upon or referred to by an ongoing DDL operation. </a:t>
            </a:r>
            <a:endParaRPr lang="tr-TR" dirty="0" smtClean="0"/>
          </a:p>
          <a:p>
            <a:r>
              <a:rPr lang="en-US" dirty="0" smtClean="0"/>
              <a:t>For </a:t>
            </a:r>
            <a:r>
              <a:rPr lang="en-US" dirty="0"/>
              <a:t>example, when a user creates a procedure, Oracle Database automatically acquires DDL locks for all schema objects referenced in the procedure definition. </a:t>
            </a:r>
            <a:endParaRPr lang="tr-TR" dirty="0" smtClean="0"/>
          </a:p>
          <a:p>
            <a:r>
              <a:rPr lang="en-US" dirty="0" smtClean="0"/>
              <a:t>The </a:t>
            </a:r>
            <a:r>
              <a:rPr lang="en-US" dirty="0"/>
              <a:t>DDL locks prevent these objects from being altered or dropped before procedure compilation is </a:t>
            </a:r>
            <a:r>
              <a:rPr lang="en-US" dirty="0" smtClean="0"/>
              <a:t>complete</a:t>
            </a:r>
            <a:r>
              <a:rPr lang="tr-TR" dirty="0" smtClean="0"/>
              <a:t>.</a:t>
            </a:r>
          </a:p>
          <a:p>
            <a:r>
              <a:rPr lang="en-US" dirty="0"/>
              <a:t>There are three types of DDL </a:t>
            </a:r>
            <a:r>
              <a:rPr lang="en-US" dirty="0" smtClean="0"/>
              <a:t>locks</a:t>
            </a:r>
            <a:r>
              <a:rPr lang="tr-TR" dirty="0" smtClean="0"/>
              <a:t>.</a:t>
            </a:r>
            <a:endParaRPr lang="tr-TR" dirty="0"/>
          </a:p>
          <a:p>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252847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4400" dirty="0"/>
              <a:t>What are Locks?</a:t>
            </a:r>
          </a:p>
        </p:txBody>
      </p:sp>
      <p:sp>
        <p:nvSpPr>
          <p:cNvPr id="3" name="Content Placeholder 2"/>
          <p:cNvSpPr>
            <a:spLocks noGrp="1"/>
          </p:cNvSpPr>
          <p:nvPr>
            <p:ph idx="1"/>
          </p:nvPr>
        </p:nvSpPr>
        <p:spPr/>
        <p:txBody>
          <a:bodyPr>
            <a:normAutofit/>
          </a:bodyPr>
          <a:lstStyle/>
          <a:p>
            <a:r>
              <a:rPr lang="en-US" dirty="0"/>
              <a:t>A lock is a mechanism used to regulate concurrent access to a shared resource</a:t>
            </a:r>
            <a:r>
              <a:rPr lang="en-US" dirty="0" smtClean="0"/>
              <a:t>.</a:t>
            </a:r>
            <a:endParaRPr lang="tr-TR" dirty="0"/>
          </a:p>
          <a:p>
            <a:r>
              <a:rPr lang="en-US" dirty="0" smtClean="0"/>
              <a:t>For </a:t>
            </a:r>
            <a:r>
              <a:rPr lang="en-US" dirty="0"/>
              <a:t>example, while a stored procedure is executing, the procedure </a:t>
            </a:r>
            <a:r>
              <a:rPr lang="en-US" dirty="0" smtClean="0"/>
              <a:t>itself</a:t>
            </a:r>
            <a:r>
              <a:rPr lang="tr-TR" dirty="0" smtClean="0"/>
              <a:t> </a:t>
            </a:r>
            <a:r>
              <a:rPr lang="en-US" dirty="0" smtClean="0"/>
              <a:t>is </a:t>
            </a:r>
            <a:r>
              <a:rPr lang="en-US" dirty="0"/>
              <a:t>locked in a mode that allows others to execute it, but will not permit another user </a:t>
            </a:r>
            <a:r>
              <a:rPr lang="en-US" dirty="0" smtClean="0"/>
              <a:t>to</a:t>
            </a:r>
            <a:r>
              <a:rPr lang="tr-TR" dirty="0" smtClean="0"/>
              <a:t> </a:t>
            </a:r>
            <a:r>
              <a:rPr lang="en-US" dirty="0" smtClean="0"/>
              <a:t>alter </a:t>
            </a:r>
            <a:r>
              <a:rPr lang="en-US" dirty="0"/>
              <a:t>it in any way. </a:t>
            </a:r>
            <a:endParaRPr lang="tr-TR" dirty="0"/>
          </a:p>
          <a:p>
            <a:r>
              <a:rPr lang="en-US" dirty="0" smtClean="0"/>
              <a:t>Locks </a:t>
            </a:r>
            <a:r>
              <a:rPr lang="en-US" dirty="0"/>
              <a:t>are used in the database to permit concurrent access to </a:t>
            </a:r>
            <a:r>
              <a:rPr lang="en-US" dirty="0" smtClean="0"/>
              <a:t>these</a:t>
            </a:r>
            <a:r>
              <a:rPr lang="tr-TR" dirty="0" smtClean="0"/>
              <a:t> </a:t>
            </a:r>
            <a:r>
              <a:rPr lang="en-US" dirty="0" smtClean="0"/>
              <a:t>shared </a:t>
            </a:r>
            <a:r>
              <a:rPr lang="en-US" dirty="0"/>
              <a:t>resources, while at the same time providing data integrity and consistency.</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560583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solidFill>
                  <a:schemeClr val="tx1">
                    <a:lumMod val="95000"/>
                  </a:schemeClr>
                </a:solidFill>
              </a:rPr>
              <a:t>Exclusive DDL </a:t>
            </a:r>
            <a:r>
              <a:rPr lang="tr-TR" dirty="0" smtClean="0">
                <a:solidFill>
                  <a:schemeClr val="tx1">
                    <a:lumMod val="95000"/>
                  </a:schemeClr>
                </a:solidFill>
              </a:rPr>
              <a:t>locks</a:t>
            </a:r>
            <a:endParaRPr lang="tr-TR" dirty="0">
              <a:solidFill>
                <a:schemeClr val="tx1">
                  <a:lumMod val="95000"/>
                </a:schemeClr>
              </a:solidFill>
            </a:endParaRPr>
          </a:p>
        </p:txBody>
      </p:sp>
      <p:sp>
        <p:nvSpPr>
          <p:cNvPr id="3" name="Content Placeholder 2"/>
          <p:cNvSpPr>
            <a:spLocks noGrp="1"/>
          </p:cNvSpPr>
          <p:nvPr>
            <p:ph idx="1"/>
          </p:nvPr>
        </p:nvSpPr>
        <p:spPr/>
        <p:txBody>
          <a:bodyPr/>
          <a:lstStyle/>
          <a:p>
            <a:r>
              <a:rPr lang="en-US" dirty="0" smtClean="0"/>
              <a:t>Exclusive </a:t>
            </a:r>
            <a:r>
              <a:rPr lang="en-US" dirty="0"/>
              <a:t>locks are placed on resources whenever a write operation (INSERT, UPDATE And DELETE) are </a:t>
            </a:r>
            <a:r>
              <a:rPr lang="en-US" dirty="0" smtClean="0"/>
              <a:t>performed.</a:t>
            </a:r>
            <a:r>
              <a:rPr lang="tr-TR" dirty="0" smtClean="0"/>
              <a:t> </a:t>
            </a:r>
          </a:p>
          <a:p>
            <a:r>
              <a:rPr lang="en-US" dirty="0" smtClean="0"/>
              <a:t>Only </a:t>
            </a:r>
            <a:r>
              <a:rPr lang="en-US" dirty="0"/>
              <a:t>one exclusive lock can be placed on a resource at a time.</a:t>
            </a:r>
            <a:br>
              <a:rPr lang="en-US" dirty="0"/>
            </a:br>
            <a:r>
              <a:rPr lang="en-US" dirty="0"/>
              <a:t>i.e. the first user who acquires an exclusive lock will continue to have the sole ownership of the resource, and no other user can acquire an exclusive lock on that </a:t>
            </a:r>
            <a:r>
              <a:rPr lang="en-US" dirty="0" smtClean="0"/>
              <a:t>resource</a:t>
            </a:r>
            <a:r>
              <a:rPr lang="tr-TR"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41144165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Share DDL locks</a:t>
            </a:r>
          </a:p>
        </p:txBody>
      </p:sp>
      <p:sp>
        <p:nvSpPr>
          <p:cNvPr id="3" name="Content Placeholder 2"/>
          <p:cNvSpPr>
            <a:spLocks noGrp="1"/>
          </p:cNvSpPr>
          <p:nvPr>
            <p:ph idx="1"/>
          </p:nvPr>
        </p:nvSpPr>
        <p:spPr/>
        <p:txBody>
          <a:bodyPr/>
          <a:lstStyle/>
          <a:p>
            <a:r>
              <a:rPr lang="en-US" dirty="0"/>
              <a:t>Shared locks are placed on resources whenever a read operation (select) is </a:t>
            </a:r>
            <a:r>
              <a:rPr lang="en-US" dirty="0" smtClean="0"/>
              <a:t>performed.</a:t>
            </a:r>
            <a:endParaRPr lang="tr-TR" dirty="0" smtClean="0"/>
          </a:p>
          <a:p>
            <a:r>
              <a:rPr lang="en-US" dirty="0" smtClean="0"/>
              <a:t>Multiple </a:t>
            </a:r>
            <a:r>
              <a:rPr lang="en-US" dirty="0"/>
              <a:t>shared locks can be simultaneously set on a resource.</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26626176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Breakable Parse locks</a:t>
            </a:r>
          </a:p>
        </p:txBody>
      </p:sp>
      <p:sp>
        <p:nvSpPr>
          <p:cNvPr id="3" name="Content Placeholder 2"/>
          <p:cNvSpPr>
            <a:spLocks noGrp="1"/>
          </p:cNvSpPr>
          <p:nvPr>
            <p:ph idx="1"/>
          </p:nvPr>
        </p:nvSpPr>
        <p:spPr/>
        <p:txBody>
          <a:bodyPr/>
          <a:lstStyle/>
          <a:p>
            <a:r>
              <a:rPr lang="en-US" dirty="0"/>
              <a:t>Breakable parse locks are library cache locks which are held briefly during the compilation time/parsing time of SQL or PL/SQL codes</a:t>
            </a:r>
            <a:r>
              <a:rPr lang="en-US" dirty="0" smtClean="0"/>
              <a:t>.</a:t>
            </a:r>
            <a:endParaRPr lang="tr-TR" dirty="0" smtClean="0"/>
          </a:p>
          <a:p>
            <a:r>
              <a:rPr lang="en-US" dirty="0"/>
              <a:t>They are released at the end of the compilation/parsing</a:t>
            </a:r>
            <a:r>
              <a:rPr lang="en-US" dirty="0" smtClean="0"/>
              <a:t>.</a:t>
            </a:r>
            <a:endParaRPr lang="tr-TR" dirty="0" smtClean="0"/>
          </a:p>
          <a:p>
            <a:r>
              <a:rPr lang="en-US" dirty="0" smtClean="0"/>
              <a:t>They </a:t>
            </a:r>
            <a:r>
              <a:rPr lang="en-US" dirty="0"/>
              <a:t>are known as breakable parse locks as they are not released, and only can be broken when the object is un-pinned.</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3945900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What is Concurrency Control</a:t>
            </a:r>
            <a:r>
              <a:rPr lang="tr-TR" dirty="0" smtClean="0"/>
              <a:t>?</a:t>
            </a:r>
            <a:endParaRPr lang="tr-TR" dirty="0"/>
          </a:p>
        </p:txBody>
      </p:sp>
      <p:sp>
        <p:nvSpPr>
          <p:cNvPr id="3" name="Content Placeholder 2"/>
          <p:cNvSpPr>
            <a:spLocks noGrp="1"/>
          </p:cNvSpPr>
          <p:nvPr>
            <p:ph idx="1"/>
          </p:nvPr>
        </p:nvSpPr>
        <p:spPr/>
        <p:txBody>
          <a:bodyPr/>
          <a:lstStyle/>
          <a:p>
            <a:r>
              <a:rPr lang="tr-TR" dirty="0" smtClean="0"/>
              <a:t>C</a:t>
            </a:r>
            <a:r>
              <a:rPr lang="en-US" dirty="0" err="1" smtClean="0"/>
              <a:t>oncurrency</a:t>
            </a:r>
            <a:r>
              <a:rPr lang="en-US" dirty="0" smtClean="0"/>
              <a:t> </a:t>
            </a:r>
            <a:r>
              <a:rPr lang="tr-TR" dirty="0" smtClean="0"/>
              <a:t>C</a:t>
            </a:r>
            <a:r>
              <a:rPr lang="en-US" dirty="0" err="1" smtClean="0"/>
              <a:t>ontrol</a:t>
            </a:r>
            <a:r>
              <a:rPr lang="en-US" dirty="0" smtClean="0"/>
              <a:t> are the collection of the functions that the database provides in order to allow many people to </a:t>
            </a:r>
            <a:r>
              <a:rPr lang="en-US" dirty="0" err="1" smtClean="0"/>
              <a:t>acce</a:t>
            </a:r>
            <a:r>
              <a:rPr lang="tr-TR" dirty="0" smtClean="0"/>
              <a:t>s</a:t>
            </a:r>
            <a:r>
              <a:rPr lang="en-US" dirty="0" smtClean="0"/>
              <a:t>s and modify data simultaneously</a:t>
            </a:r>
            <a:r>
              <a:rPr lang="tr-TR" dirty="0" smtClean="0"/>
              <a:t>.</a:t>
            </a:r>
          </a:p>
          <a:p>
            <a:r>
              <a:rPr lang="tr-TR" dirty="0" smtClean="0"/>
              <a:t>T</a:t>
            </a:r>
            <a:r>
              <a:rPr lang="en-US" dirty="0" smtClean="0"/>
              <a:t>he </a:t>
            </a:r>
            <a:r>
              <a:rPr lang="en-US" dirty="0"/>
              <a:t>lock mechanism affects concurrency.</a:t>
            </a:r>
          </a:p>
          <a:p>
            <a:r>
              <a:rPr lang="tr-TR" dirty="0" smtClean="0"/>
              <a:t>O</a:t>
            </a:r>
            <a:r>
              <a:rPr lang="en-US" dirty="0" err="1" smtClean="0"/>
              <a:t>racle's</a:t>
            </a:r>
            <a:r>
              <a:rPr lang="en-US" dirty="0" smtClean="0"/>
              <a:t> multi-</a:t>
            </a:r>
            <a:r>
              <a:rPr lang="en-US" dirty="0" err="1" smtClean="0"/>
              <a:t>ver</a:t>
            </a:r>
            <a:r>
              <a:rPr lang="tr-TR" dirty="0" smtClean="0"/>
              <a:t>si</a:t>
            </a:r>
            <a:r>
              <a:rPr lang="en-US" dirty="0" err="1" smtClean="0"/>
              <a:t>oning</a:t>
            </a:r>
            <a:r>
              <a:rPr lang="en-US" dirty="0" smtClean="0"/>
              <a:t> </a:t>
            </a:r>
            <a:r>
              <a:rPr lang="en-US" dirty="0"/>
              <a:t>model for read consistency is always applied at the statement level and can also be applied the transaction level.</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2736604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Transaction </a:t>
            </a:r>
            <a:r>
              <a:rPr lang="tr-TR" dirty="0" smtClean="0"/>
              <a:t>Isolatıon Levels</a:t>
            </a:r>
            <a:endParaRPr lang="tr-TR" dirty="0"/>
          </a:p>
        </p:txBody>
      </p:sp>
      <p:sp>
        <p:nvSpPr>
          <p:cNvPr id="3" name="Content Placeholder 2"/>
          <p:cNvSpPr>
            <a:spLocks noGrp="1"/>
          </p:cNvSpPr>
          <p:nvPr>
            <p:ph idx="1"/>
          </p:nvPr>
        </p:nvSpPr>
        <p:spPr/>
        <p:txBody>
          <a:bodyPr/>
          <a:lstStyle/>
          <a:p>
            <a:r>
              <a:rPr lang="tr-TR" dirty="0" smtClean="0"/>
              <a:t>T</a:t>
            </a:r>
            <a:r>
              <a:rPr lang="en-US" dirty="0" smtClean="0"/>
              <a:t>he </a:t>
            </a:r>
            <a:r>
              <a:rPr lang="tr-TR" dirty="0" smtClean="0"/>
              <a:t>SQL</a:t>
            </a:r>
            <a:r>
              <a:rPr lang="en-US" dirty="0" smtClean="0"/>
              <a:t>92 </a:t>
            </a:r>
            <a:r>
              <a:rPr lang="en-US" dirty="0"/>
              <a:t>standard defines four levels of transaction isolation, with different possible outcomes for the same transaction </a:t>
            </a:r>
            <a:r>
              <a:rPr lang="en-US" dirty="0" smtClean="0"/>
              <a:t>s</a:t>
            </a:r>
            <a:r>
              <a:rPr lang="tr-TR" dirty="0" smtClean="0"/>
              <a:t>c</a:t>
            </a:r>
            <a:r>
              <a:rPr lang="en-US" dirty="0" err="1" smtClean="0"/>
              <a:t>enario</a:t>
            </a:r>
            <a:r>
              <a:rPr lang="en-US" dirty="0" smtClean="0"/>
              <a:t>.</a:t>
            </a:r>
            <a:endParaRPr lang="en-US" dirty="0"/>
          </a:p>
          <a:p>
            <a:r>
              <a:rPr lang="tr-TR" dirty="0"/>
              <a:t>T</a:t>
            </a:r>
            <a:r>
              <a:rPr lang="en-US" dirty="0" smtClean="0"/>
              <a:t>h</a:t>
            </a:r>
            <a:r>
              <a:rPr lang="tr-TR" dirty="0" smtClean="0"/>
              <a:t>es</a:t>
            </a:r>
            <a:r>
              <a:rPr lang="en-US" dirty="0" smtClean="0"/>
              <a:t>e is</a:t>
            </a:r>
            <a:r>
              <a:rPr lang="tr-TR" dirty="0" smtClean="0"/>
              <a:t>o</a:t>
            </a:r>
            <a:r>
              <a:rPr lang="en-US" dirty="0" err="1" smtClean="0"/>
              <a:t>lation</a:t>
            </a:r>
            <a:r>
              <a:rPr lang="en-US" dirty="0" smtClean="0"/>
              <a:t> </a:t>
            </a:r>
            <a:r>
              <a:rPr lang="en-US" dirty="0"/>
              <a:t>levels are defined in terms of three </a:t>
            </a:r>
            <a:r>
              <a:rPr lang="tr-TR" dirty="0" smtClean="0"/>
              <a:t>‘</a:t>
            </a:r>
            <a:r>
              <a:rPr lang="en-US" dirty="0" smtClean="0"/>
              <a:t>phenomena</a:t>
            </a:r>
            <a:r>
              <a:rPr lang="tr-TR" dirty="0" smtClean="0"/>
              <a:t>’</a:t>
            </a:r>
            <a:r>
              <a:rPr lang="en-US" dirty="0" smtClean="0"/>
              <a:t> </a:t>
            </a:r>
            <a:r>
              <a:rPr lang="en-US" dirty="0"/>
              <a:t>that are either permitted or not a given isolation </a:t>
            </a:r>
            <a:r>
              <a:rPr lang="en-US" dirty="0" smtClean="0"/>
              <a:t>level</a:t>
            </a:r>
            <a:r>
              <a:rPr lang="tr-TR" dirty="0" smtClean="0"/>
              <a:t> </a:t>
            </a:r>
            <a:r>
              <a:rPr lang="en-US" dirty="0" smtClean="0"/>
              <a:t>:</a:t>
            </a:r>
            <a:endParaRPr lang="tr-TR" dirty="0" smtClean="0"/>
          </a:p>
          <a:p>
            <a:pPr marL="0" indent="0">
              <a:buNone/>
            </a:pPr>
            <a:endParaRPr lang="tr-TR" dirty="0" smtClean="0"/>
          </a:p>
          <a:p>
            <a:r>
              <a:rPr lang="en-US" dirty="0" smtClean="0"/>
              <a:t>Dirty</a:t>
            </a:r>
            <a:r>
              <a:rPr lang="tr-TR" dirty="0" smtClean="0"/>
              <a:t> R</a:t>
            </a:r>
            <a:r>
              <a:rPr lang="en-US" dirty="0" err="1" smtClean="0"/>
              <a:t>ead</a:t>
            </a:r>
            <a:endParaRPr lang="en-US" dirty="0"/>
          </a:p>
          <a:p>
            <a:r>
              <a:rPr lang="en-US" dirty="0" smtClean="0"/>
              <a:t>Non</a:t>
            </a:r>
            <a:r>
              <a:rPr lang="tr-TR" dirty="0" smtClean="0"/>
              <a:t>-R</a:t>
            </a:r>
            <a:r>
              <a:rPr lang="en-US" dirty="0" smtClean="0"/>
              <a:t>ep</a:t>
            </a:r>
            <a:r>
              <a:rPr lang="tr-TR" dirty="0"/>
              <a:t>e</a:t>
            </a:r>
            <a:r>
              <a:rPr lang="en-US" dirty="0" err="1" smtClean="0"/>
              <a:t>atable</a:t>
            </a:r>
            <a:r>
              <a:rPr lang="en-US" dirty="0" smtClean="0"/>
              <a:t> </a:t>
            </a:r>
            <a:r>
              <a:rPr lang="tr-TR" dirty="0" smtClean="0"/>
              <a:t>R</a:t>
            </a:r>
            <a:r>
              <a:rPr lang="en-US" dirty="0" err="1" smtClean="0"/>
              <a:t>ead</a:t>
            </a:r>
            <a:endParaRPr lang="en-US" dirty="0"/>
          </a:p>
          <a:p>
            <a:r>
              <a:rPr lang="en-US" dirty="0" smtClean="0"/>
              <a:t>Phantom</a:t>
            </a:r>
            <a:r>
              <a:rPr lang="tr-TR" dirty="0" smtClean="0"/>
              <a:t> </a:t>
            </a:r>
            <a:r>
              <a:rPr lang="tr-TR" dirty="0"/>
              <a:t>R</a:t>
            </a:r>
            <a:r>
              <a:rPr lang="en-US" dirty="0" err="1" smtClean="0"/>
              <a:t>ead</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3230077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I</a:t>
            </a:r>
            <a:r>
              <a:rPr lang="en-US" dirty="0" smtClean="0"/>
              <a:t>solation </a:t>
            </a:r>
            <a:r>
              <a:rPr lang="tr-TR" dirty="0"/>
              <a:t>L</a:t>
            </a:r>
            <a:r>
              <a:rPr lang="en-US" dirty="0" err="1" smtClean="0"/>
              <a:t>evels</a:t>
            </a:r>
            <a:endParaRPr lang="tr-TR" dirty="0"/>
          </a:p>
        </p:txBody>
      </p:sp>
      <p:sp>
        <p:nvSpPr>
          <p:cNvPr id="3" name="Content Placeholder 2"/>
          <p:cNvSpPr>
            <a:spLocks noGrp="1"/>
          </p:cNvSpPr>
          <p:nvPr>
            <p:ph idx="1"/>
          </p:nvPr>
        </p:nvSpPr>
        <p:spPr/>
        <p:txBody>
          <a:bodyPr>
            <a:normAutofit lnSpcReduction="10000"/>
          </a:bodyPr>
          <a:lstStyle/>
          <a:p>
            <a:endParaRPr lang="en-US" dirty="0"/>
          </a:p>
          <a:p>
            <a:r>
              <a:rPr lang="tr-TR" dirty="0" smtClean="0"/>
              <a:t>R</a:t>
            </a:r>
            <a:r>
              <a:rPr lang="en-US" dirty="0" err="1" smtClean="0"/>
              <a:t>epeatable</a:t>
            </a:r>
            <a:r>
              <a:rPr lang="en-US" dirty="0" smtClean="0"/>
              <a:t> </a:t>
            </a:r>
            <a:r>
              <a:rPr lang="tr-TR" dirty="0" smtClean="0"/>
              <a:t>R</a:t>
            </a:r>
            <a:r>
              <a:rPr lang="en-US" dirty="0" err="1" smtClean="0"/>
              <a:t>ead</a:t>
            </a:r>
            <a:r>
              <a:rPr lang="tr-TR" dirty="0" smtClean="0"/>
              <a:t> </a:t>
            </a:r>
            <a:r>
              <a:rPr lang="en-US" dirty="0" smtClean="0"/>
              <a:t>:</a:t>
            </a:r>
            <a:r>
              <a:rPr lang="tr-TR" dirty="0" smtClean="0"/>
              <a:t> D</a:t>
            </a:r>
            <a:r>
              <a:rPr lang="en-US" dirty="0" err="1" smtClean="0"/>
              <a:t>ata</a:t>
            </a:r>
            <a:r>
              <a:rPr lang="en-US" dirty="0" smtClean="0"/>
              <a:t> that has been updated but has not yet been initialized cannot be read or updated by o</a:t>
            </a:r>
            <a:r>
              <a:rPr lang="tr-TR" dirty="0" smtClean="0"/>
              <a:t>th</a:t>
            </a:r>
            <a:r>
              <a:rPr lang="en-US" dirty="0" err="1" smtClean="0"/>
              <a:t>er</a:t>
            </a:r>
            <a:r>
              <a:rPr lang="en-US" dirty="0" smtClean="0"/>
              <a:t> transactions until it has been committed.</a:t>
            </a:r>
          </a:p>
          <a:p>
            <a:endParaRPr lang="en-US" dirty="0" smtClean="0"/>
          </a:p>
          <a:p>
            <a:r>
              <a:rPr lang="tr-TR" dirty="0" smtClean="0"/>
              <a:t>R</a:t>
            </a:r>
            <a:r>
              <a:rPr lang="en-US" dirty="0" err="1" smtClean="0"/>
              <a:t>ead</a:t>
            </a:r>
            <a:r>
              <a:rPr lang="en-US" dirty="0" smtClean="0"/>
              <a:t> Committed</a:t>
            </a:r>
            <a:r>
              <a:rPr lang="tr-TR" dirty="0" smtClean="0"/>
              <a:t> </a:t>
            </a:r>
            <a:r>
              <a:rPr lang="en-US" dirty="0" smtClean="0"/>
              <a:t>:</a:t>
            </a:r>
            <a:r>
              <a:rPr lang="tr-TR" dirty="0" smtClean="0"/>
              <a:t> D</a:t>
            </a:r>
            <a:r>
              <a:rPr lang="en-US" dirty="0" err="1" smtClean="0"/>
              <a:t>ata</a:t>
            </a:r>
            <a:r>
              <a:rPr lang="en-US" dirty="0" smtClean="0"/>
              <a:t> </a:t>
            </a:r>
            <a:r>
              <a:rPr lang="en-US" dirty="0"/>
              <a:t>that is being updated by other transactions cannot be read until the update process is complete.</a:t>
            </a:r>
          </a:p>
          <a:p>
            <a:endParaRPr lang="en-US" dirty="0"/>
          </a:p>
          <a:p>
            <a:r>
              <a:rPr lang="en-US" dirty="0"/>
              <a:t>Read </a:t>
            </a:r>
            <a:r>
              <a:rPr lang="en-US" dirty="0" smtClean="0"/>
              <a:t>U</a:t>
            </a:r>
            <a:r>
              <a:rPr lang="tr-TR" dirty="0" smtClean="0"/>
              <a:t>n</a:t>
            </a:r>
            <a:r>
              <a:rPr lang="tr-TR" dirty="0"/>
              <a:t>c</a:t>
            </a:r>
            <a:r>
              <a:rPr lang="en-US" dirty="0" err="1" smtClean="0"/>
              <a:t>ommitted</a:t>
            </a:r>
            <a:r>
              <a:rPr lang="tr-TR" dirty="0" smtClean="0"/>
              <a:t> </a:t>
            </a:r>
            <a:r>
              <a:rPr lang="en-US" dirty="0" smtClean="0"/>
              <a:t>:</a:t>
            </a:r>
            <a:r>
              <a:rPr lang="tr-TR" dirty="0" smtClean="0"/>
              <a:t> </a:t>
            </a:r>
            <a:r>
              <a:rPr lang="en-US" dirty="0" smtClean="0"/>
              <a:t>Data </a:t>
            </a:r>
            <a:r>
              <a:rPr lang="en-US" dirty="0"/>
              <a:t>that is being updated by other transactions but that has not yet been updated can be read.</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5077274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Serializable</a:t>
            </a:r>
            <a:endParaRPr lang="tr-TR" dirty="0"/>
          </a:p>
        </p:txBody>
      </p:sp>
      <p:sp>
        <p:nvSpPr>
          <p:cNvPr id="3" name="Content Placeholder 2"/>
          <p:cNvSpPr>
            <a:spLocks noGrp="1"/>
          </p:cNvSpPr>
          <p:nvPr>
            <p:ph idx="1"/>
          </p:nvPr>
        </p:nvSpPr>
        <p:spPr/>
        <p:txBody>
          <a:bodyPr/>
          <a:lstStyle/>
          <a:p>
            <a:r>
              <a:rPr lang="tr-TR" dirty="0" smtClean="0"/>
              <a:t>T</a:t>
            </a:r>
            <a:r>
              <a:rPr lang="en-US" dirty="0" smtClean="0"/>
              <a:t>his </a:t>
            </a:r>
            <a:r>
              <a:rPr lang="en-US" dirty="0"/>
              <a:t>is generally considered the most </a:t>
            </a:r>
            <a:r>
              <a:rPr lang="en-US" dirty="0" smtClean="0"/>
              <a:t>res</a:t>
            </a:r>
            <a:r>
              <a:rPr lang="tr-TR" dirty="0" smtClean="0"/>
              <a:t>t</a:t>
            </a:r>
            <a:r>
              <a:rPr lang="en-US" dirty="0" err="1" smtClean="0"/>
              <a:t>rictive</a:t>
            </a:r>
            <a:r>
              <a:rPr lang="en-US" dirty="0" smtClean="0"/>
              <a:t> </a:t>
            </a:r>
            <a:r>
              <a:rPr lang="en-US" dirty="0"/>
              <a:t>level of transaction isolation, but provides the highest degree of isolation</a:t>
            </a:r>
            <a:r>
              <a:rPr lang="en-US" dirty="0" smtClean="0"/>
              <a:t>.</a:t>
            </a:r>
            <a:endParaRPr lang="tr-TR" dirty="0" smtClean="0"/>
          </a:p>
          <a:p>
            <a:endParaRPr lang="en-US" dirty="0"/>
          </a:p>
          <a:p>
            <a:r>
              <a:rPr lang="en-US" dirty="0" smtClean="0"/>
              <a:t>Serializable </a:t>
            </a:r>
            <a:r>
              <a:rPr lang="en-US" dirty="0"/>
              <a:t>transactions see only those changes that were committed at the time the transaction began, plus those changes made by the transaction itself through INSERT, UPDATE, and DELETE, statements. </a:t>
            </a:r>
            <a:r>
              <a:rPr lang="en-US" dirty="0" err="1" smtClean="0"/>
              <a:t>Ser</a:t>
            </a:r>
            <a:r>
              <a:rPr lang="tr-TR" dirty="0" smtClean="0"/>
              <a:t>ia</a:t>
            </a:r>
            <a:r>
              <a:rPr lang="en-US" dirty="0" err="1" smtClean="0"/>
              <a:t>lizable</a:t>
            </a:r>
            <a:r>
              <a:rPr lang="en-US" dirty="0" smtClean="0"/>
              <a:t> </a:t>
            </a:r>
            <a:r>
              <a:rPr lang="en-US" dirty="0"/>
              <a:t>transactions do not experience </a:t>
            </a:r>
            <a:r>
              <a:rPr lang="en-US" dirty="0" err="1" smtClean="0"/>
              <a:t>nonrepe</a:t>
            </a:r>
            <a:r>
              <a:rPr lang="tr-TR" dirty="0" smtClean="0"/>
              <a:t>a</a:t>
            </a:r>
            <a:r>
              <a:rPr lang="en-US" dirty="0" smtClean="0"/>
              <a:t>table </a:t>
            </a:r>
            <a:r>
              <a:rPr lang="en-US" dirty="0"/>
              <a:t>reads or phantoms.</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0381586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References</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676" y="1618389"/>
            <a:ext cx="3021991" cy="4351338"/>
          </a:xfrm>
        </p:spPr>
      </p:pic>
      <p:sp>
        <p:nvSpPr>
          <p:cNvPr id="5" name="Content Placeholder 2"/>
          <p:cNvSpPr txBox="1">
            <a:spLocks/>
          </p:cNvSpPr>
          <p:nvPr/>
        </p:nvSpPr>
        <p:spPr>
          <a:xfrm>
            <a:off x="4487108" y="1472699"/>
            <a:ext cx="7416133" cy="46427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3200" dirty="0">
                <a:hlinkClick r:id="rId3"/>
              </a:rPr>
              <a:t>https://</a:t>
            </a:r>
            <a:r>
              <a:rPr lang="tr-TR" sz="3200" dirty="0" smtClean="0">
                <a:hlinkClick r:id="rId3"/>
              </a:rPr>
              <a:t>docs.oracle.com/cd/E11882_01/server.112/e41084/ap_locks001.htm#SQLRF55502</a:t>
            </a:r>
            <a:endParaRPr lang="tr-TR" sz="3200" dirty="0" smtClean="0"/>
          </a:p>
          <a:p>
            <a:r>
              <a:rPr lang="tr-TR" sz="3200" dirty="0">
                <a:hlinkClick r:id="rId4"/>
              </a:rPr>
              <a:t>https://</a:t>
            </a:r>
            <a:r>
              <a:rPr lang="tr-TR" sz="3200" dirty="0" smtClean="0">
                <a:hlinkClick r:id="rId4"/>
              </a:rPr>
              <a:t>docs.oracle.com/database/121/SQLRF/ap_locks002.htm#SQLRF55509</a:t>
            </a:r>
            <a:endParaRPr lang="tr-TR" sz="3200" dirty="0" smtClean="0"/>
          </a:p>
          <a:p>
            <a:r>
              <a:rPr lang="tr-TR" sz="3200" dirty="0">
                <a:hlinkClick r:id="rId5"/>
              </a:rPr>
              <a:t>https://</a:t>
            </a:r>
            <a:r>
              <a:rPr lang="tr-TR" sz="3200" dirty="0" smtClean="0">
                <a:hlinkClick r:id="rId5"/>
              </a:rPr>
              <a:t>oracle-base.com/articles/misc/deadlocks</a:t>
            </a:r>
            <a:endParaRPr lang="tr-TR" sz="3200" dirty="0" smtClean="0"/>
          </a:p>
          <a:p>
            <a:r>
              <a:rPr lang="tr-TR" sz="3200" dirty="0">
                <a:hlinkClick r:id="rId6"/>
              </a:rPr>
              <a:t>https://</a:t>
            </a:r>
            <a:r>
              <a:rPr lang="tr-TR" sz="3200" dirty="0" smtClean="0">
                <a:hlinkClick r:id="rId6"/>
              </a:rPr>
              <a:t>docs.oracle.com/cd/E11882_01/server.112/e40540/consist.htm#CNCPT1320</a:t>
            </a:r>
            <a:endParaRPr lang="tr-TR" sz="3200" dirty="0" smtClean="0"/>
          </a:p>
          <a:p>
            <a:r>
              <a:rPr lang="tr-TR" sz="3200" dirty="0">
                <a:hlinkClick r:id="rId7"/>
              </a:rPr>
              <a:t>http://www.dba-oracle.com</a:t>
            </a:r>
            <a:r>
              <a:rPr lang="tr-TR" sz="3200" dirty="0" smtClean="0">
                <a:hlinkClick r:id="rId7"/>
              </a:rPr>
              <a:t>/</a:t>
            </a:r>
            <a:endParaRPr lang="tr-TR" sz="3200" dirty="0" smtClean="0"/>
          </a:p>
          <a:p>
            <a:pPr marL="0" indent="0">
              <a:buNone/>
            </a:pPr>
            <a:endParaRPr lang="tr-TR" dirty="0" smtClean="0"/>
          </a:p>
        </p:txBody>
      </p:sp>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24650428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9" y="1704609"/>
            <a:ext cx="7986345" cy="1325563"/>
          </a:xfrm>
        </p:spPr>
        <p:txBody>
          <a:bodyPr>
            <a:normAutofit/>
          </a:bodyPr>
          <a:lstStyle/>
          <a:p>
            <a:r>
              <a:rPr lang="tr-TR" dirty="0" smtClean="0"/>
              <a:t>Thank you </a:t>
            </a:r>
            <a:r>
              <a:rPr lang="tr-TR" dirty="0" smtClean="0"/>
              <a:t>for </a:t>
            </a:r>
            <a:r>
              <a:rPr lang="tr-TR" dirty="0" smtClean="0"/>
              <a:t>listening</a:t>
            </a:r>
            <a:r>
              <a:rPr lang="tr-TR" dirty="0" smtClean="0"/>
              <a:t>.</a:t>
            </a:r>
            <a:endParaRPr lang="tr-TR"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4093058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Locking </a:t>
            </a:r>
            <a:r>
              <a:rPr lang="tr-TR" dirty="0" smtClean="0"/>
              <a:t>Issues</a:t>
            </a:r>
            <a:endParaRPr lang="tr-TR" dirty="0"/>
          </a:p>
        </p:txBody>
      </p:sp>
      <p:sp>
        <p:nvSpPr>
          <p:cNvPr id="3" name="Content Placeholder 2"/>
          <p:cNvSpPr>
            <a:spLocks noGrp="1"/>
          </p:cNvSpPr>
          <p:nvPr>
            <p:ph idx="1"/>
          </p:nvPr>
        </p:nvSpPr>
        <p:spPr/>
        <p:txBody>
          <a:bodyPr>
            <a:normAutofit/>
          </a:bodyPr>
          <a:lstStyle/>
          <a:p>
            <a:endParaRPr lang="en-US" dirty="0"/>
          </a:p>
          <a:p>
            <a:r>
              <a:rPr lang="en-US" dirty="0"/>
              <a:t>Before we discuss the various types of locks that Oracle uses, it is useful to look at some locking issues ‐ many of which arise from badly designed applications that do not make correct use (or make no use) of the </a:t>
            </a:r>
            <a:r>
              <a:rPr lang="tr-TR" dirty="0" err="1"/>
              <a:t>D</a:t>
            </a:r>
            <a:r>
              <a:rPr lang="en-US" dirty="0" err="1" smtClean="0"/>
              <a:t>atabase</a:t>
            </a:r>
            <a:r>
              <a:rPr lang="en-US" dirty="0" err="1"/>
              <a:t>ʹs</a:t>
            </a:r>
            <a:r>
              <a:rPr lang="en-US" dirty="0"/>
              <a:t> locking mechanisms</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496197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18558"/>
            <a:ext cx="8534400" cy="1507067"/>
          </a:xfrm>
        </p:spPr>
        <p:txBody>
          <a:bodyPr/>
          <a:lstStyle/>
          <a:p>
            <a:r>
              <a:rPr lang="tr-TR" dirty="0"/>
              <a:t>Lost Updates</a:t>
            </a:r>
          </a:p>
        </p:txBody>
      </p:sp>
      <p:sp>
        <p:nvSpPr>
          <p:cNvPr id="3" name="Content Placeholder 2"/>
          <p:cNvSpPr>
            <a:spLocks noGrp="1"/>
          </p:cNvSpPr>
          <p:nvPr>
            <p:ph idx="1"/>
          </p:nvPr>
        </p:nvSpPr>
        <p:spPr/>
        <p:txBody>
          <a:bodyPr>
            <a:normAutofit/>
          </a:bodyPr>
          <a:lstStyle/>
          <a:p>
            <a:r>
              <a:rPr lang="en-US" dirty="0"/>
              <a:t>A lost update occurs when two different transactions are trying to update the same column on the same row within a database at the same time. Typically, one transaction updates a particular column in a particular row, while another that began very shortly afterward did not see this update before updating the same value itself. The result of the first transaction is then “lost”, as it is simply overwritten by the second transaction</a:t>
            </a:r>
            <a:r>
              <a:rPr lang="en-US" dirty="0" smtClean="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3543020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3673" y="2928570"/>
            <a:ext cx="5772150" cy="3190875"/>
          </a:xfrm>
        </p:spPr>
      </p:pic>
      <p:sp>
        <p:nvSpPr>
          <p:cNvPr id="8" name="Content Placeholder 2"/>
          <p:cNvSpPr txBox="1">
            <a:spLocks/>
          </p:cNvSpPr>
          <p:nvPr/>
        </p:nvSpPr>
        <p:spPr>
          <a:xfrm>
            <a:off x="1269024" y="1043049"/>
            <a:ext cx="10233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1. User 1 retrieves (queries) a row of data.  </a:t>
            </a:r>
          </a:p>
          <a:p>
            <a:pPr marL="0" indent="0">
              <a:buNone/>
            </a:pPr>
            <a:r>
              <a:rPr lang="en-US" sz="1800" dirty="0" smtClean="0"/>
              <a:t>2. User 2 retrieves that same row.  </a:t>
            </a:r>
          </a:p>
          <a:p>
            <a:pPr marL="0" indent="0">
              <a:buNone/>
            </a:pPr>
            <a:r>
              <a:rPr lang="en-US" sz="1800" dirty="0" smtClean="0"/>
              <a:t>3. User 1 modifies that row, updates the database and commits.  </a:t>
            </a:r>
          </a:p>
          <a:p>
            <a:pPr marL="0" indent="0">
              <a:buNone/>
            </a:pPr>
            <a:r>
              <a:rPr lang="en-US" sz="1800" dirty="0" smtClean="0"/>
              <a:t>4. User 2 modifies that row, updates the database and commits. </a:t>
            </a:r>
            <a:endParaRPr lang="tr-TR" sz="1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2841845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Pesimistic </a:t>
            </a:r>
            <a:r>
              <a:rPr lang="tr-TR" dirty="0"/>
              <a:t>Locking</a:t>
            </a:r>
          </a:p>
        </p:txBody>
      </p:sp>
      <p:sp>
        <p:nvSpPr>
          <p:cNvPr id="3" name="Content Placeholder 2"/>
          <p:cNvSpPr>
            <a:spLocks noGrp="1"/>
          </p:cNvSpPr>
          <p:nvPr>
            <p:ph idx="1"/>
          </p:nvPr>
        </p:nvSpPr>
        <p:spPr/>
        <p:txBody>
          <a:bodyPr>
            <a:normAutofit/>
          </a:bodyPr>
          <a:lstStyle/>
          <a:p>
            <a:r>
              <a:rPr lang="en-US" dirty="0"/>
              <a:t>A pessimistic locking strategy assumes that the probability is high that another user will try to modify the same row in a table that you are changing. A lock is held between the time a row is selected and the time that a searched update or delete operation is attempted on that row (for example, by using the repeatable read isolation level or lock the table in exclusive mode). </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2546320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a:t>The advantage of pessimistic locking is that it is guaranteed that changes are made consistently and safely. The major disadvantage is that this locking strategy might not be very scalable. On a system with many users or with long-living transactions, or when transactions involve a greater number of entities, the probability of having to wait for a lock to be released increases.</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844703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2227" y="1856885"/>
            <a:ext cx="4544059" cy="3238952"/>
          </a:xfrm>
        </p:spPr>
      </p:pic>
      <p:sp>
        <p:nvSpPr>
          <p:cNvPr id="7" name="Content Placeholder 2"/>
          <p:cNvSpPr txBox="1">
            <a:spLocks/>
          </p:cNvSpPr>
          <p:nvPr/>
        </p:nvSpPr>
        <p:spPr>
          <a:xfrm>
            <a:off x="988115" y="973955"/>
            <a:ext cx="5456646" cy="50048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Transaction 1 reads a specific record and places a lock on that row. It takes some time to decide whether the row will be updated. </a:t>
            </a:r>
            <a:endParaRPr lang="tr-TR" dirty="0" smtClean="0"/>
          </a:p>
          <a:p>
            <a:r>
              <a:rPr lang="tr-TR" dirty="0" smtClean="0"/>
              <a:t>In </a:t>
            </a:r>
            <a:r>
              <a:rPr lang="tr-TR" dirty="0"/>
              <a:t>the meantime, transaction 2 wants access to that same row, but it has to wait until the lock is released by Transaction 1. </a:t>
            </a:r>
            <a:endParaRPr lang="tr-TR" dirty="0" smtClean="0"/>
          </a:p>
          <a:p>
            <a:r>
              <a:rPr lang="tr-TR" dirty="0" smtClean="0"/>
              <a:t>Until </a:t>
            </a:r>
            <a:r>
              <a:rPr lang="tr-TR" dirty="0"/>
              <a:t>then, transaction 2 will receive results from its SELECT and can continue with its business </a:t>
            </a:r>
            <a:r>
              <a:rPr lang="tr-TR" dirty="0" smtClean="0"/>
              <a:t>logic.</a:t>
            </a:r>
            <a:endParaRPr lang="tr-T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667" y="6567854"/>
            <a:ext cx="966333" cy="290146"/>
          </a:xfrm>
          <a:prstGeom prst="rect">
            <a:avLst/>
          </a:prstGeom>
        </p:spPr>
      </p:pic>
    </p:spTree>
    <p:extLst>
      <p:ext uri="{BB962C8B-B14F-4D97-AF65-F5344CB8AC3E}">
        <p14:creationId xmlns:p14="http://schemas.microsoft.com/office/powerpoint/2010/main" val="1709944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2186</TotalTime>
  <Words>2259</Words>
  <Application>Microsoft Office PowerPoint</Application>
  <PresentationFormat>Widescreen</PresentationFormat>
  <Paragraphs>138</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Corbel</vt:lpstr>
      <vt:lpstr>Depth</vt:lpstr>
      <vt:lpstr>Locking and              Concurrency</vt:lpstr>
      <vt:lpstr>Overview</vt:lpstr>
      <vt:lpstr>What are Locks?</vt:lpstr>
      <vt:lpstr>Locking Issues</vt:lpstr>
      <vt:lpstr>Lost Updates</vt:lpstr>
      <vt:lpstr>PowerPoint Presentation</vt:lpstr>
      <vt:lpstr>Pesimistic Locking</vt:lpstr>
      <vt:lpstr>PowerPoint Presentation</vt:lpstr>
      <vt:lpstr>PowerPoint Presentation</vt:lpstr>
      <vt:lpstr>Optimistic Locking</vt:lpstr>
      <vt:lpstr>PowerPoint Presentation</vt:lpstr>
      <vt:lpstr>PowerPoint Presentation</vt:lpstr>
      <vt:lpstr>Blocking</vt:lpstr>
      <vt:lpstr>PowerPoint Presentation</vt:lpstr>
      <vt:lpstr>Deadlocks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Lock Escalation</vt:lpstr>
      <vt:lpstr>Types of Lock</vt:lpstr>
      <vt:lpstr>DML locks </vt:lpstr>
      <vt:lpstr>TX ‐ (Transaction) Locks</vt:lpstr>
      <vt:lpstr>PowerPoint Presentation</vt:lpstr>
      <vt:lpstr>TM ‐ (DML Enqueue) Locks</vt:lpstr>
      <vt:lpstr>DDL Locks</vt:lpstr>
      <vt:lpstr>Exclusive DDL locks</vt:lpstr>
      <vt:lpstr>Share DDL locks</vt:lpstr>
      <vt:lpstr>Breakable Parse locks</vt:lpstr>
      <vt:lpstr>What is Concurrency Control?</vt:lpstr>
      <vt:lpstr>Transaction Isolatıon Levels</vt:lpstr>
      <vt:lpstr>Isolation Levels</vt:lpstr>
      <vt:lpstr>Serializable</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Locking and Concurrency</dc:title>
  <dc:creator>7282</dc:creator>
  <cp:lastModifiedBy>7282</cp:lastModifiedBy>
  <cp:revision>75</cp:revision>
  <dcterms:created xsi:type="dcterms:W3CDTF">2019-06-25T21:46:26Z</dcterms:created>
  <dcterms:modified xsi:type="dcterms:W3CDTF">2019-07-09T07:41:49Z</dcterms:modified>
</cp:coreProperties>
</file>