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8" r:id="rId3"/>
    <p:sldId id="260" r:id="rId4"/>
    <p:sldId id="272" r:id="rId5"/>
    <p:sldId id="270" r:id="rId6"/>
    <p:sldId id="267" r:id="rId7"/>
    <p:sldId id="269" r:id="rId8"/>
    <p:sldId id="268" r:id="rId9"/>
    <p:sldId id="257" r:id="rId10"/>
    <p:sldId id="275" r:id="rId11"/>
    <p:sldId id="274" r:id="rId12"/>
    <p:sldId id="279" r:id="rId13"/>
    <p:sldId id="262" r:id="rId14"/>
    <p:sldId id="277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1DD8-66CB-4863-919A-8002C946311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C851-C52F-4E85-8743-3164CBFC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B84B-9BC3-4455-A940-C7B48EB1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BF1-7E0D-4CE4-AEB9-30E2C8D2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are GPU’s </a:t>
            </a:r>
            <a:r>
              <a:rPr lang="en-US" strike="sngStrike" dirty="0"/>
              <a:t>better</a:t>
            </a:r>
            <a:r>
              <a:rPr lang="en-US" dirty="0"/>
              <a:t> than CPUs?</a:t>
            </a:r>
          </a:p>
          <a:p>
            <a:pPr marL="0" indent="0">
              <a:buNone/>
            </a:pPr>
            <a:r>
              <a:rPr lang="en-US" dirty="0"/>
              <a:t>What GPU does vs What CPU Does</a:t>
            </a:r>
          </a:p>
        </p:txBody>
      </p:sp>
    </p:spTree>
    <p:extLst>
      <p:ext uri="{BB962C8B-B14F-4D97-AF65-F5344CB8AC3E}">
        <p14:creationId xmlns:p14="http://schemas.microsoft.com/office/powerpoint/2010/main" val="9301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3106-97D0-4E55-A684-60980ADE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Specs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8CEB1-B134-45A9-A664-58B4E25E2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049" y="1825625"/>
            <a:ext cx="5975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1.515 GHz = 1,515,000,000 Clock Cycles Per Second</a:t>
            </a:r>
          </a:p>
        </p:txBody>
      </p:sp>
    </p:spTree>
    <p:extLst>
      <p:ext uri="{BB962C8B-B14F-4D97-AF65-F5344CB8AC3E}">
        <p14:creationId xmlns:p14="http://schemas.microsoft.com/office/powerpoint/2010/main" val="37697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BD6-16DD-4327-B89E-D3150354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Make GPU 4.67 GHz?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176D-FC96-490D-B427-7B47BF15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  <a:p>
            <a:r>
              <a:rPr lang="en-US" dirty="0"/>
              <a:t>Other things</a:t>
            </a:r>
          </a:p>
        </p:txBody>
      </p:sp>
    </p:spTree>
    <p:extLst>
      <p:ext uri="{BB962C8B-B14F-4D97-AF65-F5344CB8AC3E}">
        <p14:creationId xmlns:p14="http://schemas.microsoft.com/office/powerpoint/2010/main" val="105069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Matrix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1B9-864B-4528-B1DC-9571AB8A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(1 Core) Math Instructions = 1900 = 1900 Clock Cycles</a:t>
            </a:r>
          </a:p>
          <a:p>
            <a:r>
              <a:rPr lang="en-US" dirty="0"/>
              <a:t>(Our way, This Way) GPU Math Instructions = 1900 = 600 Clock Cycles (And Can Still Be Less if we really Worked at it)</a:t>
            </a:r>
          </a:p>
        </p:txBody>
      </p:sp>
    </p:spTree>
    <p:extLst>
      <p:ext uri="{BB962C8B-B14F-4D97-AF65-F5344CB8AC3E}">
        <p14:creationId xmlns:p14="http://schemas.microsoft.com/office/powerpoint/2010/main" val="404642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FB328-8CD1-4059-B0E4-2301BD32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69" y="1462166"/>
            <a:ext cx="7011208" cy="47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0C55-6CFE-45AF-9001-A1998605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Copied from Erik Hallström </a:t>
            </a:r>
            <a:br>
              <a:rPr lang="sv-SE" sz="3200" dirty="0"/>
            </a:br>
            <a:r>
              <a:rPr lang="sv-SE" sz="3200" dirty="0"/>
              <a:t>https://medium.com/@erikhallstrm/hello-world-tensorflow-649b15aed18c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CD32D0-CD83-4338-9638-83F57FAD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827" y="2324056"/>
            <a:ext cx="5030346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5AD8-2924-409E-AB73-12B64B5E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C82F-7CE3-4F2E-9EB0-70B7ACB8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Data from CPU and System Memory to GPU and GPU Memory</a:t>
            </a:r>
          </a:p>
          <a:p>
            <a:r>
              <a:rPr lang="en-US" dirty="0"/>
              <a:t>Transfer Results Back From GPU To CPU and System Memory/Disk</a:t>
            </a:r>
          </a:p>
          <a:p>
            <a:r>
              <a:rPr lang="en-US" dirty="0"/>
              <a:t>In this discussion we are oversimplifying</a:t>
            </a:r>
          </a:p>
        </p:txBody>
      </p:sp>
    </p:spTree>
    <p:extLst>
      <p:ext uri="{BB962C8B-B14F-4D97-AF65-F5344CB8AC3E}">
        <p14:creationId xmlns:p14="http://schemas.microsoft.com/office/powerpoint/2010/main" val="417960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Good at serial instruction processing; instructions that must be computed </a:t>
            </a:r>
            <a:r>
              <a:rPr lang="en-US" u="sng" dirty="0"/>
              <a:t>in sequence</a:t>
            </a:r>
          </a:p>
          <a:p>
            <a:r>
              <a:rPr lang="en-US" i="1" dirty="0"/>
              <a:t>Please Excuse My Dear Aunt Sally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9D2-0941-48E0-83F4-8031C0A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Laymen Overview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AD1B31-0930-4D26-9D03-A5B3AAE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Windows Task Manager: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0F913-90E8-4F6D-806B-29C7A3A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97" y="2778026"/>
            <a:ext cx="3825788" cy="2509520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8329D92-00F0-470D-8AD2-8D49CC09FDCC}"/>
              </a:ext>
            </a:extLst>
          </p:cNvPr>
          <p:cNvSpPr/>
          <p:nvPr/>
        </p:nvSpPr>
        <p:spPr>
          <a:xfrm>
            <a:off x="8534921" y="4108987"/>
            <a:ext cx="1112520" cy="320992"/>
          </a:xfrm>
          <a:prstGeom prst="borderCallout1">
            <a:avLst>
              <a:gd name="adj1" fmla="val 18750"/>
              <a:gd name="adj2" fmla="val -8333"/>
              <a:gd name="adj3" fmla="val 65417"/>
              <a:gd name="adj4" fmla="val -1003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Cores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9EDB16-D249-422B-8E8E-F6C9F83C8E14}"/>
              </a:ext>
            </a:extLst>
          </p:cNvPr>
          <p:cNvSpPr/>
          <p:nvPr/>
        </p:nvSpPr>
        <p:spPr>
          <a:xfrm>
            <a:off x="2237238" y="3920728"/>
            <a:ext cx="1460773" cy="509251"/>
          </a:xfrm>
          <a:prstGeom prst="borderCallout1">
            <a:avLst>
              <a:gd name="adj1" fmla="val 46432"/>
              <a:gd name="adj2" fmla="val 104863"/>
              <a:gd name="adj3" fmla="val 69308"/>
              <a:gd name="adj4" fmla="val 2659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Clock Speed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4.67 GHz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D658CB-C35A-4128-BB22-1CDB5B04AA77}"/>
              </a:ext>
            </a:extLst>
          </p:cNvPr>
          <p:cNvSpPr/>
          <p:nvPr/>
        </p:nvSpPr>
        <p:spPr>
          <a:xfrm>
            <a:off x="8534920" y="4761350"/>
            <a:ext cx="1515859" cy="431680"/>
          </a:xfrm>
          <a:prstGeom prst="borderCallout1">
            <a:avLst>
              <a:gd name="adj1" fmla="val 18750"/>
              <a:gd name="adj2" fmla="val -8333"/>
              <a:gd name="adj3" fmla="val -71934"/>
              <a:gd name="adj4" fmla="val -713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Relates to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Hyperthreading;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</a:rPr>
              <a:t>Different Discussion</a:t>
            </a: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824-3FD1-466D-9011-D7CEB3E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CC97-BAA9-4CDB-AC6D-5897B1CD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4.67 GHz = 4,670,000,000 Clock Cycles Per Second</a:t>
            </a:r>
          </a:p>
          <a:p>
            <a:pPr marL="0" indent="0">
              <a:buNone/>
            </a:pPr>
            <a:r>
              <a:rPr lang="en-US" i="1" dirty="0"/>
              <a:t>For this Discussion We Assume 1 Math Operation Executed per Clock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This can easily be parallelized!</a:t>
            </a:r>
          </a:p>
          <a:p>
            <a:pPr marL="0" indent="0">
              <a:buNone/>
            </a:pPr>
            <a:r>
              <a:rPr lang="en-US" sz="2000" dirty="0"/>
              <a:t>11 Math Operations = 11 CPU Clock Cycles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7381B-AD13-4EC3-ACAD-977262B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40472"/>
              </p:ext>
            </p:extLst>
          </p:nvPr>
        </p:nvGraphicFramePr>
        <p:xfrm>
          <a:off x="1118507" y="2981226"/>
          <a:ext cx="306502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424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Multiples of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2*8*6*7*5*7*2*8*6*7*5*7=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B80C89-576E-44DB-98C5-30466298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9984"/>
              </p:ext>
            </p:extLst>
          </p:nvPr>
        </p:nvGraphicFramePr>
        <p:xfrm>
          <a:off x="8276985" y="286499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35331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715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303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can easily parallelize instructions </a:t>
            </a:r>
            <a:r>
              <a:rPr lang="en-US" sz="2000" u="sng" dirty="0"/>
              <a:t>that can be processed independently</a:t>
            </a:r>
          </a:p>
          <a:p>
            <a:pPr marL="0" indent="0">
              <a:buNone/>
            </a:pPr>
            <a:r>
              <a:rPr lang="en-US" sz="2000" dirty="0"/>
              <a:t>Here we use 1 clock Cycle:</a:t>
            </a:r>
            <a:endParaRPr lang="en-US" sz="2000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4249939" y="2976631"/>
            <a:ext cx="1279850" cy="592380"/>
          </a:xfrm>
          <a:prstGeom prst="curvedConnector4">
            <a:avLst>
              <a:gd name="adj1" fmla="val 39640"/>
              <a:gd name="adj2" fmla="val 13859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7ED3728-C4CA-4D70-B979-80339643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0201"/>
              </p:ext>
            </p:extLst>
          </p:nvPr>
        </p:nvGraphicFramePr>
        <p:xfrm>
          <a:off x="1142113" y="3286951"/>
          <a:ext cx="3086100" cy="1332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77071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461802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Cores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Parallel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64190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Multiples of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5*6=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781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8*5=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5102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40896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152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84849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2*8=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41232455"/>
                  </a:ext>
                </a:extLst>
              </a:tr>
            </a:tbl>
          </a:graphicData>
        </a:graphic>
      </p:graphicFrame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6DFF50B-6778-4669-A029-DCA5D0B41B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28213" y="3219879"/>
            <a:ext cx="2137282" cy="548570"/>
          </a:xfrm>
          <a:prstGeom prst="curvedConnector3">
            <a:avLst>
              <a:gd name="adj1" fmla="val 7515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DFDC639-68CB-4E2A-91FB-1B6A39FC177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49939" y="3929495"/>
            <a:ext cx="1014670" cy="664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BEC054-9F8E-4C7C-ACB6-A8B16A7401DA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228212" y="4139484"/>
            <a:ext cx="2214950" cy="28474"/>
          </a:xfrm>
          <a:prstGeom prst="curvedConnector4">
            <a:avLst>
              <a:gd name="adj1" fmla="val 48869"/>
              <a:gd name="adj2" fmla="val 69305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DBBD852-0D34-407E-B2CF-F31A76C57E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49939" y="4311486"/>
            <a:ext cx="1279847" cy="21730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6862A4-82D2-41FC-99CD-A01AE6671057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4228211" y="4492099"/>
            <a:ext cx="2402460" cy="523181"/>
          </a:xfrm>
          <a:prstGeom prst="curvedConnector4">
            <a:avLst>
              <a:gd name="adj1" fmla="val 30901"/>
              <a:gd name="adj2" fmla="val 1445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304AE13-E693-4651-B7A2-135EB35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97396"/>
              </p:ext>
            </p:extLst>
          </p:nvPr>
        </p:nvGraphicFramePr>
        <p:xfrm>
          <a:off x="8844212" y="3351439"/>
          <a:ext cx="876300" cy="1124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822761311"/>
                    </a:ext>
                  </a:extLst>
                </a:gridCol>
              </a:tblGrid>
              <a:tr h="209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7835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893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110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763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333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40126"/>
                  </a:ext>
                </a:extLst>
              </a:tr>
            </a:tbl>
          </a:graphicData>
        </a:graphic>
      </p:graphicFrame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5B4174-1B9F-4378-9069-669B987EED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3130" y="1703002"/>
            <a:ext cx="415251" cy="3126914"/>
          </a:xfrm>
          <a:prstGeom prst="curvedConnector4">
            <a:avLst>
              <a:gd name="adj1" fmla="val -55051"/>
              <a:gd name="adj2" fmla="val 86657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6FC8003-8BA7-4E44-894F-A392B992E0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95848" y="3219879"/>
            <a:ext cx="1990833" cy="482627"/>
          </a:xfrm>
          <a:prstGeom prst="curvedConnector3">
            <a:avLst>
              <a:gd name="adj1" fmla="val 2968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D190A56-CB15-41AC-8681-9D770D637188}"/>
              </a:ext>
            </a:extLst>
          </p:cNvPr>
          <p:cNvCxnSpPr>
            <a:cxnSpLocks/>
            <a:stCxn id="9" idx="7"/>
          </p:cNvCxnSpPr>
          <p:nvPr/>
        </p:nvCxnSpPr>
        <p:spPr>
          <a:xfrm rot="16200000" flipH="1">
            <a:off x="7265506" y="2275742"/>
            <a:ext cx="30494" cy="3126918"/>
          </a:xfrm>
          <a:prstGeom prst="curvedConnector4">
            <a:avLst>
              <a:gd name="adj1" fmla="val -749656"/>
              <a:gd name="adj2" fmla="val 5124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64AAA1B-D6B2-45BC-9FA3-9C1F08CC747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95847" y="3995956"/>
            <a:ext cx="1990834" cy="564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18314CD-5826-496F-8512-96460082F296}"/>
              </a:ext>
            </a:extLst>
          </p:cNvPr>
          <p:cNvCxnSpPr>
            <a:cxnSpLocks/>
          </p:cNvCxnSpPr>
          <p:nvPr/>
        </p:nvCxnSpPr>
        <p:spPr>
          <a:xfrm flipV="1">
            <a:off x="5792694" y="4204316"/>
            <a:ext cx="3084565" cy="429869"/>
          </a:xfrm>
          <a:prstGeom prst="curvedConnector3">
            <a:avLst>
              <a:gd name="adj1" fmla="val 1841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</p:cNvCxnSpPr>
          <p:nvPr/>
        </p:nvCxnSpPr>
        <p:spPr>
          <a:xfrm flipV="1">
            <a:off x="6893579" y="4391148"/>
            <a:ext cx="1983682" cy="3949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15CB4C4-D04A-49A8-AD71-C8819EF5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67906"/>
              </p:ext>
            </p:extLst>
          </p:nvPr>
        </p:nvGraphicFramePr>
        <p:xfrm>
          <a:off x="1070085" y="2786254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 Core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sngStrike" baseline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Multiples of Bunnies 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2*8*6*7*5*7*2*8*6*7*5*7=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easily parallelize instructions </a:t>
            </a:r>
            <a:r>
              <a:rPr lang="en-US" sz="2000" u="sng" dirty="0"/>
              <a:t>that can be processed independently</a:t>
            </a:r>
          </a:p>
          <a:p>
            <a:pPr marL="0" indent="0">
              <a:buNone/>
            </a:pPr>
            <a:r>
              <a:rPr lang="en-US" sz="2000" dirty="0"/>
              <a:t>Here we use 5 more clock cycles: total = 6</a:t>
            </a:r>
            <a:endParaRPr lang="en-US" sz="2000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975507" y="3047877"/>
            <a:ext cx="1366773" cy="658229"/>
          </a:xfrm>
          <a:prstGeom prst="curvedConnector4">
            <a:avLst>
              <a:gd name="adj1" fmla="val 47159"/>
              <a:gd name="adj2" fmla="val 1455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CCCED-65D5-4861-ACFF-30EC49C8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3889"/>
              </p:ext>
            </p:extLst>
          </p:nvPr>
        </p:nvGraphicFramePr>
        <p:xfrm>
          <a:off x="918996" y="3528941"/>
          <a:ext cx="3056511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911">
                  <a:extLst>
                    <a:ext uri="{9D8B030D-6E8A-4147-A177-3AD203B41FA5}">
                      <a16:colId xmlns:a16="http://schemas.microsoft.com/office/drawing/2014/main" val="1770756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425505"/>
                    </a:ext>
                  </a:extLst>
                </a:gridCol>
              </a:tblGrid>
              <a:tr h="5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Serial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60015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40*14*30*42*16*49=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8462921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044AB9-E08B-4A4F-8730-83DF9298ADC7}"/>
              </a:ext>
            </a:extLst>
          </p:cNvPr>
          <p:cNvGraphicFramePr>
            <a:graphicFrameLocks noGrp="1"/>
          </p:cNvGraphicFramePr>
          <p:nvPr/>
        </p:nvGraphicFramePr>
        <p:xfrm>
          <a:off x="8276985" y="298122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296256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2197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41051407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6507FE0-88E1-4087-B1CD-CAC3FA882990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Always Easy to Parallelize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6B452-9495-4E31-BC7D-B3061235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38178"/>
              </p:ext>
            </p:extLst>
          </p:nvPr>
        </p:nvGraphicFramePr>
        <p:xfrm>
          <a:off x="1566654" y="2974179"/>
          <a:ext cx="2616200" cy="365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671082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188731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2898172"/>
                  </a:ext>
                </a:extLst>
              </a:tr>
              <a:tr h="184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Exponential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2^3*2^4=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161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13356A-4042-44DD-9630-CB93A043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2006"/>
              </p:ext>
            </p:extLst>
          </p:nvPr>
        </p:nvGraphicFramePr>
        <p:xfrm>
          <a:off x="8297869" y="2905738"/>
          <a:ext cx="8636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9249198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Bunnies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5012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236271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810C6BC-4007-4917-81AA-E627C5137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67396"/>
              </p:ext>
            </p:extLst>
          </p:nvPr>
        </p:nvGraphicFramePr>
        <p:xfrm>
          <a:off x="7708899" y="4482738"/>
          <a:ext cx="34798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3257675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7535299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06709392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Bunnies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57003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Mutations of Bunnies?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2*3^2^4=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13,122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68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Good at parallel instruction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378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Neural Networks</vt:lpstr>
      <vt:lpstr>CPU</vt:lpstr>
      <vt:lpstr>CPU Laymen Overview</vt:lpstr>
      <vt:lpstr>Clock Cycles</vt:lpstr>
      <vt:lpstr>Serial Instruction Processing</vt:lpstr>
      <vt:lpstr>Parallel Instruction Processing</vt:lpstr>
      <vt:lpstr>Parallel Processing</vt:lpstr>
      <vt:lpstr>Not Always Easy to Parallelize</vt:lpstr>
      <vt:lpstr>GPU</vt:lpstr>
      <vt:lpstr>Nvidia Specs</vt:lpstr>
      <vt:lpstr>GPU</vt:lpstr>
      <vt:lpstr>Why Not Make GPU 4.67 GHz?</vt:lpstr>
      <vt:lpstr> Matrix Math</vt:lpstr>
      <vt:lpstr> </vt:lpstr>
      <vt:lpstr>Copied from Erik Hallström  https://medium.com/@erikhallstrm/hello-world-tensorflow-649b15aed18c</vt:lpstr>
      <vt:lpstr>There’s More to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38</cp:revision>
  <dcterms:created xsi:type="dcterms:W3CDTF">2019-03-30T12:55:20Z</dcterms:created>
  <dcterms:modified xsi:type="dcterms:W3CDTF">2019-03-31T18:37:31Z</dcterms:modified>
</cp:coreProperties>
</file>