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3" r:id="rId2"/>
    <p:sldId id="258" r:id="rId3"/>
    <p:sldId id="260" r:id="rId4"/>
    <p:sldId id="272" r:id="rId5"/>
    <p:sldId id="270" r:id="rId6"/>
    <p:sldId id="267" r:id="rId7"/>
    <p:sldId id="269" r:id="rId8"/>
    <p:sldId id="268" r:id="rId9"/>
    <p:sldId id="257" r:id="rId10"/>
    <p:sldId id="275" r:id="rId11"/>
    <p:sldId id="274" r:id="rId12"/>
    <p:sldId id="279" r:id="rId13"/>
    <p:sldId id="262" r:id="rId14"/>
    <p:sldId id="277" r:id="rId15"/>
    <p:sldId id="278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8" autoAdjust="0"/>
    <p:restoredTop sz="94660"/>
  </p:normalViewPr>
  <p:slideViewPr>
    <p:cSldViewPr snapToGrid="0">
      <p:cViewPr>
        <p:scale>
          <a:sx n="100" d="100"/>
          <a:sy n="100" d="100"/>
        </p:scale>
        <p:origin x="999" y="4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11DD8-66CB-4863-919A-8002C9463111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DC851-C52F-4E85-8743-3164CBFC8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38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55FFA-C181-4172-97DA-6F96E7DA3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9418BD-AC14-4EC7-B737-B53D489BC1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4AA67-D2C4-46E2-88E8-1777DE8FD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E410-F688-4510-A200-1EE3EC6B1F2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12763-EF5F-4FC0-8FE2-F53BBCD8B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554D7-9EF5-44D7-8CA3-848718427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1E9E-BEC4-451F-AEFB-E7CD0D1B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04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1753B-9B57-4D14-8577-23CCFA4FB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15DDD-FD7C-44D4-8E7C-A4AA89848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3BDE2-6549-4C37-96C5-6F96A2305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E410-F688-4510-A200-1EE3EC6B1F2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B3A0D-2A2F-478D-BC8A-291548683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1BD18-5481-4CB3-8521-3C9A82DD4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1E9E-BEC4-451F-AEFB-E7CD0D1B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33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3107DC-CEAD-4532-A996-5F904E635F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277CD-53FF-46F7-BFA7-2FC9FFD00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CBD06-05FF-4C1B-AD5F-24CF2B1F6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E410-F688-4510-A200-1EE3EC6B1F2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A954D-B601-49A8-B73A-59E56A85D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DF32B-18C6-457E-BAFA-27A0D1663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1E9E-BEC4-451F-AEFB-E7CD0D1B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30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D8530-C9C7-4EDD-804A-42298139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37FCA-A830-423E-81FE-7AA5C42AC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0E603-A934-4321-847A-3CD012026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E410-F688-4510-A200-1EE3EC6B1F2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5D5A7-5CEB-4AC2-B04F-2A0E99E38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455C4-B347-41E0-A7B5-16A960293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1E9E-BEC4-451F-AEFB-E7CD0D1B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5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5FEA-7070-44BF-8341-D4AF7673F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F9D2C-270A-49B6-B02A-B57C5382F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008A2-15F7-4679-ADCA-0ED847FD5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E410-F688-4510-A200-1EE3EC6B1F2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E4D28-1EA9-4206-A66E-9D38EE28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FBD9F-A587-4ED3-B26B-71BE4C8A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1E9E-BEC4-451F-AEFB-E7CD0D1B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44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5BFE1-461D-4FB8-9A1A-E6F2DDEC9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05F25-BA8A-41AE-94D4-B9251BB3F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B94BC-1708-462B-B125-ACC09499C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9C714-12B7-4F83-BB09-B87AE708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E410-F688-4510-A200-1EE3EC6B1F2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45289-CA90-4F59-BF1F-5B41ADE83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41C63-E4AD-4A28-B9C9-7FBE0F80D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1E9E-BEC4-451F-AEFB-E7CD0D1B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03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31A6-AA8F-4B4C-9CD2-021563371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08C63-4CAE-4931-B069-51199BD55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F9776-9CFE-4C2A-9286-EADFE540D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E3C97E-9F4E-4A6B-BABA-CBAA36DB4A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1B7330-191D-4E47-92E0-536BDFDDB4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270543-9593-4257-B477-88A00ADE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E410-F688-4510-A200-1EE3EC6B1F2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69DEED-220C-45A1-8D5E-5A476AF3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7FE618-CDB2-4D4F-B84B-379AF0CFF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1E9E-BEC4-451F-AEFB-E7CD0D1B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29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D1C70-948F-4815-8E81-1AB7047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7D90BF-154B-412F-974B-CCE3CB585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E410-F688-4510-A200-1EE3EC6B1F2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247504-33E8-459C-8D71-551E40BFF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872482-B0FC-4214-8C78-F9458DF46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1E9E-BEC4-451F-AEFB-E7CD0D1B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6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DABD8F-A072-4DA4-863F-7C8CA35B9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E410-F688-4510-A200-1EE3EC6B1F2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13DFA7-8989-46E7-9245-D819D566F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9B118-4A3A-4618-BF36-787E00E9A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1E9E-BEC4-451F-AEFB-E7CD0D1B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67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E5C40-A023-4AAA-B42C-4FFA5637B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05C24-9BAF-49F4-8FE9-CF60E884C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992FA1-0E88-43BC-B5B6-679E91957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7C18F-9331-4621-82DB-B4ABEF856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E410-F688-4510-A200-1EE3EC6B1F2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A8120-C0BB-4743-ACD8-9B00EBC7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74DE4-4DD3-4242-969F-6F2E4B35B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1E9E-BEC4-451F-AEFB-E7CD0D1B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13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B2871-FC2F-4A6D-8EA4-9EA187857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3CA754-DEDC-4266-8EF0-C25179D0D9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81C76-8B68-44F2-9348-16F6C3762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FB3B1-37D3-4F3E-A30F-0EE5B66B8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E410-F688-4510-A200-1EE3EC6B1F2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9ACE3-725A-4730-ADCF-BF8FCD1EB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B2185-38FC-4CC5-A3BF-218B7525B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1E9E-BEC4-451F-AEFB-E7CD0D1B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53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7F3252-D954-40A9-8D9D-27799EA70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179CA-2B97-4CEF-8E91-F5746529F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3A006-2DD0-4043-8830-DF88CB474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2E410-F688-4510-A200-1EE3EC6B1F2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BC68F-C28E-468D-A01A-4E31B2919C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AF014-F302-46F7-9918-843657D2B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D1E9E-BEC4-451F-AEFB-E7CD0D1BA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07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1B84B-9BC3-4455-A940-C7B48EB1F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B3BF1-7E0D-4CE4-AEB9-30E2C8D24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Why are GPU’s </a:t>
            </a:r>
            <a:r>
              <a:rPr lang="en-US" strike="sngStrike" dirty="0"/>
              <a:t>better</a:t>
            </a:r>
            <a:r>
              <a:rPr lang="en-US" dirty="0"/>
              <a:t> than CPUs?</a:t>
            </a:r>
          </a:p>
          <a:p>
            <a:pPr marL="0" indent="0">
              <a:buNone/>
            </a:pPr>
            <a:r>
              <a:rPr lang="en-US" dirty="0"/>
              <a:t>What GPU does vs What CPU Does</a:t>
            </a:r>
          </a:p>
        </p:txBody>
      </p:sp>
    </p:spTree>
    <p:extLst>
      <p:ext uri="{BB962C8B-B14F-4D97-AF65-F5344CB8AC3E}">
        <p14:creationId xmlns:p14="http://schemas.microsoft.com/office/powerpoint/2010/main" val="930112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3106-97D0-4E55-A684-60980ADE3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Nvidia Specs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98CEB1-B134-45A9-A664-58B4E25E2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8049" y="1825625"/>
            <a:ext cx="59759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844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E961-1C15-4482-B678-00083D9CD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GPU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C6F87-207C-490F-92B4-AA64DBFC4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/>
          <a:lstStyle/>
          <a:p>
            <a:r>
              <a:rPr lang="en-US" dirty="0"/>
              <a:t>1.515 GHz = 1,515,000,000 Clock Cycles Per Second</a:t>
            </a:r>
          </a:p>
        </p:txBody>
      </p:sp>
    </p:spTree>
    <p:extLst>
      <p:ext uri="{BB962C8B-B14F-4D97-AF65-F5344CB8AC3E}">
        <p14:creationId xmlns:p14="http://schemas.microsoft.com/office/powerpoint/2010/main" val="3769771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26BD6-16DD-4327-B89E-D31503548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Make GPU 4.67 GHz?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F176D-FC96-490D-B427-7B47BF15A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Heat</a:t>
            </a:r>
          </a:p>
          <a:p>
            <a:r>
              <a:rPr lang="en-US" dirty="0"/>
              <a:t>Other things</a:t>
            </a:r>
          </a:p>
        </p:txBody>
      </p:sp>
    </p:spTree>
    <p:extLst>
      <p:ext uri="{BB962C8B-B14F-4D97-AF65-F5344CB8AC3E}">
        <p14:creationId xmlns:p14="http://schemas.microsoft.com/office/powerpoint/2010/main" val="1050693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B045C-33B0-47A3-8C52-EFCBAD2F9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Matrix 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F51B9-864B-4528-B1DC-9571AB8AB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 (1 Core) Math Instructions = 1900 = 1900 Clock Cycles</a:t>
            </a:r>
          </a:p>
          <a:p>
            <a:r>
              <a:rPr lang="en-US" dirty="0"/>
              <a:t>(Our way, This Way) GPU Math Instructions = 1900 = 600 Clock Cycles (And Can Still Be Less if we really Worked at it)</a:t>
            </a:r>
          </a:p>
        </p:txBody>
      </p:sp>
    </p:spTree>
    <p:extLst>
      <p:ext uri="{BB962C8B-B14F-4D97-AF65-F5344CB8AC3E}">
        <p14:creationId xmlns:p14="http://schemas.microsoft.com/office/powerpoint/2010/main" val="4046427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B045C-33B0-47A3-8C52-EFCBAD2F9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EFB328-8CD1-4059-B0E4-2301BD327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169" y="1462166"/>
            <a:ext cx="7011208" cy="474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982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A0C55-6CFE-45AF-9001-A1998605C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v-SE" sz="3200" dirty="0"/>
              <a:t>Copied from Erik Hallström </a:t>
            </a:r>
            <a:br>
              <a:rPr lang="sv-SE" sz="3200" dirty="0"/>
            </a:br>
            <a:r>
              <a:rPr lang="sv-SE" sz="3200" dirty="0"/>
              <a:t>https://medium.com/@erikhallstrm/hello-world-tensorflow-649b15aed18c</a:t>
            </a:r>
            <a:endParaRPr lang="en-US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CD32D0-CD83-4338-9638-83F57FAD7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0827" y="2324056"/>
            <a:ext cx="5030346" cy="33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743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B5AD8-2924-409E-AB73-12B64B5EA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There’s More to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2C82F-7CE3-4F2E-9EB0-70B7ACB8B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Transfer Data from CPU and System Memory to GPU and GPU Memory</a:t>
            </a:r>
          </a:p>
          <a:p>
            <a:r>
              <a:rPr lang="en-US" dirty="0"/>
              <a:t>Transfer Results Back From GPU To CPU and System Memory/Disk</a:t>
            </a:r>
          </a:p>
          <a:p>
            <a:r>
              <a:rPr lang="en-US" dirty="0"/>
              <a:t>In this discussion we are oversimplifying</a:t>
            </a:r>
          </a:p>
        </p:txBody>
      </p:sp>
    </p:spTree>
    <p:extLst>
      <p:ext uri="{BB962C8B-B14F-4D97-AF65-F5344CB8AC3E}">
        <p14:creationId xmlns:p14="http://schemas.microsoft.com/office/powerpoint/2010/main" val="4179606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E961-1C15-4482-B678-00083D9CDA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C6F87-207C-490F-92B4-AA64DBFC49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CPU Good at serial instruction processing; instructions that must be computed </a:t>
            </a:r>
            <a:r>
              <a:rPr lang="en-US" u="sng" dirty="0"/>
              <a:t>in sequence</a:t>
            </a:r>
          </a:p>
          <a:p>
            <a:r>
              <a:rPr lang="en-US" i="1" dirty="0"/>
              <a:t>Please Excuse My Dear Aunt Sally</a:t>
            </a:r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474469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EE9D2-0941-48E0-83F4-8031C0AC2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Laymen Overview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B1AD1B31-0930-4D26-9D03-A5B3AAE58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Windows Task Manager: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340F913-90E8-4F6D-806B-29C7A3A56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597" y="2778026"/>
            <a:ext cx="3825788" cy="2509520"/>
          </a:xfrm>
          <a:prstGeom prst="rect">
            <a:avLst/>
          </a:prstGeom>
        </p:spPr>
      </p:pic>
      <p:sp>
        <p:nvSpPr>
          <p:cNvPr id="8" name="Callout: Line 7">
            <a:extLst>
              <a:ext uri="{FF2B5EF4-FFF2-40B4-BE49-F238E27FC236}">
                <a16:creationId xmlns:a16="http://schemas.microsoft.com/office/drawing/2014/main" id="{08329D92-00F0-470D-8AD2-8D49CC09FDCC}"/>
              </a:ext>
            </a:extLst>
          </p:cNvPr>
          <p:cNvSpPr/>
          <p:nvPr/>
        </p:nvSpPr>
        <p:spPr>
          <a:xfrm>
            <a:off x="8534921" y="4108987"/>
            <a:ext cx="1112520" cy="320992"/>
          </a:xfrm>
          <a:prstGeom prst="borderCallout1">
            <a:avLst>
              <a:gd name="adj1" fmla="val 18750"/>
              <a:gd name="adj2" fmla="val -8333"/>
              <a:gd name="adj3" fmla="val 65417"/>
              <a:gd name="adj4" fmla="val -10031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6 Cores</a:t>
            </a:r>
          </a:p>
        </p:txBody>
      </p: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629EDB16-D249-422B-8E8E-F6C9F83C8E14}"/>
              </a:ext>
            </a:extLst>
          </p:cNvPr>
          <p:cNvSpPr/>
          <p:nvPr/>
        </p:nvSpPr>
        <p:spPr>
          <a:xfrm>
            <a:off x="2237238" y="3920728"/>
            <a:ext cx="1460773" cy="509251"/>
          </a:xfrm>
          <a:prstGeom prst="borderCallout1">
            <a:avLst>
              <a:gd name="adj1" fmla="val 46432"/>
              <a:gd name="adj2" fmla="val 104863"/>
              <a:gd name="adj3" fmla="val 69308"/>
              <a:gd name="adj4" fmla="val 26591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Clock Speed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4.67 GHz</a:t>
            </a:r>
          </a:p>
        </p:txBody>
      </p:sp>
      <p:sp>
        <p:nvSpPr>
          <p:cNvPr id="21" name="Callout: Line 20">
            <a:extLst>
              <a:ext uri="{FF2B5EF4-FFF2-40B4-BE49-F238E27FC236}">
                <a16:creationId xmlns:a16="http://schemas.microsoft.com/office/drawing/2014/main" id="{54D658CB-C35A-4128-BB22-1CDB5B04AA77}"/>
              </a:ext>
            </a:extLst>
          </p:cNvPr>
          <p:cNvSpPr/>
          <p:nvPr/>
        </p:nvSpPr>
        <p:spPr>
          <a:xfrm>
            <a:off x="8534920" y="4761350"/>
            <a:ext cx="1515859" cy="431680"/>
          </a:xfrm>
          <a:prstGeom prst="borderCallout1">
            <a:avLst>
              <a:gd name="adj1" fmla="val 18750"/>
              <a:gd name="adj2" fmla="val -8333"/>
              <a:gd name="adj3" fmla="val -71934"/>
              <a:gd name="adj4" fmla="val -7139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Relates to </a:t>
            </a:r>
            <a:r>
              <a:rPr lang="en-US" sz="900" dirty="0">
                <a:solidFill>
                  <a:schemeClr val="accent1">
                    <a:lumMod val="75000"/>
                  </a:schemeClr>
                </a:solidFill>
              </a:rPr>
              <a:t>Hyperthreading; </a:t>
            </a:r>
            <a:r>
              <a:rPr lang="en-US" sz="900" i="1" dirty="0">
                <a:solidFill>
                  <a:schemeClr val="accent1">
                    <a:lumMod val="75000"/>
                  </a:schemeClr>
                </a:solidFill>
              </a:rPr>
              <a:t>Different Discussion</a:t>
            </a:r>
            <a:endParaRPr lang="en-US" sz="12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011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5F824-3FD1-466D-9011-D7CEB3E24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Cycles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1CC97-BAA9-4CDB-AC6D-5897B1CD4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4.67 GHz = 4,670,000,000 Clock Cycles Per Second</a:t>
            </a:r>
          </a:p>
          <a:p>
            <a:pPr marL="0" indent="0">
              <a:buNone/>
            </a:pPr>
            <a:r>
              <a:rPr lang="en-US" i="1" dirty="0"/>
              <a:t>For this Discussion We Assume 1 Math Operation Executed per Clock Cycle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194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AF31-1BD4-45EE-9B12-BC14F7D54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Instruction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1812F-E008-4811-8823-E7459E60F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This can easily be parallelized!</a:t>
            </a:r>
          </a:p>
          <a:p>
            <a:pPr marL="0" indent="0">
              <a:buNone/>
            </a:pPr>
            <a:r>
              <a:rPr lang="en-US" sz="2000" dirty="0"/>
              <a:t>11 Math Operations = 11 CPU Clock Cycles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3F210F0-301F-4369-8EC5-3CDB5E98AD25}"/>
              </a:ext>
            </a:extLst>
          </p:cNvPr>
          <p:cNvGrpSpPr/>
          <p:nvPr/>
        </p:nvGrpSpPr>
        <p:grpSpPr>
          <a:xfrm>
            <a:off x="4798745" y="2626747"/>
            <a:ext cx="2594510" cy="2749094"/>
            <a:chOff x="5447924" y="3151100"/>
            <a:chExt cx="1929653" cy="21276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2756E32-F5A5-4306-8AA3-8A33C9D7531F}"/>
                </a:ext>
              </a:extLst>
            </p:cNvPr>
            <p:cNvSpPr/>
            <p:nvPr/>
          </p:nvSpPr>
          <p:spPr>
            <a:xfrm>
              <a:off x="5447924" y="3151100"/>
              <a:ext cx="1929653" cy="2127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6B273B-2E6F-401B-8BE9-DE0E8CD8080A}"/>
                </a:ext>
              </a:extLst>
            </p:cNvPr>
            <p:cNvSpPr/>
            <p:nvPr/>
          </p:nvSpPr>
          <p:spPr>
            <a:xfrm>
              <a:off x="5794410" y="3421888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926C6F-5BC4-49AB-90C0-BF086DF37BD3}"/>
                </a:ext>
              </a:extLst>
            </p:cNvPr>
            <p:cNvSpPr/>
            <p:nvPr/>
          </p:nvSpPr>
          <p:spPr>
            <a:xfrm>
              <a:off x="6613186" y="3421888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C0142C4-6548-4751-A216-D79C7FE96BDE}"/>
                </a:ext>
              </a:extLst>
            </p:cNvPr>
            <p:cNvSpPr/>
            <p:nvPr/>
          </p:nvSpPr>
          <p:spPr>
            <a:xfrm>
              <a:off x="5794408" y="4022522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7028D69-760A-4400-9D4A-B9D5D4A475A9}"/>
                </a:ext>
              </a:extLst>
            </p:cNvPr>
            <p:cNvSpPr/>
            <p:nvPr/>
          </p:nvSpPr>
          <p:spPr>
            <a:xfrm>
              <a:off x="6613185" y="4022522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FE90D8-F017-41AD-917C-16F3E0CB31EA}"/>
                </a:ext>
              </a:extLst>
            </p:cNvPr>
            <p:cNvSpPr/>
            <p:nvPr/>
          </p:nvSpPr>
          <p:spPr>
            <a:xfrm>
              <a:off x="5794408" y="4623158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5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8012994-CE5C-43CE-9E8A-1F9A35D08D3F}"/>
                </a:ext>
              </a:extLst>
            </p:cNvPr>
            <p:cNvSpPr/>
            <p:nvPr/>
          </p:nvSpPr>
          <p:spPr>
            <a:xfrm>
              <a:off x="6613185" y="4623156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6</a:t>
              </a:r>
            </a:p>
          </p:txBody>
        </p:sp>
      </p:grp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73BDA518-9AF5-4B9E-98D0-0F772F7E34AC}"/>
              </a:ext>
            </a:extLst>
          </p:cNvPr>
          <p:cNvCxnSpPr>
            <a:endCxn id="7" idx="1"/>
          </p:cNvCxnSpPr>
          <p:nvPr/>
        </p:nvCxnSpPr>
        <p:spPr>
          <a:xfrm flipV="1">
            <a:off x="4188895" y="3047877"/>
            <a:ext cx="1153385" cy="214555"/>
          </a:xfrm>
          <a:prstGeom prst="curvedConnector4">
            <a:avLst>
              <a:gd name="adj1" fmla="val 46633"/>
              <a:gd name="adj2" fmla="val 239753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E168ACAA-8100-4AC0-8C37-F1258B82E844}"/>
              </a:ext>
            </a:extLst>
          </p:cNvPr>
          <p:cNvCxnSpPr>
            <a:cxnSpLocks/>
            <a:stCxn id="7" idx="7"/>
          </p:cNvCxnSpPr>
          <p:nvPr/>
        </p:nvCxnSpPr>
        <p:spPr>
          <a:xfrm rot="16200000" flipH="1">
            <a:off x="6939026" y="1826147"/>
            <a:ext cx="116229" cy="2559688"/>
          </a:xfrm>
          <a:prstGeom prst="curvedConnector4">
            <a:avLst>
              <a:gd name="adj1" fmla="val -196681"/>
              <a:gd name="adj2" fmla="val 56005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D7381B-AD13-4EC3-ACAD-977262BCA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047161"/>
              </p:ext>
            </p:extLst>
          </p:nvPr>
        </p:nvGraphicFramePr>
        <p:xfrm>
          <a:off x="1097431" y="2981226"/>
          <a:ext cx="308610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146270015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6451939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 Core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Serial instructions: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6015062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Multiples of Bunnies =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2*8*6*7*5*7*2*8*6*7*5*7=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7236030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FB80C89-576E-44DB-98C5-30466298EA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869984"/>
              </p:ext>
            </p:extLst>
          </p:nvPr>
        </p:nvGraphicFramePr>
        <p:xfrm>
          <a:off x="8276985" y="2864996"/>
          <a:ext cx="87630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1353319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Bunnies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5471563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553,190,400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530310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076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AF31-1BD4-45EE-9B12-BC14F7D54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Instruction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1812F-E008-4811-8823-E7459E60F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We can easily parallelize instructions </a:t>
            </a:r>
            <a:r>
              <a:rPr lang="en-US" sz="2000" u="sng" dirty="0"/>
              <a:t>that can be processed independently</a:t>
            </a:r>
          </a:p>
          <a:p>
            <a:pPr marL="0" indent="0">
              <a:buNone/>
            </a:pPr>
            <a:r>
              <a:rPr lang="en-US" sz="2000" dirty="0"/>
              <a:t>Here we use 1 clock Cycle:</a:t>
            </a:r>
            <a:endParaRPr lang="en-US" sz="2000" u="sn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3F210F0-301F-4369-8EC5-3CDB5E98AD25}"/>
              </a:ext>
            </a:extLst>
          </p:cNvPr>
          <p:cNvGrpSpPr/>
          <p:nvPr/>
        </p:nvGrpSpPr>
        <p:grpSpPr>
          <a:xfrm>
            <a:off x="4798745" y="2626747"/>
            <a:ext cx="2594510" cy="2749094"/>
            <a:chOff x="5447924" y="3151100"/>
            <a:chExt cx="1929653" cy="21276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2756E32-F5A5-4306-8AA3-8A33C9D7531F}"/>
                </a:ext>
              </a:extLst>
            </p:cNvPr>
            <p:cNvSpPr/>
            <p:nvPr/>
          </p:nvSpPr>
          <p:spPr>
            <a:xfrm>
              <a:off x="5447924" y="3151100"/>
              <a:ext cx="1929653" cy="2127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6B273B-2E6F-401B-8BE9-DE0E8CD8080A}"/>
                </a:ext>
              </a:extLst>
            </p:cNvPr>
            <p:cNvSpPr/>
            <p:nvPr/>
          </p:nvSpPr>
          <p:spPr>
            <a:xfrm>
              <a:off x="5794410" y="3421888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926C6F-5BC4-49AB-90C0-BF086DF37BD3}"/>
                </a:ext>
              </a:extLst>
            </p:cNvPr>
            <p:cNvSpPr/>
            <p:nvPr/>
          </p:nvSpPr>
          <p:spPr>
            <a:xfrm>
              <a:off x="6613186" y="3421888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C0142C4-6548-4751-A216-D79C7FE96BDE}"/>
                </a:ext>
              </a:extLst>
            </p:cNvPr>
            <p:cNvSpPr/>
            <p:nvPr/>
          </p:nvSpPr>
          <p:spPr>
            <a:xfrm>
              <a:off x="5794408" y="4022522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7028D69-760A-4400-9D4A-B9D5D4A475A9}"/>
                </a:ext>
              </a:extLst>
            </p:cNvPr>
            <p:cNvSpPr/>
            <p:nvPr/>
          </p:nvSpPr>
          <p:spPr>
            <a:xfrm>
              <a:off x="6613185" y="4022522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FE90D8-F017-41AD-917C-16F3E0CB31EA}"/>
                </a:ext>
              </a:extLst>
            </p:cNvPr>
            <p:cNvSpPr/>
            <p:nvPr/>
          </p:nvSpPr>
          <p:spPr>
            <a:xfrm>
              <a:off x="5794408" y="4623158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5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8012994-CE5C-43CE-9E8A-1F9A35D08D3F}"/>
                </a:ext>
              </a:extLst>
            </p:cNvPr>
            <p:cNvSpPr/>
            <p:nvPr/>
          </p:nvSpPr>
          <p:spPr>
            <a:xfrm>
              <a:off x="6613185" y="4623156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6</a:t>
              </a:r>
            </a:p>
          </p:txBody>
        </p:sp>
      </p:grp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E168ACAA-8100-4AC0-8C37-F1258B82E844}"/>
              </a:ext>
            </a:extLst>
          </p:cNvPr>
          <p:cNvCxnSpPr>
            <a:cxnSpLocks/>
            <a:endCxn id="7" idx="0"/>
          </p:cNvCxnSpPr>
          <p:nvPr/>
        </p:nvCxnSpPr>
        <p:spPr>
          <a:xfrm flipV="1">
            <a:off x="4249939" y="2976631"/>
            <a:ext cx="1279850" cy="592380"/>
          </a:xfrm>
          <a:prstGeom prst="curvedConnector4">
            <a:avLst>
              <a:gd name="adj1" fmla="val 39640"/>
              <a:gd name="adj2" fmla="val 13859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37ED3728-C4CA-4D70-B979-803396433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560201"/>
              </p:ext>
            </p:extLst>
          </p:nvPr>
        </p:nvGraphicFramePr>
        <p:xfrm>
          <a:off x="1142113" y="3286951"/>
          <a:ext cx="3086100" cy="13327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327707132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56461802"/>
                    </a:ext>
                  </a:extLst>
                </a:gridCol>
              </a:tblGrid>
              <a:tr h="2355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 Cores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Parallel Instructions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641900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Multiples of Bunnies =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5*6=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5578166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Multiples of Bunnies =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8*5=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6510298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Multiples of Bunnies =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6*7=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408963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Multiples of Bunnies =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7*7=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715286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Multiples of Bunnies =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2*7=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1848497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Multiples of Bunnies =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2*8=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241232455"/>
                  </a:ext>
                </a:extLst>
              </a:tr>
            </a:tbl>
          </a:graphicData>
        </a:graphic>
      </p:graphicFrame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E6DFF50B-6778-4669-A029-DCA5D0B41BCE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4228213" y="3219879"/>
            <a:ext cx="2137282" cy="548570"/>
          </a:xfrm>
          <a:prstGeom prst="curvedConnector3">
            <a:avLst>
              <a:gd name="adj1" fmla="val 75154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9DFDC639-68CB-4E2A-91FB-1B6A39FC1775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4249939" y="3929495"/>
            <a:ext cx="1014670" cy="66461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6CBEC054-9F8E-4C7C-ACB6-A8B16A7401DA}"/>
              </a:ext>
            </a:extLst>
          </p:cNvPr>
          <p:cNvCxnSpPr>
            <a:cxnSpLocks/>
            <a:endCxn id="10" idx="3"/>
          </p:cNvCxnSpPr>
          <p:nvPr/>
        </p:nvCxnSpPr>
        <p:spPr>
          <a:xfrm>
            <a:off x="4228212" y="4139484"/>
            <a:ext cx="2214950" cy="28474"/>
          </a:xfrm>
          <a:prstGeom prst="curvedConnector4">
            <a:avLst>
              <a:gd name="adj1" fmla="val 48869"/>
              <a:gd name="adj2" fmla="val 69305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0DBBD852-0D34-407E-B2CF-F31A76C57ECF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249939" y="4311486"/>
            <a:ext cx="1279847" cy="217301"/>
          </a:xfrm>
          <a:prstGeom prst="curvedConnector2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986862A4-82D2-41FC-99CD-A01AE6671057}"/>
              </a:ext>
            </a:extLst>
          </p:cNvPr>
          <p:cNvCxnSpPr>
            <a:cxnSpLocks/>
            <a:endCxn id="12" idx="4"/>
          </p:cNvCxnSpPr>
          <p:nvPr/>
        </p:nvCxnSpPr>
        <p:spPr>
          <a:xfrm>
            <a:off x="4228211" y="4492099"/>
            <a:ext cx="2402460" cy="523181"/>
          </a:xfrm>
          <a:prstGeom prst="curvedConnector4">
            <a:avLst>
              <a:gd name="adj1" fmla="val 30901"/>
              <a:gd name="adj2" fmla="val 144572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3304AE13-E693-4651-B7A2-135EB3556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199244"/>
              </p:ext>
            </p:extLst>
          </p:nvPr>
        </p:nvGraphicFramePr>
        <p:xfrm>
          <a:off x="8844212" y="3378391"/>
          <a:ext cx="876300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382276131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8783504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468933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42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861108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127636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833399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16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46340126"/>
                  </a:ext>
                </a:extLst>
              </a:tr>
            </a:tbl>
          </a:graphicData>
        </a:graphic>
      </p:graphicFrame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395B4174-1B9F-4378-9069-669B987EED14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73130" y="1703002"/>
            <a:ext cx="415251" cy="3126914"/>
          </a:xfrm>
          <a:prstGeom prst="curvedConnector4">
            <a:avLst>
              <a:gd name="adj1" fmla="val -55051"/>
              <a:gd name="adj2" fmla="val 86657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96FC8003-8BA7-4E44-894F-A392B992E02C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6895848" y="3219879"/>
            <a:ext cx="1990833" cy="482627"/>
          </a:xfrm>
          <a:prstGeom prst="curvedConnector3">
            <a:avLst>
              <a:gd name="adj1" fmla="val 29689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7D190A56-CB15-41AC-8681-9D770D637188}"/>
              </a:ext>
            </a:extLst>
          </p:cNvPr>
          <p:cNvCxnSpPr>
            <a:cxnSpLocks/>
            <a:stCxn id="9" idx="7"/>
          </p:cNvCxnSpPr>
          <p:nvPr/>
        </p:nvCxnSpPr>
        <p:spPr>
          <a:xfrm rot="16200000" flipH="1">
            <a:off x="7265506" y="2275742"/>
            <a:ext cx="30494" cy="3126918"/>
          </a:xfrm>
          <a:prstGeom prst="curvedConnector4">
            <a:avLst>
              <a:gd name="adj1" fmla="val -749656"/>
              <a:gd name="adj2" fmla="val 51242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B64AAA1B-D6B2-45BC-9FA3-9C1F08CC7478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895847" y="3995956"/>
            <a:ext cx="1990834" cy="56418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918314CD-5826-496F-8512-96460082F296}"/>
              </a:ext>
            </a:extLst>
          </p:cNvPr>
          <p:cNvCxnSpPr>
            <a:cxnSpLocks/>
          </p:cNvCxnSpPr>
          <p:nvPr/>
        </p:nvCxnSpPr>
        <p:spPr>
          <a:xfrm flipV="1">
            <a:off x="5792694" y="4204316"/>
            <a:ext cx="3084565" cy="429869"/>
          </a:xfrm>
          <a:prstGeom prst="curvedConnector3">
            <a:avLst>
              <a:gd name="adj1" fmla="val 18419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9A622E61-23DF-45F1-8649-5B2981405FC9}"/>
              </a:ext>
            </a:extLst>
          </p:cNvPr>
          <p:cNvCxnSpPr>
            <a:cxnSpLocks/>
          </p:cNvCxnSpPr>
          <p:nvPr/>
        </p:nvCxnSpPr>
        <p:spPr>
          <a:xfrm flipV="1">
            <a:off x="6893579" y="4391148"/>
            <a:ext cx="1983682" cy="394979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315CB4C4-D04A-49A8-AD71-C8819EF51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467906"/>
              </p:ext>
            </p:extLst>
          </p:nvPr>
        </p:nvGraphicFramePr>
        <p:xfrm>
          <a:off x="1070085" y="2786254"/>
          <a:ext cx="308610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146270015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6451939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sngStrike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1 Core</a:t>
                      </a:r>
                      <a:endParaRPr lang="en-US" sz="1100" b="0" i="0" u="none" strike="sngStrike" baseline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sngStrike" baseline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Serial instructions:</a:t>
                      </a:r>
                      <a:endParaRPr lang="en-US" sz="1100" b="0" i="0" u="none" strike="sngStrike" baseline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6015062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sngStrike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Multiples of Bunnies =</a:t>
                      </a:r>
                      <a:endParaRPr lang="en-US" sz="1100" b="0" i="0" u="none" strike="sngStrike" baseline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sngStrike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2*8*6*7*5*7*2*8*6*7*5*7=</a:t>
                      </a:r>
                      <a:endParaRPr lang="en-US" sz="1100" b="0" i="0" u="none" strike="sngStrike" baseline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72360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446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AF31-1BD4-45EE-9B12-BC14F7D54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1812F-E008-4811-8823-E7459E60F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We can easily parallelize instructions </a:t>
            </a:r>
            <a:r>
              <a:rPr lang="en-US" sz="2000" u="sng" dirty="0"/>
              <a:t>that can be processed independently</a:t>
            </a:r>
          </a:p>
          <a:p>
            <a:pPr marL="0" indent="0">
              <a:buNone/>
            </a:pPr>
            <a:r>
              <a:rPr lang="en-US" sz="2000" dirty="0"/>
              <a:t>Here we use 5 more clock cycles: total = 6</a:t>
            </a:r>
            <a:endParaRPr lang="en-US" sz="2000" u="sn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3F210F0-301F-4369-8EC5-3CDB5E98AD25}"/>
              </a:ext>
            </a:extLst>
          </p:cNvPr>
          <p:cNvGrpSpPr/>
          <p:nvPr/>
        </p:nvGrpSpPr>
        <p:grpSpPr>
          <a:xfrm>
            <a:off x="4798745" y="2626747"/>
            <a:ext cx="2594510" cy="2749094"/>
            <a:chOff x="5447924" y="3151100"/>
            <a:chExt cx="1929653" cy="21276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2756E32-F5A5-4306-8AA3-8A33C9D7531F}"/>
                </a:ext>
              </a:extLst>
            </p:cNvPr>
            <p:cNvSpPr/>
            <p:nvPr/>
          </p:nvSpPr>
          <p:spPr>
            <a:xfrm>
              <a:off x="5447924" y="3151100"/>
              <a:ext cx="1929653" cy="2127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6B273B-2E6F-401B-8BE9-DE0E8CD8080A}"/>
                </a:ext>
              </a:extLst>
            </p:cNvPr>
            <p:cNvSpPr/>
            <p:nvPr/>
          </p:nvSpPr>
          <p:spPr>
            <a:xfrm>
              <a:off x="5794410" y="3421888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926C6F-5BC4-49AB-90C0-BF086DF37BD3}"/>
                </a:ext>
              </a:extLst>
            </p:cNvPr>
            <p:cNvSpPr/>
            <p:nvPr/>
          </p:nvSpPr>
          <p:spPr>
            <a:xfrm>
              <a:off x="6613186" y="3421888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C0142C4-6548-4751-A216-D79C7FE96BDE}"/>
                </a:ext>
              </a:extLst>
            </p:cNvPr>
            <p:cNvSpPr/>
            <p:nvPr/>
          </p:nvSpPr>
          <p:spPr>
            <a:xfrm>
              <a:off x="5794408" y="4022522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7028D69-760A-4400-9D4A-B9D5D4A475A9}"/>
                </a:ext>
              </a:extLst>
            </p:cNvPr>
            <p:cNvSpPr/>
            <p:nvPr/>
          </p:nvSpPr>
          <p:spPr>
            <a:xfrm>
              <a:off x="6613185" y="4022522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FE90D8-F017-41AD-917C-16F3E0CB31EA}"/>
                </a:ext>
              </a:extLst>
            </p:cNvPr>
            <p:cNvSpPr/>
            <p:nvPr/>
          </p:nvSpPr>
          <p:spPr>
            <a:xfrm>
              <a:off x="5794408" y="4623158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5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8012994-CE5C-43CE-9E8A-1F9A35D08D3F}"/>
                </a:ext>
              </a:extLst>
            </p:cNvPr>
            <p:cNvSpPr/>
            <p:nvPr/>
          </p:nvSpPr>
          <p:spPr>
            <a:xfrm>
              <a:off x="6613185" y="4623156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6</a:t>
              </a:r>
            </a:p>
          </p:txBody>
        </p:sp>
      </p:grp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9A622E61-23DF-45F1-8649-5B2981405FC9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 flipV="1">
            <a:off x="3975507" y="3047877"/>
            <a:ext cx="1366773" cy="658229"/>
          </a:xfrm>
          <a:prstGeom prst="curvedConnector4">
            <a:avLst>
              <a:gd name="adj1" fmla="val 47159"/>
              <a:gd name="adj2" fmla="val 145553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98CCCED-65D5-4861-ACFF-30EC49C86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123889"/>
              </p:ext>
            </p:extLst>
          </p:nvPr>
        </p:nvGraphicFramePr>
        <p:xfrm>
          <a:off x="918996" y="3528941"/>
          <a:ext cx="3056511" cy="3543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3911">
                  <a:extLst>
                    <a:ext uri="{9D8B030D-6E8A-4147-A177-3AD203B41FA5}">
                      <a16:colId xmlns:a16="http://schemas.microsoft.com/office/drawing/2014/main" val="177075649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495425505"/>
                    </a:ext>
                  </a:extLst>
                </a:gridCol>
              </a:tblGrid>
              <a:tr h="591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 Core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Serial Instructions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1600159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Multiples of Bunnies =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40*14*30*42*16*49=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984629218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C4044AB9-E08B-4A4F-8730-83DF9298ADC7}"/>
              </a:ext>
            </a:extLst>
          </p:cNvPr>
          <p:cNvGraphicFramePr>
            <a:graphicFrameLocks noGrp="1"/>
          </p:cNvGraphicFramePr>
          <p:nvPr/>
        </p:nvGraphicFramePr>
        <p:xfrm>
          <a:off x="8276985" y="2981226"/>
          <a:ext cx="87630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02962567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Bunnies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6121979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553,190,400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41051407"/>
                  </a:ext>
                </a:extLst>
              </a:tr>
            </a:tbl>
          </a:graphicData>
        </a:graphic>
      </p:graphicFrame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46507FE0-88E1-4087-B1CD-CAC3FA882990}"/>
              </a:ext>
            </a:extLst>
          </p:cNvPr>
          <p:cNvCxnSpPr>
            <a:cxnSpLocks/>
            <a:endCxn id="30" idx="1"/>
          </p:cNvCxnSpPr>
          <p:nvPr/>
        </p:nvCxnSpPr>
        <p:spPr>
          <a:xfrm rot="16200000" flipH="1">
            <a:off x="6939026" y="1826147"/>
            <a:ext cx="116229" cy="2559688"/>
          </a:xfrm>
          <a:prstGeom prst="curvedConnector4">
            <a:avLst>
              <a:gd name="adj1" fmla="val -196681"/>
              <a:gd name="adj2" fmla="val 56005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048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AF31-1BD4-45EE-9B12-BC14F7D54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Always Easy to Parallelize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3F210F0-301F-4369-8EC5-3CDB5E98AD25}"/>
              </a:ext>
            </a:extLst>
          </p:cNvPr>
          <p:cNvGrpSpPr/>
          <p:nvPr/>
        </p:nvGrpSpPr>
        <p:grpSpPr>
          <a:xfrm>
            <a:off x="4798745" y="2626747"/>
            <a:ext cx="2594510" cy="2749094"/>
            <a:chOff x="5447924" y="3151100"/>
            <a:chExt cx="1929653" cy="21276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2756E32-F5A5-4306-8AA3-8A33C9D7531F}"/>
                </a:ext>
              </a:extLst>
            </p:cNvPr>
            <p:cNvSpPr/>
            <p:nvPr/>
          </p:nvSpPr>
          <p:spPr>
            <a:xfrm>
              <a:off x="5447924" y="3151100"/>
              <a:ext cx="1929653" cy="2127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6B273B-2E6F-401B-8BE9-DE0E8CD8080A}"/>
                </a:ext>
              </a:extLst>
            </p:cNvPr>
            <p:cNvSpPr/>
            <p:nvPr/>
          </p:nvSpPr>
          <p:spPr>
            <a:xfrm>
              <a:off x="5794410" y="3421888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926C6F-5BC4-49AB-90C0-BF086DF37BD3}"/>
                </a:ext>
              </a:extLst>
            </p:cNvPr>
            <p:cNvSpPr/>
            <p:nvPr/>
          </p:nvSpPr>
          <p:spPr>
            <a:xfrm>
              <a:off x="6613186" y="3421888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C0142C4-6548-4751-A216-D79C7FE96BDE}"/>
                </a:ext>
              </a:extLst>
            </p:cNvPr>
            <p:cNvSpPr/>
            <p:nvPr/>
          </p:nvSpPr>
          <p:spPr>
            <a:xfrm>
              <a:off x="5794408" y="4022522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7028D69-760A-4400-9D4A-B9D5D4A475A9}"/>
                </a:ext>
              </a:extLst>
            </p:cNvPr>
            <p:cNvSpPr/>
            <p:nvPr/>
          </p:nvSpPr>
          <p:spPr>
            <a:xfrm>
              <a:off x="6613185" y="4022522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FE90D8-F017-41AD-917C-16F3E0CB31EA}"/>
                </a:ext>
              </a:extLst>
            </p:cNvPr>
            <p:cNvSpPr/>
            <p:nvPr/>
          </p:nvSpPr>
          <p:spPr>
            <a:xfrm>
              <a:off x="5794408" y="4623158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5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8012994-CE5C-43CE-9E8A-1F9A35D08D3F}"/>
                </a:ext>
              </a:extLst>
            </p:cNvPr>
            <p:cNvSpPr/>
            <p:nvPr/>
          </p:nvSpPr>
          <p:spPr>
            <a:xfrm>
              <a:off x="6613185" y="4623156"/>
              <a:ext cx="394447" cy="376517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4">
                      <a:lumMod val="50000"/>
                    </a:schemeClr>
                  </a:solidFill>
                </a:rPr>
                <a:t>6</a:t>
              </a:r>
            </a:p>
          </p:txBody>
        </p:sp>
      </p:grp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73BDA518-9AF5-4B9E-98D0-0F772F7E34AC}"/>
              </a:ext>
            </a:extLst>
          </p:cNvPr>
          <p:cNvCxnSpPr>
            <a:endCxn id="7" idx="1"/>
          </p:cNvCxnSpPr>
          <p:nvPr/>
        </p:nvCxnSpPr>
        <p:spPr>
          <a:xfrm flipV="1">
            <a:off x="4188895" y="3047877"/>
            <a:ext cx="1153385" cy="214555"/>
          </a:xfrm>
          <a:prstGeom prst="curvedConnector4">
            <a:avLst>
              <a:gd name="adj1" fmla="val 46633"/>
              <a:gd name="adj2" fmla="val 239753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E168ACAA-8100-4AC0-8C37-F1258B82E844}"/>
              </a:ext>
            </a:extLst>
          </p:cNvPr>
          <p:cNvCxnSpPr>
            <a:cxnSpLocks/>
            <a:stCxn id="7" idx="7"/>
          </p:cNvCxnSpPr>
          <p:nvPr/>
        </p:nvCxnSpPr>
        <p:spPr>
          <a:xfrm rot="16200000" flipH="1">
            <a:off x="6939026" y="1826147"/>
            <a:ext cx="116229" cy="2559688"/>
          </a:xfrm>
          <a:prstGeom prst="curvedConnector4">
            <a:avLst>
              <a:gd name="adj1" fmla="val -196681"/>
              <a:gd name="adj2" fmla="val 56005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26B452-9495-4E31-BC7D-B30612357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838178"/>
              </p:ext>
            </p:extLst>
          </p:nvPr>
        </p:nvGraphicFramePr>
        <p:xfrm>
          <a:off x="1566654" y="2974179"/>
          <a:ext cx="2616200" cy="3650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26710822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718873106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 Core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Serial instructions: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92898172"/>
                  </a:ext>
                </a:extLst>
              </a:tr>
              <a:tr h="1840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Exponential Bunnies =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2^3*2^4=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43716134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713356A-4042-44DD-9630-CB93A043E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72006"/>
              </p:ext>
            </p:extLst>
          </p:nvPr>
        </p:nvGraphicFramePr>
        <p:xfrm>
          <a:off x="8297869" y="2905738"/>
          <a:ext cx="863600" cy="361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92491988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Bunnies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48750124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128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382362710"/>
                  </a:ext>
                </a:extLst>
              </a:tr>
            </a:tbl>
          </a:graphicData>
        </a:graphic>
      </p:graphicFrame>
      <p:graphicFrame>
        <p:nvGraphicFramePr>
          <p:cNvPr id="19" name="Content Placeholder 18">
            <a:extLst>
              <a:ext uri="{FF2B5EF4-FFF2-40B4-BE49-F238E27FC236}">
                <a16:creationId xmlns:a16="http://schemas.microsoft.com/office/drawing/2014/main" id="{3810C6BC-4007-4917-81AA-E627C51376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4067396"/>
              </p:ext>
            </p:extLst>
          </p:nvPr>
        </p:nvGraphicFramePr>
        <p:xfrm>
          <a:off x="7708899" y="4482738"/>
          <a:ext cx="3479800" cy="361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232576758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17535299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1067093926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Serial instructions: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FF0000"/>
                          </a:solidFill>
                          <a:effectLst/>
                        </a:rPr>
                        <a:t>Bunnies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58570037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Mutations of Bunnies?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2*3^2^4=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13,122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986898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245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E961-1C15-4482-B678-00083D9CD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GPU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C6F87-207C-490F-92B4-AA64DBFC4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/>
          <a:lstStyle/>
          <a:p>
            <a:r>
              <a:rPr lang="en-US" dirty="0"/>
              <a:t>Good at parallel instruction processing</a:t>
            </a:r>
          </a:p>
        </p:txBody>
      </p:sp>
    </p:spTree>
    <p:extLst>
      <p:ext uri="{BB962C8B-B14F-4D97-AF65-F5344CB8AC3E}">
        <p14:creationId xmlns:p14="http://schemas.microsoft.com/office/powerpoint/2010/main" val="2936290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378</Words>
  <Application>Microsoft Office PowerPoint</Application>
  <PresentationFormat>Widescreen</PresentationFormat>
  <Paragraphs>114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Neural Networks</vt:lpstr>
      <vt:lpstr>CPU</vt:lpstr>
      <vt:lpstr>CPU Laymen Overview</vt:lpstr>
      <vt:lpstr>Clock Cycles</vt:lpstr>
      <vt:lpstr>Serial Instruction Processing</vt:lpstr>
      <vt:lpstr>Parallel Instruction Processing</vt:lpstr>
      <vt:lpstr>Parallel Processing</vt:lpstr>
      <vt:lpstr>Not Always Easy to Parallelize</vt:lpstr>
      <vt:lpstr>GPU</vt:lpstr>
      <vt:lpstr>Nvidia Specs</vt:lpstr>
      <vt:lpstr>GPU</vt:lpstr>
      <vt:lpstr>Why Not Make GPU 4.67 GHz?</vt:lpstr>
      <vt:lpstr> Matrix Math</vt:lpstr>
      <vt:lpstr> </vt:lpstr>
      <vt:lpstr>Copied from Erik Hallström  https://medium.com/@erikhallstrm/hello-world-tensorflow-649b15aed18c</vt:lpstr>
      <vt:lpstr>There’s More to 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Recurrent Neural Network</dc:title>
  <dc:creator>Daniel Davieau</dc:creator>
  <cp:lastModifiedBy>Daniel Davieau</cp:lastModifiedBy>
  <cp:revision>36</cp:revision>
  <dcterms:created xsi:type="dcterms:W3CDTF">2019-03-30T12:55:20Z</dcterms:created>
  <dcterms:modified xsi:type="dcterms:W3CDTF">2019-03-31T17:33:20Z</dcterms:modified>
</cp:coreProperties>
</file>