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handoutMasterIdLst>
    <p:handoutMasterId r:id="rId3"/>
  </p:handoutMasterIdLst>
  <p:sldIdLst>
    <p:sldId id="256" r:id="rId2"/>
  </p:sldIdLst>
  <p:sldSz cx="43891200" cy="32918400"/>
  <p:notesSz cx="7010400" cy="9271000"/>
  <p:embeddedFontLst>
    <p:embeddedFont>
      <p:font typeface="Calibri" panose="020F0502020204030204" pitchFamily="34" charset="0"/>
      <p:regular r:id="rId4"/>
      <p:bold r:id="rId5"/>
      <p:italic r:id="rId6"/>
      <p:boldItalic r:id="rId7"/>
    </p:embeddedFont>
    <p:embeddedFont>
      <p:font typeface="Libre Baskerville" panose="020B0604020202020204" charset="0"/>
      <p:bold r:id="rId8"/>
    </p:embeddedFont>
    <p:embeddedFont>
      <p:font typeface="Montserrat" panose="020B0604020202020204" charset="0"/>
      <p:regular r:id="rId9"/>
      <p:bold r:id="rId10"/>
    </p:embeddedFont>
    <p:embeddedFont>
      <p:font typeface="Montserrat Light" panose="020B0604020202020204" charset="0"/>
      <p:regular r:id="rId11"/>
    </p:embeddedFont>
  </p:embeddedFontLst>
  <p:custDataLst>
    <p:tags r:id="rId12"/>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920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60"/>
    <a:srgbClr val="8FEDA1"/>
    <a:srgbClr val="1482A5"/>
    <a:srgbClr val="A8DD6D"/>
    <a:srgbClr val="8CD23C"/>
    <a:srgbClr val="ADD632"/>
    <a:srgbClr val="D1F2F7"/>
    <a:srgbClr val="C8E1C8"/>
    <a:srgbClr val="235078"/>
    <a:srgbClr val="ECE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49" autoAdjust="0"/>
    <p:restoredTop sz="94710" autoAdjust="0"/>
  </p:normalViewPr>
  <p:slideViewPr>
    <p:cSldViewPr snapToGrid="0">
      <p:cViewPr>
        <p:scale>
          <a:sx n="33" d="100"/>
          <a:sy n="33" d="100"/>
        </p:scale>
        <p:origin x="1123" y="-960"/>
      </p:cViewPr>
      <p:guideLst>
        <p:guide orient="horz"/>
        <p:guide pos="19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smtId="4294967295"/>
            </a:defPPr>
            <a:lvl1pPr algn="r">
              <a:defRPr sz="1200"/>
            </a:lvl1pPr>
          </a:lstStyle>
          <a:p>
            <a:fld id="{302F586B-0015-43FB-918D-31E1A09780E3}" type="datetimeFigureOut">
              <a:rPr lang="en-US" smtClean="0"/>
              <a:t>7/6/2019</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7/6/2019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1318264"/>
            <a:ext cx="9875520" cy="2808732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560" y="1318264"/>
            <a:ext cx="28895039" cy="2808732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7/6/2019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7/6/2019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1" cy="6537960"/>
          </a:xfrm>
        </p:spPr>
        <p:txBody>
          <a:bodyPr anchor="t"/>
          <a:lstStyle>
            <a:defPPr>
              <a:defRPr kern="1200" smtId="4294967295"/>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smtId="4294967295"/>
            </a:defPPr>
            <a:lvl1pPr marL="0" indent="0">
              <a:buNone/>
              <a:defRPr sz="8200">
                <a:solidFill>
                  <a:schemeClr val="tx1">
                    <a:tint val="75000"/>
                  </a:schemeClr>
                </a:solidFill>
              </a:defRPr>
            </a:lvl1pPr>
            <a:lvl2pPr marL="1880543" indent="0">
              <a:buNone/>
              <a:defRPr sz="7400">
                <a:solidFill>
                  <a:schemeClr val="tx1">
                    <a:tint val="75000"/>
                  </a:schemeClr>
                </a:solidFill>
              </a:defRPr>
            </a:lvl2pPr>
            <a:lvl3pPr marL="3761086" indent="0">
              <a:buNone/>
              <a:defRPr sz="6600">
                <a:solidFill>
                  <a:schemeClr val="tx1">
                    <a:tint val="75000"/>
                  </a:schemeClr>
                </a:solidFill>
              </a:defRPr>
            </a:lvl3pPr>
            <a:lvl4pPr marL="5641630" indent="0">
              <a:buNone/>
              <a:defRPr sz="5800">
                <a:solidFill>
                  <a:schemeClr val="tx1">
                    <a:tint val="75000"/>
                  </a:schemeClr>
                </a:solidFill>
              </a:defRPr>
            </a:lvl4pPr>
            <a:lvl5pPr marL="7522173" indent="0">
              <a:buNone/>
              <a:defRPr sz="5800">
                <a:solidFill>
                  <a:schemeClr val="tx1">
                    <a:tint val="75000"/>
                  </a:schemeClr>
                </a:solidFill>
              </a:defRPr>
            </a:lvl5pPr>
            <a:lvl6pPr marL="9402716" indent="0">
              <a:buNone/>
              <a:defRPr sz="5800">
                <a:solidFill>
                  <a:schemeClr val="tx1">
                    <a:tint val="75000"/>
                  </a:schemeClr>
                </a:solidFill>
              </a:defRPr>
            </a:lvl6pPr>
            <a:lvl7pPr marL="11283259" indent="0">
              <a:buNone/>
              <a:defRPr sz="5800">
                <a:solidFill>
                  <a:schemeClr val="tx1">
                    <a:tint val="75000"/>
                  </a:schemeClr>
                </a:solidFill>
              </a:defRPr>
            </a:lvl7pPr>
            <a:lvl8pPr marL="13163803" indent="0">
              <a:buNone/>
              <a:defRPr sz="5800">
                <a:solidFill>
                  <a:schemeClr val="tx1">
                    <a:tint val="75000"/>
                  </a:schemeClr>
                </a:solidFill>
              </a:defRPr>
            </a:lvl8pPr>
            <a:lvl9pPr marL="15044345"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7/6/2019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7/6/2019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7/6/2019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7/6/2019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7/6/2019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smtId="4294967295"/>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7/6/2019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smtId="4294967295"/>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smtId="4294967295"/>
            </a:defPPr>
            <a:lvl1pPr marL="0" indent="0">
              <a:buNone/>
              <a:defRPr sz="13200"/>
            </a:lvl1pPr>
            <a:lvl2pPr marL="1880543" indent="0">
              <a:buNone/>
              <a:defRPr sz="11500"/>
            </a:lvl2pPr>
            <a:lvl3pPr marL="3761086" indent="0">
              <a:buNone/>
              <a:defRPr sz="9900"/>
            </a:lvl3pPr>
            <a:lvl4pPr marL="5641630" indent="0">
              <a:buNone/>
              <a:defRPr sz="8200"/>
            </a:lvl4pPr>
            <a:lvl5pPr marL="7522173" indent="0">
              <a:buNone/>
              <a:defRPr sz="8200"/>
            </a:lvl5pPr>
            <a:lvl6pPr marL="9402716" indent="0">
              <a:buNone/>
              <a:defRPr sz="8200"/>
            </a:lvl6pPr>
            <a:lvl7pPr marL="11283259" indent="0">
              <a:buNone/>
              <a:defRPr sz="8200"/>
            </a:lvl7pPr>
            <a:lvl8pPr marL="13163803" indent="0">
              <a:buNone/>
              <a:defRPr sz="8200"/>
            </a:lvl8pPr>
            <a:lvl9pPr marL="15044345" indent="0">
              <a:buNone/>
              <a:defRPr sz="8200"/>
            </a:lvl9pPr>
          </a:lstStyle>
          <a:p>
            <a:endParaRPr lang="en-US"/>
          </a:p>
        </p:txBody>
      </p:sp>
      <p:sp>
        <p:nvSpPr>
          <p:cNvPr id="4" name="Text Placeholder 3"/>
          <p:cNvSpPr>
            <a:spLocks noGrp="1"/>
          </p:cNvSpPr>
          <p:nvPr>
            <p:ph type="body" sz="half" idx="2"/>
          </p:nvPr>
        </p:nvSpPr>
        <p:spPr>
          <a:xfrm>
            <a:off x="8602982" y="25763223"/>
            <a:ext cx="26334721" cy="3863337"/>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7/6/2019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8"/>
            <a:ext cx="10241280" cy="1752600"/>
          </a:xfrm>
          <a:prstGeom prst="rect">
            <a:avLst/>
          </a:prstGeom>
        </p:spPr>
        <p:txBody>
          <a:bodyPr vert="horz" lIns="376108" tIns="188056" rIns="376108" bIns="188056" rtlCol="0" anchor="ctr"/>
          <a:lstStyle>
            <a:defPPr>
              <a:defRPr kern="1200" smtId="4294967295"/>
            </a:defPPr>
            <a:lvl1pPr algn="l">
              <a:defRPr sz="4900">
                <a:solidFill>
                  <a:schemeClr val="tx1">
                    <a:tint val="75000"/>
                  </a:schemeClr>
                </a:solidFill>
              </a:defRPr>
            </a:lvl1pPr>
          </a:lstStyle>
          <a:p>
            <a:fld id="{1D3EE5B7-680E-44FF-962F-3113FAB5030E}" type="datetimeFigureOut">
              <a:rPr lang="en-US" smtClean="0"/>
              <a:t>7/6/2019</a:t>
            </a:fld>
            <a:endParaRPr lang="en-US"/>
          </a:p>
        </p:txBody>
      </p:sp>
      <p:sp>
        <p:nvSpPr>
          <p:cNvPr id="5" name="Footer Placeholder 4"/>
          <p:cNvSpPr>
            <a:spLocks noGrp="1"/>
          </p:cNvSpPr>
          <p:nvPr>
            <p:ph type="ftr" sz="quarter" idx="3"/>
          </p:nvPr>
        </p:nvSpPr>
        <p:spPr>
          <a:xfrm>
            <a:off x="14996161" y="30510488"/>
            <a:ext cx="13898880" cy="1752600"/>
          </a:xfrm>
          <a:prstGeom prst="rect">
            <a:avLst/>
          </a:prstGeom>
        </p:spPr>
        <p:txBody>
          <a:bodyPr vert="horz" lIns="376108" tIns="188056" rIns="376108" bIns="188056" rtlCol="0" anchor="ctr"/>
          <a:lstStyle>
            <a:defPPr>
              <a:defRPr kern="1200" smtId="4294967295"/>
            </a:defPPr>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8"/>
            <a:ext cx="10241280" cy="1752600"/>
          </a:xfrm>
          <a:prstGeom prst="rect">
            <a:avLst/>
          </a:prstGeom>
        </p:spPr>
        <p:txBody>
          <a:bodyPr vert="horz" lIns="376108" tIns="188056" rIns="376108" bIns="188056" rtlCol="0" anchor="ctr"/>
          <a:lstStyle>
            <a:defPPr>
              <a:defRPr kern="1200" smtId="4294967295"/>
            </a:defPPr>
            <a:lvl1pPr algn="r">
              <a:defRPr sz="490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hypotheticalocean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3761086" rtl="0" eaLnBrk="1" latinLnBrk="0" hangingPunct="1">
        <a:spcBef>
          <a:spcPct val="0"/>
        </a:spcBef>
        <a:buNone/>
        <a:defRPr sz="18100" kern="1200">
          <a:solidFill>
            <a:schemeClr val="tx1"/>
          </a:solidFill>
          <a:latin typeface="+mj-lt"/>
          <a:ea typeface="+mj-ea"/>
          <a:cs typeface="+mj-cs"/>
        </a:defRPr>
      </a:lvl1pPr>
    </p:titleStyle>
    <p:bodyStyle>
      <a:defPPr>
        <a:defRPr kern="1200" smtId="4294967295"/>
      </a:defPPr>
      <a:lvl1pPr marL="1410405" indent="-1410405" algn="l" defTabSz="376108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884" indent="-1175341" algn="l" defTabSz="3761086"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1358" indent="-940272" algn="l" defTabSz="376108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190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244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5" algn="l" defTabSz="376108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0"/>
          <p:cNvSpPr>
            <a:spLocks noChangeArrowheads="1"/>
          </p:cNvSpPr>
          <p:nvPr/>
        </p:nvSpPr>
        <p:spPr bwMode="auto">
          <a:xfrm>
            <a:off x="771386" y="10196687"/>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Introduction</a:t>
            </a:r>
          </a:p>
        </p:txBody>
      </p:sp>
      <p:sp>
        <p:nvSpPr>
          <p:cNvPr id="56" name="Rectangle 55"/>
          <p:cNvSpPr/>
          <p:nvPr/>
        </p:nvSpPr>
        <p:spPr>
          <a:xfrm>
            <a:off x="0" y="32156400"/>
            <a:ext cx="43891200" cy="76200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grpSp>
        <p:nvGrpSpPr>
          <p:cNvPr id="17" name="Group 16">
            <a:extLst>
              <a:ext uri="{FF2B5EF4-FFF2-40B4-BE49-F238E27FC236}">
                <a16:creationId xmlns:a16="http://schemas.microsoft.com/office/drawing/2014/main" id="{F7AD2466-4464-428A-A9F5-661F3AE086BF}"/>
              </a:ext>
            </a:extLst>
          </p:cNvPr>
          <p:cNvGrpSpPr/>
          <p:nvPr/>
        </p:nvGrpSpPr>
        <p:grpSpPr>
          <a:xfrm>
            <a:off x="0" y="6028267"/>
            <a:ext cx="43891201" cy="26128136"/>
            <a:chOff x="0" y="6028267"/>
            <a:chExt cx="43891201" cy="26128136"/>
          </a:xfrm>
        </p:grpSpPr>
        <p:sp>
          <p:nvSpPr>
            <p:cNvPr id="35" name="Flowchart: Document 34"/>
            <p:cNvSpPr/>
            <p:nvPr/>
          </p:nvSpPr>
          <p:spPr>
            <a:xfrm rot="10800000">
              <a:off x="3" y="6028267"/>
              <a:ext cx="43891194" cy="17212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38" name="Flowchart: Document 37"/>
            <p:cNvSpPr/>
            <p:nvPr/>
          </p:nvSpPr>
          <p:spPr>
            <a:xfrm rot="10800000">
              <a:off x="0" y="6294005"/>
              <a:ext cx="43891200" cy="16946636"/>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39" name="Flowchart: Document 70"/>
            <p:cNvSpPr/>
            <p:nvPr/>
          </p:nvSpPr>
          <p:spPr>
            <a:xfrm rot="10800000" flipH="1">
              <a:off x="0" y="6202635"/>
              <a:ext cx="43891200" cy="1704938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a:t> </a:t>
              </a:r>
            </a:p>
          </p:txBody>
        </p:sp>
        <p:sp>
          <p:nvSpPr>
            <p:cNvPr id="40" name="Flowchart: Document 70"/>
            <p:cNvSpPr/>
            <p:nvPr/>
          </p:nvSpPr>
          <p:spPr>
            <a:xfrm rot="10800000" flipH="1">
              <a:off x="1" y="6343129"/>
              <a:ext cx="43891200" cy="258132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dirty="0"/>
                <a:t> </a:t>
              </a:r>
            </a:p>
          </p:txBody>
        </p:sp>
      </p:grpSp>
      <p:cxnSp>
        <p:nvCxnSpPr>
          <p:cNvPr id="57" name="Straight Connector 56"/>
          <p:cNvCxnSpPr/>
          <p:nvPr/>
        </p:nvCxnSpPr>
        <p:spPr>
          <a:xfrm>
            <a:off x="0" y="32076988"/>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sp>
        <p:nvSpPr>
          <p:cNvPr id="25" name="Text Placeholder 5">
            <a:extLst>
              <a:ext uri="{FF2B5EF4-FFF2-40B4-BE49-F238E27FC236}">
                <a16:creationId xmlns:a16="http://schemas.microsoft.com/office/drawing/2014/main" id="{B2C25681-95AF-45D0-852E-DC3E00E2FDFE}"/>
              </a:ext>
            </a:extLst>
          </p:cNvPr>
          <p:cNvSpPr txBox="1"/>
          <p:nvPr/>
        </p:nvSpPr>
        <p:spPr>
          <a:xfrm>
            <a:off x="3657600" y="838457"/>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rgbClr val="235078"/>
                </a:solidFill>
                <a:latin typeface="Libre Baskerville" panose="02000000000000000000" pitchFamily="2" charset="0"/>
              </a:rPr>
              <a:t>Machine Learning Predicts </a:t>
            </a:r>
          </a:p>
          <a:p>
            <a:pPr algn="ctr" defTabSz="3761086">
              <a:spcBef>
                <a:spcPct val="20000"/>
              </a:spcBef>
              <a:defRPr/>
            </a:pPr>
            <a:r>
              <a:rPr lang="en-US" sz="8500" dirty="0">
                <a:solidFill>
                  <a:srgbClr val="235078"/>
                </a:solidFill>
                <a:latin typeface="Libre Baskerville" panose="02000000000000000000" pitchFamily="2" charset="0"/>
              </a:rPr>
              <a:t>Aperiodic Laboratory Earthquakes</a:t>
            </a:r>
          </a:p>
        </p:txBody>
      </p:sp>
      <p:sp>
        <p:nvSpPr>
          <p:cNvPr id="26" name="Text Placeholder 5">
            <a:extLst>
              <a:ext uri="{FF2B5EF4-FFF2-40B4-BE49-F238E27FC236}">
                <a16:creationId xmlns:a16="http://schemas.microsoft.com/office/drawing/2014/main" id="{EF872E11-D0DF-4446-BE76-A398B88E9B44}"/>
              </a:ext>
            </a:extLst>
          </p:cNvPr>
          <p:cNvSpPr txBox="1"/>
          <p:nvPr/>
        </p:nvSpPr>
        <p:spPr>
          <a:xfrm>
            <a:off x="3657600" y="3921087"/>
            <a:ext cx="36576000" cy="293003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rgbClr val="235078"/>
                </a:solidFill>
                <a:latin typeface="Montserrat" panose="00000500000000000000" pitchFamily="50" charset="0"/>
                <a:cs typeface="Arial" panose="020B0604020202020204" pitchFamily="34" charset="0"/>
              </a:rPr>
              <a:t>Olha Tanyuk, Daniel </a:t>
            </a:r>
            <a:r>
              <a:rPr lang="en-US" sz="5600" dirty="0" err="1">
                <a:solidFill>
                  <a:srgbClr val="235078"/>
                </a:solidFill>
                <a:latin typeface="Montserrat" panose="00000500000000000000" pitchFamily="50" charset="0"/>
                <a:cs typeface="Arial" panose="020B0604020202020204" pitchFamily="34" charset="0"/>
              </a:rPr>
              <a:t>Davieau</a:t>
            </a:r>
            <a:r>
              <a:rPr lang="en-US" sz="5600" dirty="0">
                <a:solidFill>
                  <a:srgbClr val="235078"/>
                </a:solidFill>
                <a:latin typeface="Montserrat" panose="00000500000000000000" pitchFamily="50" charset="0"/>
                <a:cs typeface="Arial" panose="020B0604020202020204" pitchFamily="34" charset="0"/>
              </a:rPr>
              <a:t>, Dr. Charles South and Dr. Daniel W. Engels</a:t>
            </a:r>
          </a:p>
          <a:p>
            <a:pPr algn="ctr">
              <a:defRPr/>
            </a:pPr>
            <a:r>
              <a:rPr lang="en-US" sz="5600" dirty="0">
                <a:solidFill>
                  <a:srgbClr val="235078"/>
                </a:solidFill>
                <a:latin typeface="Montserrat" panose="00000500000000000000" pitchFamily="50" charset="0"/>
                <a:cs typeface="Arial" panose="020B0604020202020204" pitchFamily="34" charset="0"/>
              </a:rPr>
              <a:t> Southern Methodist University, Dallas, TX 75205, USA</a:t>
            </a:r>
          </a:p>
          <a:p>
            <a:pPr algn="ctr">
              <a:defRPr/>
            </a:pPr>
            <a:endParaRPr lang="en-US" sz="5600" dirty="0">
              <a:solidFill>
                <a:srgbClr val="235078"/>
              </a:solidFill>
              <a:latin typeface="Montserrat" panose="00000500000000000000" pitchFamily="50" charset="0"/>
              <a:cs typeface="Arial" panose="020B0604020202020204" pitchFamily="34" charset="0"/>
            </a:endParaRPr>
          </a:p>
        </p:txBody>
      </p:sp>
      <p:sp>
        <p:nvSpPr>
          <p:cNvPr id="30" name="Rectangle 10">
            <a:extLst>
              <a:ext uri="{FF2B5EF4-FFF2-40B4-BE49-F238E27FC236}">
                <a16:creationId xmlns:a16="http://schemas.microsoft.com/office/drawing/2014/main" id="{10661D15-FEEC-48A3-BE53-98D164F2C69C}"/>
              </a:ext>
            </a:extLst>
          </p:cNvPr>
          <p:cNvSpPr>
            <a:spLocks noChangeArrowheads="1"/>
          </p:cNvSpPr>
          <p:nvPr/>
        </p:nvSpPr>
        <p:spPr bwMode="auto">
          <a:xfrm>
            <a:off x="11588804" y="10196687"/>
            <a:ext cx="20713588"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Methodology</a:t>
            </a:r>
          </a:p>
        </p:txBody>
      </p:sp>
      <p:sp>
        <p:nvSpPr>
          <p:cNvPr id="34" name="Rectangle 10">
            <a:extLst>
              <a:ext uri="{FF2B5EF4-FFF2-40B4-BE49-F238E27FC236}">
                <a16:creationId xmlns:a16="http://schemas.microsoft.com/office/drawing/2014/main" id="{0BB0DEBB-643A-495C-9A00-84ACC65F1FD7}"/>
              </a:ext>
            </a:extLst>
          </p:cNvPr>
          <p:cNvSpPr>
            <a:spLocks noChangeArrowheads="1"/>
          </p:cNvSpPr>
          <p:nvPr/>
        </p:nvSpPr>
        <p:spPr bwMode="auto">
          <a:xfrm>
            <a:off x="33518611" y="10196687"/>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Results</a:t>
            </a:r>
          </a:p>
        </p:txBody>
      </p:sp>
      <p:sp>
        <p:nvSpPr>
          <p:cNvPr id="36" name="TextBox 19">
            <a:extLst>
              <a:ext uri="{FF2B5EF4-FFF2-40B4-BE49-F238E27FC236}">
                <a16:creationId xmlns:a16="http://schemas.microsoft.com/office/drawing/2014/main" id="{FD3D0ACE-DC7E-450B-BD49-B7A44641E37F}"/>
              </a:ext>
            </a:extLst>
          </p:cNvPr>
          <p:cNvSpPr txBox="1">
            <a:spLocks noChangeArrowheads="1"/>
          </p:cNvSpPr>
          <p:nvPr/>
        </p:nvSpPr>
        <p:spPr bwMode="auto">
          <a:xfrm>
            <a:off x="771386" y="8175477"/>
            <a:ext cx="31531006" cy="193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2400" dirty="0"/>
              <a:t>Our goal is to find the pattern of aperiodic seismic signals that precede earthquakes. We apply machine learning to data set, that comes from a classic laboratory experiment involving repeated stick-slip displacement (“earthquake”) on a sliding interface, a type of experiment which has been studied in depth as a tabletop analog of </a:t>
            </a:r>
            <a:r>
              <a:rPr lang="en-US" sz="2400" dirty="0" err="1"/>
              <a:t>seismogenic</a:t>
            </a:r>
            <a:r>
              <a:rPr lang="en-US" sz="2400" dirty="0"/>
              <a:t> faults for decades. Here we show that by listening to the acoustic signal emitted by a laboratory fault, an algorithm tuned through machine learning can predict the time remaining before it fails with a 0.65 coefficient of determination and 1.61 sec mean absolute error. These predictions are based solely on the instantaneous physical characteristics of the acoustical signal and do not make use of its history. Los Alamos' initial </a:t>
            </a:r>
            <a:r>
              <a:rPr lang="en-US" sz="2400"/>
              <a:t>work showed </a:t>
            </a:r>
            <a:r>
              <a:rPr lang="en-US" sz="2400" dirty="0"/>
              <a:t>that the prediction of laboratory earthquakes from continuous seismic data is possible in the case of quasi-periodic laboratory seismic cycles. In this work we use a much more challenging dataset with considerably more aperiodic earthquake failures with more akin to the observed behavior of natural earthquakes.</a:t>
            </a:r>
            <a:endParaRPr lang="en-US" sz="24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37" name="Rectangle 10">
            <a:extLst>
              <a:ext uri="{FF2B5EF4-FFF2-40B4-BE49-F238E27FC236}">
                <a16:creationId xmlns:a16="http://schemas.microsoft.com/office/drawing/2014/main" id="{E62CA47B-6D2F-458C-98CC-19C397FB88BA}"/>
              </a:ext>
            </a:extLst>
          </p:cNvPr>
          <p:cNvSpPr>
            <a:spLocks noChangeArrowheads="1"/>
          </p:cNvSpPr>
          <p:nvPr/>
        </p:nvSpPr>
        <p:spPr bwMode="auto">
          <a:xfrm>
            <a:off x="771386" y="7421747"/>
            <a:ext cx="9601200" cy="873301"/>
          </a:xfrm>
          <a:prstGeom prst="rect">
            <a:avLst/>
          </a:prstGeom>
          <a:noFill/>
          <a:ln w="12700">
            <a:noFill/>
            <a:miter lim="800000"/>
          </a:ln>
        </p:spPr>
        <p:txBody>
          <a:bodyPr wrap="none" lIns="137126" tIns="73152" rIns="137126" bIns="68563" anchor="ctr" anchorCtr="0"/>
          <a:lstStyle>
            <a:defPPr>
              <a:defRPr kern="1200" smtId="4294967295"/>
            </a:defPPr>
          </a:lstStyle>
          <a:p>
            <a:pPr defTabSz="4702588">
              <a:defRPr/>
            </a:pPr>
            <a:r>
              <a:rPr lang="en-US" sz="3600" b="1">
                <a:solidFill>
                  <a:srgbClr val="1482A5"/>
                </a:solidFill>
                <a:latin typeface="Libre Baskerville" panose="02000000000000000000" pitchFamily="2" charset="0"/>
              </a:rPr>
              <a:t>Abstract</a:t>
            </a:r>
          </a:p>
        </p:txBody>
      </p:sp>
      <p:sp>
        <p:nvSpPr>
          <p:cNvPr id="50" name="Rectangle 10">
            <a:extLst>
              <a:ext uri="{FF2B5EF4-FFF2-40B4-BE49-F238E27FC236}">
                <a16:creationId xmlns:a16="http://schemas.microsoft.com/office/drawing/2014/main" id="{1BD94FDB-190B-4638-89EC-A656D127038B}"/>
              </a:ext>
            </a:extLst>
          </p:cNvPr>
          <p:cNvSpPr>
            <a:spLocks noChangeArrowheads="1"/>
          </p:cNvSpPr>
          <p:nvPr/>
        </p:nvSpPr>
        <p:spPr bwMode="auto">
          <a:xfrm>
            <a:off x="771386" y="24600240"/>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dirty="0">
                <a:solidFill>
                  <a:schemeClr val="bg1"/>
                </a:solidFill>
                <a:latin typeface="Libre Baskerville" panose="02000000000000000000" pitchFamily="2" charset="0"/>
              </a:rPr>
              <a:t>Materials</a:t>
            </a:r>
          </a:p>
        </p:txBody>
      </p:sp>
      <p:sp>
        <p:nvSpPr>
          <p:cNvPr id="54" name="Rectangle 10">
            <a:extLst>
              <a:ext uri="{FF2B5EF4-FFF2-40B4-BE49-F238E27FC236}">
                <a16:creationId xmlns:a16="http://schemas.microsoft.com/office/drawing/2014/main" id="{C5373E80-5BA7-4273-832B-6C4F5740A8C5}"/>
              </a:ext>
            </a:extLst>
          </p:cNvPr>
          <p:cNvSpPr>
            <a:spLocks noChangeArrowheads="1"/>
          </p:cNvSpPr>
          <p:nvPr/>
        </p:nvSpPr>
        <p:spPr bwMode="auto">
          <a:xfrm>
            <a:off x="33747189" y="24627056"/>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Conclusion</a:t>
            </a:r>
          </a:p>
        </p:txBody>
      </p:sp>
      <p:sp>
        <p:nvSpPr>
          <p:cNvPr id="27" name="TextBox 26">
            <a:extLst>
              <a:ext uri="{FF2B5EF4-FFF2-40B4-BE49-F238E27FC236}">
                <a16:creationId xmlns:a16="http://schemas.microsoft.com/office/drawing/2014/main" id="{6D27E454-6E74-438E-B6CD-F623F47990B5}"/>
              </a:ext>
            </a:extLst>
          </p:cNvPr>
          <p:cNvSpPr txBox="1"/>
          <p:nvPr/>
        </p:nvSpPr>
        <p:spPr>
          <a:xfrm>
            <a:off x="771386" y="11267881"/>
            <a:ext cx="9857035" cy="13449836"/>
          </a:xfrm>
          <a:prstGeom prst="rect">
            <a:avLst/>
          </a:prstGeom>
          <a:noFill/>
        </p:spPr>
        <p:txBody>
          <a:bodyPr wrap="square" rtlCol="0">
            <a:spAutoFit/>
          </a:bodyPr>
          <a:lstStyle>
            <a:defPPr>
              <a:defRPr kern="1200" smtId="4294967295"/>
            </a:defPPr>
          </a:lstStyle>
          <a:p>
            <a:pPr algn="just">
              <a:spcBef>
                <a:spcPts val="600"/>
              </a:spcBef>
              <a:spcAft>
                <a:spcPts val="600"/>
              </a:spcAft>
            </a:pPr>
            <a:r>
              <a:rPr lang="en-US" sz="3200" dirty="0"/>
              <a:t>In August 2017 Los Alamos National Laboratory (LANL) conducted an experiment that illuminates the mechanics of slow-slip phenomena. They predicted the remaining time until laboratory earthquakes occur with 89% accuracy.</a:t>
            </a:r>
          </a:p>
          <a:p>
            <a:pPr algn="just">
              <a:spcBef>
                <a:spcPts val="600"/>
              </a:spcBef>
              <a:spcAft>
                <a:spcPts val="600"/>
              </a:spcAft>
            </a:pPr>
            <a:r>
              <a:rPr lang="en-US" sz="3200" dirty="0"/>
              <a:t>Problem that we solve: we use acoustic data, which was provided by LANL in January 2019, which represent laboratory slow-slip earthquakes, to find the pattern of  acoustic signals to predict the time at which  laboratory earthquakes will occur. Data from this experiment exhibit a very aperiodic and more natural behavior (Fig 1) compared to the data LANL studied earlier, with earthquakes occurring very irregularly. The results of this experiment are potentially applicable to the field of real world earthquakes.</a:t>
            </a:r>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lgn="ctr">
              <a:spcAft>
                <a:spcPts val="600"/>
              </a:spcAft>
            </a:pPr>
            <a:r>
              <a:rPr lang="en-US" sz="3200" dirty="0"/>
              <a:t>Fig. 1</a:t>
            </a:r>
          </a:p>
        </p:txBody>
      </p:sp>
      <p:sp>
        <p:nvSpPr>
          <p:cNvPr id="43" name="TextBox 42">
            <a:extLst>
              <a:ext uri="{FF2B5EF4-FFF2-40B4-BE49-F238E27FC236}">
                <a16:creationId xmlns:a16="http://schemas.microsoft.com/office/drawing/2014/main" id="{2BBD7720-E258-450C-97C8-212EC4244F55}"/>
              </a:ext>
            </a:extLst>
          </p:cNvPr>
          <p:cNvSpPr txBox="1"/>
          <p:nvPr/>
        </p:nvSpPr>
        <p:spPr>
          <a:xfrm>
            <a:off x="767989" y="25712727"/>
            <a:ext cx="9857035" cy="4031873"/>
          </a:xfrm>
          <a:prstGeom prst="rect">
            <a:avLst/>
          </a:prstGeom>
          <a:noFill/>
        </p:spPr>
        <p:txBody>
          <a:bodyPr wrap="square" rtlCol="0">
            <a:spAutoFit/>
          </a:bodyPr>
          <a:lstStyle>
            <a:defPPr>
              <a:defRPr kern="1200" smtId="4294967295"/>
            </a:defPPr>
          </a:lstStyle>
          <a:p>
            <a:pPr algn="just">
              <a:spcBef>
                <a:spcPts val="600"/>
              </a:spcBef>
              <a:spcAft>
                <a:spcPts val="600"/>
              </a:spcAft>
            </a:pPr>
            <a:r>
              <a:rPr lang="en-US" sz="3200" dirty="0"/>
              <a:t>Slow Slip Earthquake (SSE) are fault behaviors that occur slowly enough to make them undetectable without instrumentation. They do not shake the ground and cause widespread destruction like regular earthquakes do. They occur near the boundaries of large earthquake rupture zones. There is evidence to suggest that there is a relationship between slow slip earthquakes and more noticeable regular earthquakes. </a:t>
            </a:r>
          </a:p>
        </p:txBody>
      </p:sp>
      <p:sp>
        <p:nvSpPr>
          <p:cNvPr id="47" name="Text Box 6">
            <a:extLst>
              <a:ext uri="{FF2B5EF4-FFF2-40B4-BE49-F238E27FC236}">
                <a16:creationId xmlns:a16="http://schemas.microsoft.com/office/drawing/2014/main" id="{786A1CE5-26F5-4365-A6A8-5A9298D43567}"/>
              </a:ext>
            </a:extLst>
          </p:cNvPr>
          <p:cNvSpPr txBox="1">
            <a:spLocks noChangeArrowheads="1"/>
          </p:cNvSpPr>
          <p:nvPr/>
        </p:nvSpPr>
        <p:spPr bwMode="auto">
          <a:xfrm>
            <a:off x="11479286" y="11261612"/>
            <a:ext cx="10058400" cy="2157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3200" dirty="0">
                <a:latin typeface="+mn-lt"/>
              </a:rPr>
              <a:t>The data are from an experiment conducted on rock in a double direct shear geometry subjected to bi-axial loading, a classic laboratory earthquake model (Fig. 2).</a:t>
            </a:r>
          </a:p>
          <a:p>
            <a:endParaRPr lang="en-US" sz="3200" dirty="0">
              <a:latin typeface="+mn-lt"/>
            </a:endParaRPr>
          </a:p>
          <a:p>
            <a:endParaRPr lang="en-US" sz="3200" dirty="0">
              <a:latin typeface="+mn-lt"/>
            </a:endParaRPr>
          </a:p>
          <a:p>
            <a:endParaRPr lang="en-US" sz="3200" dirty="0">
              <a:latin typeface="+mn-lt"/>
            </a:endParaRPr>
          </a:p>
          <a:p>
            <a:endParaRPr lang="en-US" sz="3200" dirty="0">
              <a:latin typeface="+mn-lt"/>
            </a:endParaRPr>
          </a:p>
          <a:p>
            <a:endParaRPr lang="en-US" sz="3200" dirty="0">
              <a:latin typeface="+mn-lt"/>
            </a:endParaRPr>
          </a:p>
          <a:p>
            <a:endParaRPr lang="en-US" sz="3200" dirty="0">
              <a:latin typeface="+mn-lt"/>
            </a:endParaRPr>
          </a:p>
          <a:p>
            <a:pPr algn="ctr"/>
            <a:r>
              <a:rPr lang="en-US" sz="3200" dirty="0">
                <a:latin typeface="+mn-lt"/>
              </a:rPr>
              <a:t>Fig. 2</a:t>
            </a:r>
          </a:p>
          <a:p>
            <a:pPr algn="just">
              <a:spcBef>
                <a:spcPts val="600"/>
              </a:spcBef>
              <a:spcAft>
                <a:spcPts val="600"/>
              </a:spcAft>
            </a:pPr>
            <a:r>
              <a:rPr lang="en-US" sz="3200" dirty="0">
                <a:latin typeface="+mn-lt"/>
              </a:rPr>
              <a:t>Two fault gouge layers are sheared simultaneously while subjected to a constant normal load and a prescribed shear velocity. The laboratory faults fail in repetitive cycles of stick and slip that is meant to mimic the cycle of loading and failure on tectonic faults. While the experiment is considerably simpler than a fault in Earth, it shares many physical characteristics.</a:t>
            </a:r>
          </a:p>
          <a:p>
            <a:pPr algn="just">
              <a:spcBef>
                <a:spcPts val="600"/>
              </a:spcBef>
              <a:spcAft>
                <a:spcPts val="600"/>
              </a:spcAft>
            </a:pPr>
            <a:r>
              <a:rPr lang="en-US" sz="3200" dirty="0">
                <a:latin typeface="+mn-lt"/>
              </a:rPr>
              <a:t>The data used in this work  is a chunk of 157.275 seconds of seismic data (ordered in time), which is recorded at 4MHz, hence 629,145,480 data points, and the output is time remaining until the following lab earthquake, in seconds.</a:t>
            </a:r>
          </a:p>
          <a:p>
            <a:pPr algn="just">
              <a:spcBef>
                <a:spcPts val="600"/>
              </a:spcBef>
              <a:spcAft>
                <a:spcPts val="600"/>
              </a:spcAft>
            </a:pPr>
            <a:r>
              <a:rPr lang="en-US" sz="3200" dirty="0">
                <a:latin typeface="+mn-lt"/>
              </a:rPr>
              <a:t>The voltage rate of acoustic precursors accelerates as failure approaches, suggesting that upcoming laboratory earthquake timing could be predicted (Fig.3). In Fig. 3 we used 1% sample of the data. Red line indicates, that quake occurs, when time to failure approaches to 0. </a:t>
            </a: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lgn="ctr">
              <a:spcBef>
                <a:spcPts val="600"/>
              </a:spcBef>
              <a:spcAft>
                <a:spcPts val="600"/>
              </a:spcAft>
            </a:pPr>
            <a:endParaRPr lang="en-US" sz="3200" dirty="0">
              <a:latin typeface="+mn-lt"/>
            </a:endParaRPr>
          </a:p>
          <a:p>
            <a:pPr algn="ctr">
              <a:spcBef>
                <a:spcPts val="600"/>
              </a:spcBef>
              <a:spcAft>
                <a:spcPts val="600"/>
              </a:spcAft>
            </a:pPr>
            <a:endParaRPr lang="en-US" sz="3200" dirty="0">
              <a:latin typeface="+mn-lt"/>
            </a:endParaRPr>
          </a:p>
          <a:p>
            <a:pPr algn="ctr">
              <a:spcBef>
                <a:spcPts val="600"/>
              </a:spcBef>
              <a:spcAft>
                <a:spcPts val="600"/>
              </a:spcAft>
            </a:pPr>
            <a:endParaRPr lang="en-US" sz="3200" dirty="0">
              <a:latin typeface="+mn-lt"/>
            </a:endParaRPr>
          </a:p>
          <a:p>
            <a:pPr algn="ctr">
              <a:spcAft>
                <a:spcPts val="600"/>
              </a:spcAft>
            </a:pPr>
            <a:r>
              <a:rPr lang="en-US" sz="3200" dirty="0">
                <a:latin typeface="+mn-lt"/>
              </a:rPr>
              <a:t>Fig. 3</a:t>
            </a:r>
          </a:p>
          <a:p>
            <a:pPr>
              <a:spcBef>
                <a:spcPts val="600"/>
              </a:spcBef>
              <a:spcAft>
                <a:spcPts val="600"/>
              </a:spcAft>
            </a:pPr>
            <a:endParaRPr lang="en-US" sz="3200" dirty="0">
              <a:latin typeface="+mn-lt"/>
            </a:endParaRPr>
          </a:p>
        </p:txBody>
      </p:sp>
      <p:sp>
        <p:nvSpPr>
          <p:cNvPr id="48" name="Text Box 6">
            <a:extLst>
              <a:ext uri="{FF2B5EF4-FFF2-40B4-BE49-F238E27FC236}">
                <a16:creationId xmlns:a16="http://schemas.microsoft.com/office/drawing/2014/main" id="{F0CED6AC-A82D-4E7E-8DE1-9DE68E175BD7}"/>
              </a:ext>
            </a:extLst>
          </p:cNvPr>
          <p:cNvSpPr txBox="1">
            <a:spLocks noChangeArrowheads="1"/>
          </p:cNvSpPr>
          <p:nvPr/>
        </p:nvSpPr>
        <p:spPr bwMode="auto">
          <a:xfrm>
            <a:off x="22353515" y="11261612"/>
            <a:ext cx="10058400" cy="20913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spcBef>
                <a:spcPts val="600"/>
              </a:spcBef>
              <a:spcAft>
                <a:spcPts val="600"/>
              </a:spcAft>
            </a:pPr>
            <a:r>
              <a:rPr lang="en-US" sz="3200" dirty="0">
                <a:latin typeface="+mn-lt"/>
              </a:rPr>
              <a:t>On zoomed-in-time plot we can see that the large oscillation before the failure is not in the last moment. 90% of high acoustic values (absolute value greater than 1000 voltages) are around 0.31 seconds before a quake (Fig. 4)</a:t>
            </a: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lgn="ctr">
              <a:spcBef>
                <a:spcPts val="600"/>
              </a:spcBef>
              <a:spcAft>
                <a:spcPts val="600"/>
              </a:spcAft>
            </a:pPr>
            <a:r>
              <a:rPr lang="en-US" sz="3200" dirty="0">
                <a:latin typeface="+mn-lt"/>
              </a:rPr>
              <a:t>Fig. 4</a:t>
            </a:r>
          </a:p>
          <a:p>
            <a:pPr algn="just">
              <a:spcBef>
                <a:spcPts val="600"/>
              </a:spcBef>
              <a:spcAft>
                <a:spcPts val="600"/>
              </a:spcAft>
            </a:pPr>
            <a:r>
              <a:rPr lang="en-US" sz="3200" dirty="0">
                <a:latin typeface="+mn-lt"/>
              </a:rPr>
              <a:t>We divided our data into time windows that each contain 0.3 seconds of data (1,500,000 observations), which is small enough compared with lab quake cycle (8 to 16 sec). </a:t>
            </a:r>
          </a:p>
          <a:p>
            <a:pPr algn="just">
              <a:spcBef>
                <a:spcPts val="600"/>
              </a:spcBef>
              <a:spcAft>
                <a:spcPts val="600"/>
              </a:spcAft>
            </a:pPr>
            <a:r>
              <a:rPr lang="en-US" sz="3200" dirty="0">
                <a:latin typeface="+mn-lt"/>
              </a:rPr>
              <a:t>From each time window, we compute a set of 95 potentially relevant statistical features (e.g., mean, variance, kurtosis, min/max, threshold and so on).</a:t>
            </a:r>
          </a:p>
          <a:p>
            <a:pPr algn="just">
              <a:spcBef>
                <a:spcPts val="600"/>
              </a:spcBef>
              <a:spcAft>
                <a:spcPts val="600"/>
              </a:spcAft>
            </a:pPr>
            <a:r>
              <a:rPr lang="en-US" sz="3200" dirty="0">
                <a:latin typeface="+mn-lt"/>
              </a:rPr>
              <a:t>We checked how sensitive our results are to the size of the window, and found that the highest R2 and smallest MAE we were able to get with 1.5M observations in each time window (Fig. 5).</a:t>
            </a: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endParaRPr lang="en-US" sz="3200" dirty="0">
              <a:latin typeface="+mn-lt"/>
            </a:endParaRPr>
          </a:p>
          <a:p>
            <a:pPr algn="ctr">
              <a:spcAft>
                <a:spcPts val="600"/>
              </a:spcAft>
            </a:pPr>
            <a:r>
              <a:rPr lang="en-US" sz="3200" dirty="0">
                <a:latin typeface="+mn-lt"/>
              </a:rPr>
              <a:t>Fig. 5</a:t>
            </a:r>
          </a:p>
        </p:txBody>
      </p:sp>
      <p:sp>
        <p:nvSpPr>
          <p:cNvPr id="247" name="TextBox 246">
            <a:extLst>
              <a:ext uri="{FF2B5EF4-FFF2-40B4-BE49-F238E27FC236}">
                <a16:creationId xmlns:a16="http://schemas.microsoft.com/office/drawing/2014/main" id="{998FE72F-E77A-4480-B8D1-D34F20784276}"/>
              </a:ext>
            </a:extLst>
          </p:cNvPr>
          <p:cNvSpPr txBox="1"/>
          <p:nvPr/>
        </p:nvSpPr>
        <p:spPr>
          <a:xfrm>
            <a:off x="33549791" y="11254649"/>
            <a:ext cx="9857035" cy="14480887"/>
          </a:xfrm>
          <a:prstGeom prst="rect">
            <a:avLst/>
          </a:prstGeom>
          <a:noFill/>
        </p:spPr>
        <p:txBody>
          <a:bodyPr wrap="square" rtlCol="0">
            <a:spAutoFit/>
          </a:bodyPr>
          <a:lstStyle>
            <a:defPPr>
              <a:defRPr kern="1200" smtId="4294967295"/>
            </a:defPPr>
          </a:lstStyle>
          <a:p>
            <a:pPr algn="just">
              <a:spcBef>
                <a:spcPts val="600"/>
              </a:spcBef>
              <a:spcAft>
                <a:spcPts val="600"/>
              </a:spcAft>
            </a:pPr>
            <a:r>
              <a:rPr lang="en-US" sz="3200" dirty="0"/>
              <a:t>We run different techniques on a training data set (50% of the full data). We quantify the accuracy of our model using R2 (the coefficient of determination) and MAE (mean absolute error), applying predicting model on test data set. The best results we achieved using  Extra Trees Regressor technique: MAE: 1.61, r2_score: 0.65.</a:t>
            </a:r>
          </a:p>
          <a:p>
            <a:pPr algn="just">
              <a:spcBef>
                <a:spcPts val="600"/>
              </a:spcBef>
              <a:spcAft>
                <a:spcPts val="600"/>
              </a:spcAft>
            </a:pPr>
            <a:r>
              <a:rPr lang="en-US" sz="3200" dirty="0"/>
              <a:t>When making a prediction (red curve), we emphasize that there is no past or future information considered: each prediction uses only the information within one single time window of the acoustic signal (Fig. 6)</a:t>
            </a:r>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ctr">
              <a:spcBef>
                <a:spcPts val="600"/>
              </a:spcBef>
              <a:spcAft>
                <a:spcPts val="600"/>
              </a:spcAft>
            </a:pPr>
            <a:endParaRPr lang="en-US" sz="3200" dirty="0"/>
          </a:p>
          <a:p>
            <a:pPr algn="ctr">
              <a:spcBef>
                <a:spcPts val="600"/>
              </a:spcBef>
              <a:spcAft>
                <a:spcPts val="600"/>
              </a:spcAft>
            </a:pPr>
            <a:r>
              <a:rPr lang="en-US" sz="3200" dirty="0"/>
              <a:t>Fig. 6</a:t>
            </a:r>
          </a:p>
          <a:p>
            <a:pPr algn="just">
              <a:spcBef>
                <a:spcPts val="600"/>
              </a:spcBef>
              <a:spcAft>
                <a:spcPts val="600"/>
              </a:spcAft>
            </a:pPr>
            <a:r>
              <a:rPr lang="en-US" sz="3200" dirty="0"/>
              <a:t>Top 3 the most important features are: 90% Quantile of rolling standard deviation, 95% Quantile of rolling standard deviation, 95% Quantile of the time window.</a:t>
            </a:r>
          </a:p>
          <a:p>
            <a:pPr algn="just">
              <a:spcBef>
                <a:spcPts val="600"/>
              </a:spcBef>
              <a:spcAft>
                <a:spcPts val="600"/>
              </a:spcAft>
            </a:pPr>
            <a:endParaRPr lang="en-US" sz="3200" dirty="0"/>
          </a:p>
          <a:p>
            <a:pPr algn="just"/>
            <a:endParaRPr lang="en-US" sz="3200" dirty="0"/>
          </a:p>
        </p:txBody>
      </p:sp>
      <p:sp>
        <p:nvSpPr>
          <p:cNvPr id="303" name="TextBox 302">
            <a:extLst>
              <a:ext uri="{FF2B5EF4-FFF2-40B4-BE49-F238E27FC236}">
                <a16:creationId xmlns:a16="http://schemas.microsoft.com/office/drawing/2014/main" id="{995B8920-2EE7-4FFC-B20D-4A97E28B3E9A}"/>
              </a:ext>
            </a:extLst>
          </p:cNvPr>
          <p:cNvSpPr txBox="1"/>
          <p:nvPr/>
        </p:nvSpPr>
        <p:spPr>
          <a:xfrm>
            <a:off x="33747189" y="25718048"/>
            <a:ext cx="9857035" cy="6001643"/>
          </a:xfrm>
          <a:prstGeom prst="rect">
            <a:avLst/>
          </a:prstGeom>
          <a:noFill/>
        </p:spPr>
        <p:txBody>
          <a:bodyPr wrap="square" rtlCol="0">
            <a:spAutoFit/>
          </a:bodyPr>
          <a:lstStyle>
            <a:defPPr>
              <a:defRPr kern="1200" smtId="4294967295"/>
            </a:defPPr>
          </a:lstStyle>
          <a:p>
            <a:r>
              <a:rPr lang="en-US" sz="3200" dirty="0"/>
              <a:t>In our work we show that ML applied to this experiment provides failure forecasts with 1.61 sec mean absolute error and 0.65 coefficient of determination based on the instantaneous analysis of the acoustic signal at any time in the slip cycle. Our findings are sensitive to the size of time window that is used for new feature construction. Having data just from 0.3 sec period of time, we can predict the failure at any moment of the cycle.  These results should encourage ML analysis of seismic signals in Earth. We found that more than 90% of high acoustic values (absolute value greater than 1000 voltages) are around 0.31 seconds before an earthquake.</a:t>
            </a:r>
          </a:p>
        </p:txBody>
      </p:sp>
      <p:pic>
        <p:nvPicPr>
          <p:cNvPr id="7" name="Picture 6">
            <a:extLst>
              <a:ext uri="{FF2B5EF4-FFF2-40B4-BE49-F238E27FC236}">
                <a16:creationId xmlns:a16="http://schemas.microsoft.com/office/drawing/2014/main" id="{B100EE6B-4832-4A83-96F0-82C732FEF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792"/>
            <a:ext cx="6169418" cy="4163411"/>
          </a:xfrm>
          <a:prstGeom prst="rect">
            <a:avLst/>
          </a:prstGeom>
        </p:spPr>
      </p:pic>
      <p:pic>
        <p:nvPicPr>
          <p:cNvPr id="9" name="Picture 8">
            <a:extLst>
              <a:ext uri="{FF2B5EF4-FFF2-40B4-BE49-F238E27FC236}">
                <a16:creationId xmlns:a16="http://schemas.microsoft.com/office/drawing/2014/main" id="{D4E6784F-A690-41E1-8548-A5A2B6F7C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1252" y="106836"/>
            <a:ext cx="6579945" cy="4098367"/>
          </a:xfrm>
          <a:prstGeom prst="rect">
            <a:avLst/>
          </a:prstGeom>
        </p:spPr>
      </p:pic>
      <p:pic>
        <p:nvPicPr>
          <p:cNvPr id="1034" name="Picture 10" descr="https://lh5.googleusercontent.com/IAtf9xjzj4OU6Jo_GCzmxpgv2Elvi3R8nMt-4JuKKuSRGtGFSTtcKGn0p4H6AmbObuVK7VBEXXQU8J0s-y3bz2AEuXSQm6sNoKNEnIZ7bA94Yopub_aNghacQSP9Nk-sxNlER30">
            <a:extLst>
              <a:ext uri="{FF2B5EF4-FFF2-40B4-BE49-F238E27FC236}">
                <a16:creationId xmlns:a16="http://schemas.microsoft.com/office/drawing/2014/main" id="{05A014FE-7788-41A7-936F-88AA553AB8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89" y="18834198"/>
            <a:ext cx="9601200" cy="49673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2D82E5A-6BFC-4F4B-BD2B-B1547DD036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7806" y="12850543"/>
            <a:ext cx="3261360" cy="2964180"/>
          </a:xfrm>
          <a:prstGeom prst="rect">
            <a:avLst/>
          </a:prstGeom>
        </p:spPr>
      </p:pic>
      <p:pic>
        <p:nvPicPr>
          <p:cNvPr id="1038" name="Picture 14" descr="https://lh3.googleusercontent.com/mETFEdcrzqHPvlFBst0FCdc7GxCvqRAm0mJPiiPRxYJdNqWqyQPod8XaVLYY7tfclZDwWJ9WCe2RLWnZ2mWXEvdMNkeyJjOR8X_CQD_eZuElhjx8p04vqlyEG0WdJGeqNypNQRs">
            <a:extLst>
              <a:ext uri="{FF2B5EF4-FFF2-40B4-BE49-F238E27FC236}">
                <a16:creationId xmlns:a16="http://schemas.microsoft.com/office/drawing/2014/main" id="{AF48D6E9-0273-40DF-8EF3-8EB8FC8124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44333" y="25121997"/>
            <a:ext cx="9128306" cy="60937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40" name="Picture 16" descr="https://lh6.googleusercontent.com/v6Gqo0ZXRyshOcUwAnTHl-bQec0m6MXGEq-jXgRN1HyXTg-lHHzSfO2XH0La939F34aPsuuXZmQSMKjBhJDRdJFPV-BnLGzApRU9lJndXBMhQgim-EtQTk2Tv3YRjHDqrjGvaFM">
            <a:extLst>
              <a:ext uri="{FF2B5EF4-FFF2-40B4-BE49-F238E27FC236}">
                <a16:creationId xmlns:a16="http://schemas.microsoft.com/office/drawing/2014/main" id="{32F2B072-E8A5-4EC4-A096-D5B82580A2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53422" y="25121997"/>
            <a:ext cx="9769586" cy="62440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D276450A-4918-46B0-B173-20E18E500F84}"/>
              </a:ext>
            </a:extLst>
          </p:cNvPr>
          <p:cNvPicPr>
            <a:picLocks noChangeAspect="1"/>
          </p:cNvPicPr>
          <p:nvPr/>
        </p:nvPicPr>
        <p:blipFill>
          <a:blip r:embed="rId8"/>
          <a:stretch>
            <a:fillRect/>
          </a:stretch>
        </p:blipFill>
        <p:spPr>
          <a:xfrm>
            <a:off x="767157" y="10199217"/>
            <a:ext cx="9602032" cy="981541"/>
          </a:xfrm>
          <a:prstGeom prst="rect">
            <a:avLst/>
          </a:prstGeom>
        </p:spPr>
      </p:pic>
      <p:pic>
        <p:nvPicPr>
          <p:cNvPr id="15" name="Picture 14">
            <a:extLst>
              <a:ext uri="{FF2B5EF4-FFF2-40B4-BE49-F238E27FC236}">
                <a16:creationId xmlns:a16="http://schemas.microsoft.com/office/drawing/2014/main" id="{76D182BF-FA7E-4ACC-8322-DAA602B02D6C}"/>
              </a:ext>
            </a:extLst>
          </p:cNvPr>
          <p:cNvPicPr>
            <a:picLocks noChangeAspect="1"/>
          </p:cNvPicPr>
          <p:nvPr/>
        </p:nvPicPr>
        <p:blipFill>
          <a:blip r:embed="rId9"/>
          <a:stretch>
            <a:fillRect/>
          </a:stretch>
        </p:blipFill>
        <p:spPr>
          <a:xfrm>
            <a:off x="34438321" y="16459200"/>
            <a:ext cx="8167611" cy="5601143"/>
          </a:xfrm>
          <a:prstGeom prst="rect">
            <a:avLst/>
          </a:prstGeom>
          <a:ln>
            <a:noFill/>
          </a:ln>
          <a:effectLst>
            <a:softEdge rad="112500"/>
          </a:effectLst>
        </p:spPr>
      </p:pic>
      <p:pic>
        <p:nvPicPr>
          <p:cNvPr id="1052" name="Picture 28" descr="https://lh3.googleusercontent.com/k1h16UjnjlnsyBwBlLHrQnUk5yNJedUTLfZ5NdZuG_oKtLFKjH4L4WxLRLlyuXQOyIbRx_E6mp_PicO5h8Cb9I9O55euNocIu0q8sU4Po_lOJiaswgUygwEKpWEv4-T0siFRPpA">
            <a:extLst>
              <a:ext uri="{FF2B5EF4-FFF2-40B4-BE49-F238E27FC236}">
                <a16:creationId xmlns:a16="http://schemas.microsoft.com/office/drawing/2014/main" id="{E273D859-A21B-4ED8-ACE6-349078753B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53512" y="13332857"/>
            <a:ext cx="9869496" cy="57992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hypotheticalocean|09-2018"/>
</p:tagLst>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3872</TotalTime>
  <Words>1041</Words>
  <Application>Microsoft Office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Montserrat</vt:lpstr>
      <vt:lpstr>Libre Baskerville</vt:lpstr>
      <vt:lpstr>Calibri</vt:lpstr>
      <vt:lpstr>Arial</vt:lpstr>
      <vt:lpstr>Montserrat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Olha Tanyuk</cp:lastModifiedBy>
  <cp:revision>41</cp:revision>
  <cp:lastPrinted>2011-01-21T18:13:44Z</cp:lastPrinted>
  <dcterms:modified xsi:type="dcterms:W3CDTF">2019-07-07T00:54:20Z</dcterms:modified>
  <cp:category>scientific poster powerpoint</cp:category>
</cp:coreProperties>
</file>