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4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6" r:id="rId34"/>
    <p:sldId id="269" r:id="rId35"/>
    <p:sldId id="270" r:id="rId36"/>
    <p:sldId id="271" r:id="rId37"/>
    <p:sldId id="272" r:id="rId38"/>
    <p:sldId id="273" r:id="rId39"/>
    <p:sldId id="274" r:id="rId40"/>
    <p:sldId id="307" r:id="rId41"/>
    <p:sldId id="261" r:id="rId42"/>
    <p:sldId id="308" r:id="rId43"/>
    <p:sldId id="357" r:id="rId44"/>
    <p:sldId id="313" r:id="rId45"/>
    <p:sldId id="309" r:id="rId46"/>
    <p:sldId id="314" r:id="rId47"/>
    <p:sldId id="358" r:id="rId48"/>
    <p:sldId id="310" r:id="rId49"/>
    <p:sldId id="311" r:id="rId50"/>
    <p:sldId id="312" r:id="rId51"/>
    <p:sldId id="315" r:id="rId52"/>
    <p:sldId id="359" r:id="rId53"/>
    <p:sldId id="316" r:id="rId54"/>
    <p:sldId id="263" r:id="rId55"/>
    <p:sldId id="321" r:id="rId56"/>
    <p:sldId id="317" r:id="rId57"/>
    <p:sldId id="318" r:id="rId58"/>
    <p:sldId id="319" r:id="rId59"/>
    <p:sldId id="326" r:id="rId60"/>
    <p:sldId id="327" r:id="rId61"/>
    <p:sldId id="328" r:id="rId62"/>
    <p:sldId id="329" r:id="rId63"/>
    <p:sldId id="360" r:id="rId64"/>
    <p:sldId id="330" r:id="rId65"/>
    <p:sldId id="331" r:id="rId66"/>
    <p:sldId id="332" r:id="rId67"/>
    <p:sldId id="333" r:id="rId68"/>
    <p:sldId id="334" r:id="rId69"/>
    <p:sldId id="335" r:id="rId70"/>
    <p:sldId id="361" r:id="rId71"/>
    <p:sldId id="362" r:id="rId72"/>
    <p:sldId id="364" r:id="rId73"/>
    <p:sldId id="363" r:id="rId74"/>
    <p:sldId id="336" r:id="rId75"/>
    <p:sldId id="337" r:id="rId76"/>
    <p:sldId id="338" r:id="rId77"/>
    <p:sldId id="342" r:id="rId78"/>
    <p:sldId id="343" r:id="rId79"/>
    <p:sldId id="355" r:id="rId80"/>
    <p:sldId id="344" r:id="rId81"/>
    <p:sldId id="345" r:id="rId82"/>
    <p:sldId id="346" r:id="rId83"/>
    <p:sldId id="365" r:id="rId84"/>
    <p:sldId id="35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EF48-E2BB-4732-BE8F-87CA0831FF3E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Object/Relational Persistence for .NET</a:t>
            </a:r>
            <a:endParaRPr lang="en-US" dirty="0"/>
          </a:p>
        </p:txBody>
      </p:sp>
    </p:spTree>
  </p:cSld>
  <p:clrMapOvr>
    <a:masterClrMapping/>
  </p:clrMapOvr>
  <p:transition advTm="776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 few constraints on your code as possible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Full OO support: inheritance, polymorphism, composition, single-valued and many-valued associations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448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Maximize performance and flexibility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04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Keep your code clean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52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Strong Points</a:t>
            </a:r>
            <a:endParaRPr lang="en-US" sz="4400" dirty="0"/>
          </a:p>
        </p:txBody>
      </p:sp>
    </p:spTree>
  </p:cSld>
  <p:clrMapOvr>
    <a:masterClrMapping/>
  </p:clrMapOvr>
  <p:transition advTm="728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Ideally suited for OLTP scenarios (web applications, service layers, …)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156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Database independence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178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Rich feature set</a:t>
            </a:r>
          </a:p>
          <a:p>
            <a:endParaRPr lang="en-US" dirty="0"/>
          </a:p>
        </p:txBody>
      </p:sp>
    </p:spTree>
  </p:cSld>
  <p:clrMapOvr>
    <a:masterClrMapping/>
  </p:clrMapOvr>
  <p:transition advTm="265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</a:t>
            </a:r>
            <a:endParaRPr lang="en-US" dirty="0"/>
          </a:p>
        </p:txBody>
      </p:sp>
    </p:spTree>
  </p:cSld>
  <p:clrMapOvr>
    <a:masterClrMapping/>
  </p:clrMapOvr>
  <p:transition advTm="2951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Extensible architecture</a:t>
            </a:r>
            <a:endParaRPr lang="en-US" dirty="0"/>
          </a:p>
        </p:txBody>
      </p:sp>
    </p:spTree>
  </p:cSld>
  <p:clrMapOvr>
    <a:masterClrMapping/>
  </p:clrMapOvr>
  <p:transition advTm="2253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A little bit of background information…</a:t>
            </a:r>
            <a:endParaRPr lang="en-US" sz="4400" dirty="0"/>
          </a:p>
        </p:txBody>
      </p:sp>
    </p:spTree>
  </p:cSld>
  <p:clrMapOvr>
    <a:masterClrMapping/>
  </p:clrMapOvr>
  <p:transition advTm="496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Large, active, helpful and growing user base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3325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articles, blog posts and documentation available</a:t>
            </a:r>
          </a:p>
          <a:p>
            <a:endParaRPr lang="en-US" dirty="0"/>
          </a:p>
        </p:txBody>
      </p:sp>
    </p:spTree>
  </p:cSld>
  <p:clrMapOvr>
    <a:masterClrMapping/>
  </p:clrMapOvr>
  <p:transition advTm="1839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 (LGPL)!</a:t>
            </a:r>
            <a:endParaRPr lang="en-US" dirty="0"/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Weak Points</a:t>
            </a:r>
            <a:endParaRPr lang="en-US" sz="4400" dirty="0"/>
          </a:p>
        </p:txBody>
      </p:sp>
    </p:spTree>
  </p:cSld>
  <p:clrMapOvr>
    <a:masterClrMapping/>
  </p:clrMapOvr>
  <p:transition advTm="98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Not suited (at all) for bulk data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914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 code generation, and no designer support either</a:t>
            </a:r>
            <a:endParaRPr lang="en-US" dirty="0"/>
          </a:p>
        </p:txBody>
      </p:sp>
    </p:spTree>
  </p:cSld>
  <p:clrMapOvr>
    <a:masterClrMapping/>
  </p:clrMapOvr>
  <p:transition advTm="2159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Bad reputation in some companies due to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lazy coding </a:t>
            </a:r>
            <a:r>
              <a:rPr lang="en-US" dirty="0" smtClean="0"/>
              <a:t>( = abuse of lazy loading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</a:t>
            </a:r>
            <a:r>
              <a:rPr lang="en-US" b="1" dirty="0" smtClean="0">
                <a:solidFill>
                  <a:srgbClr val="FF0000"/>
                </a:solidFill>
              </a:rPr>
              <a:t>outdated</a:t>
            </a:r>
            <a:r>
              <a:rPr lang="en-US" dirty="0" smtClean="0"/>
              <a:t> articles, blog posts and documentation available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57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Source! </a:t>
            </a:r>
          </a:p>
          <a:p>
            <a:pPr algn="ctr">
              <a:buNone/>
            </a:pPr>
            <a:r>
              <a:rPr lang="en-US" dirty="0" smtClean="0"/>
              <a:t>(some companies </a:t>
            </a:r>
            <a:r>
              <a:rPr lang="en-US" dirty="0" smtClean="0"/>
              <a:t>just don’t </a:t>
            </a:r>
            <a:r>
              <a:rPr lang="en-US" dirty="0" smtClean="0"/>
              <a:t>like that)</a:t>
            </a:r>
            <a:endParaRPr lang="en-US" dirty="0"/>
          </a:p>
        </p:txBody>
      </p:sp>
    </p:spTree>
  </p:cSld>
  <p:clrMapOvr>
    <a:masterClrMapping/>
  </p:clrMapOvr>
  <p:transition advTm="25547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Let’s look at some of the things we can do with </a:t>
            </a:r>
            <a:r>
              <a:rPr lang="en-US" dirty="0" err="1" smtClean="0"/>
              <a:t>NHibernate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advTm="140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.NET port of the Hibernate project (Java)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237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Transitive Persistence</a:t>
            </a:r>
            <a:endParaRPr lang="en-US" sz="4400" dirty="0"/>
          </a:p>
        </p:txBody>
      </p:sp>
    </p:spTree>
  </p:cSld>
  <p:clrMapOvr>
    <a:masterClrMapping/>
  </p:clrMapOvr>
  <p:transition advTm="732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Managing associations between classes </a:t>
            </a:r>
            <a:r>
              <a:rPr lang="en-US" dirty="0" smtClean="0"/>
              <a:t>in </a:t>
            </a:r>
            <a:r>
              <a:rPr lang="en-US" dirty="0" smtClean="0"/>
              <a:t>a transparent manner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895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Allows you to persist object graphs with one instruction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259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Needs to be configured for each association </a:t>
            </a:r>
          </a:p>
          <a:p>
            <a:pPr algn="ctr">
              <a:buNone/>
            </a:pPr>
            <a:r>
              <a:rPr lang="en-US" dirty="0" smtClean="0"/>
              <a:t>=&gt; fine-grained control over cascade settings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5562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86453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133719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6707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Hold on… why was every member in the Order</a:t>
            </a:r>
          </a:p>
          <a:p>
            <a:pPr algn="ctr">
              <a:buNone/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ransition advTm="89625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66297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wouldn’t want to debug that either :)</a:t>
            </a:r>
            <a:endParaRPr lang="en-US" dirty="0"/>
          </a:p>
        </p:txBody>
      </p:sp>
    </p:spTree>
  </p:cSld>
  <p:clrMapOvr>
    <a:masterClrMapping/>
  </p:clrMapOvr>
  <p:transition advTm="1287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 </a:t>
            </a:r>
            <a:r>
              <a:rPr lang="en-US" dirty="0" smtClean="0"/>
              <a:t>architecture </a:t>
            </a:r>
            <a:r>
              <a:rPr lang="en-US" dirty="0" smtClean="0"/>
              <a:t>and </a:t>
            </a:r>
            <a:r>
              <a:rPr lang="en-US" dirty="0" smtClean="0"/>
              <a:t>proven</a:t>
            </a:r>
          </a:p>
          <a:p>
            <a:pPr algn="ctr">
              <a:buNone/>
            </a:pPr>
            <a:r>
              <a:rPr lang="en-US" dirty="0" smtClean="0"/>
              <a:t>c</a:t>
            </a:r>
            <a:r>
              <a:rPr lang="en-US" dirty="0" smtClean="0"/>
              <a:t>oncepts, already </a:t>
            </a:r>
            <a:r>
              <a:rPr lang="en-US" dirty="0" smtClean="0"/>
              <a:t>in use in </a:t>
            </a:r>
            <a:r>
              <a:rPr lang="en-US" dirty="0" smtClean="0"/>
              <a:t>many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enterprise Java applications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95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Storing data in the database in an easy manner is great and all, but what about getting it out again?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2203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Querying with </a:t>
            </a:r>
            <a:r>
              <a:rPr lang="en-US" sz="4400" dirty="0" err="1" smtClean="0"/>
              <a:t>NHibernate</a:t>
            </a:r>
            <a:endParaRPr lang="en-US" sz="44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Hibernate Query Language</a:t>
            </a:r>
            <a:endParaRPr lang="en-US" dirty="0"/>
          </a:p>
        </p:txBody>
      </p:sp>
    </p:spTree>
  </p:cSld>
  <p:clrMapOvr>
    <a:masterClrMapping/>
  </p:clrMapOvr>
  <p:transition advTm="2064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an Object Oriented query </a:t>
            </a:r>
            <a:r>
              <a:rPr lang="en-US" dirty="0" smtClean="0"/>
              <a:t>language</a:t>
            </a:r>
            <a:endParaRPr lang="en-US" dirty="0"/>
          </a:p>
        </p:txBody>
      </p:sp>
    </p:spTree>
  </p:cSld>
  <p:clrMapOvr>
    <a:masterClrMapping/>
  </p:clrMapOvr>
  <p:transition advTm="22359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36657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Criteria API</a:t>
            </a:r>
            <a:endParaRPr lang="en-US" dirty="0"/>
          </a:p>
        </p:txBody>
      </p:sp>
    </p:spTree>
  </p:cSld>
  <p:clrMapOvr>
    <a:masterClrMapping/>
  </p:clrMapOvr>
  <p:transition advTm="14484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Makes it easier to compose queries dynamically from code.  </a:t>
            </a:r>
            <a:endParaRPr lang="en-US" dirty="0"/>
          </a:p>
        </p:txBody>
      </p:sp>
    </p:spTree>
  </p:cSld>
  <p:clrMapOvr>
    <a:masterClrMapping/>
  </p:clrMapOvr>
  <p:transition advTm="15281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71079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LINQ… still not fully supported</a:t>
            </a:r>
          </a:p>
        </p:txBody>
      </p:sp>
    </p:spTree>
  </p:cSld>
  <p:clrMapOvr>
    <a:masterClrMapping/>
  </p:clrMapOvr>
  <p:transition advTm="2864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Wouldn’t it be great if we could execute multiple queries in only one database roundtrip?</a:t>
            </a:r>
            <a:endParaRPr lang="en-US" dirty="0"/>
          </a:p>
        </p:txBody>
      </p:sp>
    </p:spTree>
  </p:cSld>
  <p:clrMapOvr>
    <a:masterClrMapping/>
  </p:clrMapOvr>
  <p:transition advTm="4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Already quite popular in the .NET world as well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6485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Future Queries</a:t>
            </a:r>
            <a:endParaRPr lang="en-US" sz="4400" dirty="0"/>
          </a:p>
        </p:txBody>
      </p:sp>
    </p:spTree>
  </p:cSld>
  <p:clrMapOvr>
    <a:masterClrMapping/>
  </p:clrMapOvr>
  <p:transition advTm="51359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55984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187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Can we efficiently update multiple records in one roundtrip as well?</a:t>
            </a:r>
            <a:endParaRPr lang="en-US" dirty="0"/>
          </a:p>
        </p:txBody>
      </p:sp>
    </p:spTree>
  </p:cSld>
  <p:clrMapOvr>
    <a:masterClrMapping/>
  </p:clrMapOvr>
  <p:transition advTm="2725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 of </a:t>
            </a:r>
            <a:r>
              <a:rPr lang="en-US" dirty="0" err="1" smtClean="0"/>
              <a:t>NHibernate</a:t>
            </a:r>
            <a:r>
              <a:rPr lang="en-US" dirty="0" smtClean="0"/>
              <a:t> 2.1, we can do this with some new HQL statements</a:t>
            </a:r>
            <a:endParaRPr lang="en-US" dirty="0"/>
          </a:p>
        </p:txBody>
      </p:sp>
    </p:spTree>
  </p:cSld>
  <p:clrMapOvr>
    <a:masterClrMapping/>
  </p:clrMapOvr>
  <p:transition advTm="1615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Data Modification With HQL</a:t>
            </a:r>
            <a:endParaRPr lang="en-US" sz="4400" dirty="0"/>
          </a:p>
        </p:txBody>
      </p:sp>
    </p:spTree>
  </p:cSld>
  <p:clrMapOvr>
    <a:masterClrMapping/>
  </p:clrMapOvr>
  <p:transition advTm="9562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12891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about caching? Do we need to do that manually?</a:t>
            </a:r>
            <a:endParaRPr lang="en-US" dirty="0"/>
          </a:p>
        </p:txBody>
      </p:sp>
    </p:spTree>
  </p:cSld>
  <p:clrMapOvr>
    <a:masterClrMapping/>
  </p:clrMapOvr>
  <p:transition advTm="32672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Of course not :)</a:t>
            </a:r>
            <a:endParaRPr lang="en-US" dirty="0"/>
          </a:p>
        </p:txBody>
      </p:sp>
    </p:spTree>
  </p:cSld>
  <p:clrMapOvr>
    <a:masterClrMapping/>
  </p:clrMapOvr>
  <p:transition advTm="4329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Second Level Cache</a:t>
            </a:r>
            <a:endParaRPr lang="en-US" sz="4400" dirty="0"/>
          </a:p>
        </p:txBody>
      </p:sp>
    </p:spTree>
  </p:cSld>
  <p:clrMapOvr>
    <a:masterClrMapping/>
  </p:clrMapOvr>
  <p:transition advTm="951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Popularity seems to be increasing :)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Second Level Cache data is </a:t>
            </a:r>
            <a:r>
              <a:rPr lang="en-US" dirty="0" smtClean="0"/>
              <a:t>available to 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smtClean="0"/>
              <a:t>sessions</a:t>
            </a:r>
            <a:endParaRPr lang="en-US" dirty="0"/>
          </a:p>
        </p:txBody>
      </p:sp>
    </p:spTree>
  </p:cSld>
  <p:clrMapOvr>
    <a:masterClrMapping/>
  </p:clrMapOvr>
  <p:transition advTm="19922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 can cache entity instances…</a:t>
            </a:r>
            <a:endParaRPr lang="en-US" dirty="0"/>
          </a:p>
        </p:txBody>
      </p:sp>
    </p:spTree>
  </p:cSld>
  <p:clrMapOvr>
    <a:masterClrMapping/>
  </p:clrMapOvr>
  <p:transition advTm="9906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0359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2625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we can also cache the results of queries…</a:t>
            </a:r>
            <a:endParaRPr lang="en-US" dirty="0"/>
          </a:p>
        </p:txBody>
      </p:sp>
    </p:spTree>
  </p:cSld>
  <p:clrMapOvr>
    <a:masterClrMapping/>
  </p:clrMapOvr>
  <p:transition advTm="29328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54734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is ideal for static (reference) data or even data that doesn’t change frequently</a:t>
            </a:r>
            <a:endParaRPr lang="en-US" dirty="0"/>
          </a:p>
        </p:txBody>
      </p:sp>
    </p:spTree>
  </p:cSld>
  <p:clrMapOvr>
    <a:masterClrMapping/>
  </p:clrMapOvr>
  <p:transition advTm="2475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does the cache deal with modified data, though?</a:t>
            </a:r>
            <a:endParaRPr lang="en-US" dirty="0"/>
          </a:p>
        </p:txBody>
      </p:sp>
    </p:spTree>
  </p:cSld>
  <p:clrMapOvr>
    <a:masterClrMapping/>
  </p:clrMapOvr>
  <p:transition advTm="28407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We’ll update the database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the cache</a:t>
            </a:r>
            <a:endParaRPr lang="en-US" dirty="0"/>
          </a:p>
        </p:txBody>
      </p:sp>
    </p:spTree>
  </p:cSld>
  <p:clrMapOvr>
    <a:masterClrMapping/>
  </p:clrMapOvr>
  <p:transition advTm="8094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753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General Philosophy Of </a:t>
            </a:r>
            <a:r>
              <a:rPr lang="en-US" sz="4400" dirty="0" err="1" smtClean="0"/>
              <a:t>NHibernate</a:t>
            </a:r>
            <a:endParaRPr lang="en-US" sz="4400" dirty="0"/>
          </a:p>
        </p:txBody>
      </p:sp>
    </p:spTree>
  </p:cSld>
  <p:clrMapOvr>
    <a:masterClrMapping/>
  </p:clrMapOvr>
  <p:transition advTm="9797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55625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NHibernate</a:t>
            </a:r>
            <a:r>
              <a:rPr lang="en-US" dirty="0" smtClean="0"/>
              <a:t> will never cache </a:t>
            </a:r>
            <a:r>
              <a:rPr lang="en-US" dirty="0" smtClean="0"/>
              <a:t>anything in the Second Level Cache automatically</a:t>
            </a:r>
            <a:endParaRPr lang="en-US" dirty="0" smtClean="0"/>
          </a:p>
        </p:txBody>
      </p:sp>
    </p:spTree>
  </p:cSld>
  <p:clrMapOvr>
    <a:masterClrMapping/>
  </p:clrMapOvr>
  <p:transition advTm="2436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</a:t>
            </a:r>
            <a:r>
              <a:rPr lang="en-US" dirty="0" smtClean="0"/>
              <a:t>needs to be configured on a per-entity and per-query basis</a:t>
            </a:r>
            <a:endParaRPr lang="en-US" dirty="0"/>
          </a:p>
        </p:txBody>
      </p:sp>
    </p:spTree>
  </p:cSld>
  <p:clrMapOvr>
    <a:masterClrMapping/>
  </p:clrMapOvr>
  <p:transition advTm="15969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the caching power you want,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having to pollute your </a:t>
            </a:r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ransition advTm="13187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Only use this for data that doesn’t change frequently though</a:t>
            </a:r>
            <a:endParaRPr lang="en-US" dirty="0"/>
          </a:p>
        </p:txBody>
      </p:sp>
    </p:spTree>
  </p:cSld>
  <p:clrMapOvr>
    <a:masterClrMapping/>
  </p:clrMapOvr>
  <p:transition advTm="49437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where is the cache’s data stored?</a:t>
            </a:r>
            <a:endParaRPr lang="en-US" dirty="0"/>
          </a:p>
        </p:txBody>
      </p:sp>
    </p:spTree>
  </p:cSld>
  <p:clrMapOvr>
    <a:masterClrMapping/>
  </p:clrMapOvr>
  <p:transition advTm="11609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That’s up to you… multiple providers are available: ASP.NET cache, </a:t>
            </a:r>
            <a:r>
              <a:rPr lang="en-US" dirty="0" err="1" smtClean="0"/>
              <a:t>MemCached</a:t>
            </a:r>
            <a:r>
              <a:rPr lang="en-US" dirty="0" smtClean="0"/>
              <a:t>, Velocity, Prevalence, …</a:t>
            </a:r>
            <a:endParaRPr lang="en-US" dirty="0"/>
          </a:p>
        </p:txBody>
      </p:sp>
    </p:spTree>
  </p:cSld>
  <p:clrMapOvr>
    <a:masterClrMapping/>
  </p:clrMapOvr>
  <p:transition advTm="43718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At this point, I’m </a:t>
            </a:r>
            <a:r>
              <a:rPr lang="en-US" dirty="0" smtClean="0"/>
              <a:t>almost running </a:t>
            </a:r>
            <a:r>
              <a:rPr lang="en-US" dirty="0" smtClean="0"/>
              <a:t>out of time and there is a lot more interesting stuff that we won’t get to cover.</a:t>
            </a:r>
            <a:endParaRPr lang="en-US" dirty="0"/>
          </a:p>
        </p:txBody>
      </p:sp>
    </p:spTree>
  </p:cSld>
  <p:clrMapOvr>
    <a:masterClrMapping/>
  </p:clrMapOvr>
  <p:transition advTm="16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Like optimistic concurrency strategies…</a:t>
            </a:r>
            <a:endParaRPr lang="en-US" dirty="0"/>
          </a:p>
        </p:txBody>
      </p:sp>
    </p:spTree>
  </p:cSld>
  <p:clrMapOvr>
    <a:masterClrMapping/>
  </p:clrMapOvr>
  <p:transition advTm="18016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pessimistic </a:t>
            </a:r>
            <a:r>
              <a:rPr lang="en-US" smtClean="0"/>
              <a:t>locking strategies…</a:t>
            </a:r>
            <a:endParaRPr lang="en-US" dirty="0"/>
          </a:p>
        </p:txBody>
      </p:sp>
    </p:spTree>
  </p:cSld>
  <p:clrMapOvr>
    <a:masterClrMapping/>
  </p:clrMapOvr>
  <p:transition advTm="61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all about </a:t>
            </a:r>
            <a:r>
              <a:rPr lang="en-US" dirty="0" smtClean="0"/>
              <a:t>POCO</a:t>
            </a:r>
            <a:endParaRPr lang="en-US" dirty="0"/>
          </a:p>
        </p:txBody>
      </p:sp>
    </p:spTree>
  </p:cSld>
  <p:clrMapOvr>
    <a:masterClrMapping/>
  </p:clrMapOvr>
  <p:transition advTm="18828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identifier strategies…</a:t>
            </a:r>
          </a:p>
        </p:txBody>
      </p:sp>
    </p:spTree>
  </p:cSld>
  <p:clrMapOvr>
    <a:masterClrMapping/>
  </p:clrMapOvr>
  <p:transition advTm="22109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inheritance strategies…</a:t>
            </a:r>
            <a:endParaRPr lang="en-US" dirty="0"/>
          </a:p>
        </p:txBody>
      </p:sp>
    </p:spTree>
  </p:cSld>
  <p:clrMapOvr>
    <a:masterClrMapping/>
  </p:clrMapOvr>
  <p:transition advTm="21406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automatic dirty tracking works…</a:t>
            </a:r>
            <a:endParaRPr lang="en-US" dirty="0"/>
          </a:p>
        </p:txBody>
      </p:sp>
    </p:spTree>
  </p:cSld>
  <p:clrMapOvr>
    <a:masterClrMapping/>
  </p:clrMapOvr>
  <p:transition advTm="6453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you can implement your own dirty tracking…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custom user types…</a:t>
            </a:r>
            <a:endParaRPr lang="en-US" dirty="0"/>
          </a:p>
        </p:txBody>
      </p:sp>
    </p:spTree>
  </p:cSld>
  <p:clrMapOvr>
    <a:masterClrMapping/>
  </p:clrMapOvr>
  <p:transition advTm="3906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to deal with entities that were detached from the session…</a:t>
            </a:r>
            <a:endParaRPr lang="en-US" dirty="0"/>
          </a:p>
        </p:txBody>
      </p:sp>
    </p:spTree>
  </p:cSld>
  <p:clrMapOvr>
    <a:masterClrMapping/>
  </p:clrMapOvr>
  <p:transition advTm="12125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generation of DDL scripts, for your specific database…</a:t>
            </a:r>
            <a:endParaRPr lang="en-US" dirty="0"/>
          </a:p>
        </p:txBody>
      </p:sp>
    </p:spTree>
  </p:cSld>
  <p:clrMapOvr>
    <a:masterClrMapping/>
  </p:clrMapOvr>
  <p:transition advTm="12906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mapping strategies for complex domain models…</a:t>
            </a:r>
            <a:endParaRPr lang="en-US" dirty="0"/>
          </a:p>
        </p:txBody>
      </p:sp>
    </p:spTree>
  </p:cSld>
  <p:clrMapOvr>
    <a:masterClrMapping/>
  </p:clrMapOvr>
  <p:transition advTm="9531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 didn’t cover any of the many extensibility points either…</a:t>
            </a:r>
          </a:p>
        </p:txBody>
      </p:sp>
    </p:spTree>
  </p:cSld>
  <p:clrMapOvr>
    <a:masterClrMapping/>
  </p:clrMapOvr>
  <p:transition advTm="14078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Maybe some other time :)</a:t>
            </a:r>
            <a:endParaRPr lang="en-US" dirty="0"/>
          </a:p>
        </p:txBody>
      </p:sp>
    </p:spTree>
  </p:cSld>
  <p:clrMapOvr>
    <a:masterClrMapping/>
  </p:clrMapOvr>
  <p:transition advTm="834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Should work on </a:t>
            </a:r>
            <a:r>
              <a:rPr lang="en-US" dirty="0" smtClean="0"/>
              <a:t>most databases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781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If you want to learn more, be sure to visit http://nhforge.org</a:t>
            </a:r>
            <a:endParaRPr lang="en-US" dirty="0"/>
          </a:p>
        </p:txBody>
      </p:sp>
    </p:spTree>
  </p:cSld>
  <p:clrMapOvr>
    <a:masterClrMapping/>
  </p:clrMapOvr>
  <p:transition advTm="22703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Oh, and check out my blog if you liked this presentation: http://davybrion.com</a:t>
            </a:r>
            <a:endParaRPr lang="en-US" dirty="0"/>
          </a:p>
        </p:txBody>
      </p:sp>
    </p:spTree>
  </p:cSld>
  <p:clrMapOvr>
    <a:masterClrMapping/>
  </p:clrMapOvr>
  <p:transition advTm="8344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 advTm="1057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671</Words>
  <Application>Microsoft Office PowerPoint</Application>
  <PresentationFormat>On-screen Show (4:3)</PresentationFormat>
  <Paragraphs>240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NHibernate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dbr</dc:creator>
  <cp:lastModifiedBy>dbr</cp:lastModifiedBy>
  <cp:revision>87</cp:revision>
  <dcterms:created xsi:type="dcterms:W3CDTF">2009-09-07T07:09:21Z</dcterms:created>
  <dcterms:modified xsi:type="dcterms:W3CDTF">2009-09-10T11:56:17Z</dcterms:modified>
</cp:coreProperties>
</file>