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9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94DCF-6AE1-118F-89BA-C9C2C8079BB8}" v="1499" dt="2024-10-20T08:26:58.806"/>
    <p1510:client id="{3A3D30E8-1040-A349-D65E-ED73525A2CB0}" v="159" dt="2024-10-19T21:04:45.767"/>
    <p1510:client id="{3AC4AF89-7647-633A-7EDA-8D31F40B21B9}" v="100" dt="2024-10-20T07:56:30.754"/>
    <p1510:client id="{8C493707-9B19-E63F-A284-6D38AED8EAA4}" v="247" dt="2024-10-19T20:37:56.173"/>
    <p1510:client id="{C12A1137-474E-38EF-8965-1785670518A2}" v="289" dt="2024-10-20T08:30:0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C59A1-7B94-4653-951F-77FFE2E4FC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F5F262-566D-43EA-8FA5-BEE05450AB9B}">
      <dgm:prSet/>
      <dgm:spPr/>
      <dgm:t>
        <a:bodyPr/>
        <a:lstStyle/>
        <a:p>
          <a:pPr>
            <a:defRPr cap="all"/>
          </a:pPr>
          <a:r>
            <a:rPr lang="en-US"/>
            <a:t>Zdefiniowanie problemu</a:t>
          </a:r>
        </a:p>
      </dgm:t>
    </dgm:pt>
    <dgm:pt modelId="{BE6FA12D-8C31-401B-B5BF-95598367BC77}" type="parTrans" cxnId="{8EDDC2EC-6089-4218-96D6-840E17898F86}">
      <dgm:prSet/>
      <dgm:spPr/>
      <dgm:t>
        <a:bodyPr/>
        <a:lstStyle/>
        <a:p>
          <a:endParaRPr lang="en-US"/>
        </a:p>
      </dgm:t>
    </dgm:pt>
    <dgm:pt modelId="{7AE941AC-9470-4D27-8CC8-683130EFB0FD}" type="sibTrans" cxnId="{8EDDC2EC-6089-4218-96D6-840E17898F86}">
      <dgm:prSet/>
      <dgm:spPr/>
      <dgm:t>
        <a:bodyPr/>
        <a:lstStyle/>
        <a:p>
          <a:endParaRPr lang="en-US"/>
        </a:p>
      </dgm:t>
    </dgm:pt>
    <dgm:pt modelId="{3F2482A1-AE59-4EB3-9963-7249F371BC18}">
      <dgm:prSet/>
      <dgm:spPr/>
      <dgm:t>
        <a:bodyPr/>
        <a:lstStyle/>
        <a:p>
          <a:pPr>
            <a:defRPr cap="all"/>
          </a:pPr>
          <a:r>
            <a:rPr lang="en-US"/>
            <a:t>Poszukiwanie danych</a:t>
          </a:r>
        </a:p>
      </dgm:t>
    </dgm:pt>
    <dgm:pt modelId="{2B475507-4B1B-4965-B337-2FCC10B2344F}" type="parTrans" cxnId="{3AB3A5D4-CB76-448A-B3F4-699CC52C97B0}">
      <dgm:prSet/>
      <dgm:spPr/>
      <dgm:t>
        <a:bodyPr/>
        <a:lstStyle/>
        <a:p>
          <a:endParaRPr lang="en-US"/>
        </a:p>
      </dgm:t>
    </dgm:pt>
    <dgm:pt modelId="{52CB0014-9656-4725-87E8-77E75B3AE509}" type="sibTrans" cxnId="{3AB3A5D4-CB76-448A-B3F4-699CC52C97B0}">
      <dgm:prSet/>
      <dgm:spPr/>
      <dgm:t>
        <a:bodyPr/>
        <a:lstStyle/>
        <a:p>
          <a:endParaRPr lang="en-US"/>
        </a:p>
      </dgm:t>
    </dgm:pt>
    <dgm:pt modelId="{E46AB171-3819-41EC-A20F-E9549EFA4C19}">
      <dgm:prSet/>
      <dgm:spPr/>
      <dgm:t>
        <a:bodyPr/>
        <a:lstStyle/>
        <a:p>
          <a:pPr>
            <a:defRPr cap="all"/>
          </a:pPr>
          <a:r>
            <a:rPr lang="en-US"/>
            <a:t>Analiza I oczyszczenie danych</a:t>
          </a:r>
        </a:p>
      </dgm:t>
    </dgm:pt>
    <dgm:pt modelId="{085520FC-DF04-4748-8279-DC33A97DC187}" type="parTrans" cxnId="{815B7ECC-12EB-4481-9F1D-C51BC951612D}">
      <dgm:prSet/>
      <dgm:spPr/>
      <dgm:t>
        <a:bodyPr/>
        <a:lstStyle/>
        <a:p>
          <a:endParaRPr lang="en-US"/>
        </a:p>
      </dgm:t>
    </dgm:pt>
    <dgm:pt modelId="{474BD2A3-941C-441C-B2A5-0E3E898D905D}" type="sibTrans" cxnId="{815B7ECC-12EB-4481-9F1D-C51BC951612D}">
      <dgm:prSet/>
      <dgm:spPr/>
      <dgm:t>
        <a:bodyPr/>
        <a:lstStyle/>
        <a:p>
          <a:endParaRPr lang="en-US"/>
        </a:p>
      </dgm:t>
    </dgm:pt>
    <dgm:pt modelId="{E2CA08D8-EBC4-4C6E-8CC9-6807AAC65B98}">
      <dgm:prSet/>
      <dgm:spPr/>
      <dgm:t>
        <a:bodyPr/>
        <a:lstStyle/>
        <a:p>
          <a:pPr>
            <a:defRPr cap="all"/>
          </a:pPr>
          <a:r>
            <a:rPr lang="en-US"/>
            <a:t>Budowanie sieci neuronowej</a:t>
          </a:r>
        </a:p>
      </dgm:t>
    </dgm:pt>
    <dgm:pt modelId="{C5607B81-CE2C-4F81-B070-07A2A0D1E2CC}" type="parTrans" cxnId="{6B086243-1BCD-44E1-AB13-298407724F53}">
      <dgm:prSet/>
      <dgm:spPr/>
      <dgm:t>
        <a:bodyPr/>
        <a:lstStyle/>
        <a:p>
          <a:endParaRPr lang="en-US"/>
        </a:p>
      </dgm:t>
    </dgm:pt>
    <dgm:pt modelId="{B3498F9D-DBC0-456B-8922-DF0FC45D651C}" type="sibTrans" cxnId="{6B086243-1BCD-44E1-AB13-298407724F53}">
      <dgm:prSet/>
      <dgm:spPr/>
      <dgm:t>
        <a:bodyPr/>
        <a:lstStyle/>
        <a:p>
          <a:endParaRPr lang="en-US"/>
        </a:p>
      </dgm:t>
    </dgm:pt>
    <dgm:pt modelId="{81880B19-B15D-4482-935E-726A031A2EB3}">
      <dgm:prSet/>
      <dgm:spPr/>
      <dgm:t>
        <a:bodyPr/>
        <a:lstStyle/>
        <a:p>
          <a:pPr>
            <a:defRPr cap="all"/>
          </a:pPr>
          <a:r>
            <a:rPr lang="en-US"/>
            <a:t>Ocena modelu</a:t>
          </a:r>
        </a:p>
      </dgm:t>
    </dgm:pt>
    <dgm:pt modelId="{13C60663-7463-40AD-86EB-9CF78BA59465}" type="parTrans" cxnId="{A3548685-E514-4FF0-9547-B5C0D1FFF83D}">
      <dgm:prSet/>
      <dgm:spPr/>
      <dgm:t>
        <a:bodyPr/>
        <a:lstStyle/>
        <a:p>
          <a:endParaRPr lang="en-US"/>
        </a:p>
      </dgm:t>
    </dgm:pt>
    <dgm:pt modelId="{C4119B1B-158F-4894-AC93-F4D892553331}" type="sibTrans" cxnId="{A3548685-E514-4FF0-9547-B5C0D1FFF83D}">
      <dgm:prSet/>
      <dgm:spPr/>
      <dgm:t>
        <a:bodyPr/>
        <a:lstStyle/>
        <a:p>
          <a:endParaRPr lang="en-US"/>
        </a:p>
      </dgm:t>
    </dgm:pt>
    <dgm:pt modelId="{EEAFECB2-ACD1-4ACE-A641-64B5BF9405B4}">
      <dgm:prSet/>
      <dgm:spPr/>
      <dgm:t>
        <a:bodyPr/>
        <a:lstStyle/>
        <a:p>
          <a:pPr>
            <a:defRPr cap="all"/>
          </a:pPr>
          <a:r>
            <a:rPr lang="en-US"/>
            <a:t>Stworzenie prezentacji - raportu</a:t>
          </a:r>
        </a:p>
      </dgm:t>
    </dgm:pt>
    <dgm:pt modelId="{4D9842C0-8C99-42C2-8700-3C81632B5AB3}" type="parTrans" cxnId="{E97E4153-78C0-42A5-A5B9-78CA5DB40487}">
      <dgm:prSet/>
      <dgm:spPr/>
      <dgm:t>
        <a:bodyPr/>
        <a:lstStyle/>
        <a:p>
          <a:endParaRPr lang="en-US"/>
        </a:p>
      </dgm:t>
    </dgm:pt>
    <dgm:pt modelId="{5379E7FB-BCF8-4C7F-9B11-5CD04FFBF2DA}" type="sibTrans" cxnId="{E97E4153-78C0-42A5-A5B9-78CA5DB40487}">
      <dgm:prSet/>
      <dgm:spPr/>
      <dgm:t>
        <a:bodyPr/>
        <a:lstStyle/>
        <a:p>
          <a:endParaRPr lang="en-US"/>
        </a:p>
      </dgm:t>
    </dgm:pt>
    <dgm:pt modelId="{595A3B6C-D96C-4009-8A3A-F567B27B27AF}" type="pres">
      <dgm:prSet presAssocID="{887C59A1-7B94-4653-951F-77FFE2E4FCEF}" presName="root" presStyleCnt="0">
        <dgm:presLayoutVars>
          <dgm:dir/>
          <dgm:resizeHandles val="exact"/>
        </dgm:presLayoutVars>
      </dgm:prSet>
      <dgm:spPr/>
    </dgm:pt>
    <dgm:pt modelId="{FD8B9B42-550F-4815-8478-E36D34816F52}" type="pres">
      <dgm:prSet presAssocID="{88F5F262-566D-43EA-8FA5-BEE05450AB9B}" presName="compNode" presStyleCnt="0"/>
      <dgm:spPr/>
    </dgm:pt>
    <dgm:pt modelId="{A54ADF27-D94B-4593-9EBF-468E67E8D801}" type="pres">
      <dgm:prSet presAssocID="{88F5F262-566D-43EA-8FA5-BEE05450AB9B}" presName="iconBgRect" presStyleLbl="bgShp" presStyleIdx="0" presStyleCnt="6"/>
      <dgm:spPr/>
    </dgm:pt>
    <dgm:pt modelId="{6DEF8FF7-7D11-4A97-8043-DF714C726EE9}" type="pres">
      <dgm:prSet presAssocID="{88F5F262-566D-43EA-8FA5-BEE05450AB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A5A728-5D1B-43E8-98E1-342BAB7362C8}" type="pres">
      <dgm:prSet presAssocID="{88F5F262-566D-43EA-8FA5-BEE05450AB9B}" presName="spaceRect" presStyleCnt="0"/>
      <dgm:spPr/>
    </dgm:pt>
    <dgm:pt modelId="{584F38A5-64FD-4D96-B2A0-B13D960BE4C9}" type="pres">
      <dgm:prSet presAssocID="{88F5F262-566D-43EA-8FA5-BEE05450AB9B}" presName="textRect" presStyleLbl="revTx" presStyleIdx="0" presStyleCnt="6">
        <dgm:presLayoutVars>
          <dgm:chMax val="1"/>
          <dgm:chPref val="1"/>
        </dgm:presLayoutVars>
      </dgm:prSet>
      <dgm:spPr/>
    </dgm:pt>
    <dgm:pt modelId="{844F0CDC-1147-478E-B2F0-32520570D566}" type="pres">
      <dgm:prSet presAssocID="{7AE941AC-9470-4D27-8CC8-683130EFB0FD}" presName="sibTrans" presStyleCnt="0"/>
      <dgm:spPr/>
    </dgm:pt>
    <dgm:pt modelId="{88FB7AD7-3415-4B12-9FDD-760889FC53EB}" type="pres">
      <dgm:prSet presAssocID="{3F2482A1-AE59-4EB3-9963-7249F371BC18}" presName="compNode" presStyleCnt="0"/>
      <dgm:spPr/>
    </dgm:pt>
    <dgm:pt modelId="{0616B718-A149-4BBE-8CFE-D2FBD592B60F}" type="pres">
      <dgm:prSet presAssocID="{3F2482A1-AE59-4EB3-9963-7249F371BC18}" presName="iconBgRect" presStyleLbl="bgShp" presStyleIdx="1" presStyleCnt="6"/>
      <dgm:spPr/>
    </dgm:pt>
    <dgm:pt modelId="{A51F4A8D-7756-4EBA-85DF-3FB0406474DC}" type="pres">
      <dgm:prSet presAssocID="{3F2482A1-AE59-4EB3-9963-7249F371BC1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F3FADBD-5BE2-4C28-A95B-8AE9896E3A9A}" type="pres">
      <dgm:prSet presAssocID="{3F2482A1-AE59-4EB3-9963-7249F371BC18}" presName="spaceRect" presStyleCnt="0"/>
      <dgm:spPr/>
    </dgm:pt>
    <dgm:pt modelId="{9991DAF8-E431-44DB-A0E0-9FCBA5DDE323}" type="pres">
      <dgm:prSet presAssocID="{3F2482A1-AE59-4EB3-9963-7249F371BC18}" presName="textRect" presStyleLbl="revTx" presStyleIdx="1" presStyleCnt="6">
        <dgm:presLayoutVars>
          <dgm:chMax val="1"/>
          <dgm:chPref val="1"/>
        </dgm:presLayoutVars>
      </dgm:prSet>
      <dgm:spPr/>
    </dgm:pt>
    <dgm:pt modelId="{EF6455CA-4A41-492A-8F2B-377F55816C84}" type="pres">
      <dgm:prSet presAssocID="{52CB0014-9656-4725-87E8-77E75B3AE509}" presName="sibTrans" presStyleCnt="0"/>
      <dgm:spPr/>
    </dgm:pt>
    <dgm:pt modelId="{D85166B1-B538-48B4-A02A-E1FE2FAF88C2}" type="pres">
      <dgm:prSet presAssocID="{E46AB171-3819-41EC-A20F-E9549EFA4C19}" presName="compNode" presStyleCnt="0"/>
      <dgm:spPr/>
    </dgm:pt>
    <dgm:pt modelId="{B5D8329B-56B0-40AD-A311-C99E1796D87E}" type="pres">
      <dgm:prSet presAssocID="{E46AB171-3819-41EC-A20F-E9549EFA4C19}" presName="iconBgRect" presStyleLbl="bgShp" presStyleIdx="2" presStyleCnt="6"/>
      <dgm:spPr/>
    </dgm:pt>
    <dgm:pt modelId="{4029EDDE-1D13-41AA-A0FD-D744B85E4848}" type="pres">
      <dgm:prSet presAssocID="{E46AB171-3819-41EC-A20F-E9549EFA4C1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4570DB9-E87C-4793-9CEE-D410CB18592F}" type="pres">
      <dgm:prSet presAssocID="{E46AB171-3819-41EC-A20F-E9549EFA4C19}" presName="spaceRect" presStyleCnt="0"/>
      <dgm:spPr/>
    </dgm:pt>
    <dgm:pt modelId="{87BDA8D5-89D3-465A-ABD0-3E1F1AAD7DEF}" type="pres">
      <dgm:prSet presAssocID="{E46AB171-3819-41EC-A20F-E9549EFA4C19}" presName="textRect" presStyleLbl="revTx" presStyleIdx="2" presStyleCnt="6">
        <dgm:presLayoutVars>
          <dgm:chMax val="1"/>
          <dgm:chPref val="1"/>
        </dgm:presLayoutVars>
      </dgm:prSet>
      <dgm:spPr/>
    </dgm:pt>
    <dgm:pt modelId="{28535F55-A7FB-4B94-B5DB-FB8B7986F7F7}" type="pres">
      <dgm:prSet presAssocID="{474BD2A3-941C-441C-B2A5-0E3E898D905D}" presName="sibTrans" presStyleCnt="0"/>
      <dgm:spPr/>
    </dgm:pt>
    <dgm:pt modelId="{6CB21F6E-F504-43E5-9F92-3BE5B60DD6FE}" type="pres">
      <dgm:prSet presAssocID="{E2CA08D8-EBC4-4C6E-8CC9-6807AAC65B98}" presName="compNode" presStyleCnt="0"/>
      <dgm:spPr/>
    </dgm:pt>
    <dgm:pt modelId="{8FE50DA4-A28F-462D-A33F-7CBF9DACE5D8}" type="pres">
      <dgm:prSet presAssocID="{E2CA08D8-EBC4-4C6E-8CC9-6807AAC65B98}" presName="iconBgRect" presStyleLbl="bgShp" presStyleIdx="3" presStyleCnt="6"/>
      <dgm:spPr/>
    </dgm:pt>
    <dgm:pt modelId="{23C1D1A3-6F56-44F1-9840-B95F4564AEC5}" type="pres">
      <dgm:prSet presAssocID="{E2CA08D8-EBC4-4C6E-8CC9-6807AAC65B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1B111EE-459A-4A5A-8D14-8FC19CE93B1D}" type="pres">
      <dgm:prSet presAssocID="{E2CA08D8-EBC4-4C6E-8CC9-6807AAC65B98}" presName="spaceRect" presStyleCnt="0"/>
      <dgm:spPr/>
    </dgm:pt>
    <dgm:pt modelId="{12994D1F-EC60-4895-B530-5F040735CB7D}" type="pres">
      <dgm:prSet presAssocID="{E2CA08D8-EBC4-4C6E-8CC9-6807AAC65B98}" presName="textRect" presStyleLbl="revTx" presStyleIdx="3" presStyleCnt="6">
        <dgm:presLayoutVars>
          <dgm:chMax val="1"/>
          <dgm:chPref val="1"/>
        </dgm:presLayoutVars>
      </dgm:prSet>
      <dgm:spPr/>
    </dgm:pt>
    <dgm:pt modelId="{6B4F7366-48A6-4A58-84BE-91D76A3B81DA}" type="pres">
      <dgm:prSet presAssocID="{B3498F9D-DBC0-456B-8922-DF0FC45D651C}" presName="sibTrans" presStyleCnt="0"/>
      <dgm:spPr/>
    </dgm:pt>
    <dgm:pt modelId="{B4FB1903-0371-41E4-8B99-4DBA5CE6DDEF}" type="pres">
      <dgm:prSet presAssocID="{81880B19-B15D-4482-935E-726A031A2EB3}" presName="compNode" presStyleCnt="0"/>
      <dgm:spPr/>
    </dgm:pt>
    <dgm:pt modelId="{CDA82227-566D-420C-849B-F5D155F967D3}" type="pres">
      <dgm:prSet presAssocID="{81880B19-B15D-4482-935E-726A031A2EB3}" presName="iconBgRect" presStyleLbl="bgShp" presStyleIdx="4" presStyleCnt="6"/>
      <dgm:spPr/>
    </dgm:pt>
    <dgm:pt modelId="{14B44FCD-6866-46F6-B9D1-747A50068042}" type="pres">
      <dgm:prSet presAssocID="{81880B19-B15D-4482-935E-726A031A2EB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3D52CE5-09A7-4839-9749-58664AF2ACBF}" type="pres">
      <dgm:prSet presAssocID="{81880B19-B15D-4482-935E-726A031A2EB3}" presName="spaceRect" presStyleCnt="0"/>
      <dgm:spPr/>
    </dgm:pt>
    <dgm:pt modelId="{69620260-1723-4E84-B6E5-434FD0ADB12E}" type="pres">
      <dgm:prSet presAssocID="{81880B19-B15D-4482-935E-726A031A2EB3}" presName="textRect" presStyleLbl="revTx" presStyleIdx="4" presStyleCnt="6">
        <dgm:presLayoutVars>
          <dgm:chMax val="1"/>
          <dgm:chPref val="1"/>
        </dgm:presLayoutVars>
      </dgm:prSet>
      <dgm:spPr/>
    </dgm:pt>
    <dgm:pt modelId="{FA14736D-0414-4C1F-AE4B-1C8A0F6E9F9E}" type="pres">
      <dgm:prSet presAssocID="{C4119B1B-158F-4894-AC93-F4D892553331}" presName="sibTrans" presStyleCnt="0"/>
      <dgm:spPr/>
    </dgm:pt>
    <dgm:pt modelId="{314E21CA-1AD2-4C9F-B1F7-AA6E826779C9}" type="pres">
      <dgm:prSet presAssocID="{EEAFECB2-ACD1-4ACE-A641-64B5BF9405B4}" presName="compNode" presStyleCnt="0"/>
      <dgm:spPr/>
    </dgm:pt>
    <dgm:pt modelId="{725BE7E9-9EB9-43AD-BF02-F812457C8EF8}" type="pres">
      <dgm:prSet presAssocID="{EEAFECB2-ACD1-4ACE-A641-64B5BF9405B4}" presName="iconBgRect" presStyleLbl="bgShp" presStyleIdx="5" presStyleCnt="6"/>
      <dgm:spPr/>
    </dgm:pt>
    <dgm:pt modelId="{EC7993E8-FD52-4DAB-BD1A-58BF47A1B810}" type="pres">
      <dgm:prSet presAssocID="{EEAFECB2-ACD1-4ACE-A641-64B5BF9405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55A87191-7FC9-4557-A2C4-C6D6450C1340}" type="pres">
      <dgm:prSet presAssocID="{EEAFECB2-ACD1-4ACE-A641-64B5BF9405B4}" presName="spaceRect" presStyleCnt="0"/>
      <dgm:spPr/>
    </dgm:pt>
    <dgm:pt modelId="{9D7748A9-01E1-445C-968F-53520055B244}" type="pres">
      <dgm:prSet presAssocID="{EEAFECB2-ACD1-4ACE-A641-64B5BF9405B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4534430-530F-457E-8221-C7D1F0156824}" type="presOf" srcId="{88F5F262-566D-43EA-8FA5-BEE05450AB9B}" destId="{584F38A5-64FD-4D96-B2A0-B13D960BE4C9}" srcOrd="0" destOrd="0" presId="urn:microsoft.com/office/officeart/2018/5/layout/IconCircleLabelList"/>
    <dgm:cxn modelId="{6B086243-1BCD-44E1-AB13-298407724F53}" srcId="{887C59A1-7B94-4653-951F-77FFE2E4FCEF}" destId="{E2CA08D8-EBC4-4C6E-8CC9-6807AAC65B98}" srcOrd="3" destOrd="0" parTransId="{C5607B81-CE2C-4F81-B070-07A2A0D1E2CC}" sibTransId="{B3498F9D-DBC0-456B-8922-DF0FC45D651C}"/>
    <dgm:cxn modelId="{B7621849-1389-4D3A-8113-0B4E88BF1CF0}" type="presOf" srcId="{EEAFECB2-ACD1-4ACE-A641-64B5BF9405B4}" destId="{9D7748A9-01E1-445C-968F-53520055B244}" srcOrd="0" destOrd="0" presId="urn:microsoft.com/office/officeart/2018/5/layout/IconCircleLabelList"/>
    <dgm:cxn modelId="{E97E4153-78C0-42A5-A5B9-78CA5DB40487}" srcId="{887C59A1-7B94-4653-951F-77FFE2E4FCEF}" destId="{EEAFECB2-ACD1-4ACE-A641-64B5BF9405B4}" srcOrd="5" destOrd="0" parTransId="{4D9842C0-8C99-42C2-8700-3C81632B5AB3}" sibTransId="{5379E7FB-BCF8-4C7F-9B11-5CD04FFBF2DA}"/>
    <dgm:cxn modelId="{E6BE2983-E20B-4A63-B6C4-9961E64747DE}" type="presOf" srcId="{81880B19-B15D-4482-935E-726A031A2EB3}" destId="{69620260-1723-4E84-B6E5-434FD0ADB12E}" srcOrd="0" destOrd="0" presId="urn:microsoft.com/office/officeart/2018/5/layout/IconCircleLabelList"/>
    <dgm:cxn modelId="{A3548685-E514-4FF0-9547-B5C0D1FFF83D}" srcId="{887C59A1-7B94-4653-951F-77FFE2E4FCEF}" destId="{81880B19-B15D-4482-935E-726A031A2EB3}" srcOrd="4" destOrd="0" parTransId="{13C60663-7463-40AD-86EB-9CF78BA59465}" sibTransId="{C4119B1B-158F-4894-AC93-F4D892553331}"/>
    <dgm:cxn modelId="{93F4CA9F-8238-4DCB-8419-DC7FCF967CA5}" type="presOf" srcId="{E2CA08D8-EBC4-4C6E-8CC9-6807AAC65B98}" destId="{12994D1F-EC60-4895-B530-5F040735CB7D}" srcOrd="0" destOrd="0" presId="urn:microsoft.com/office/officeart/2018/5/layout/IconCircleLabelList"/>
    <dgm:cxn modelId="{B8E3C5A2-E57A-4C87-B5E6-D232CED67F64}" type="presOf" srcId="{E46AB171-3819-41EC-A20F-E9549EFA4C19}" destId="{87BDA8D5-89D3-465A-ABD0-3E1F1AAD7DEF}" srcOrd="0" destOrd="0" presId="urn:microsoft.com/office/officeart/2018/5/layout/IconCircleLabelList"/>
    <dgm:cxn modelId="{395436B3-1CF8-49CB-94CD-3E12FF6E9292}" type="presOf" srcId="{3F2482A1-AE59-4EB3-9963-7249F371BC18}" destId="{9991DAF8-E431-44DB-A0E0-9FCBA5DDE323}" srcOrd="0" destOrd="0" presId="urn:microsoft.com/office/officeart/2018/5/layout/IconCircleLabelList"/>
    <dgm:cxn modelId="{815B7ECC-12EB-4481-9F1D-C51BC951612D}" srcId="{887C59A1-7B94-4653-951F-77FFE2E4FCEF}" destId="{E46AB171-3819-41EC-A20F-E9549EFA4C19}" srcOrd="2" destOrd="0" parTransId="{085520FC-DF04-4748-8279-DC33A97DC187}" sibTransId="{474BD2A3-941C-441C-B2A5-0E3E898D905D}"/>
    <dgm:cxn modelId="{3AB3A5D4-CB76-448A-B3F4-699CC52C97B0}" srcId="{887C59A1-7B94-4653-951F-77FFE2E4FCEF}" destId="{3F2482A1-AE59-4EB3-9963-7249F371BC18}" srcOrd="1" destOrd="0" parTransId="{2B475507-4B1B-4965-B337-2FCC10B2344F}" sibTransId="{52CB0014-9656-4725-87E8-77E75B3AE509}"/>
    <dgm:cxn modelId="{8EDDC2EC-6089-4218-96D6-840E17898F86}" srcId="{887C59A1-7B94-4653-951F-77FFE2E4FCEF}" destId="{88F5F262-566D-43EA-8FA5-BEE05450AB9B}" srcOrd="0" destOrd="0" parTransId="{BE6FA12D-8C31-401B-B5BF-95598367BC77}" sibTransId="{7AE941AC-9470-4D27-8CC8-683130EFB0FD}"/>
    <dgm:cxn modelId="{103418F3-6523-4667-AA95-E961C06923F7}" type="presOf" srcId="{887C59A1-7B94-4653-951F-77FFE2E4FCEF}" destId="{595A3B6C-D96C-4009-8A3A-F567B27B27AF}" srcOrd="0" destOrd="0" presId="urn:microsoft.com/office/officeart/2018/5/layout/IconCircleLabelList"/>
    <dgm:cxn modelId="{2DC6C576-F7AF-41E1-84FA-DF867503DE5F}" type="presParOf" srcId="{595A3B6C-D96C-4009-8A3A-F567B27B27AF}" destId="{FD8B9B42-550F-4815-8478-E36D34816F52}" srcOrd="0" destOrd="0" presId="urn:microsoft.com/office/officeart/2018/5/layout/IconCircleLabelList"/>
    <dgm:cxn modelId="{CBCD4724-D6FA-493E-9CB4-7E92E3768B73}" type="presParOf" srcId="{FD8B9B42-550F-4815-8478-E36D34816F52}" destId="{A54ADF27-D94B-4593-9EBF-468E67E8D801}" srcOrd="0" destOrd="0" presId="urn:microsoft.com/office/officeart/2018/5/layout/IconCircleLabelList"/>
    <dgm:cxn modelId="{F1BA55BF-191D-4EC8-84DE-66A9CE9FE673}" type="presParOf" srcId="{FD8B9B42-550F-4815-8478-E36D34816F52}" destId="{6DEF8FF7-7D11-4A97-8043-DF714C726EE9}" srcOrd="1" destOrd="0" presId="urn:microsoft.com/office/officeart/2018/5/layout/IconCircleLabelList"/>
    <dgm:cxn modelId="{87B8C4B2-53D0-48F9-84AF-EBE3B79618DD}" type="presParOf" srcId="{FD8B9B42-550F-4815-8478-E36D34816F52}" destId="{78A5A728-5D1B-43E8-98E1-342BAB7362C8}" srcOrd="2" destOrd="0" presId="urn:microsoft.com/office/officeart/2018/5/layout/IconCircleLabelList"/>
    <dgm:cxn modelId="{C7FC3DE2-0084-454A-83D9-1BF30137C6A6}" type="presParOf" srcId="{FD8B9B42-550F-4815-8478-E36D34816F52}" destId="{584F38A5-64FD-4D96-B2A0-B13D960BE4C9}" srcOrd="3" destOrd="0" presId="urn:microsoft.com/office/officeart/2018/5/layout/IconCircleLabelList"/>
    <dgm:cxn modelId="{488024BD-225A-414B-ADCD-87CC8BE3322F}" type="presParOf" srcId="{595A3B6C-D96C-4009-8A3A-F567B27B27AF}" destId="{844F0CDC-1147-478E-B2F0-32520570D566}" srcOrd="1" destOrd="0" presId="urn:microsoft.com/office/officeart/2018/5/layout/IconCircleLabelList"/>
    <dgm:cxn modelId="{B952C1CF-1252-4F02-AF12-3D37CDD80442}" type="presParOf" srcId="{595A3B6C-D96C-4009-8A3A-F567B27B27AF}" destId="{88FB7AD7-3415-4B12-9FDD-760889FC53EB}" srcOrd="2" destOrd="0" presId="urn:microsoft.com/office/officeart/2018/5/layout/IconCircleLabelList"/>
    <dgm:cxn modelId="{8600CD0D-3620-4F60-B325-F32936A1468E}" type="presParOf" srcId="{88FB7AD7-3415-4B12-9FDD-760889FC53EB}" destId="{0616B718-A149-4BBE-8CFE-D2FBD592B60F}" srcOrd="0" destOrd="0" presId="urn:microsoft.com/office/officeart/2018/5/layout/IconCircleLabelList"/>
    <dgm:cxn modelId="{778AA30B-FA30-4DAE-B717-6FDAB67E4C56}" type="presParOf" srcId="{88FB7AD7-3415-4B12-9FDD-760889FC53EB}" destId="{A51F4A8D-7756-4EBA-85DF-3FB0406474DC}" srcOrd="1" destOrd="0" presId="urn:microsoft.com/office/officeart/2018/5/layout/IconCircleLabelList"/>
    <dgm:cxn modelId="{AF92EBB4-ABB1-476B-8B98-B4DDEB33B1E9}" type="presParOf" srcId="{88FB7AD7-3415-4B12-9FDD-760889FC53EB}" destId="{BF3FADBD-5BE2-4C28-A95B-8AE9896E3A9A}" srcOrd="2" destOrd="0" presId="urn:microsoft.com/office/officeart/2018/5/layout/IconCircleLabelList"/>
    <dgm:cxn modelId="{D34BC1BB-9579-4617-81A1-0E4122E5FD12}" type="presParOf" srcId="{88FB7AD7-3415-4B12-9FDD-760889FC53EB}" destId="{9991DAF8-E431-44DB-A0E0-9FCBA5DDE323}" srcOrd="3" destOrd="0" presId="urn:microsoft.com/office/officeart/2018/5/layout/IconCircleLabelList"/>
    <dgm:cxn modelId="{7F0829DA-5C0D-4B55-BDB0-63332BF515E4}" type="presParOf" srcId="{595A3B6C-D96C-4009-8A3A-F567B27B27AF}" destId="{EF6455CA-4A41-492A-8F2B-377F55816C84}" srcOrd="3" destOrd="0" presId="urn:microsoft.com/office/officeart/2018/5/layout/IconCircleLabelList"/>
    <dgm:cxn modelId="{66F5D4C9-3ADA-4AF2-AD5A-0FE3C5E033FC}" type="presParOf" srcId="{595A3B6C-D96C-4009-8A3A-F567B27B27AF}" destId="{D85166B1-B538-48B4-A02A-E1FE2FAF88C2}" srcOrd="4" destOrd="0" presId="urn:microsoft.com/office/officeart/2018/5/layout/IconCircleLabelList"/>
    <dgm:cxn modelId="{7862D8FB-EC06-4E2C-86B8-1585559D8A15}" type="presParOf" srcId="{D85166B1-B538-48B4-A02A-E1FE2FAF88C2}" destId="{B5D8329B-56B0-40AD-A311-C99E1796D87E}" srcOrd="0" destOrd="0" presId="urn:microsoft.com/office/officeart/2018/5/layout/IconCircleLabelList"/>
    <dgm:cxn modelId="{9EF7CB9E-E76A-48DC-A570-ED46467F01E8}" type="presParOf" srcId="{D85166B1-B538-48B4-A02A-E1FE2FAF88C2}" destId="{4029EDDE-1D13-41AA-A0FD-D744B85E4848}" srcOrd="1" destOrd="0" presId="urn:microsoft.com/office/officeart/2018/5/layout/IconCircleLabelList"/>
    <dgm:cxn modelId="{2063F143-41B0-4808-90B7-14A6CA1FE5E6}" type="presParOf" srcId="{D85166B1-B538-48B4-A02A-E1FE2FAF88C2}" destId="{64570DB9-E87C-4793-9CEE-D410CB18592F}" srcOrd="2" destOrd="0" presId="urn:microsoft.com/office/officeart/2018/5/layout/IconCircleLabelList"/>
    <dgm:cxn modelId="{C7C22F07-2EF1-4934-A34E-9511BC6AC86B}" type="presParOf" srcId="{D85166B1-B538-48B4-A02A-E1FE2FAF88C2}" destId="{87BDA8D5-89D3-465A-ABD0-3E1F1AAD7DEF}" srcOrd="3" destOrd="0" presId="urn:microsoft.com/office/officeart/2018/5/layout/IconCircleLabelList"/>
    <dgm:cxn modelId="{8DFFCB05-1EF8-4818-9384-D58DDCA5248B}" type="presParOf" srcId="{595A3B6C-D96C-4009-8A3A-F567B27B27AF}" destId="{28535F55-A7FB-4B94-B5DB-FB8B7986F7F7}" srcOrd="5" destOrd="0" presId="urn:microsoft.com/office/officeart/2018/5/layout/IconCircleLabelList"/>
    <dgm:cxn modelId="{5A5A306A-D88F-46E5-8579-B55BE67DB0B8}" type="presParOf" srcId="{595A3B6C-D96C-4009-8A3A-F567B27B27AF}" destId="{6CB21F6E-F504-43E5-9F92-3BE5B60DD6FE}" srcOrd="6" destOrd="0" presId="urn:microsoft.com/office/officeart/2018/5/layout/IconCircleLabelList"/>
    <dgm:cxn modelId="{E64516CB-EB3C-4DF8-9B45-797A862062B7}" type="presParOf" srcId="{6CB21F6E-F504-43E5-9F92-3BE5B60DD6FE}" destId="{8FE50DA4-A28F-462D-A33F-7CBF9DACE5D8}" srcOrd="0" destOrd="0" presId="urn:microsoft.com/office/officeart/2018/5/layout/IconCircleLabelList"/>
    <dgm:cxn modelId="{7E077768-EBE2-4157-BC96-FC99B57D532D}" type="presParOf" srcId="{6CB21F6E-F504-43E5-9F92-3BE5B60DD6FE}" destId="{23C1D1A3-6F56-44F1-9840-B95F4564AEC5}" srcOrd="1" destOrd="0" presId="urn:microsoft.com/office/officeart/2018/5/layout/IconCircleLabelList"/>
    <dgm:cxn modelId="{B5984717-0B1F-4962-B0BC-72ABDBF599E6}" type="presParOf" srcId="{6CB21F6E-F504-43E5-9F92-3BE5B60DD6FE}" destId="{01B111EE-459A-4A5A-8D14-8FC19CE93B1D}" srcOrd="2" destOrd="0" presId="urn:microsoft.com/office/officeart/2018/5/layout/IconCircleLabelList"/>
    <dgm:cxn modelId="{7564435A-B64C-4D10-8344-3D94B4E714B2}" type="presParOf" srcId="{6CB21F6E-F504-43E5-9F92-3BE5B60DD6FE}" destId="{12994D1F-EC60-4895-B530-5F040735CB7D}" srcOrd="3" destOrd="0" presId="urn:microsoft.com/office/officeart/2018/5/layout/IconCircleLabelList"/>
    <dgm:cxn modelId="{7C7E3E3D-198A-4E19-AD59-3116D6C5BD19}" type="presParOf" srcId="{595A3B6C-D96C-4009-8A3A-F567B27B27AF}" destId="{6B4F7366-48A6-4A58-84BE-91D76A3B81DA}" srcOrd="7" destOrd="0" presId="urn:microsoft.com/office/officeart/2018/5/layout/IconCircleLabelList"/>
    <dgm:cxn modelId="{C32D5C98-5E3A-4E52-B4AF-417B8A48A116}" type="presParOf" srcId="{595A3B6C-D96C-4009-8A3A-F567B27B27AF}" destId="{B4FB1903-0371-41E4-8B99-4DBA5CE6DDEF}" srcOrd="8" destOrd="0" presId="urn:microsoft.com/office/officeart/2018/5/layout/IconCircleLabelList"/>
    <dgm:cxn modelId="{FFC6ED90-0D27-499F-BA0D-766014B783FE}" type="presParOf" srcId="{B4FB1903-0371-41E4-8B99-4DBA5CE6DDEF}" destId="{CDA82227-566D-420C-849B-F5D155F967D3}" srcOrd="0" destOrd="0" presId="urn:microsoft.com/office/officeart/2018/5/layout/IconCircleLabelList"/>
    <dgm:cxn modelId="{A00755AF-9697-4C44-9F99-A4F1A480B9BB}" type="presParOf" srcId="{B4FB1903-0371-41E4-8B99-4DBA5CE6DDEF}" destId="{14B44FCD-6866-46F6-B9D1-747A50068042}" srcOrd="1" destOrd="0" presId="urn:microsoft.com/office/officeart/2018/5/layout/IconCircleLabelList"/>
    <dgm:cxn modelId="{0C93B16B-A2E0-49ED-BF01-CAE63EB0AE89}" type="presParOf" srcId="{B4FB1903-0371-41E4-8B99-4DBA5CE6DDEF}" destId="{C3D52CE5-09A7-4839-9749-58664AF2ACBF}" srcOrd="2" destOrd="0" presId="urn:microsoft.com/office/officeart/2018/5/layout/IconCircleLabelList"/>
    <dgm:cxn modelId="{B348243B-A454-4BA3-9785-F73840CFD0F0}" type="presParOf" srcId="{B4FB1903-0371-41E4-8B99-4DBA5CE6DDEF}" destId="{69620260-1723-4E84-B6E5-434FD0ADB12E}" srcOrd="3" destOrd="0" presId="urn:microsoft.com/office/officeart/2018/5/layout/IconCircleLabelList"/>
    <dgm:cxn modelId="{A18EB141-3183-44BC-9D1C-BAC1C1563F64}" type="presParOf" srcId="{595A3B6C-D96C-4009-8A3A-F567B27B27AF}" destId="{FA14736D-0414-4C1F-AE4B-1C8A0F6E9F9E}" srcOrd="9" destOrd="0" presId="urn:microsoft.com/office/officeart/2018/5/layout/IconCircleLabelList"/>
    <dgm:cxn modelId="{166676F4-49A2-4DD8-B0A5-60D620E25E26}" type="presParOf" srcId="{595A3B6C-D96C-4009-8A3A-F567B27B27AF}" destId="{314E21CA-1AD2-4C9F-B1F7-AA6E826779C9}" srcOrd="10" destOrd="0" presId="urn:microsoft.com/office/officeart/2018/5/layout/IconCircleLabelList"/>
    <dgm:cxn modelId="{31D923B1-2904-45D8-BD4D-8FE6C0F0BBDD}" type="presParOf" srcId="{314E21CA-1AD2-4C9F-B1F7-AA6E826779C9}" destId="{725BE7E9-9EB9-43AD-BF02-F812457C8EF8}" srcOrd="0" destOrd="0" presId="urn:microsoft.com/office/officeart/2018/5/layout/IconCircleLabelList"/>
    <dgm:cxn modelId="{85FDABC8-EB65-4E1D-BE41-D477D9FD68AF}" type="presParOf" srcId="{314E21CA-1AD2-4C9F-B1F7-AA6E826779C9}" destId="{EC7993E8-FD52-4DAB-BD1A-58BF47A1B810}" srcOrd="1" destOrd="0" presId="urn:microsoft.com/office/officeart/2018/5/layout/IconCircleLabelList"/>
    <dgm:cxn modelId="{1DFBD42A-88F1-42CA-8A5A-54F92917DFF4}" type="presParOf" srcId="{314E21CA-1AD2-4C9F-B1F7-AA6E826779C9}" destId="{55A87191-7FC9-4557-A2C4-C6D6450C1340}" srcOrd="2" destOrd="0" presId="urn:microsoft.com/office/officeart/2018/5/layout/IconCircleLabelList"/>
    <dgm:cxn modelId="{268D4FC3-025A-4E69-B7B5-3996B30B3023}" type="presParOf" srcId="{314E21CA-1AD2-4C9F-B1F7-AA6E826779C9}" destId="{9D7748A9-01E1-445C-968F-53520055B2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ADF27-D94B-4593-9EBF-468E67E8D801}">
      <dsp:nvSpPr>
        <dsp:cNvPr id="0" name=""/>
        <dsp:cNvSpPr/>
      </dsp:nvSpPr>
      <dsp:spPr>
        <a:xfrm>
          <a:off x="364950" y="12959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F8FF7-7D11-4A97-8043-DF714C726EE9}">
      <dsp:nvSpPr>
        <dsp:cNvPr id="0" name=""/>
        <dsp:cNvSpPr/>
      </dsp:nvSpPr>
      <dsp:spPr>
        <a:xfrm>
          <a:off x="598950" y="36359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F38A5-64FD-4D96-B2A0-B13D960BE4C9}">
      <dsp:nvSpPr>
        <dsp:cNvPr id="0" name=""/>
        <dsp:cNvSpPr/>
      </dsp:nvSpPr>
      <dsp:spPr>
        <a:xfrm>
          <a:off x="13950" y="15696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Zdefiniowanie problemu</a:t>
          </a:r>
        </a:p>
      </dsp:txBody>
      <dsp:txXfrm>
        <a:off x="13950" y="1569600"/>
        <a:ext cx="1800000" cy="720000"/>
      </dsp:txXfrm>
    </dsp:sp>
    <dsp:sp modelId="{0616B718-A149-4BBE-8CFE-D2FBD592B60F}">
      <dsp:nvSpPr>
        <dsp:cNvPr id="0" name=""/>
        <dsp:cNvSpPr/>
      </dsp:nvSpPr>
      <dsp:spPr>
        <a:xfrm>
          <a:off x="2479950" y="12959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F4A8D-7756-4EBA-85DF-3FB0406474DC}">
      <dsp:nvSpPr>
        <dsp:cNvPr id="0" name=""/>
        <dsp:cNvSpPr/>
      </dsp:nvSpPr>
      <dsp:spPr>
        <a:xfrm>
          <a:off x="2713950" y="36359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1DAF8-E431-44DB-A0E0-9FCBA5DDE323}">
      <dsp:nvSpPr>
        <dsp:cNvPr id="0" name=""/>
        <dsp:cNvSpPr/>
      </dsp:nvSpPr>
      <dsp:spPr>
        <a:xfrm>
          <a:off x="2128950" y="15696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Poszukiwanie danych</a:t>
          </a:r>
        </a:p>
      </dsp:txBody>
      <dsp:txXfrm>
        <a:off x="2128950" y="1569600"/>
        <a:ext cx="1800000" cy="720000"/>
      </dsp:txXfrm>
    </dsp:sp>
    <dsp:sp modelId="{B5D8329B-56B0-40AD-A311-C99E1796D87E}">
      <dsp:nvSpPr>
        <dsp:cNvPr id="0" name=""/>
        <dsp:cNvSpPr/>
      </dsp:nvSpPr>
      <dsp:spPr>
        <a:xfrm>
          <a:off x="4594950" y="12959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9EDDE-1D13-41AA-A0FD-D744B85E4848}">
      <dsp:nvSpPr>
        <dsp:cNvPr id="0" name=""/>
        <dsp:cNvSpPr/>
      </dsp:nvSpPr>
      <dsp:spPr>
        <a:xfrm>
          <a:off x="4828949" y="3635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DA8D5-89D3-465A-ABD0-3E1F1AAD7DEF}">
      <dsp:nvSpPr>
        <dsp:cNvPr id="0" name=""/>
        <dsp:cNvSpPr/>
      </dsp:nvSpPr>
      <dsp:spPr>
        <a:xfrm>
          <a:off x="4243950" y="15696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Analiza I oczyszczenie danych</a:t>
          </a:r>
        </a:p>
      </dsp:txBody>
      <dsp:txXfrm>
        <a:off x="4243950" y="1569600"/>
        <a:ext cx="1800000" cy="720000"/>
      </dsp:txXfrm>
    </dsp:sp>
    <dsp:sp modelId="{8FE50DA4-A28F-462D-A33F-7CBF9DACE5D8}">
      <dsp:nvSpPr>
        <dsp:cNvPr id="0" name=""/>
        <dsp:cNvSpPr/>
      </dsp:nvSpPr>
      <dsp:spPr>
        <a:xfrm>
          <a:off x="364950" y="273959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1D1A3-6F56-44F1-9840-B95F4564AEC5}">
      <dsp:nvSpPr>
        <dsp:cNvPr id="0" name=""/>
        <dsp:cNvSpPr/>
      </dsp:nvSpPr>
      <dsp:spPr>
        <a:xfrm>
          <a:off x="598950" y="297359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94D1F-EC60-4895-B530-5F040735CB7D}">
      <dsp:nvSpPr>
        <dsp:cNvPr id="0" name=""/>
        <dsp:cNvSpPr/>
      </dsp:nvSpPr>
      <dsp:spPr>
        <a:xfrm>
          <a:off x="13950" y="41796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Budowanie sieci neuronowej</a:t>
          </a:r>
        </a:p>
      </dsp:txBody>
      <dsp:txXfrm>
        <a:off x="13950" y="4179600"/>
        <a:ext cx="1800000" cy="720000"/>
      </dsp:txXfrm>
    </dsp:sp>
    <dsp:sp modelId="{CDA82227-566D-420C-849B-F5D155F967D3}">
      <dsp:nvSpPr>
        <dsp:cNvPr id="0" name=""/>
        <dsp:cNvSpPr/>
      </dsp:nvSpPr>
      <dsp:spPr>
        <a:xfrm>
          <a:off x="2479950" y="273959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44FCD-6866-46F6-B9D1-747A50068042}">
      <dsp:nvSpPr>
        <dsp:cNvPr id="0" name=""/>
        <dsp:cNvSpPr/>
      </dsp:nvSpPr>
      <dsp:spPr>
        <a:xfrm>
          <a:off x="2713950" y="297359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20260-1723-4E84-B6E5-434FD0ADB12E}">
      <dsp:nvSpPr>
        <dsp:cNvPr id="0" name=""/>
        <dsp:cNvSpPr/>
      </dsp:nvSpPr>
      <dsp:spPr>
        <a:xfrm>
          <a:off x="2128950" y="41796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Ocena modelu</a:t>
          </a:r>
        </a:p>
      </dsp:txBody>
      <dsp:txXfrm>
        <a:off x="2128950" y="4179600"/>
        <a:ext cx="1800000" cy="720000"/>
      </dsp:txXfrm>
    </dsp:sp>
    <dsp:sp modelId="{725BE7E9-9EB9-43AD-BF02-F812457C8EF8}">
      <dsp:nvSpPr>
        <dsp:cNvPr id="0" name=""/>
        <dsp:cNvSpPr/>
      </dsp:nvSpPr>
      <dsp:spPr>
        <a:xfrm>
          <a:off x="4594950" y="273959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993E8-FD52-4DAB-BD1A-58BF47A1B810}">
      <dsp:nvSpPr>
        <dsp:cNvPr id="0" name=""/>
        <dsp:cNvSpPr/>
      </dsp:nvSpPr>
      <dsp:spPr>
        <a:xfrm>
          <a:off x="4828949" y="2973599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748A9-01E1-445C-968F-53520055B244}">
      <dsp:nvSpPr>
        <dsp:cNvPr id="0" name=""/>
        <dsp:cNvSpPr/>
      </dsp:nvSpPr>
      <dsp:spPr>
        <a:xfrm>
          <a:off x="4243950" y="41796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Stworzenie prezentacji - raportu</a:t>
          </a:r>
        </a:p>
      </dsp:txBody>
      <dsp:txXfrm>
        <a:off x="4243950" y="417960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5406BD-170A-483E-B0EB-0C2552EC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800B0-B9B1-9CB8-019A-F5C37AE2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92" r="12" b="12"/>
          <a:stretch/>
        </p:blipFill>
        <p:spPr>
          <a:xfrm>
            <a:off x="20" y="10"/>
            <a:ext cx="8115280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47701" y="647700"/>
            <a:ext cx="5372987" cy="24207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0" baseline="0" err="1">
                <a:highlight>
                  <a:srgbClr val="000000"/>
                </a:highlight>
                <a:latin typeface="+mj-lt"/>
                <a:ea typeface="+mj-ea"/>
                <a:cs typeface="+mj-cs"/>
              </a:rPr>
              <a:t>Hackology</a:t>
            </a:r>
            <a:r>
              <a:rPr lang="en-US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/>
              <a:t>Lublin </a:t>
            </a:r>
            <a:r>
              <a:rPr lang="en-US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2024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854932" y="914400"/>
            <a:ext cx="2689367" cy="529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err="1"/>
              <a:t>Analizatorzy</a:t>
            </a:r>
            <a:r>
              <a:rPr lang="en-US"/>
              <a:t> </a:t>
            </a:r>
            <a:r>
              <a:rPr lang="en-US" err="1"/>
              <a:t>jutra</a:t>
            </a:r>
            <a:r>
              <a:rPr lang="en-US"/>
              <a:t>:</a:t>
            </a:r>
            <a:endParaRPr lang="pl-PL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Andrii </a:t>
            </a:r>
            <a:r>
              <a:rPr lang="en-US" err="1"/>
              <a:t>Zapukhlyi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Davyd Antoniuk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Viktor Kulyk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Kraynik Ihor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C49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, diagram, zrzut ekranu, design&#10;&#10;Opis wygenerowany automatycznie">
            <a:extLst>
              <a:ext uri="{FF2B5EF4-FFF2-40B4-BE49-F238E27FC236}">
                <a16:creationId xmlns:a16="http://schemas.microsoft.com/office/drawing/2014/main" id="{9C751E1F-40C5-C4E3-5A06-2BBB0C42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82" y="806754"/>
            <a:ext cx="4627767" cy="5243929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772A0382-E1D5-CF35-01F2-3FBC6C71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67" y="798656"/>
            <a:ext cx="3280827" cy="2870724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 descr="Obraz zawierający tekst, zrzut ekranu, Prostokąt, diagram&#10;&#10;Opis wygenerowany automatycznie">
            <a:extLst>
              <a:ext uri="{FF2B5EF4-FFF2-40B4-BE49-F238E27FC236}">
                <a16:creationId xmlns:a16="http://schemas.microsoft.com/office/drawing/2014/main" id="{F651C39E-F41D-C360-AF26-026F448FF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42" y="4446259"/>
            <a:ext cx="1838476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B49C31-78E0-22AB-3AAB-18FCF49F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67" y="298537"/>
            <a:ext cx="3677226" cy="1993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err="1">
                <a:ea typeface="+mj-lt"/>
                <a:cs typeface="+mj-lt"/>
              </a:rPr>
              <a:t>architektura</a:t>
            </a:r>
            <a:r>
              <a:rPr lang="en-US" sz="3200">
                <a:ea typeface="+mj-lt"/>
                <a:cs typeface="+mj-lt"/>
              </a:rPr>
              <a:t> </a:t>
            </a:r>
            <a:r>
              <a:rPr lang="en-US" sz="3200" err="1">
                <a:ea typeface="+mj-lt"/>
                <a:cs typeface="+mj-lt"/>
              </a:rPr>
              <a:t>sieci</a:t>
            </a:r>
            <a:r>
              <a:rPr lang="en-US" sz="3200">
                <a:ea typeface="+mj-lt"/>
                <a:cs typeface="+mj-lt"/>
              </a:rPr>
              <a:t> </a:t>
            </a:r>
            <a:r>
              <a:rPr lang="en-US" sz="3200" err="1">
                <a:ea typeface="+mj-lt"/>
                <a:cs typeface="+mj-lt"/>
              </a:rPr>
              <a:t>neuronowej</a:t>
            </a:r>
            <a:endParaRPr lang="pl-PL" err="1"/>
          </a:p>
        </p:txBody>
      </p:sp>
      <p:pic>
        <p:nvPicPr>
          <p:cNvPr id="4" name="Obraz 3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4DEE6AC6-84E6-BFBB-C933-D386E45F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85" y="2287290"/>
            <a:ext cx="8142573" cy="41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2A8625-C3C2-6D05-3DBC-7F5DF264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12" y="397179"/>
            <a:ext cx="10625229" cy="1147053"/>
          </a:xfrm>
        </p:spPr>
        <p:txBody>
          <a:bodyPr/>
          <a:lstStyle/>
          <a:p>
            <a:r>
              <a:rPr lang="pl-PL"/>
              <a:t>Opis Architektury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345037B-3E01-7968-B2AA-91F3FA278163}"/>
              </a:ext>
            </a:extLst>
          </p:cNvPr>
          <p:cNvSpPr txBox="1"/>
          <p:nvPr/>
        </p:nvSpPr>
        <p:spPr>
          <a:xfrm>
            <a:off x="392482" y="2083496"/>
            <a:ext cx="1114607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 </a:t>
            </a:r>
            <a:r>
              <a:rPr lang="en-US" err="1"/>
              <a:t>sieć</a:t>
            </a:r>
            <a:r>
              <a:rPr lang="en-US"/>
              <a:t> </a:t>
            </a:r>
            <a:r>
              <a:rPr lang="en-US" err="1"/>
              <a:t>neuronowa</a:t>
            </a:r>
            <a:r>
              <a:rPr lang="en-US"/>
              <a:t> jest </a:t>
            </a:r>
            <a:r>
              <a:rPr lang="en-US" err="1"/>
              <a:t>architekturą</a:t>
            </a:r>
            <a:r>
              <a:rPr lang="en-US"/>
              <a:t> </a:t>
            </a:r>
            <a:r>
              <a:rPr lang="en-US" err="1"/>
              <a:t>modelu</a:t>
            </a:r>
            <a:r>
              <a:rPr lang="en-US"/>
              <a:t> </a:t>
            </a:r>
            <a:r>
              <a:rPr lang="en-US" err="1"/>
              <a:t>zbudowanego</a:t>
            </a:r>
            <a:r>
              <a:rPr lang="en-US"/>
              <a:t> w </a:t>
            </a:r>
            <a:r>
              <a:rPr lang="en-US" err="1"/>
              <a:t>Kerasie</a:t>
            </a:r>
            <a:r>
              <a:rPr lang="en-US"/>
              <a:t> z </a:t>
            </a:r>
            <a:r>
              <a:rPr lang="en-US" err="1"/>
              <a:t>użyciem</a:t>
            </a:r>
            <a:r>
              <a:rPr lang="en-US"/>
              <a:t> </a:t>
            </a:r>
            <a:r>
              <a:rPr lang="en-US" err="1"/>
              <a:t>warstwy</a:t>
            </a:r>
            <a:r>
              <a:rPr lang="en-US"/>
              <a:t> </a:t>
            </a:r>
            <a:r>
              <a:rPr lang="en-US" err="1"/>
              <a:t>sekwencyjnej</a:t>
            </a:r>
            <a:r>
              <a:rPr lang="en-US"/>
              <a:t>. </a:t>
            </a:r>
            <a:r>
              <a:rPr lang="en-US" err="1"/>
              <a:t>Poniżej</a:t>
            </a:r>
            <a:r>
              <a:rPr lang="en-US"/>
              <a:t> </a:t>
            </a:r>
            <a:r>
              <a:rPr lang="en-US" err="1"/>
              <a:t>opis</a:t>
            </a:r>
            <a:r>
              <a:rPr lang="en-US"/>
              <a:t> </a:t>
            </a:r>
            <a:r>
              <a:rPr lang="en-US" err="1"/>
              <a:t>poszczególnych</a:t>
            </a:r>
            <a:r>
              <a:rPr lang="en-US"/>
              <a:t> </a:t>
            </a:r>
            <a:r>
              <a:rPr lang="en-US" err="1"/>
              <a:t>elementów</a:t>
            </a:r>
            <a:r>
              <a:rPr lang="en-US"/>
              <a:t>:</a:t>
            </a:r>
          </a:p>
          <a:p>
            <a:pPr marL="228600" indent="-228600">
              <a:buFont typeface=""/>
              <a:buAutoNum type="arabicPeriod"/>
            </a:pPr>
            <a:r>
              <a:rPr lang="en-US" b="1" err="1"/>
              <a:t>InputLayer</a:t>
            </a:r>
            <a:r>
              <a:rPr lang="en-US"/>
              <a:t> - </a:t>
            </a:r>
            <a:r>
              <a:rPr lang="en-US" err="1"/>
              <a:t>warstwa</a:t>
            </a:r>
            <a:r>
              <a:rPr lang="en-US"/>
              <a:t> </a:t>
            </a:r>
            <a:r>
              <a:rPr lang="en-US" err="1"/>
              <a:t>wejściowa</a:t>
            </a:r>
            <a:r>
              <a:rPr lang="en-US"/>
              <a:t>, </a:t>
            </a:r>
            <a:r>
              <a:rPr lang="en-US" err="1"/>
              <a:t>której</a:t>
            </a:r>
            <a:r>
              <a:rPr lang="en-US"/>
              <a:t> </a:t>
            </a:r>
            <a:r>
              <a:rPr lang="en-US" err="1"/>
              <a:t>rozmiar</a:t>
            </a:r>
            <a:r>
              <a:rPr lang="en-US"/>
              <a:t> </a:t>
            </a:r>
            <a:r>
              <a:rPr lang="en-US" err="1"/>
              <a:t>wejścia</a:t>
            </a:r>
            <a:r>
              <a:rPr lang="en-US"/>
              <a:t> jest </a:t>
            </a:r>
            <a:r>
              <a:rPr lang="en-US" err="1"/>
              <a:t>ustawiony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X_train.shape</a:t>
            </a:r>
            <a:r>
              <a:rPr lang="en-US"/>
              <a:t>[1], co </a:t>
            </a:r>
            <a:r>
              <a:rPr lang="en-US" err="1"/>
              <a:t>oznacza</a:t>
            </a:r>
            <a:r>
              <a:rPr lang="en-US"/>
              <a:t>, </a:t>
            </a:r>
            <a:r>
              <a:rPr lang="en-US" err="1"/>
              <a:t>że</a:t>
            </a:r>
            <a:r>
              <a:rPr lang="en-US"/>
              <a:t> </a:t>
            </a:r>
            <a:r>
              <a:rPr lang="en-US" err="1"/>
              <a:t>liczba</a:t>
            </a:r>
            <a:r>
              <a:rPr lang="en-US"/>
              <a:t> </a:t>
            </a:r>
            <a:r>
              <a:rPr lang="en-US" err="1"/>
              <a:t>wejść</a:t>
            </a:r>
            <a:r>
              <a:rPr lang="en-US"/>
              <a:t> jest </a:t>
            </a:r>
            <a:r>
              <a:rPr lang="en-US" err="1"/>
              <a:t>dostosowana</a:t>
            </a:r>
            <a:r>
              <a:rPr lang="en-US"/>
              <a:t> do </a:t>
            </a:r>
            <a:r>
              <a:rPr lang="en-US" err="1"/>
              <a:t>liczby</a:t>
            </a:r>
            <a:r>
              <a:rPr lang="en-US"/>
              <a:t> </a:t>
            </a:r>
            <a:r>
              <a:rPr lang="en-US" err="1"/>
              <a:t>cech</a:t>
            </a:r>
            <a:r>
              <a:rPr lang="en-US"/>
              <a:t> w </a:t>
            </a:r>
            <a:r>
              <a:rPr lang="en-US" err="1"/>
              <a:t>danych</a:t>
            </a:r>
            <a:r>
              <a:rPr lang="en-US"/>
              <a:t> </a:t>
            </a:r>
            <a:r>
              <a:rPr lang="en-US" err="1"/>
              <a:t>treningowych</a:t>
            </a:r>
            <a:r>
              <a:rPr lang="en-US"/>
              <a:t>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Dense(128)</a:t>
            </a:r>
            <a:r>
              <a:rPr lang="en-US"/>
              <a:t> - </a:t>
            </a:r>
            <a:r>
              <a:rPr lang="en-US" err="1"/>
              <a:t>gęsta</a:t>
            </a:r>
            <a:r>
              <a:rPr lang="en-US"/>
              <a:t> </a:t>
            </a:r>
            <a:r>
              <a:rPr lang="en-US" err="1"/>
              <a:t>warstwa</a:t>
            </a:r>
            <a:r>
              <a:rPr lang="en-US"/>
              <a:t> z 128 </a:t>
            </a:r>
            <a:r>
              <a:rPr lang="en-US" err="1"/>
              <a:t>neuronami</a:t>
            </a:r>
            <a:r>
              <a:rPr lang="en-US"/>
              <a:t>, </a:t>
            </a:r>
            <a:r>
              <a:rPr lang="en-US" err="1"/>
              <a:t>która</a:t>
            </a:r>
            <a:r>
              <a:rPr lang="en-US"/>
              <a:t> </a:t>
            </a:r>
            <a:r>
              <a:rPr lang="en-US" err="1"/>
              <a:t>wykorzystuje</a:t>
            </a:r>
            <a:r>
              <a:rPr lang="en-US"/>
              <a:t> </a:t>
            </a:r>
            <a:r>
              <a:rPr lang="en-US" err="1"/>
              <a:t>funkcję</a:t>
            </a:r>
            <a:r>
              <a:rPr lang="en-US"/>
              <a:t> </a:t>
            </a:r>
            <a:r>
              <a:rPr lang="en-US" err="1"/>
              <a:t>aktywacji</a:t>
            </a:r>
            <a:r>
              <a:rPr lang="en-US"/>
              <a:t> </a:t>
            </a:r>
            <a:r>
              <a:rPr lang="en-US" err="1"/>
              <a:t>ReLU</a:t>
            </a:r>
            <a:r>
              <a:rPr lang="en-US"/>
              <a:t> („rectified linear unit”)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regularizację</a:t>
            </a:r>
            <a:r>
              <a:rPr lang="en-US"/>
              <a:t> L2 z </a:t>
            </a:r>
            <a:r>
              <a:rPr lang="en-US" err="1"/>
              <a:t>współczynnikiem</a:t>
            </a:r>
            <a:r>
              <a:rPr lang="en-US"/>
              <a:t> 0.001, aby </a:t>
            </a:r>
            <a:r>
              <a:rPr lang="en-US" err="1"/>
              <a:t>uniknąć</a:t>
            </a:r>
            <a:r>
              <a:rPr lang="en-US"/>
              <a:t> </a:t>
            </a:r>
            <a:r>
              <a:rPr lang="en-US" err="1"/>
              <a:t>nadmiernego</a:t>
            </a:r>
            <a:r>
              <a:rPr lang="en-US"/>
              <a:t> </a:t>
            </a:r>
            <a:r>
              <a:rPr lang="en-US" err="1"/>
              <a:t>dopasowania</a:t>
            </a:r>
            <a:r>
              <a:rPr lang="en-US"/>
              <a:t> (</a:t>
            </a:r>
            <a:r>
              <a:rPr lang="en-US" err="1"/>
              <a:t>overfittingu</a:t>
            </a:r>
            <a:r>
              <a:rPr lang="en-US"/>
              <a:t>).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Dropout(0.3)</a:t>
            </a:r>
            <a:r>
              <a:rPr lang="en-US"/>
              <a:t> - </a:t>
            </a:r>
            <a:r>
              <a:rPr lang="en-US" err="1"/>
              <a:t>warstwa</a:t>
            </a:r>
            <a:r>
              <a:rPr lang="en-US"/>
              <a:t> Dropout z </a:t>
            </a:r>
            <a:r>
              <a:rPr lang="en-US" err="1"/>
              <a:t>prawdopodobieństwem</a:t>
            </a:r>
            <a:r>
              <a:rPr lang="en-US"/>
              <a:t> 30% </a:t>
            </a:r>
            <a:r>
              <a:rPr lang="en-US" err="1"/>
              <a:t>odrzucenia</a:t>
            </a:r>
            <a:r>
              <a:rPr lang="en-US"/>
              <a:t> </a:t>
            </a:r>
            <a:r>
              <a:rPr lang="en-US" err="1"/>
              <a:t>neuronów</a:t>
            </a:r>
            <a:r>
              <a:rPr lang="en-US"/>
              <a:t> w </a:t>
            </a:r>
            <a:r>
              <a:rPr lang="en-US" err="1"/>
              <a:t>celu</a:t>
            </a:r>
            <a:r>
              <a:rPr lang="en-US"/>
              <a:t> </a:t>
            </a:r>
            <a:r>
              <a:rPr lang="en-US" err="1"/>
              <a:t>poprawy</a:t>
            </a:r>
            <a:r>
              <a:rPr lang="en-US"/>
              <a:t> </a:t>
            </a:r>
            <a:r>
              <a:rPr lang="en-US" err="1"/>
              <a:t>uogólniania</a:t>
            </a:r>
            <a:r>
              <a:rPr lang="en-US"/>
              <a:t> </a:t>
            </a:r>
            <a:r>
              <a:rPr lang="en-US" err="1"/>
              <a:t>modelu</a:t>
            </a:r>
            <a:r>
              <a:rPr lang="en-US"/>
              <a:t>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Dense(64)</a:t>
            </a:r>
            <a:r>
              <a:rPr lang="en-US"/>
              <a:t> - </a:t>
            </a:r>
            <a:r>
              <a:rPr lang="en-US" err="1"/>
              <a:t>gęsta</a:t>
            </a:r>
            <a:r>
              <a:rPr lang="en-US"/>
              <a:t> </a:t>
            </a:r>
            <a:r>
              <a:rPr lang="en-US" err="1"/>
              <a:t>warstwa</a:t>
            </a:r>
            <a:r>
              <a:rPr lang="en-US"/>
              <a:t> z 64 </a:t>
            </a:r>
            <a:r>
              <a:rPr lang="en-US" err="1"/>
              <a:t>neuronami</a:t>
            </a:r>
            <a:r>
              <a:rPr lang="en-US"/>
              <a:t>, </a:t>
            </a:r>
            <a:r>
              <a:rPr lang="en-US" err="1"/>
              <a:t>również</a:t>
            </a:r>
            <a:r>
              <a:rPr lang="en-US"/>
              <a:t> z </a:t>
            </a:r>
            <a:r>
              <a:rPr lang="en-US" err="1"/>
              <a:t>funkcją</a:t>
            </a:r>
            <a:r>
              <a:rPr lang="en-US"/>
              <a:t> </a:t>
            </a:r>
            <a:r>
              <a:rPr lang="en-US" err="1"/>
              <a:t>aktywacji</a:t>
            </a:r>
            <a:r>
              <a:rPr lang="en-US"/>
              <a:t> </a:t>
            </a:r>
            <a:r>
              <a:rPr lang="en-US" err="1"/>
              <a:t>ReLU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regularizacją</a:t>
            </a:r>
            <a:r>
              <a:rPr lang="en-US"/>
              <a:t> L2 z </a:t>
            </a:r>
            <a:r>
              <a:rPr lang="en-US" err="1"/>
              <a:t>wartością</a:t>
            </a:r>
            <a:r>
              <a:rPr lang="en-US"/>
              <a:t> 0.001.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Dropout(0.3)</a:t>
            </a:r>
            <a:r>
              <a:rPr lang="en-US"/>
              <a:t> - </a:t>
            </a:r>
            <a:r>
              <a:rPr lang="en-US" err="1"/>
              <a:t>kolejna</a:t>
            </a:r>
            <a:r>
              <a:rPr lang="en-US"/>
              <a:t> </a:t>
            </a:r>
            <a:r>
              <a:rPr lang="en-US" err="1"/>
              <a:t>warstwa</a:t>
            </a:r>
            <a:r>
              <a:rPr lang="en-US"/>
              <a:t> Dropout z </a:t>
            </a:r>
            <a:r>
              <a:rPr lang="en-US" err="1"/>
              <a:t>prawdopodobieństwem</a:t>
            </a:r>
            <a:r>
              <a:rPr lang="en-US"/>
              <a:t> 30%.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Dense(32)</a:t>
            </a:r>
            <a:r>
              <a:rPr lang="en-US"/>
              <a:t> - </a:t>
            </a:r>
            <a:r>
              <a:rPr lang="en-US" err="1"/>
              <a:t>gęsta</a:t>
            </a:r>
            <a:r>
              <a:rPr lang="en-US"/>
              <a:t> </a:t>
            </a:r>
            <a:r>
              <a:rPr lang="en-US" err="1"/>
              <a:t>warstwa</a:t>
            </a:r>
            <a:r>
              <a:rPr lang="en-US"/>
              <a:t> z 32 </a:t>
            </a:r>
            <a:r>
              <a:rPr lang="en-US" err="1"/>
              <a:t>neuronami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funkcją</a:t>
            </a:r>
            <a:r>
              <a:rPr lang="en-US"/>
              <a:t> </a:t>
            </a:r>
            <a:r>
              <a:rPr lang="en-US" err="1"/>
              <a:t>aktywacji</a:t>
            </a:r>
            <a:r>
              <a:rPr lang="en-US"/>
              <a:t> </a:t>
            </a:r>
            <a:r>
              <a:rPr lang="en-US" err="1"/>
              <a:t>ReLU</a:t>
            </a:r>
            <a:r>
              <a:rPr lang="en-US"/>
              <a:t>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Dense(16)</a:t>
            </a:r>
            <a:r>
              <a:rPr lang="en-US"/>
              <a:t> - </a:t>
            </a:r>
            <a:r>
              <a:rPr lang="en-US" err="1"/>
              <a:t>gęsta</a:t>
            </a:r>
            <a:r>
              <a:rPr lang="en-US"/>
              <a:t> </a:t>
            </a:r>
            <a:r>
              <a:rPr lang="en-US" err="1"/>
              <a:t>warstwa</a:t>
            </a:r>
            <a:r>
              <a:rPr lang="en-US"/>
              <a:t> z 16 </a:t>
            </a:r>
            <a:r>
              <a:rPr lang="en-US" err="1"/>
              <a:t>neuronami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funkcją</a:t>
            </a:r>
            <a:r>
              <a:rPr lang="en-US"/>
              <a:t> </a:t>
            </a:r>
            <a:r>
              <a:rPr lang="en-US" err="1"/>
              <a:t>aktywacji</a:t>
            </a:r>
            <a:r>
              <a:rPr lang="en-US"/>
              <a:t> </a:t>
            </a:r>
            <a:r>
              <a:rPr lang="en-US" err="1"/>
              <a:t>ReLU</a:t>
            </a:r>
            <a:r>
              <a:rPr lang="en-US"/>
              <a:t>.</a:t>
            </a:r>
          </a:p>
          <a:p>
            <a:pPr marL="228600" indent="-228600">
              <a:buFont typeface=""/>
              <a:buAutoNum type="arabicPeriod"/>
            </a:pPr>
            <a:r>
              <a:rPr lang="en-US" b="1"/>
              <a:t>Dense(1)</a:t>
            </a:r>
            <a:r>
              <a:rPr lang="en-US"/>
              <a:t> - </a:t>
            </a:r>
            <a:r>
              <a:rPr lang="en-US" err="1"/>
              <a:t>ostatnia</a:t>
            </a:r>
            <a:r>
              <a:rPr lang="en-US"/>
              <a:t> </a:t>
            </a:r>
            <a:r>
              <a:rPr lang="en-US" err="1"/>
              <a:t>warstwa</a:t>
            </a:r>
            <a:r>
              <a:rPr lang="en-US"/>
              <a:t>, z </a:t>
            </a:r>
            <a:r>
              <a:rPr lang="en-US" err="1"/>
              <a:t>jednym</a:t>
            </a:r>
            <a:r>
              <a:rPr lang="en-US"/>
              <a:t> </a:t>
            </a:r>
            <a:r>
              <a:rPr lang="en-US" err="1"/>
              <a:t>wyjściem</a:t>
            </a:r>
            <a:r>
              <a:rPr lang="en-US"/>
              <a:t>, </a:t>
            </a:r>
            <a:r>
              <a:rPr lang="en-US" err="1"/>
              <a:t>używana</a:t>
            </a:r>
            <a:r>
              <a:rPr lang="en-US"/>
              <a:t> do </a:t>
            </a:r>
            <a:r>
              <a:rPr lang="en-US" err="1"/>
              <a:t>regresji</a:t>
            </a:r>
          </a:p>
        </p:txBody>
      </p:sp>
    </p:spTree>
    <p:extLst>
      <p:ext uri="{BB962C8B-B14F-4D97-AF65-F5344CB8AC3E}">
        <p14:creationId xmlns:p14="http://schemas.microsoft.com/office/powerpoint/2010/main" val="22431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Pojazd lądowy, pojazd, koło, Projektowanie samochodów&#10;&#10;Opis wygenerowany automatycznie">
            <a:extLst>
              <a:ext uri="{FF2B5EF4-FFF2-40B4-BE49-F238E27FC236}">
                <a16:creationId xmlns:a16="http://schemas.microsoft.com/office/drawing/2014/main" id="{DD419BCB-B0A5-E297-88F0-72CFE1CB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77" y="653380"/>
            <a:ext cx="6267718" cy="55626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C78E91F-26D7-55DB-0FFD-01FAF807DC15}"/>
              </a:ext>
            </a:extLst>
          </p:cNvPr>
          <p:cNvSpPr txBox="1"/>
          <p:nvPr/>
        </p:nvSpPr>
        <p:spPr>
          <a:xfrm>
            <a:off x="181708" y="836247"/>
            <a:ext cx="4228123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Aplikacja</a:t>
            </a:r>
            <a:r>
              <a:rPr lang="en-US"/>
              <a:t> </a:t>
            </a:r>
            <a:r>
              <a:rPr lang="en-US" err="1"/>
              <a:t>wykorzystuje</a:t>
            </a:r>
            <a:r>
              <a:rPr lang="en-US"/>
              <a:t> </a:t>
            </a:r>
            <a:r>
              <a:rPr lang="en-US" err="1"/>
              <a:t>wytrenowaną</a:t>
            </a:r>
            <a:r>
              <a:rPr lang="en-US"/>
              <a:t> </a:t>
            </a:r>
            <a:r>
              <a:rPr lang="en-US" err="1"/>
              <a:t>sieć</a:t>
            </a:r>
            <a:r>
              <a:rPr lang="en-US"/>
              <a:t> </a:t>
            </a:r>
            <a:r>
              <a:rPr lang="en-US" err="1"/>
              <a:t>neuronową</a:t>
            </a:r>
            <a:r>
              <a:rPr lang="en-US"/>
              <a:t> do </a:t>
            </a:r>
            <a:r>
              <a:rPr lang="en-US" err="1"/>
              <a:t>przewidywania</a:t>
            </a:r>
            <a:r>
              <a:rPr lang="en-US"/>
              <a:t> </a:t>
            </a:r>
            <a:r>
              <a:rPr lang="en-US" err="1"/>
              <a:t>liczby</a:t>
            </a:r>
            <a:r>
              <a:rPr lang="en-US"/>
              <a:t> </a:t>
            </a:r>
            <a:r>
              <a:rPr lang="en-US" err="1"/>
              <a:t>sprzedanych</a:t>
            </a:r>
            <a:r>
              <a:rPr lang="en-US"/>
              <a:t> </a:t>
            </a:r>
            <a:r>
              <a:rPr lang="en-US" err="1"/>
              <a:t>samochodów</a:t>
            </a:r>
            <a:r>
              <a:rPr lang="en-US"/>
              <a:t> w </a:t>
            </a:r>
            <a:r>
              <a:rPr lang="en-US" err="1"/>
              <a:t>następnym</a:t>
            </a:r>
            <a:r>
              <a:rPr lang="en-US"/>
              <a:t> miesiącu</a:t>
            </a:r>
          </a:p>
          <a:p>
            <a:endParaRPr lang="en-US" b="1"/>
          </a:p>
          <a:p>
            <a:r>
              <a:rPr lang="en-US" b="1" err="1"/>
              <a:t>Interfejs</a:t>
            </a:r>
            <a:r>
              <a:rPr lang="en-US" b="1"/>
              <a:t> </a:t>
            </a:r>
            <a:r>
              <a:rPr lang="en-US" b="1" err="1"/>
              <a:t>użytkownika</a:t>
            </a:r>
            <a:r>
              <a:rPr lang="en-US"/>
              <a:t>:</a:t>
            </a:r>
          </a:p>
          <a:p>
            <a:pPr marL="228600" lvl="1" indent="-228600">
              <a:buFont typeface=""/>
              <a:buAutoNum type="arabicPeriod"/>
            </a:pPr>
            <a:r>
              <a:rPr lang="en-US" err="1"/>
              <a:t>Użytkownik</a:t>
            </a:r>
            <a:r>
              <a:rPr lang="en-US"/>
              <a:t> </a:t>
            </a:r>
            <a:r>
              <a:rPr lang="en-US" err="1"/>
              <a:t>wprowadza</a:t>
            </a:r>
            <a:r>
              <a:rPr lang="en-US"/>
              <a:t> </a:t>
            </a:r>
            <a:r>
              <a:rPr lang="en-US" err="1"/>
              <a:t>kluczowe</a:t>
            </a:r>
            <a:r>
              <a:rPr lang="en-US"/>
              <a:t> </a:t>
            </a:r>
            <a:r>
              <a:rPr lang="en-US" err="1"/>
              <a:t>dane</a:t>
            </a:r>
            <a:r>
              <a:rPr lang="en-US"/>
              <a:t> </a:t>
            </a:r>
            <a:r>
              <a:rPr lang="en-US" err="1"/>
              <a:t>dotyczące</a:t>
            </a:r>
            <a:r>
              <a:rPr lang="en-US"/>
              <a:t> </a:t>
            </a:r>
            <a:r>
              <a:rPr lang="en-US" err="1"/>
              <a:t>samochodu</a:t>
            </a:r>
            <a:r>
              <a:rPr lang="en-US"/>
              <a:t>, </a:t>
            </a:r>
            <a:r>
              <a:rPr lang="en-US" err="1"/>
              <a:t>takie</a:t>
            </a:r>
            <a:r>
              <a:rPr lang="en-US"/>
              <a:t> jak:</a:t>
            </a:r>
          </a:p>
          <a:p>
            <a:pPr marL="285750" lvl="2" indent="-285750">
              <a:buFont typeface="Arial"/>
              <a:buChar char="•"/>
            </a:pPr>
            <a:r>
              <a:rPr lang="en-US"/>
              <a:t>Marka </a:t>
            </a:r>
            <a:r>
              <a:rPr lang="en-US" err="1"/>
              <a:t>i</a:t>
            </a:r>
            <a:r>
              <a:rPr lang="en-US"/>
              <a:t> model</a:t>
            </a:r>
          </a:p>
          <a:p>
            <a:pPr marL="285750" lvl="2" indent="-285750">
              <a:buFont typeface="Arial"/>
              <a:buChar char="•"/>
            </a:pPr>
            <a:r>
              <a:rPr lang="en-US"/>
              <a:t>Cena </a:t>
            </a:r>
            <a:r>
              <a:rPr lang="en-US" err="1"/>
              <a:t>rynkowa</a:t>
            </a:r>
          </a:p>
          <a:p>
            <a:pPr marL="285750" lvl="2" indent="-285750">
              <a:buFont typeface="Arial"/>
              <a:buChar char="•"/>
            </a:pPr>
            <a:r>
              <a:rPr lang="en-US" err="1"/>
              <a:t>Przebieg</a:t>
            </a:r>
            <a:r>
              <a:rPr lang="en-US"/>
              <a:t> (Odometer)</a:t>
            </a:r>
          </a:p>
          <a:p>
            <a:pPr marL="285750" lvl="2" indent="-285750">
              <a:buFont typeface="Arial"/>
              <a:buChar char="•"/>
            </a:pPr>
            <a:r>
              <a:rPr lang="en-US"/>
              <a:t>Rok </a:t>
            </a:r>
            <a:r>
              <a:rPr lang="en-US" err="1"/>
              <a:t>produkcji</a:t>
            </a:r>
          </a:p>
          <a:p>
            <a:pPr marL="285750" lvl="2" indent="-285750">
              <a:buFont typeface="Arial"/>
              <a:buChar char="•"/>
            </a:pPr>
            <a:r>
              <a:rPr lang="en-US"/>
              <a:t>Stan </a:t>
            </a:r>
            <a:r>
              <a:rPr lang="en-US" err="1"/>
              <a:t>techniczny</a:t>
            </a:r>
            <a:r>
              <a:rPr lang="en-US"/>
              <a:t> </a:t>
            </a:r>
            <a:r>
              <a:rPr lang="en-US" err="1"/>
              <a:t>pojazdu</a:t>
            </a:r>
            <a:r>
              <a:rPr lang="en-US"/>
              <a:t> </a:t>
            </a:r>
            <a:r>
              <a:rPr lang="en-US" err="1"/>
              <a:t>oceniany</a:t>
            </a:r>
            <a:r>
              <a:rPr lang="en-US"/>
              <a:t> w </a:t>
            </a:r>
            <a:r>
              <a:rPr lang="en-US" err="1"/>
              <a:t>skali</a:t>
            </a:r>
            <a:r>
              <a:rPr lang="en-US"/>
              <a:t> od 0 do 50</a:t>
            </a:r>
          </a:p>
          <a:p>
            <a:r>
              <a:rPr lang="en-US" b="1" err="1"/>
              <a:t>Prognoza</a:t>
            </a:r>
            <a:r>
              <a:rPr lang="en-US"/>
              <a:t>:</a:t>
            </a:r>
          </a:p>
          <a:p>
            <a:pPr marL="228600" lvl="1" indent="-228600">
              <a:buFont typeface=""/>
              <a:buAutoNum type="arabicPeriod"/>
            </a:pPr>
            <a:r>
              <a:rPr lang="en-US"/>
              <a:t>Po </a:t>
            </a:r>
            <a:r>
              <a:rPr lang="en-US" err="1"/>
              <a:t>kliknięciu</a:t>
            </a:r>
            <a:r>
              <a:rPr lang="en-US"/>
              <a:t> </a:t>
            </a:r>
            <a:r>
              <a:rPr lang="en-US" err="1"/>
              <a:t>przycisku</a:t>
            </a:r>
            <a:r>
              <a:rPr lang="en-US"/>
              <a:t> „Calculate” </a:t>
            </a:r>
            <a:r>
              <a:rPr lang="en-US" err="1"/>
              <a:t>aplikacja</a:t>
            </a:r>
            <a:r>
              <a:rPr lang="en-US"/>
              <a:t> </a:t>
            </a:r>
            <a:r>
              <a:rPr lang="en-US" err="1"/>
              <a:t>zwraca</a:t>
            </a:r>
            <a:r>
              <a:rPr lang="en-US"/>
              <a:t> </a:t>
            </a:r>
            <a:r>
              <a:rPr lang="en-US" err="1"/>
              <a:t>przewidywaną</a:t>
            </a:r>
            <a:r>
              <a:rPr lang="en-US"/>
              <a:t> </a:t>
            </a:r>
            <a:r>
              <a:rPr lang="en-US" err="1"/>
              <a:t>liczbę</a:t>
            </a:r>
            <a:r>
              <a:rPr lang="en-US"/>
              <a:t> </a:t>
            </a:r>
            <a:r>
              <a:rPr lang="en-US" err="1"/>
              <a:t>sprzedanych</a:t>
            </a:r>
            <a:r>
              <a:rPr lang="en-US"/>
              <a:t> </a:t>
            </a:r>
            <a:r>
              <a:rPr lang="en-US" err="1"/>
              <a:t>egzemplarzy</a:t>
            </a:r>
            <a:r>
              <a:rPr lang="en-US"/>
              <a:t> </a:t>
            </a:r>
            <a:r>
              <a:rPr lang="en-US" err="1"/>
              <a:t>tego</a:t>
            </a:r>
            <a:r>
              <a:rPr lang="en-US"/>
              <a:t> </a:t>
            </a:r>
            <a:r>
              <a:rPr lang="en-US" err="1"/>
              <a:t>modelu</a:t>
            </a:r>
            <a:r>
              <a:rPr lang="en-US"/>
              <a:t> w </a:t>
            </a:r>
            <a:r>
              <a:rPr lang="en-US" err="1"/>
              <a:t>następnym</a:t>
            </a:r>
            <a:r>
              <a:rPr lang="en-US"/>
              <a:t> </a:t>
            </a:r>
            <a:r>
              <a:rPr lang="en-US" err="1"/>
              <a:t>miesiącu</a:t>
            </a:r>
          </a:p>
          <a:p>
            <a:pPr marL="228600" lvl="1" indent="-228600">
              <a:buFont typeface=""/>
              <a:buAutoNum type="arabicPeriod"/>
            </a:pPr>
            <a:r>
              <a:rPr lang="en-US"/>
              <a:t>W </a:t>
            </a:r>
            <a:r>
              <a:rPr lang="en-US" err="1"/>
              <a:t>tym</a:t>
            </a:r>
            <a:r>
              <a:rPr lang="en-US"/>
              <a:t> </a:t>
            </a:r>
            <a:r>
              <a:rPr lang="en-US" err="1"/>
              <a:t>przykładzie</a:t>
            </a:r>
            <a:r>
              <a:rPr lang="en-US"/>
              <a:t> model </a:t>
            </a:r>
            <a:r>
              <a:rPr lang="en-US" err="1"/>
              <a:t>przewiduje</a:t>
            </a:r>
            <a:r>
              <a:rPr lang="en-US"/>
              <a:t> </a:t>
            </a:r>
            <a:r>
              <a:rPr lang="en-US" err="1"/>
              <a:t>sprzedaż</a:t>
            </a:r>
            <a:r>
              <a:rPr lang="en-US"/>
              <a:t> 64 </a:t>
            </a:r>
            <a:r>
              <a:rPr lang="en-US" err="1"/>
              <a:t>pojazdów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A4B0A6F-9261-36F8-2967-BDA3B845D8CA}"/>
              </a:ext>
            </a:extLst>
          </p:cNvPr>
          <p:cNvSpPr txBox="1"/>
          <p:nvPr/>
        </p:nvSpPr>
        <p:spPr>
          <a:xfrm>
            <a:off x="181708" y="586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Aplikacja</a:t>
            </a:r>
            <a:r>
              <a:rPr lang="en-US" sz="2400" b="1"/>
              <a:t> "Car Sales Prediction"</a:t>
            </a:r>
            <a:endParaRPr lang="pl-PL" sz="2400" b="1"/>
          </a:p>
        </p:txBody>
      </p:sp>
    </p:spTree>
    <p:extLst>
      <p:ext uri="{BB962C8B-B14F-4D97-AF65-F5344CB8AC3E}">
        <p14:creationId xmlns:p14="http://schemas.microsoft.com/office/powerpoint/2010/main" val="198686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191775-8008-4201-9F98-B55A5286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amochody zaparkowane w linii">
            <a:extLst>
              <a:ext uri="{FF2B5EF4-FFF2-40B4-BE49-F238E27FC236}">
                <a16:creationId xmlns:a16="http://schemas.microsoft.com/office/drawing/2014/main" id="{647BEC48-3203-58FA-7850-8B5A8C28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3" r="13" b="9697"/>
          <a:stretch/>
        </p:blipFill>
        <p:spPr>
          <a:xfrm>
            <a:off x="20" y="914400"/>
            <a:ext cx="6108420" cy="3848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F6F41-20C8-5F47-DC26-F5FC38F2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67" y="4353169"/>
            <a:ext cx="5584957" cy="1590431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Zalety rozwiązania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5A62-7F87-FAB7-9777-1EB1FC3D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301" y="810492"/>
            <a:ext cx="3924300" cy="53998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Celem projektu było </a:t>
            </a:r>
            <a:r>
              <a:rPr lang="en-US">
                <a:ea typeface="+mn-lt"/>
                <a:cs typeface="+mn-lt"/>
              </a:rPr>
              <a:t>prognozowanie popytu i optymalizacja łańcucha dostaw.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ea typeface="+mn-lt"/>
                <a:cs typeface="+mn-lt"/>
              </a:rPr>
              <a:t>W przypadku firmy, która jest sprzedawcą samochodów jest to bardzo ważne, bo dostawa i przechowywanie samochodu wiąży się z dużymi kosztami, szczególnie transfer samochodów z innych materyków.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ea typeface="+mn-lt"/>
                <a:cs typeface="+mn-lt"/>
              </a:rPr>
              <a:t>Nasze rozwiązanie pomaga zmniejszyć koszty firmy poprzez prognozowanie popytu na specyficzne samochody</a:t>
            </a:r>
          </a:p>
        </p:txBody>
      </p:sp>
    </p:spTree>
    <p:extLst>
      <p:ext uri="{BB962C8B-B14F-4D97-AF65-F5344CB8AC3E}">
        <p14:creationId xmlns:p14="http://schemas.microsoft.com/office/powerpoint/2010/main" val="373538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C97CB5C-22DF-497D-A55A-98F22D671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14B8C-D83F-9BBC-DF8C-4BF070E6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914400"/>
            <a:ext cx="4683313" cy="2514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Dziękujemy za uwagę!</a:t>
            </a:r>
          </a:p>
        </p:txBody>
      </p:sp>
      <p:pic>
        <p:nvPicPr>
          <p:cNvPr id="3" name="Obraz 2" descr="Наклейка смайлик &quot;веселый&quot; /d55мм/ — Цена, опт/розница | ARK ДЕТАЛИ">
            <a:extLst>
              <a:ext uri="{FF2B5EF4-FFF2-40B4-BE49-F238E27FC236}">
                <a16:creationId xmlns:a16="http://schemas.microsoft.com/office/drawing/2014/main" id="{43B3AC2A-21CE-ABF5-2564-C0667F79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4400"/>
            <a:ext cx="5448300" cy="41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6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7B30-455F-3A1B-5373-B14A7929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9512110" cy="1447801"/>
          </a:xfrm>
        </p:spPr>
        <p:txBody>
          <a:bodyPr anchor="b">
            <a:normAutofit/>
          </a:bodyPr>
          <a:lstStyle/>
          <a:p>
            <a:r>
              <a:rPr lang="en-US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0789-5EFB-FE6E-DFB5-23CB63C4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9"/>
            <a:ext cx="4801998" cy="30587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err="1"/>
              <a:t>Mając</a:t>
            </a:r>
            <a:r>
              <a:rPr lang="en-US"/>
              <a:t> </a:t>
            </a:r>
            <a:r>
              <a:rPr lang="en-US" err="1"/>
              <a:t>ramkę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 z </a:t>
            </a:r>
            <a:r>
              <a:rPr lang="en-US" err="1"/>
              <a:t>sprzedanymi</a:t>
            </a:r>
            <a:r>
              <a:rPr lang="en-US"/>
              <a:t> </a:t>
            </a:r>
            <a:r>
              <a:rPr lang="en-US" err="1"/>
              <a:t>samochodami</a:t>
            </a:r>
            <a:r>
              <a:rPr lang="en-US"/>
              <a:t> I ich </a:t>
            </a:r>
            <a:r>
              <a:rPr lang="en-US" err="1"/>
              <a:t>specyfikacjami</a:t>
            </a:r>
            <a:r>
              <a:rPr lang="en-US"/>
              <a:t>, </a:t>
            </a:r>
            <a:r>
              <a:rPr lang="en-US" err="1"/>
              <a:t>zbudować</a:t>
            </a:r>
            <a:r>
              <a:rPr lang="en-US"/>
              <a:t> model do </a:t>
            </a:r>
            <a:r>
              <a:rPr lang="en-US" err="1"/>
              <a:t>przewidywanie</a:t>
            </a:r>
            <a:r>
              <a:rPr lang="en-US"/>
              <a:t> </a:t>
            </a:r>
            <a:r>
              <a:rPr lang="en-US" err="1"/>
              <a:t>popytu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konkretny</a:t>
            </a:r>
            <a:r>
              <a:rPr lang="en-US"/>
              <a:t> model w </a:t>
            </a:r>
            <a:r>
              <a:rPr lang="en-US" err="1"/>
              <a:t>następnym</a:t>
            </a:r>
            <a:r>
              <a:rPr lang="en-US"/>
              <a:t> </a:t>
            </a:r>
            <a:r>
              <a:rPr lang="en-US" err="1"/>
              <a:t>mięsiącu</a:t>
            </a:r>
            <a:r>
              <a:rPr lang="en-US"/>
              <a:t>.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CE3DDA6-F026-2C54-66E6-54FC092F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299" y="2743200"/>
            <a:ext cx="3200401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6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55D0-9AC3-AB45-3FDA-FE1301B8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3424329" cy="2781300"/>
          </a:xfrm>
        </p:spPr>
        <p:txBody>
          <a:bodyPr anchor="t">
            <a:normAutofit/>
          </a:bodyPr>
          <a:lstStyle/>
          <a:p>
            <a:r>
              <a:rPr lang="en-US" sz="3200"/>
              <a:t>Etapy projektu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74CEB4-B855-0872-4C48-D6AA91C77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682385"/>
              </p:ext>
            </p:extLst>
          </p:nvPr>
        </p:nvGraphicFramePr>
        <p:xfrm>
          <a:off x="5486400" y="914400"/>
          <a:ext cx="60579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87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5406BD-170A-483E-B0EB-0C2552EC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Duży parking widziany z góry">
            <a:extLst>
              <a:ext uri="{FF2B5EF4-FFF2-40B4-BE49-F238E27FC236}">
                <a16:creationId xmlns:a16="http://schemas.microsoft.com/office/drawing/2014/main" id="{45A0419E-587D-ED68-F73E-786D8DE9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253" b="9"/>
          <a:stretch/>
        </p:blipFill>
        <p:spPr>
          <a:xfrm>
            <a:off x="20" y="10"/>
            <a:ext cx="81152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7E0636A-BB5C-6D1E-5812-B0D93808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47700"/>
            <a:ext cx="4225166" cy="2420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br>
              <a:rPr lang="en-US" sz="2500" kern="1200" cap="all" spc="300" baseline="0">
                <a:highlight>
                  <a:srgbClr val="000000"/>
                </a:highlight>
              </a:rPr>
            </a:br>
            <a:br>
              <a:rPr lang="en-US" sz="2500" kern="1200" cap="all" spc="300" baseline="0">
                <a:highlight>
                  <a:srgbClr val="000000"/>
                </a:highlight>
              </a:rPr>
            </a:br>
            <a:r>
              <a:rPr lang="en-US" sz="2500" b="1"/>
              <a:t>OPIS </a:t>
            </a:r>
            <a:r>
              <a:rPr lang="en-US" sz="2500" b="1" err="1"/>
              <a:t>danych</a:t>
            </a:r>
            <a:r>
              <a:rPr lang="en-US" sz="2500" b="1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;</a:t>
            </a:r>
            <a:br>
              <a:rPr lang="en-US" sz="2500" b="1" kern="1200" cap="all" spc="300" baseline="0">
                <a:highlight>
                  <a:srgbClr val="000000"/>
                </a:highlight>
              </a:rPr>
            </a:br>
            <a:r>
              <a:rPr lang="en-US" sz="2500" b="1" kern="1200" cap="all" spc="300" baseline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Vehicle Sales Data</a:t>
            </a:r>
            <a:endParaRPr lang="en-US" sz="2500" kern="1200" cap="all" spc="300" baseline="0">
              <a:highlight>
                <a:srgbClr val="00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</a:pPr>
            <a:endParaRPr lang="en-US" sz="2500" kern="1200" cap="all" spc="300" baseline="0">
              <a:highlight>
                <a:srgbClr val="00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30E6F3A-3D02-494A-E24B-BDA6E2D05F96}"/>
              </a:ext>
            </a:extLst>
          </p:cNvPr>
          <p:cNvSpPr txBox="1"/>
          <p:nvPr/>
        </p:nvSpPr>
        <p:spPr>
          <a:xfrm>
            <a:off x="8242834" y="139908"/>
            <a:ext cx="3851104" cy="66325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Model – model </a:t>
            </a:r>
            <a:r>
              <a:rPr lang="en-US" sz="1600" err="1">
                <a:ea typeface="+mn-lt"/>
                <a:cs typeface="+mn-lt"/>
              </a:rPr>
              <a:t>samochodu</a:t>
            </a:r>
            <a:endParaRPr lang="en-US" sz="1600" err="1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Month - </a:t>
            </a:r>
            <a:r>
              <a:rPr lang="en-US" sz="1600" err="1">
                <a:ea typeface="+mn-lt"/>
                <a:cs typeface="+mn-lt"/>
              </a:rPr>
              <a:t>miesiąc</a:t>
            </a:r>
            <a:r>
              <a:rPr lang="en-US" sz="1600">
                <a:ea typeface="+mn-lt"/>
                <a:cs typeface="+mn-lt"/>
              </a:rPr>
              <a:t>, w </a:t>
            </a:r>
            <a:r>
              <a:rPr lang="en-US" sz="1600" err="1">
                <a:ea typeface="+mn-lt"/>
                <a:cs typeface="+mn-lt"/>
              </a:rPr>
              <a:t>którym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samochód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został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sprzedany</a:t>
            </a:r>
            <a:endParaRPr lang="en-US" sz="1600">
              <a:ea typeface="+mn-lt"/>
              <a:cs typeface="+mn-lt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err="1">
                <a:ea typeface="+mn-lt"/>
                <a:cs typeface="+mn-lt"/>
              </a:rPr>
              <a:t>Sales_count</a:t>
            </a:r>
            <a:r>
              <a:rPr lang="en-US" sz="1600">
                <a:ea typeface="+mn-lt"/>
                <a:cs typeface="+mn-lt"/>
              </a:rPr>
              <a:t> – </a:t>
            </a:r>
            <a:r>
              <a:rPr lang="en-US" sz="1600" err="1">
                <a:ea typeface="+mn-lt"/>
                <a:cs typeface="+mn-lt"/>
              </a:rPr>
              <a:t>liczba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sprzedanych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samochodów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konretnej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marki</a:t>
            </a:r>
            <a:r>
              <a:rPr lang="en-US" sz="1600">
                <a:ea typeface="+mn-lt"/>
                <a:cs typeface="+mn-lt"/>
              </a:rPr>
              <a:t> w </a:t>
            </a:r>
            <a:r>
              <a:rPr lang="en-US" sz="1600" err="1">
                <a:ea typeface="+mn-lt"/>
                <a:cs typeface="+mn-lt"/>
              </a:rPr>
              <a:t>konretnim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miesięcu</a:t>
            </a:r>
            <a:endParaRPr lang="en-US" sz="1600">
              <a:ea typeface="+mn-lt"/>
              <a:cs typeface="+mn-lt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Year – </a:t>
            </a:r>
            <a:r>
              <a:rPr lang="en-US" sz="1600" err="1">
                <a:ea typeface="+mn-lt"/>
                <a:cs typeface="+mn-lt"/>
              </a:rPr>
              <a:t>rok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produkcji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samochodu</a:t>
            </a:r>
            <a:endParaRPr lang="en-US" sz="1600">
              <a:ea typeface="+mn-lt"/>
              <a:cs typeface="+mn-lt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Make – </a:t>
            </a:r>
            <a:r>
              <a:rPr lang="en-US" sz="1600" err="1">
                <a:ea typeface="+mn-lt"/>
                <a:cs typeface="+mn-lt"/>
              </a:rPr>
              <a:t>marka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samochodu</a:t>
            </a:r>
            <a:endParaRPr lang="en-US" sz="1600">
              <a:ea typeface="+mn-lt"/>
              <a:cs typeface="+mn-lt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Body – </a:t>
            </a:r>
            <a:r>
              <a:rPr lang="en-US" sz="1600" err="1">
                <a:ea typeface="+mn-lt"/>
                <a:cs typeface="+mn-lt"/>
              </a:rPr>
              <a:t>nadwodzie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samochodu</a:t>
            </a:r>
            <a:endParaRPr lang="en-US" sz="1600">
              <a:ea typeface="+mn-lt"/>
              <a:cs typeface="+mn-lt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Transmission – </a:t>
            </a:r>
            <a:r>
              <a:rPr lang="en-US" sz="1600" err="1">
                <a:ea typeface="+mn-lt"/>
                <a:cs typeface="+mn-lt"/>
              </a:rPr>
              <a:t>rodzaj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skrzyni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biegów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Condition – stan </a:t>
            </a:r>
            <a:r>
              <a:rPr lang="en-US" sz="1600" err="1">
                <a:ea typeface="+mn-lt"/>
                <a:cs typeface="+mn-lt"/>
              </a:rPr>
              <a:t>samochodu</a:t>
            </a:r>
            <a:r>
              <a:rPr lang="en-US" sz="1600">
                <a:ea typeface="+mn-lt"/>
                <a:cs typeface="+mn-lt"/>
              </a:rPr>
              <a:t> (0-50)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Odometer – </a:t>
            </a:r>
            <a:r>
              <a:rPr lang="en-US" sz="1600" err="1">
                <a:ea typeface="+mn-lt"/>
                <a:cs typeface="+mn-lt"/>
              </a:rPr>
              <a:t>przebieg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samochodu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Color – </a:t>
            </a:r>
            <a:r>
              <a:rPr lang="en-US" sz="1600" err="1">
                <a:ea typeface="+mn-lt"/>
                <a:cs typeface="+mn-lt"/>
              </a:rPr>
              <a:t>kolor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samochodu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Interior – </a:t>
            </a:r>
            <a:r>
              <a:rPr lang="en-US" sz="1600" err="1">
                <a:ea typeface="+mn-lt"/>
                <a:cs typeface="+mn-lt"/>
              </a:rPr>
              <a:t>kolor</a:t>
            </a:r>
            <a:r>
              <a:rPr lang="en-US" sz="1600">
                <a:ea typeface="+mn-lt"/>
                <a:cs typeface="+mn-lt"/>
              </a:rPr>
              <a:t> wnętrza </a:t>
            </a:r>
            <a:r>
              <a:rPr lang="en-US" sz="1600" err="1">
                <a:ea typeface="+mn-lt"/>
                <a:cs typeface="+mn-lt"/>
              </a:rPr>
              <a:t>samochodu</a:t>
            </a:r>
            <a:endParaRPr lang="en-US" sz="1600">
              <a:ea typeface="+mn-lt"/>
              <a:cs typeface="+mn-lt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Seller – </a:t>
            </a:r>
            <a:r>
              <a:rPr lang="en-US" sz="1600" err="1">
                <a:ea typeface="+mn-lt"/>
                <a:cs typeface="+mn-lt"/>
              </a:rPr>
              <a:t>nazwa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sprzedawcy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err="1">
                <a:ea typeface="+mn-lt"/>
                <a:cs typeface="+mn-lt"/>
              </a:rPr>
              <a:t>Sellingprice</a:t>
            </a:r>
            <a:r>
              <a:rPr lang="en-US" sz="1600">
                <a:ea typeface="+mn-lt"/>
                <a:cs typeface="+mn-lt"/>
              </a:rPr>
              <a:t> – </a:t>
            </a:r>
            <a:r>
              <a:rPr lang="en-US" sz="1600" err="1">
                <a:ea typeface="+mn-lt"/>
                <a:cs typeface="+mn-lt"/>
              </a:rPr>
              <a:t>cena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sprzedaży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samochodu</a:t>
            </a:r>
            <a:endParaRPr lang="en-US" sz="1600" err="1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err="1"/>
              <a:t>Liczba</a:t>
            </a:r>
            <a:r>
              <a:rPr lang="en-US" sz="1600"/>
              <a:t> </a:t>
            </a:r>
            <a:r>
              <a:rPr lang="en-US" sz="1600" err="1"/>
              <a:t>obserwacji</a:t>
            </a:r>
            <a:r>
              <a:rPr lang="en-US" sz="1600"/>
              <a:t>: 558837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57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A96524E-1E66-E6F5-FE18-3EFAD2B1E769}"/>
              </a:ext>
            </a:extLst>
          </p:cNvPr>
          <p:cNvSpPr txBox="1"/>
          <p:nvPr/>
        </p:nvSpPr>
        <p:spPr>
          <a:xfrm>
            <a:off x="193040" y="150046"/>
            <a:ext cx="49439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Statystyki opisowe zmiennych numerycznych: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62E1E3-2095-524B-5428-ADA24ABDB2B1}"/>
              </a:ext>
            </a:extLst>
          </p:cNvPr>
          <p:cNvSpPr txBox="1"/>
          <p:nvPr/>
        </p:nvSpPr>
        <p:spPr>
          <a:xfrm>
            <a:off x="193040" y="3579046"/>
            <a:ext cx="4094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Statystyki zmiennych kategorycznych:</a:t>
            </a:r>
          </a:p>
        </p:txBody>
      </p:sp>
      <p:pic>
        <p:nvPicPr>
          <p:cNvPr id="6" name="Obraz 5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C31E9D64-BDD8-EFFA-2E70-579634EE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5" y="4103068"/>
            <a:ext cx="7101932" cy="2155205"/>
          </a:xfrm>
          <a:prstGeom prst="rect">
            <a:avLst/>
          </a:prstGeom>
        </p:spPr>
      </p:pic>
      <p:pic>
        <p:nvPicPr>
          <p:cNvPr id="10" name="Obraz 9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1F60D190-876F-7ADF-AFF8-E2C008CD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601353"/>
            <a:ext cx="10063975" cy="28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8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9C169E9-660A-CC78-E17C-05BA46F6C0A3}"/>
              </a:ext>
            </a:extLst>
          </p:cNvPr>
          <p:cNvSpPr txBox="1"/>
          <p:nvPr/>
        </p:nvSpPr>
        <p:spPr>
          <a:xfrm>
            <a:off x="7859059" y="1231900"/>
            <a:ext cx="3418541" cy="13445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30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Macierz korelacji</a:t>
            </a:r>
          </a:p>
        </p:txBody>
      </p:sp>
      <p:pic>
        <p:nvPicPr>
          <p:cNvPr id="2" name="Obraz 1" descr="Obraz zawierający zrzut ekranu, tekst, Prostokąt, kwadrat&#10;&#10;Opis wygenerowany automatycznie">
            <a:extLst>
              <a:ext uri="{FF2B5EF4-FFF2-40B4-BE49-F238E27FC236}">
                <a16:creationId xmlns:a16="http://schemas.microsoft.com/office/drawing/2014/main" id="{CBA4E639-83E4-35E3-6EF7-BE4DCB20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2" y="1014349"/>
            <a:ext cx="6592904" cy="482930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ACD7DBA-6E9A-8242-7849-8809E81BABDA}"/>
              </a:ext>
            </a:extLst>
          </p:cNvPr>
          <p:cNvSpPr txBox="1"/>
          <p:nvPr/>
        </p:nvSpPr>
        <p:spPr>
          <a:xfrm>
            <a:off x="7976885" y="2488557"/>
            <a:ext cx="3567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>
                <a:ea typeface="+mn-lt"/>
                <a:cs typeface="+mn-lt"/>
              </a:rPr>
              <a:t>Średnia dodatnia </a:t>
            </a:r>
            <a:r>
              <a:rPr lang="pl-PL" err="1">
                <a:ea typeface="+mn-lt"/>
                <a:cs typeface="+mn-lt"/>
              </a:rPr>
              <a:t>dodatnia</a:t>
            </a:r>
            <a:r>
              <a:rPr lang="pl-PL">
                <a:ea typeface="+mn-lt"/>
                <a:cs typeface="+mn-lt"/>
              </a:rPr>
              <a:t> między "</a:t>
            </a:r>
            <a:r>
              <a:rPr lang="pl-PL" err="1">
                <a:ea typeface="+mn-lt"/>
                <a:cs typeface="+mn-lt"/>
              </a:rPr>
              <a:t>year</a:t>
            </a:r>
            <a:r>
              <a:rPr lang="pl-PL">
                <a:ea typeface="+mn-lt"/>
                <a:cs typeface="+mn-lt"/>
              </a:rPr>
              <a:t>" a "</a:t>
            </a:r>
            <a:r>
              <a:rPr lang="pl-PL" err="1">
                <a:ea typeface="+mn-lt"/>
                <a:cs typeface="+mn-lt"/>
              </a:rPr>
              <a:t>sellingprice</a:t>
            </a:r>
            <a:r>
              <a:rPr lang="pl-PL">
                <a:ea typeface="+mn-lt"/>
                <a:cs typeface="+mn-lt"/>
              </a:rPr>
              <a:t>"</a:t>
            </a:r>
            <a:endParaRPr lang="pl-PL"/>
          </a:p>
          <a:p>
            <a:pPr marL="285750" indent="-285750">
              <a:buFont typeface="Arial"/>
              <a:buChar char="•"/>
            </a:pPr>
            <a:r>
              <a:rPr lang="pl-PL">
                <a:ea typeface="+mn-lt"/>
                <a:cs typeface="+mn-lt"/>
              </a:rPr>
              <a:t>Średnia korelacja ujemna między "</a:t>
            </a:r>
            <a:r>
              <a:rPr lang="pl-PL" err="1">
                <a:ea typeface="+mn-lt"/>
                <a:cs typeface="+mn-lt"/>
              </a:rPr>
              <a:t>odometer</a:t>
            </a:r>
            <a:r>
              <a:rPr lang="pl-PL">
                <a:ea typeface="+mn-lt"/>
                <a:cs typeface="+mn-lt"/>
              </a:rPr>
              <a:t>" a "</a:t>
            </a:r>
            <a:r>
              <a:rPr lang="pl-PL" err="1">
                <a:ea typeface="+mn-lt"/>
                <a:cs typeface="+mn-lt"/>
              </a:rPr>
              <a:t>sellingprice</a:t>
            </a:r>
            <a:r>
              <a:rPr lang="pl-PL">
                <a:ea typeface="+mn-lt"/>
                <a:cs typeface="+mn-lt"/>
              </a:rPr>
              <a:t>"</a:t>
            </a:r>
          </a:p>
          <a:p>
            <a:pPr marL="285750" indent="-285750">
              <a:buFont typeface="Arial"/>
              <a:buChar char="•"/>
            </a:pPr>
            <a:r>
              <a:rPr lang="pl-PL">
                <a:ea typeface="+mn-lt"/>
                <a:cs typeface="+mn-lt"/>
              </a:rPr>
              <a:t>"</a:t>
            </a:r>
            <a:r>
              <a:rPr lang="pl-PL" err="1">
                <a:ea typeface="+mn-lt"/>
                <a:cs typeface="+mn-lt"/>
              </a:rPr>
              <a:t>year</a:t>
            </a:r>
            <a:r>
              <a:rPr lang="pl-PL">
                <a:ea typeface="+mn-lt"/>
                <a:cs typeface="+mn-lt"/>
              </a:rPr>
              <a:t>" i "</a:t>
            </a:r>
            <a:r>
              <a:rPr lang="pl-PL" err="1">
                <a:ea typeface="+mn-lt"/>
                <a:cs typeface="+mn-lt"/>
              </a:rPr>
              <a:t>odometer</a:t>
            </a:r>
            <a:r>
              <a:rPr lang="pl-PL">
                <a:ea typeface="+mn-lt"/>
                <a:cs typeface="+mn-lt"/>
              </a:rPr>
              <a:t>" mają silną korelację ujemną</a:t>
            </a:r>
          </a:p>
          <a:p>
            <a:pPr marL="285750" indent="-285750">
              <a:buFont typeface="Arial"/>
              <a:buChar char="•"/>
            </a:pPr>
            <a:r>
              <a:rPr lang="pl-PL"/>
              <a:t>Słaba liniowa zależność zmiennej "</a:t>
            </a:r>
            <a:r>
              <a:rPr lang="pl-PL" err="1"/>
              <a:t>sales_count</a:t>
            </a:r>
            <a:r>
              <a:rPr lang="pl-PL"/>
              <a:t>" z innymi zmiennymi</a:t>
            </a:r>
          </a:p>
        </p:txBody>
      </p:sp>
    </p:spTree>
    <p:extLst>
      <p:ext uri="{BB962C8B-B14F-4D97-AF65-F5344CB8AC3E}">
        <p14:creationId xmlns:p14="http://schemas.microsoft.com/office/powerpoint/2010/main" val="293334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AC1B80-F8B2-4B95-B4B7-7917A33D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Wykres, linia&#10;&#10;Opis wygenerowany automatycznie">
            <a:extLst>
              <a:ext uri="{FF2B5EF4-FFF2-40B4-BE49-F238E27FC236}">
                <a16:creationId xmlns:a16="http://schemas.microsoft.com/office/drawing/2014/main" id="{5E9D8B8D-B41D-35F9-5DA8-764857CF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78" r="1" b="1"/>
          <a:stretch/>
        </p:blipFill>
        <p:spPr>
          <a:xfrm>
            <a:off x="20" y="-1"/>
            <a:ext cx="12191979" cy="506311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F350CAD-500A-4FF0-3CE0-DD04C7253012}"/>
              </a:ext>
            </a:extLst>
          </p:cNvPr>
          <p:cNvSpPr txBox="1"/>
          <p:nvPr/>
        </p:nvSpPr>
        <p:spPr>
          <a:xfrm>
            <a:off x="647701" y="647701"/>
            <a:ext cx="4833620" cy="3233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30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Rozkład roku produkcji wszystkich samochodów: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E1AEB00-64AC-763D-E160-19E88892B274}"/>
              </a:ext>
            </a:extLst>
          </p:cNvPr>
          <p:cNvSpPr txBox="1"/>
          <p:nvPr/>
        </p:nvSpPr>
        <p:spPr>
          <a:xfrm>
            <a:off x="105507" y="5240214"/>
            <a:ext cx="96687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>
                <a:ea typeface="+mn-lt"/>
                <a:cs typeface="+mn-lt"/>
              </a:rPr>
              <a:t>Na wykresie widać, że najwięcej samochodów sprzedano z lat produkcji 2011-2014.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07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83E717-9477-F1E5-2D78-D2F6F1C1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059" y="1231900"/>
            <a:ext cx="3418541" cy="3184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000"/>
              <a:t>Dytrybuacja marki, modelu, Nadwozia, koloru </a:t>
            </a:r>
            <a:br>
              <a:rPr lang="en-US" sz="3000"/>
            </a:br>
            <a:endParaRPr lang="en-US" sz="3000"/>
          </a:p>
        </p:txBody>
      </p:sp>
      <p:pic>
        <p:nvPicPr>
          <p:cNvPr id="4" name="Symbol zastępczy zawartości 3" descr="Obraz zawierający tekst, krąg, zrzut ekranu, diagram&#10;&#10;Opis wygenerowany automatycznie">
            <a:extLst>
              <a:ext uri="{FF2B5EF4-FFF2-40B4-BE49-F238E27FC236}">
                <a16:creationId xmlns:a16="http://schemas.microsoft.com/office/drawing/2014/main" id="{D9BF993B-3D7F-0546-3386-D030CC8FE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140" y="647700"/>
            <a:ext cx="585536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Obraz zawierający tekst, zrzut ekranu, Wykres, diagram&#10;&#10;Opis wygenerowany automatycznie">
            <a:extLst>
              <a:ext uri="{FF2B5EF4-FFF2-40B4-BE49-F238E27FC236}">
                <a16:creationId xmlns:a16="http://schemas.microsoft.com/office/drawing/2014/main" id="{FC1A0336-0EEA-80F9-D5D3-8E33C35F9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06" y="590085"/>
            <a:ext cx="11081986" cy="4405660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F9BEC2C-116A-444A-526D-ADD36C3F8E7C}"/>
              </a:ext>
            </a:extLst>
          </p:cNvPr>
          <p:cNvSpPr txBox="1"/>
          <p:nvPr/>
        </p:nvSpPr>
        <p:spPr>
          <a:xfrm>
            <a:off x="610839" y="5223727"/>
            <a:ext cx="749584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>
                <a:ea typeface="+mn-lt"/>
                <a:cs typeface="+mn-lt"/>
              </a:rPr>
              <a:t>Na wykresie możemy zobaczyć że wtorek jest najbardziej szczytowym dniem sprzedaży, a luty jest najlepiej sprzedającym się miesiącem samochodów.</a:t>
            </a:r>
          </a:p>
        </p:txBody>
      </p:sp>
    </p:spTree>
    <p:extLst>
      <p:ext uri="{BB962C8B-B14F-4D97-AF65-F5344CB8AC3E}">
        <p14:creationId xmlns:p14="http://schemas.microsoft.com/office/powerpoint/2010/main" val="323704241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493BA"/>
      </a:accent1>
      <a:accent2>
        <a:srgbClr val="BA7F94"/>
      </a:accent2>
      <a:accent3>
        <a:srgbClr val="C69996"/>
      </a:accent3>
      <a:accent4>
        <a:srgbClr val="BA9B7F"/>
      </a:accent4>
      <a:accent5>
        <a:srgbClr val="A9A480"/>
      </a:accent5>
      <a:accent6>
        <a:srgbClr val="9AAA74"/>
      </a:accent6>
      <a:hlink>
        <a:srgbClr val="568E62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15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CitationVTI</vt:lpstr>
      <vt:lpstr>Hackology Lublin 2024</vt:lpstr>
      <vt:lpstr>Idea</vt:lpstr>
      <vt:lpstr>Etapy projektu</vt:lpstr>
      <vt:lpstr>  OPIS danych; Vehicle Sales Data </vt:lpstr>
      <vt:lpstr>Prezentacja programu PowerPoint</vt:lpstr>
      <vt:lpstr>Prezentacja programu PowerPoint</vt:lpstr>
      <vt:lpstr>Prezentacja programu PowerPoint</vt:lpstr>
      <vt:lpstr>Dytrybuacja marki, modelu, Nadwozia, koloru  </vt:lpstr>
      <vt:lpstr>Prezentacja programu PowerPoint</vt:lpstr>
      <vt:lpstr>Prezentacja programu PowerPoint</vt:lpstr>
      <vt:lpstr>architektura sieci neuronowej</vt:lpstr>
      <vt:lpstr>Opis Architektury</vt:lpstr>
      <vt:lpstr>Prezentacja programu PowerPoint</vt:lpstr>
      <vt:lpstr>Zalety rozwiązania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251</cp:revision>
  <dcterms:created xsi:type="dcterms:W3CDTF">2024-10-19T19:40:52Z</dcterms:created>
  <dcterms:modified xsi:type="dcterms:W3CDTF">2024-10-20T08:30:45Z</dcterms:modified>
</cp:coreProperties>
</file>