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yd  Antoniuk" userId="52b65533-f668-4d0c-b274-ae9936e106af" providerId="ADAL" clId="{B652208B-66CE-44D4-94C7-2D31D0AEA44C}"/>
    <pc:docChg chg="modSld">
      <pc:chgData name="Davyd  Antoniuk" userId="52b65533-f668-4d0c-b274-ae9936e106af" providerId="ADAL" clId="{B652208B-66CE-44D4-94C7-2D31D0AEA44C}" dt="2024-10-28T18:27:46.652" v="0" actId="20577"/>
      <pc:docMkLst>
        <pc:docMk/>
      </pc:docMkLst>
      <pc:sldChg chg="modSp mod">
        <pc:chgData name="Davyd  Antoniuk" userId="52b65533-f668-4d0c-b274-ae9936e106af" providerId="ADAL" clId="{B652208B-66CE-44D4-94C7-2D31D0AEA44C}" dt="2024-10-28T18:27:46.652" v="0" actId="20577"/>
        <pc:sldMkLst>
          <pc:docMk/>
          <pc:sldMk cId="0" sldId="256"/>
        </pc:sldMkLst>
        <pc:spChg chg="mod">
          <ac:chgData name="Davyd  Antoniuk" userId="52b65533-f668-4d0c-b274-ae9936e106af" providerId="ADAL" clId="{B652208B-66CE-44D4-94C7-2D31D0AEA44C}" dt="2024-10-28T18:27:46.652" v="0" actId="20577"/>
          <ac:spMkLst>
            <pc:docMk/>
            <pc:sldMk cId="0" sldId="256"/>
            <ac:spMk id="3" creationId="{DEC4213D-0940-46EE-8A24-C40D648EEF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97E03-C5B7-4194-BF7B-656EFE617BFB}" type="datetimeFigureOut">
              <a:rPr lang="pl-PL" smtClean="0"/>
              <a:t>28.10.2024</a:t>
            </a:fld>
            <a:endParaRPr lang="pl-PL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pl-PL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C80A6-ACBE-40D7-B54A-BAA3E285D4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466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C80A6-ACBE-40D7-B54A-BAA3E285D4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09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26A3511E-B90F-48D6-A409-B1B2FCB2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>
            <a:extLst>
              <a:ext uri="{FF2B5EF4-FFF2-40B4-BE49-F238E27FC236}">
                <a16:creationId xmlns:a16="http://schemas.microsoft.com/office/drawing/2014/main" id="{F771E34D-4B53-4ADA-ABD8-ECEC3284B638}"/>
              </a:ext>
            </a:extLst>
          </p:cNvPr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CC0843A-9FBA-4E3D-98C3-425422F69318}"/>
                </a:ext>
              </a:extLst>
            </p:cNvPr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3A04C81-221F-4EF9-8170-0AFB485F2C09}"/>
                </a:ext>
              </a:extLst>
            </p:cNvPr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3869576-09BA-497E-BA3A-D2207679A613}"/>
                </a:ext>
              </a:extLst>
            </p:cNvPr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066821DC-56EA-40D3-A5A1-9D45537CE62D}"/>
                </a:ext>
              </a:extLst>
            </p:cNvPr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A8852257-7CA8-47EC-9C26-15F7595D9D12}"/>
                </a:ext>
              </a:extLst>
            </p:cNvPr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F4CE3DAD-DC78-4180-9E7D-A4B43182ED62}"/>
                </a:ext>
              </a:extLst>
            </p:cNvPr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BC3883D9-11AE-4147-A4ED-AFB1699D5CC0}"/>
                </a:ext>
              </a:extLst>
            </p:cNvPr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A4C9DCB-DDEC-475B-A169-F3B034CB57EB}"/>
                </a:ext>
              </a:extLst>
            </p:cNvPr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37D7DF0-7A7F-4363-B2F8-D88C47A603B7}"/>
                </a:ext>
              </a:extLst>
            </p:cNvPr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9727B16-EFEF-45D3-B3C3-7736854FC791}"/>
                </a:ext>
              </a:extLst>
            </p:cNvPr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851D39DF-86D2-49FA-988B-7F1D642A795E}"/>
                </a:ext>
              </a:extLst>
            </p:cNvPr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5994E40-F1C6-42CD-BE75-87CE33E25BD4}"/>
                </a:ext>
              </a:extLst>
            </p:cNvPr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295307-5CB7-4EFA-86FC-66BD93DF4575}"/>
                </a:ext>
              </a:extLst>
            </p:cNvPr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DA76A7EA-0265-4AC0-8F9C-72714BE7460E}"/>
                </a:ext>
              </a:extLst>
            </p:cNvPr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6AFFFAA2-6FE9-46F1-98F1-3ED20BCF7976}"/>
                </a:ext>
              </a:extLst>
            </p:cNvPr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C251AB31-BDBD-4918-812E-E09A5B0314EB}"/>
                </a:ext>
              </a:extLst>
            </p:cNvPr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511AF10-0F9C-4AFD-9197-59F1F91C1D0F}"/>
                </a:ext>
              </a:extLst>
            </p:cNvPr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F7477249-49A0-45E3-8A4E-E569BDC12596}"/>
                </a:ext>
              </a:extLst>
            </p:cNvPr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1235B96E-7B3D-4355-A662-C939AB7B1A47}"/>
                </a:ext>
              </a:extLst>
            </p:cNvPr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385C7E52-6A66-4044-9CF5-8140B3392BBE}"/>
                </a:ext>
              </a:extLst>
            </p:cNvPr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6670543E-369D-4178-87DF-95170BF7B5D0}"/>
                </a:ext>
              </a:extLst>
            </p:cNvPr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D9C34F15-9BA4-48BE-93A5-A85253798A77}"/>
                </a:ext>
              </a:extLst>
            </p:cNvPr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BDFAE54-AD5B-43BB-9D88-8927C8AE9E72}"/>
                </a:ext>
              </a:extLst>
            </p:cNvPr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38CCFBFB-423D-497C-9908-E9043ABDE6D8}"/>
                </a:ext>
              </a:extLst>
            </p:cNvPr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E108B32-C976-43B9-BCF0-AEA606029004}"/>
                </a:ext>
              </a:extLst>
            </p:cNvPr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47F00F52-8775-41F8-8B8A-76D7476FF053}"/>
                </a:ext>
              </a:extLst>
            </p:cNvPr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CABEFD9-58F7-4FFD-BF97-A0F16A4B8169}"/>
                </a:ext>
              </a:extLst>
            </p:cNvPr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56B7E08-9C97-470E-974B-1333C7904446}"/>
                </a:ext>
              </a:extLst>
            </p:cNvPr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768F759B-54F5-4D9D-BC5E-4F25B860D72F}"/>
                </a:ext>
              </a:extLst>
            </p:cNvPr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274A2CC-7F42-420E-A7F3-4D329390891B}"/>
                </a:ext>
              </a:extLst>
            </p:cNvPr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8948DD7-9C33-468A-BF1B-F27C474DB20C}"/>
                </a:ext>
              </a:extLst>
            </p:cNvPr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935BE5B1-C74F-4ECF-AF2C-9C2BB1659B6E}"/>
                </a:ext>
              </a:extLst>
            </p:cNvPr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15ADB52A-E921-4B00-831A-8FB52C0458E3}"/>
                </a:ext>
              </a:extLst>
            </p:cNvPr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DA87B7E-8268-4EB7-9935-DB1772AB70C4}"/>
                </a:ext>
              </a:extLst>
            </p:cNvPr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4691DB4D-FA52-4374-8C47-C2C607ED001F}"/>
                </a:ext>
              </a:extLst>
            </p:cNvPr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91F801EA-85B3-4821-AEDF-BB28BBC06783}"/>
                </a:ext>
              </a:extLst>
            </p:cNvPr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5EBA0312-D234-48FE-A35F-584FE377B67C}"/>
                </a:ext>
              </a:extLst>
            </p:cNvPr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C807387F-B2BA-4F88-BB87-ACB083AFC562}"/>
                </a:ext>
              </a:extLst>
            </p:cNvPr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BD354FDA-22B1-4637-B571-6C1C308DA6C0}"/>
                </a:ext>
              </a:extLst>
            </p:cNvPr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9688F2A5-399F-4C15-B0A9-E6361BA14F5E}"/>
                </a:ext>
              </a:extLst>
            </p:cNvPr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AD2C9E30-BFF9-4640-A445-8DA23B6BAF71}"/>
                </a:ext>
              </a:extLst>
            </p:cNvPr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F423CE17-5D6F-43CA-B563-01D433707882}"/>
                </a:ext>
              </a:extLst>
            </p:cNvPr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4C64AACB-1914-4B8D-8383-E6507E2759AE}"/>
                </a:ext>
              </a:extLst>
            </p:cNvPr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63FE33F9-075F-4CB2-94FA-AB50E05A6B05}"/>
                </a:ext>
              </a:extLst>
            </p:cNvPr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AA9F4E67-B997-4517-A8F0-865FCE1204B6}"/>
                </a:ext>
              </a:extLst>
            </p:cNvPr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9F1C6829-93C0-44ED-B26A-0860B63647FA}"/>
                </a:ext>
              </a:extLst>
            </p:cNvPr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80B78E2B-6A4E-4208-9982-98BA510F8C41}"/>
                </a:ext>
              </a:extLst>
            </p:cNvPr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DCA2C2F3-2B31-4910-BAF1-1C57D7AEE194}"/>
                </a:ext>
              </a:extLst>
            </p:cNvPr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A3222463-17CB-40CF-83E4-187211BEFAAE}"/>
                </a:ext>
              </a:extLst>
            </p:cNvPr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287005CF-904B-4A1D-B04D-FD58BDC042AD}"/>
                </a:ext>
              </a:extLst>
            </p:cNvPr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D97485D7-0903-4979-8BF6-946595AD496F}"/>
                </a:ext>
              </a:extLst>
            </p:cNvPr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779145F9-7E9A-4056-8847-A61F67546133}"/>
                </a:ext>
              </a:extLst>
            </p:cNvPr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B89DF285-BF51-4677-B28F-3BC1051E81AF}"/>
                </a:ext>
              </a:extLst>
            </p:cNvPr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F2E5B8C0-5423-4367-9F74-83C920F89CBF}"/>
                </a:ext>
              </a:extLst>
            </p:cNvPr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uk-U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582C1289-FD9F-4654-8385-0884F3CD87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lang="uk-UA" sz="4800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A2D8509-372B-4C4E-B0B1-79FEA1FD4C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82FFFF"/>
                </a:solidFill>
              </a:defRPr>
            </a:lvl1pPr>
          </a:lstStyle>
          <a:p>
            <a:pPr lvl="0"/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48862AE7-4B50-4BAD-A3AB-0CEA71032A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C978DEB-6DED-4D10-B762-3AB8FB48DC58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44D3FEEC-AE81-43CA-BE50-79E1667ABB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D3DB4C2A-DD0B-4F91-ABC6-B99AECB776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AE87E0C-CE9A-40A1-956A-B4B7E4B7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55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1CAB-E6C9-4A73-A9BB-E6E12C97E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lang="uk-UA" sz="3200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7811E-0347-4E72-8ACE-E27941985A2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7064-D7CE-42EA-B508-960EF57744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819DE-487C-471A-B9CB-62F316C05E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24B24F-434B-46D0-9203-83751E0E22D5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9FF7-89E6-43F2-93D9-65C3B74BD5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381C7-D237-490D-A791-474FDBF729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9ECFF-109A-4871-B443-CCDC585290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E84B-BBC6-47A7-B610-7A852EA86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D2F45E2-F935-4C2D-BB70-B746ECFEDD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8C7EBF2-D8D7-4E23-816A-F1FC4586C1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69FEF6-9441-4B18-8F11-B1106802D30E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A5C2C1C-911E-46E0-9790-716D9D649C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35931DC-6E6D-4FB4-B9A3-CF69FEA0C8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51ECC8-B875-4DBE-8562-1F2433291F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3C4E-4880-4B87-933F-26D335C56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577734-281E-4858-87C9-D8E9DF1F03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B5824-A5DD-4695-A088-683B5B5344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72CA8-988E-4060-AC51-8AF6088F2D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622EE-640A-40AA-8AE6-4DC315AB9247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B4383-F94C-49F0-8B1E-CAFE539AAF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C947-FEA5-48CF-94DE-A125A0CD0D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4CFF42-9936-4A56-9CFE-4208E4F35D5A}" type="slidenum">
              <a:t>‹#›</a:t>
            </a:fld>
            <a:endParaRPr lang="en-US"/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7F4CFB1-3CB4-4025-905A-07FBABC1649B}"/>
              </a:ext>
            </a:extLst>
          </p:cNvPr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50AE78C8-D1DF-41DB-AB47-9C144A757C7E}"/>
              </a:ext>
            </a:extLst>
          </p:cNvPr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1B07-A95B-4C2E-B744-6E0889D5A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DABE6B-92CF-4FB4-A599-151776E312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F2109F5-748D-4F2D-83F6-E115EA4964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9824B3-DFB2-4ADB-9D97-D5990107BFD2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EAC338B-8C38-49FD-8081-054652939B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FC64203-5AF0-4938-8A5B-7D84B48BBB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8F9634-4FF7-4576-89F0-B9AAB2C53E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999-6248-4A32-81E9-E4FAC63795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75F8-DB56-4B6A-8788-0D72E03764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55EAE-3C7C-4EFB-AE8E-12C0EC7DCE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9232A-5097-41B0-A132-B35D99EF5D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82043F5-19A2-4B59-8488-1E9869C8ED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94692C-A4E9-4036-BDE5-28B126746B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508EFF-5E15-4A57-ACAD-EDE0239A5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FF31D3E-FDD7-4C30-98A9-2AF7531208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5DA2A1-CD96-4E5F-B2C0-61C1C323C516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B009C3B-9FB3-4349-B09A-C31CD09E43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73748BF-5468-48AE-A7B5-DC94DCB242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51F498-BDCA-4208-8BB3-786929C727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2E9E-D3B9-496F-B5CF-586EEBE9E9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65959-6E77-4743-BE61-B985431103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8A56097-4E4F-40CD-A41E-C5E37984F3B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A2EC2E4-72FC-43E6-977F-59C25E2C3F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6C2A71-F2A5-4C84-B7B9-8621CE9140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7A484A0-D89C-404A-9C83-89E5F1BE7AC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B1542C-F8D3-4822-9928-08BF845A5E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83609F2-6BC4-4F2B-B576-C9E31706A0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017922A-B9F1-4B79-AE3F-D1B575530E1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EBF429C-3275-4BC7-A0DA-C76A05DAE8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3F6DF655-A536-4F1C-9F04-374488BBEC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827E91-6AE0-4974-887D-0C30E3B2CFAC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FB5F36A-D91B-4F4E-95E6-06F45F6EF2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B0E3488-9E7B-4EFD-A7D8-6E2A856C9A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D1CF8E-0298-4899-B1C2-F98FFA8C4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AB3A-9316-491A-996D-DAE411E753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85C5-3170-4F36-BFD8-E3D8823A78B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A2BF-F2D3-48FC-AC47-578100AD8F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724019-9445-4DD2-B9DE-328A6FAD73BB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277C-02E2-4C37-BDD5-5C984DB040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DBF3-A5FF-4CDE-923B-F5A8F13E5A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4B6563-F8B4-459F-B443-02A241BE7C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DD3EB-26F3-4832-BFA1-B4A5AF36EBF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DE676-3E72-4EBD-AB13-A0B5F9631EE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36B6-DBCD-4746-92DE-ECA3EE5BD6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951E-FD8F-4DFD-A227-8517EC989194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10C1-53AC-4378-882B-888F795B4F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E5076-4243-435D-A302-E8EE274D0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051A05-B1F5-4DF1-84DD-CE81FFB774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52DD-6782-4199-A7EF-D7268C14BF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41A4-3DF6-4267-A638-2BC56BB1F9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6AA9-69BF-4DAB-B848-68BE1DF860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F6DE82-420A-4539-8222-BCAC45C9990D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2C44-420C-4527-871B-B0EDC436C4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2224-5767-41E0-AA27-859063951A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4B4298-0D44-4441-9478-EA99824349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34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EC52-6812-48D4-A32A-82D2360B3E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B77A-CF8E-46E4-9D45-FC2350CC7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3C75-65D2-43AD-B225-10B8861C11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56C0F-F388-4682-9548-6762C3B062D9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51C3-0DB6-4395-97E5-8F9BDB9511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0313-8A57-4FF4-9D26-3A09E9E1CC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DCAA83-75B5-4B33-8497-E1E34D7A6E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D2D4-AB34-43DF-8BB4-1C88B82A9F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3A66-6A87-40BB-8458-8D6436E1E7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40F0-F727-45C7-95F1-554298106AE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F8FF2-806E-427D-A96B-457F223D52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4A8B39-6939-4428-8698-84C893284C4C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92C17-4CD5-472C-A8EA-47A4393772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952EE-A9C8-48E6-9142-5B236717E2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31DA06-2FFD-49BC-8825-3EA789089F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89E2-0962-452D-9D12-DFB7225DA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F23B9-3010-418B-9619-EC7510D36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3B67-1071-4731-8EE8-27C30B13895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9117D-6248-4DB8-864C-8D5779AE2A1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98174-4C3F-4131-9672-1E834E16FD4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2BB15-A723-42CD-9E1D-AD309FAD3F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832536-D684-4449-A941-0A612E6FFA37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AC8DA-F739-4692-942B-D143A53C05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6A96D-C64F-4468-AA87-66544A75CD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3A836E-C45E-4EFB-874A-80B72B6FA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0DD-AC4A-40A6-AD80-3C7622AAE6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uk-UA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92F3-9EFD-45A8-B761-CE7595462E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4584B6-61B4-4771-BF4E-C1ED00A14865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07E99-334B-4149-9101-A33457E23F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8C78F-CD89-4FC3-956D-6DFCFEAF47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DF1A90-A079-41C8-A3B0-47F1EA6193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2C444-53C7-4025-8EAC-681D19EF7D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D60D6-1063-45CE-8EB7-0E5912D2A169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2177D-7AFD-49A9-805C-CA60B147B2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A579-AC89-40F8-8233-1F85284280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EB7DA-220E-486D-B422-832DF618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70D5-9E74-4294-A1FF-AA7DA26A6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lang="uk-UA" sz="3200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C10C-C96E-4164-82F0-EAA86268E46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DB7AF-8ECF-45AF-8766-3908E25617A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F6BF5-C2C8-48D9-A006-749D12DCC6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5E9BAA-A9D5-42FA-BD5D-6C40F1A79F12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EE80D-CC83-43AD-B715-E3D464B5E6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9A36B-8FA4-4329-84DB-60AC800CFE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5A55F9-8EFB-402B-ACFD-41AB534ED1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8921-431C-4EB4-AC9B-FDDC43526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lang="uk-UA" sz="3200"/>
            </a:lvl1pPr>
          </a:lstStyle>
          <a:p>
            <a:pPr lvl="0"/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3D05C-9689-4D81-8D0E-B8B140B1F80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5F74B-1680-44DE-8725-E11A4D06506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D53E7-53E8-4800-8FAC-E4175B089E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CECF5A-37E1-4E5C-B936-558D223A4F61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BC4C-73D9-45C2-B3C3-25F7C2150D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1D85-DB70-44EF-AC11-59F93CB953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A17DA1-9704-4110-B59F-B29B92D3AF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E049D47A-BB6F-4A91-A50B-B0109ECD5566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>
            <a:extLst>
              <a:ext uri="{FF2B5EF4-FFF2-40B4-BE49-F238E27FC236}">
                <a16:creationId xmlns:a16="http://schemas.microsoft.com/office/drawing/2014/main" id="{4053FB83-8167-49FF-BEFB-F4417534BA9C}"/>
              </a:ext>
            </a:extLst>
          </p:cNvPr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E2EE3359-3320-428D-8E33-CFA21AE8B033}"/>
                </a:ext>
              </a:extLst>
            </p:cNvPr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C5082D2-9044-46CC-A7B6-455C2C93BEE0}"/>
                  </a:ext>
                </a:extLst>
              </p:cNvPr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9A4C71C1-EE28-4EB5-B664-8EC70ED212CA}"/>
                  </a:ext>
                </a:extLst>
              </p:cNvPr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9D9F7CFB-BF03-4F46-A369-C8A15466D5BE}"/>
                  </a:ext>
                </a:extLst>
              </p:cNvPr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6556D0BC-5E3E-49F3-ABD9-E241B43DB15F}"/>
                  </a:ext>
                </a:extLst>
              </p:cNvPr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0FA02619-2909-4191-94B9-7B8ABFECB2C9}"/>
                  </a:ext>
                </a:extLst>
              </p:cNvPr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F5E7B8E8-71FC-4AB1-96EF-4B85425F526E}"/>
                  </a:ext>
                </a:extLst>
              </p:cNvPr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F53B69C2-6243-44B4-88A2-E1B7E28A4986}"/>
                  </a:ext>
                </a:extLst>
              </p:cNvPr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5F0ED00-2E93-42A4-AC65-38B7678B05A9}"/>
                  </a:ext>
                </a:extLst>
              </p:cNvPr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26FE3443-BC1A-4D9C-8925-1D12BE047051}"/>
                  </a:ext>
                </a:extLst>
              </p:cNvPr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811F49CD-D335-4B9C-AA33-19E8DB8B1CE9}"/>
                  </a:ext>
                </a:extLst>
              </p:cNvPr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D14D8C45-C764-41A0-BF11-D5EBDCCE6C8B}"/>
                  </a:ext>
                </a:extLst>
              </p:cNvPr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46D50ED8-BEE1-4870-9DF6-49A29EF2506B}"/>
                  </a:ext>
                </a:extLst>
              </p:cNvPr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33D5CF9C-DED1-49AD-894E-6BA7C1CB05C8}"/>
                  </a:ext>
                </a:extLst>
              </p:cNvPr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88892512-8E4D-4E02-AB8E-5F65966A60B1}"/>
                  </a:ext>
                </a:extLst>
              </p:cNvPr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33B8FF75-AF99-4A84-B4A2-5D5E579D77E1}"/>
                  </a:ext>
                </a:extLst>
              </p:cNvPr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923EF9E5-0B0F-4013-8948-A4DBFA2165B2}"/>
                  </a:ext>
                </a:extLst>
              </p:cNvPr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1BAF3894-A1A9-498F-A31B-A2D3F589A3F7}"/>
                  </a:ext>
                </a:extLst>
              </p:cNvPr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119A43FB-DFE1-42A1-87B6-389B064DA8D3}"/>
                  </a:ext>
                </a:extLst>
              </p:cNvPr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7AFE4F89-C8D5-405A-95BA-A3D402A9F584}"/>
                  </a:ext>
                </a:extLst>
              </p:cNvPr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E24E1618-19D0-4307-A75B-5895C03A11FC}"/>
                  </a:ext>
                </a:extLst>
              </p:cNvPr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5B0139FF-6C52-4A50-BCAF-AB7AD8A44EEB}"/>
                  </a:ext>
                </a:extLst>
              </p:cNvPr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11B8C9FB-1B55-4B39-9F40-DED13C38B7C7}"/>
                  </a:ext>
                </a:extLst>
              </p:cNvPr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FDAD7ED8-197C-426C-8F80-4C7FC2E01D8D}"/>
                  </a:ext>
                </a:extLst>
              </p:cNvPr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CFF63216-9E2E-4A6D-B6E1-09097655C39C}"/>
                  </a:ext>
                </a:extLst>
              </p:cNvPr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0A4B9390-58B0-42D2-87FC-C9672F95FCD5}"/>
                  </a:ext>
                </a:extLst>
              </p:cNvPr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50A1047A-4B46-4009-92DF-8A1573F42BAD}"/>
                  </a:ext>
                </a:extLst>
              </p:cNvPr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22AF7E49-9527-4020-98C6-9B6901C431F5}"/>
                  </a:ext>
                </a:extLst>
              </p:cNvPr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22B5EE02-9B53-4764-8C1A-556A10C165D6}"/>
                </a:ext>
              </a:extLst>
            </p:cNvPr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6FB7B9FA-FC4B-4150-B1F6-119CCA8E6DEE}"/>
                  </a:ext>
                </a:extLst>
              </p:cNvPr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A3F8194D-6C2F-4164-95F1-2E16412B57AC}"/>
                  </a:ext>
                </a:extLst>
              </p:cNvPr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4BFA051-9895-4508-96E6-46F21E8D1EB4}"/>
                  </a:ext>
                </a:extLst>
              </p:cNvPr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429654B-882E-4F73-9FC3-5C77D8B1300E}"/>
                  </a:ext>
                </a:extLst>
              </p:cNvPr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359746C-7CA8-4B84-8698-2D11D6A06EC4}"/>
                  </a:ext>
                </a:extLst>
              </p:cNvPr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B9314DE8-E566-4EB9-8BFA-81EA54320A75}"/>
                  </a:ext>
                </a:extLst>
              </p:cNvPr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D16B600-700E-4A3E-AE84-6CA9207801D1}"/>
                  </a:ext>
                </a:extLst>
              </p:cNvPr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54C2F82-AEBA-47E4-B4BF-F5C0135E7CA9}"/>
                  </a:ext>
                </a:extLst>
              </p:cNvPr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A5962B-ADDE-4398-A2C0-2B91320FD11A}"/>
                  </a:ext>
                </a:extLst>
              </p:cNvPr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063B5B-9A6F-46CE-A1E4-A15B97DBE52C}"/>
                  </a:ext>
                </a:extLst>
              </p:cNvPr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uk-UA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</p:grp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D77B8E24-F3F3-412B-BAA2-BCE06D18F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AB8B594-1BCD-4CB2-A98B-7F165EB96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2639CFA-CA7D-4BF0-AA7E-EEEE57429EF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F5495E81-7F8B-4EEC-A361-2ED0A0E7C5EE}" type="datetime1">
              <a:rPr lang="en-US"/>
              <a:pPr lvl="0"/>
              <a:t>10/28/2024</a:t>
            </a:fld>
            <a:endParaRPr lang="en-US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B7693291-2886-4C9C-AEFD-F6E1F07E40C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017038C6-8439-4574-89AB-E0D4F07BE9A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6B34A7E8-3929-4CBD-ACD2-D0E79F09AF66}" type="slidenum"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uk-UA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uk-UA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uk-UA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uk-UA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uk-UA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72962-4E38-4CD4-B643-412325B7A3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1" y="917088"/>
            <a:ext cx="10411989" cy="1154301"/>
          </a:xfrm>
        </p:spPr>
        <p:txBody>
          <a:bodyPr/>
          <a:lstStyle/>
          <a:p>
            <a:pPr lvl="0"/>
            <a:r>
              <a:rPr lang="pl-PL"/>
              <a:t>Stack Overflow Tag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ED9B9-8513-4177-B796-E600516D05E0}"/>
              </a:ext>
            </a:extLst>
          </p:cNvPr>
          <p:cNvSpPr txBox="1"/>
          <p:nvPr/>
        </p:nvSpPr>
        <p:spPr>
          <a:xfrm>
            <a:off x="1876421" y="2071399"/>
            <a:ext cx="769775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4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Sieć (łącza i węzły) znaczników przepełnienia stosu na podstawie historii programistów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CE46C64-39BD-57A9-E985-3F3ED0AA9F04}"/>
              </a:ext>
            </a:extLst>
          </p:cNvPr>
          <p:cNvSpPr txBox="1"/>
          <p:nvPr/>
        </p:nvSpPr>
        <p:spPr>
          <a:xfrm>
            <a:off x="1876421" y="3429000"/>
            <a:ext cx="457639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4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Davyd </a:t>
            </a:r>
            <a:r>
              <a:rPr lang="pl-PL" sz="4800" dirty="0">
                <a:solidFill>
                  <a:srgbClr val="FFFFFF"/>
                </a:solidFill>
                <a:latin typeface="Tw Cen MT"/>
              </a:rPr>
              <a:t>Antoniuk</a:t>
            </a:r>
            <a:endParaRPr lang="pl-PL" sz="4800" b="0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2F67852C-58A1-8ED4-F393-3357DD12C858}"/>
              </a:ext>
            </a:extLst>
          </p:cNvPr>
          <p:cNvSpPr/>
          <p:nvPr/>
        </p:nvSpPr>
        <p:spPr>
          <a:xfrm>
            <a:off x="7585208" y="189042"/>
            <a:ext cx="3377682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6E8ED58F-8748-9E86-A0C8-1F98BB101323}"/>
              </a:ext>
            </a:extLst>
          </p:cNvPr>
          <p:cNvSpPr/>
          <p:nvPr/>
        </p:nvSpPr>
        <p:spPr>
          <a:xfrm>
            <a:off x="1384038" y="154149"/>
            <a:ext cx="5203373" cy="132472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989A75-9248-B5FF-3032-F8389884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8"/>
          <a:stretch/>
        </p:blipFill>
        <p:spPr>
          <a:xfrm>
            <a:off x="1420782" y="2444033"/>
            <a:ext cx="1924712" cy="13336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43BE25-0111-87CA-D24B-6DDD49187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53"/>
          <a:stretch/>
        </p:blipFill>
        <p:spPr>
          <a:xfrm>
            <a:off x="1407251" y="4395358"/>
            <a:ext cx="1938243" cy="1310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D7068-A0BD-EF00-B29A-03F9F9C1A100}"/>
              </a:ext>
            </a:extLst>
          </p:cNvPr>
          <p:cNvSpPr txBox="1"/>
          <p:nvPr/>
        </p:nvSpPr>
        <p:spPr>
          <a:xfrm>
            <a:off x="1420782" y="167822"/>
            <a:ext cx="61644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Arial Nova Cond" panose="020B0506020202020204" pitchFamily="34" charset="0"/>
              </a:rPr>
              <a:t>Posortowane obszary za stopniem</a:t>
            </a:r>
            <a:endParaRPr lang="en-US" sz="4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B2300-785F-CE69-24FA-CC0C2E7837FA}"/>
              </a:ext>
            </a:extLst>
          </p:cNvPr>
          <p:cNvSpPr txBox="1"/>
          <p:nvPr/>
        </p:nvSpPr>
        <p:spPr>
          <a:xfrm>
            <a:off x="1384038" y="1953294"/>
            <a:ext cx="3776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 Cond" panose="020B0506020202020204" pitchFamily="34" charset="0"/>
              </a:rPr>
              <a:t>5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Nova Cond" panose="020B0506020202020204" pitchFamily="34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Arial Nova Cond" panose="020B0506020202020204" pitchFamily="34" charset="0"/>
              </a:rPr>
              <a:t>Obszarów z największym stopniem</a:t>
            </a:r>
            <a:endParaRPr lang="uk-UA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104DF-0E89-DD1D-A966-E78A2C400AAC}"/>
              </a:ext>
            </a:extLst>
          </p:cNvPr>
          <p:cNvSpPr txBox="1"/>
          <p:nvPr/>
        </p:nvSpPr>
        <p:spPr>
          <a:xfrm>
            <a:off x="1384038" y="3892311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 Cond" panose="020B0506020202020204" pitchFamily="34" charset="0"/>
              </a:rPr>
              <a:t>5 </a:t>
            </a:r>
            <a:r>
              <a:rPr lang="pl-PL" dirty="0">
                <a:solidFill>
                  <a:schemeClr val="bg1"/>
                </a:solidFill>
                <a:latin typeface="Arial Nova Cond" panose="020B0506020202020204" pitchFamily="34" charset="0"/>
              </a:rPr>
              <a:t>Obszarów z najmniejszym stopniem</a:t>
            </a:r>
            <a:endParaRPr lang="uk-UA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C6FEC-CB4E-84B3-00A0-06CABD6E7703}"/>
              </a:ext>
            </a:extLst>
          </p:cNvPr>
          <p:cNvSpPr txBox="1"/>
          <p:nvPr/>
        </p:nvSpPr>
        <p:spPr>
          <a:xfrm>
            <a:off x="7539915" y="189042"/>
            <a:ext cx="6106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Arial Nova Cond" panose="020B0506020202020204" pitchFamily="34" charset="0"/>
              </a:rPr>
              <a:t>Pośrednictwo</a:t>
            </a:r>
            <a:endParaRPr lang="en-US" sz="4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A161E-0EA5-660D-E5D7-6B5FD22D3680}"/>
              </a:ext>
            </a:extLst>
          </p:cNvPr>
          <p:cNvSpPr txBox="1"/>
          <p:nvPr/>
        </p:nvSpPr>
        <p:spPr>
          <a:xfrm>
            <a:off x="7763069" y="2016530"/>
            <a:ext cx="683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 Cond" panose="020B0506020202020204" pitchFamily="34" charset="0"/>
              </a:rPr>
              <a:t>5 </a:t>
            </a:r>
            <a:r>
              <a:rPr lang="pl-PL" dirty="0">
                <a:solidFill>
                  <a:schemeClr val="bg1"/>
                </a:solidFill>
                <a:latin typeface="Arial Nova Cond" panose="020B0506020202020204" pitchFamily="34" charset="0"/>
              </a:rPr>
              <a:t>Obszarów z największym </a:t>
            </a:r>
            <a:r>
              <a:rPr lang="en-US" dirty="0">
                <a:solidFill>
                  <a:schemeClr val="bg1"/>
                </a:solidFill>
                <a:latin typeface="Arial Nova Cond" panose="020B0506020202020204" pitchFamily="34" charset="0"/>
              </a:rPr>
              <a:t>po</a:t>
            </a:r>
            <a:r>
              <a:rPr lang="pl-PL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śriednictwem</a:t>
            </a:r>
            <a:endParaRPr lang="uk-UA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D27F2-D7AF-89E1-7020-410513808381}"/>
              </a:ext>
            </a:extLst>
          </p:cNvPr>
          <p:cNvSpPr txBox="1"/>
          <p:nvPr/>
        </p:nvSpPr>
        <p:spPr>
          <a:xfrm>
            <a:off x="7763069" y="3865848"/>
            <a:ext cx="683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 Cond" panose="020B0506020202020204" pitchFamily="34" charset="0"/>
              </a:rPr>
              <a:t>5 </a:t>
            </a:r>
            <a:r>
              <a:rPr lang="pl-PL" dirty="0">
                <a:solidFill>
                  <a:schemeClr val="bg1"/>
                </a:solidFill>
                <a:latin typeface="Arial Nova Cond" panose="020B0506020202020204" pitchFamily="34" charset="0"/>
              </a:rPr>
              <a:t>Obszarów z najmniejszym </a:t>
            </a:r>
            <a:r>
              <a:rPr lang="en-US" dirty="0">
                <a:solidFill>
                  <a:schemeClr val="bg1"/>
                </a:solidFill>
                <a:latin typeface="Arial Nova Cond" panose="020B0506020202020204" pitchFamily="34" charset="0"/>
              </a:rPr>
              <a:t>po</a:t>
            </a:r>
            <a:r>
              <a:rPr lang="pl-PL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śriednictwem</a:t>
            </a:r>
            <a:endParaRPr lang="uk-UA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5A715C-3C62-B972-03BA-169ABE977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357" y="2514799"/>
            <a:ext cx="2293819" cy="13031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089FBD-4865-58DF-6927-49FD92F9B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357" y="4395358"/>
            <a:ext cx="2263336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3EAFB820-8C72-638A-95ED-F60CB0E4CF68}"/>
              </a:ext>
            </a:extLst>
          </p:cNvPr>
          <p:cNvSpPr/>
          <p:nvPr/>
        </p:nvSpPr>
        <p:spPr>
          <a:xfrm>
            <a:off x="6878993" y="111150"/>
            <a:ext cx="4345733" cy="139850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9FD86B5D-4E76-85A3-4BB9-7879A05BEDD0}"/>
              </a:ext>
            </a:extLst>
          </p:cNvPr>
          <p:cNvSpPr/>
          <p:nvPr/>
        </p:nvSpPr>
        <p:spPr>
          <a:xfrm>
            <a:off x="1576873" y="151712"/>
            <a:ext cx="3377682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85832-16B5-1B50-7629-A6C6EC6DC61C}"/>
              </a:ext>
            </a:extLst>
          </p:cNvPr>
          <p:cNvSpPr txBox="1"/>
          <p:nvPr/>
        </p:nvSpPr>
        <p:spPr>
          <a:xfrm>
            <a:off x="1728496" y="211770"/>
            <a:ext cx="6106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latin typeface="Arial Nova Cond" panose="020B0506020202020204" pitchFamily="34" charset="0"/>
              </a:rPr>
              <a:t>Bliskość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C9B54-B140-D09B-D0AB-E8EDE1C1521C}"/>
              </a:ext>
            </a:extLst>
          </p:cNvPr>
          <p:cNvSpPr txBox="1"/>
          <p:nvPr/>
        </p:nvSpPr>
        <p:spPr>
          <a:xfrm>
            <a:off x="1728496" y="1739653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Arial Nova Cond" panose="020B0506020202020204" pitchFamily="34" charset="0"/>
              </a:rPr>
              <a:t>Wierzchołki z największą </a:t>
            </a:r>
            <a:r>
              <a:rPr lang="pl-PL" sz="2000" dirty="0" err="1">
                <a:latin typeface="Arial Nova Cond" panose="020B0506020202020204" pitchFamily="34" charset="0"/>
              </a:rPr>
              <a:t>bliskościu</a:t>
            </a:r>
            <a:endParaRPr lang="pl-PL" sz="2000" dirty="0">
              <a:latin typeface="Arial Nova Cond" panose="020B0506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66440-2386-9A0B-04AC-5403D72BE11D}"/>
              </a:ext>
            </a:extLst>
          </p:cNvPr>
          <p:cNvSpPr txBox="1"/>
          <p:nvPr/>
        </p:nvSpPr>
        <p:spPr>
          <a:xfrm>
            <a:off x="1728496" y="4259833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Arial Nova Cond" panose="020B0506020202020204" pitchFamily="34" charset="0"/>
              </a:rPr>
              <a:t>Wierzchołek z najmniejszą </a:t>
            </a:r>
            <a:r>
              <a:rPr lang="pl-PL" sz="2000" dirty="0" err="1">
                <a:latin typeface="Arial Nova Cond" panose="020B0506020202020204" pitchFamily="34" charset="0"/>
              </a:rPr>
              <a:t>bliskościu</a:t>
            </a:r>
            <a:endParaRPr lang="pl-PL" sz="2000" dirty="0">
              <a:latin typeface="Arial Nova Cond" panose="020B0506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6EDE7-6080-39C5-09FF-F182D0DA683E}"/>
              </a:ext>
            </a:extLst>
          </p:cNvPr>
          <p:cNvSpPr txBox="1"/>
          <p:nvPr/>
        </p:nvSpPr>
        <p:spPr>
          <a:xfrm>
            <a:off x="6878994" y="146401"/>
            <a:ext cx="5670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latin typeface="Arial Nova Cond" panose="020B0506020202020204" pitchFamily="34" charset="0"/>
              </a:rPr>
              <a:t>Centralność wektora własnego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226D2-5278-7789-8026-6362FB452E23}"/>
              </a:ext>
            </a:extLst>
          </p:cNvPr>
          <p:cNvSpPr txBox="1"/>
          <p:nvPr/>
        </p:nvSpPr>
        <p:spPr>
          <a:xfrm>
            <a:off x="7095577" y="1713833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Arial Nova Cond" panose="020B0506020202020204" pitchFamily="34" charset="0"/>
              </a:rPr>
              <a:t>Wierzchołki z największą </a:t>
            </a:r>
            <a:r>
              <a:rPr lang="pl-PL" sz="2000" dirty="0" err="1">
                <a:latin typeface="Arial Nova Cond" panose="020B0506020202020204" pitchFamily="34" charset="0"/>
              </a:rPr>
              <a:t>centralnościu</a:t>
            </a:r>
            <a:endParaRPr lang="pl-PL" sz="2000" dirty="0">
              <a:latin typeface="Arial Nova Cond" panose="020B0506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BE9F3-B883-E109-AAF6-F829142E05F7}"/>
              </a:ext>
            </a:extLst>
          </p:cNvPr>
          <p:cNvSpPr txBox="1"/>
          <p:nvPr/>
        </p:nvSpPr>
        <p:spPr>
          <a:xfrm>
            <a:off x="7095577" y="4259833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Arial Nova Cond" panose="020B0506020202020204" pitchFamily="34" charset="0"/>
              </a:rPr>
              <a:t>Wierzchołki z najmniejszą </a:t>
            </a:r>
            <a:r>
              <a:rPr lang="pl-PL" sz="2000" dirty="0" err="1">
                <a:latin typeface="Arial Nova Cond" panose="020B0506020202020204" pitchFamily="34" charset="0"/>
              </a:rPr>
              <a:t>centralnościu</a:t>
            </a:r>
            <a:endParaRPr lang="pl-PL" sz="2000" dirty="0">
              <a:latin typeface="Arial Nova Cond" panose="020B0506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36BD9F-9DD5-7C24-A430-582A3A9D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16" y="2409576"/>
            <a:ext cx="2110923" cy="131837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6EAAA84-B458-895A-FAA4-0484929C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16" y="5046873"/>
            <a:ext cx="2110923" cy="128027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865100F-0D06-8675-9F3E-68B8C557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724" y="2369760"/>
            <a:ext cx="2613887" cy="13107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F30C17C-A0D5-5E43-944C-2CBF42B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77" y="5054494"/>
            <a:ext cx="2644369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5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F8BE8A36-5144-117C-2950-90AA0E7A440A}"/>
              </a:ext>
            </a:extLst>
          </p:cNvPr>
          <p:cNvSpPr/>
          <p:nvPr/>
        </p:nvSpPr>
        <p:spPr>
          <a:xfrm>
            <a:off x="1436914" y="270588"/>
            <a:ext cx="3377682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F36DF-FFB8-F136-5EF3-41D195073536}"/>
              </a:ext>
            </a:extLst>
          </p:cNvPr>
          <p:cNvSpPr txBox="1"/>
          <p:nvPr/>
        </p:nvSpPr>
        <p:spPr>
          <a:xfrm>
            <a:off x="1635190" y="379835"/>
            <a:ext cx="610688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l-PL" sz="3600" dirty="0">
                <a:latin typeface="Arial Nova Cond" panose="020B0506020202020204" pitchFamily="34" charset="0"/>
              </a:rPr>
              <a:t>Ranga Strony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B8336-6925-D0EC-B3B0-E0A61FF3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61" y="1325601"/>
            <a:ext cx="7872142" cy="13869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5E1027-DB52-E49D-7223-9F56861A4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61" y="5417818"/>
            <a:ext cx="8131245" cy="929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76D8C7-AF0F-29CC-C99A-77DFC00D7B9C}"/>
              </a:ext>
            </a:extLst>
          </p:cNvPr>
          <p:cNvSpPr txBox="1"/>
          <p:nvPr/>
        </p:nvSpPr>
        <p:spPr>
          <a:xfrm>
            <a:off x="1504561" y="2853174"/>
            <a:ext cx="86658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"Ranga strony" w kontekście tej bazy danych odnosi się do stopnia ważności lub popularności poszczególnych technologii, które są używane przez programistów na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Stack</a:t>
            </a:r>
            <a:r>
              <a:rPr lang="pl-PL" b="0" i="0" dirty="0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Overflow</a:t>
            </a:r>
            <a:r>
              <a:rPr lang="pl-PL" b="0" i="0" dirty="0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. Wartość "rangi strony" może być obliczana na podstawie różnych kryteriów, takich jak częstość występowania określonych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tagów</a:t>
            </a:r>
            <a:r>
              <a:rPr lang="pl-PL" b="0" i="0" dirty="0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 technologicznych w profilach deweloperów. Innymi słowy, im częściej dana technologia pojawia się w opisach pracy i CV programistów, tym wyższa może być jej "ranga strony". Jest to sposób na zrozumienie, jak technologie są ze sobą powiązane i jak często są używane razem w społeczności deweloperów na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Stack</a:t>
            </a:r>
            <a:r>
              <a:rPr lang="pl-PL" b="0" i="0" dirty="0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Overflow</a:t>
            </a:r>
            <a:r>
              <a:rPr lang="pl-PL" b="0" i="0" dirty="0">
                <a:solidFill>
                  <a:srgbClr val="D1D5DB"/>
                </a:solidFill>
                <a:effectLst/>
                <a:latin typeface="Arial Nova Cond" panose="020B0506020202020204" pitchFamily="34" charset="0"/>
              </a:rPr>
              <a:t>.</a:t>
            </a:r>
            <a:endParaRPr lang="pl-PL" dirty="0">
              <a:latin typeface="Arial Nova Cond" panose="020B0506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52A71-1374-B751-F381-B303E4BF0346}"/>
              </a:ext>
            </a:extLst>
          </p:cNvPr>
          <p:cNvSpPr txBox="1"/>
          <p:nvPr/>
        </p:nvSpPr>
        <p:spPr>
          <a:xfrm>
            <a:off x="6627849" y="243334"/>
            <a:ext cx="30079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Arial Black" panose="020B0A04020102020204" pitchFamily="34" charset="0"/>
              </a:rPr>
              <a:t>Ranga Strony po spadaniu</a:t>
            </a:r>
          </a:p>
        </p:txBody>
      </p:sp>
    </p:spTree>
    <p:extLst>
      <p:ext uri="{BB962C8B-B14F-4D97-AF65-F5344CB8AC3E}">
        <p14:creationId xmlns:p14="http://schemas.microsoft.com/office/powerpoint/2010/main" val="383812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6F6F0F45-78DA-F499-9EB0-C73DE5874399}"/>
              </a:ext>
            </a:extLst>
          </p:cNvPr>
          <p:cNvSpPr/>
          <p:nvPr/>
        </p:nvSpPr>
        <p:spPr>
          <a:xfrm>
            <a:off x="1588537" y="295240"/>
            <a:ext cx="3377682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2E9A-943D-3C3D-3C6A-E7988CE743BE}"/>
              </a:ext>
            </a:extLst>
          </p:cNvPr>
          <p:cNvSpPr txBox="1"/>
          <p:nvPr/>
        </p:nvSpPr>
        <p:spPr>
          <a:xfrm>
            <a:off x="1588537" y="398497"/>
            <a:ext cx="6106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Ekcentryczność</a:t>
            </a:r>
            <a:endParaRPr lang="pl-PL" sz="4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77D0E-0C7C-3AF0-798E-7D003EAE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37" y="2119110"/>
            <a:ext cx="6134632" cy="342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E1982-CC17-E427-92BC-727D00189593}"/>
              </a:ext>
            </a:extLst>
          </p:cNvPr>
          <p:cNvSpPr txBox="1"/>
          <p:nvPr/>
        </p:nvSpPr>
        <p:spPr>
          <a:xfrm>
            <a:off x="1588537" y="1719000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Obszary z </a:t>
            </a:r>
            <a:r>
              <a:rPr lang="pl-PL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najwiekszą</a:t>
            </a:r>
            <a:r>
              <a:rPr lang="pl-PL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ekcentrycznościu</a:t>
            </a:r>
            <a:endParaRPr lang="pl-PL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3FF87D-F6BF-E0BC-F4AE-1AEDC607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22" y="5774700"/>
            <a:ext cx="9007621" cy="365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A4EB9-CED3-7CAF-0077-88E135B63FE7}"/>
              </a:ext>
            </a:extLst>
          </p:cNvPr>
          <p:cNvSpPr txBox="1"/>
          <p:nvPr/>
        </p:nvSpPr>
        <p:spPr>
          <a:xfrm>
            <a:off x="1588537" y="5374590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Obszary z </a:t>
            </a:r>
            <a:r>
              <a:rPr lang="pl-PL" sz="2000" dirty="0" err="1">
                <a:solidFill>
                  <a:schemeClr val="bg1"/>
                </a:solidFill>
              </a:rPr>
              <a:t>najmniejszszą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ekcentrycznościu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04619-E92E-82EA-7919-784EE5511B30}"/>
              </a:ext>
            </a:extLst>
          </p:cNvPr>
          <p:cNvSpPr txBox="1"/>
          <p:nvPr/>
        </p:nvSpPr>
        <p:spPr>
          <a:xfrm>
            <a:off x="1588537" y="2977409"/>
            <a:ext cx="6762605" cy="1938992"/>
          </a:xfrm>
          <a:custGeom>
            <a:avLst/>
            <a:gdLst>
              <a:gd name="connsiteX0" fmla="*/ 0 w 6762605"/>
              <a:gd name="connsiteY0" fmla="*/ 0 h 1938992"/>
              <a:gd name="connsiteX1" fmla="*/ 631176 w 6762605"/>
              <a:gd name="connsiteY1" fmla="*/ 0 h 1938992"/>
              <a:gd name="connsiteX2" fmla="*/ 1262353 w 6762605"/>
              <a:gd name="connsiteY2" fmla="*/ 0 h 1938992"/>
              <a:gd name="connsiteX3" fmla="*/ 1623025 w 6762605"/>
              <a:gd name="connsiteY3" fmla="*/ 0 h 1938992"/>
              <a:gd name="connsiteX4" fmla="*/ 1983697 w 6762605"/>
              <a:gd name="connsiteY4" fmla="*/ 0 h 1938992"/>
              <a:gd name="connsiteX5" fmla="*/ 2547248 w 6762605"/>
              <a:gd name="connsiteY5" fmla="*/ 0 h 1938992"/>
              <a:gd name="connsiteX6" fmla="*/ 3178424 w 6762605"/>
              <a:gd name="connsiteY6" fmla="*/ 0 h 1938992"/>
              <a:gd name="connsiteX7" fmla="*/ 3809601 w 6762605"/>
              <a:gd name="connsiteY7" fmla="*/ 0 h 1938992"/>
              <a:gd name="connsiteX8" fmla="*/ 4373151 w 6762605"/>
              <a:gd name="connsiteY8" fmla="*/ 0 h 1938992"/>
              <a:gd name="connsiteX9" fmla="*/ 4733824 w 6762605"/>
              <a:gd name="connsiteY9" fmla="*/ 0 h 1938992"/>
              <a:gd name="connsiteX10" fmla="*/ 5094496 w 6762605"/>
              <a:gd name="connsiteY10" fmla="*/ 0 h 1938992"/>
              <a:gd name="connsiteX11" fmla="*/ 5725672 w 6762605"/>
              <a:gd name="connsiteY11" fmla="*/ 0 h 1938992"/>
              <a:gd name="connsiteX12" fmla="*/ 6221597 w 6762605"/>
              <a:gd name="connsiteY12" fmla="*/ 0 h 1938992"/>
              <a:gd name="connsiteX13" fmla="*/ 6762605 w 6762605"/>
              <a:gd name="connsiteY13" fmla="*/ 0 h 1938992"/>
              <a:gd name="connsiteX14" fmla="*/ 6762605 w 6762605"/>
              <a:gd name="connsiteY14" fmla="*/ 426578 h 1938992"/>
              <a:gd name="connsiteX15" fmla="*/ 6762605 w 6762605"/>
              <a:gd name="connsiteY15" fmla="*/ 911326 h 1938992"/>
              <a:gd name="connsiteX16" fmla="*/ 6762605 w 6762605"/>
              <a:gd name="connsiteY16" fmla="*/ 1337904 h 1938992"/>
              <a:gd name="connsiteX17" fmla="*/ 6762605 w 6762605"/>
              <a:gd name="connsiteY17" fmla="*/ 1938992 h 1938992"/>
              <a:gd name="connsiteX18" fmla="*/ 6401933 w 6762605"/>
              <a:gd name="connsiteY18" fmla="*/ 1938992 h 1938992"/>
              <a:gd name="connsiteX19" fmla="*/ 5770756 w 6762605"/>
              <a:gd name="connsiteY19" fmla="*/ 1938992 h 1938992"/>
              <a:gd name="connsiteX20" fmla="*/ 5274832 w 6762605"/>
              <a:gd name="connsiteY20" fmla="*/ 1938992 h 1938992"/>
              <a:gd name="connsiteX21" fmla="*/ 4643655 w 6762605"/>
              <a:gd name="connsiteY21" fmla="*/ 1938992 h 1938992"/>
              <a:gd name="connsiteX22" fmla="*/ 4080105 w 6762605"/>
              <a:gd name="connsiteY22" fmla="*/ 1938992 h 1938992"/>
              <a:gd name="connsiteX23" fmla="*/ 3719433 w 6762605"/>
              <a:gd name="connsiteY23" fmla="*/ 1938992 h 1938992"/>
              <a:gd name="connsiteX24" fmla="*/ 3291134 w 6762605"/>
              <a:gd name="connsiteY24" fmla="*/ 1938992 h 1938992"/>
              <a:gd name="connsiteX25" fmla="*/ 2727584 w 6762605"/>
              <a:gd name="connsiteY25" fmla="*/ 1938992 h 1938992"/>
              <a:gd name="connsiteX26" fmla="*/ 2231660 w 6762605"/>
              <a:gd name="connsiteY26" fmla="*/ 1938992 h 1938992"/>
              <a:gd name="connsiteX27" fmla="*/ 1532857 w 6762605"/>
              <a:gd name="connsiteY27" fmla="*/ 1938992 h 1938992"/>
              <a:gd name="connsiteX28" fmla="*/ 969307 w 6762605"/>
              <a:gd name="connsiteY28" fmla="*/ 1938992 h 1938992"/>
              <a:gd name="connsiteX29" fmla="*/ 608634 w 6762605"/>
              <a:gd name="connsiteY29" fmla="*/ 1938992 h 1938992"/>
              <a:gd name="connsiteX30" fmla="*/ 0 w 6762605"/>
              <a:gd name="connsiteY30" fmla="*/ 1938992 h 1938992"/>
              <a:gd name="connsiteX31" fmla="*/ 0 w 6762605"/>
              <a:gd name="connsiteY31" fmla="*/ 1434854 h 1938992"/>
              <a:gd name="connsiteX32" fmla="*/ 0 w 6762605"/>
              <a:gd name="connsiteY32" fmla="*/ 930716 h 1938992"/>
              <a:gd name="connsiteX33" fmla="*/ 0 w 6762605"/>
              <a:gd name="connsiteY33" fmla="*/ 504138 h 1938992"/>
              <a:gd name="connsiteX34" fmla="*/ 0 w 6762605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762605" h="1938992" extrusionOk="0">
                <a:moveTo>
                  <a:pt x="0" y="0"/>
                </a:moveTo>
                <a:cubicBezTo>
                  <a:pt x="311454" y="-75469"/>
                  <a:pt x="321559" y="19770"/>
                  <a:pt x="631176" y="0"/>
                </a:cubicBezTo>
                <a:cubicBezTo>
                  <a:pt x="940793" y="-19770"/>
                  <a:pt x="1097032" y="632"/>
                  <a:pt x="1262353" y="0"/>
                </a:cubicBezTo>
                <a:cubicBezTo>
                  <a:pt x="1427674" y="-632"/>
                  <a:pt x="1465835" y="9792"/>
                  <a:pt x="1623025" y="0"/>
                </a:cubicBezTo>
                <a:cubicBezTo>
                  <a:pt x="1780215" y="-9792"/>
                  <a:pt x="1834748" y="5812"/>
                  <a:pt x="1983697" y="0"/>
                </a:cubicBezTo>
                <a:cubicBezTo>
                  <a:pt x="2132646" y="-5812"/>
                  <a:pt x="2401015" y="60529"/>
                  <a:pt x="2547248" y="0"/>
                </a:cubicBezTo>
                <a:cubicBezTo>
                  <a:pt x="2693481" y="-60529"/>
                  <a:pt x="2908441" y="55732"/>
                  <a:pt x="3178424" y="0"/>
                </a:cubicBezTo>
                <a:cubicBezTo>
                  <a:pt x="3448407" y="-55732"/>
                  <a:pt x="3679368" y="33517"/>
                  <a:pt x="3809601" y="0"/>
                </a:cubicBezTo>
                <a:cubicBezTo>
                  <a:pt x="3939834" y="-33517"/>
                  <a:pt x="4167926" y="29035"/>
                  <a:pt x="4373151" y="0"/>
                </a:cubicBezTo>
                <a:cubicBezTo>
                  <a:pt x="4578376" y="-29035"/>
                  <a:pt x="4621716" y="24110"/>
                  <a:pt x="4733824" y="0"/>
                </a:cubicBezTo>
                <a:cubicBezTo>
                  <a:pt x="4845932" y="-24110"/>
                  <a:pt x="4919985" y="39297"/>
                  <a:pt x="5094496" y="0"/>
                </a:cubicBezTo>
                <a:cubicBezTo>
                  <a:pt x="5269007" y="-39297"/>
                  <a:pt x="5514448" y="56663"/>
                  <a:pt x="5725672" y="0"/>
                </a:cubicBezTo>
                <a:cubicBezTo>
                  <a:pt x="5936896" y="-56663"/>
                  <a:pt x="6023476" y="52385"/>
                  <a:pt x="6221597" y="0"/>
                </a:cubicBezTo>
                <a:cubicBezTo>
                  <a:pt x="6419718" y="-52385"/>
                  <a:pt x="6603078" y="49274"/>
                  <a:pt x="6762605" y="0"/>
                </a:cubicBezTo>
                <a:cubicBezTo>
                  <a:pt x="6803014" y="125485"/>
                  <a:pt x="6735084" y="231794"/>
                  <a:pt x="6762605" y="426578"/>
                </a:cubicBezTo>
                <a:cubicBezTo>
                  <a:pt x="6790126" y="621362"/>
                  <a:pt x="6748409" y="767497"/>
                  <a:pt x="6762605" y="911326"/>
                </a:cubicBezTo>
                <a:cubicBezTo>
                  <a:pt x="6776801" y="1055155"/>
                  <a:pt x="6719288" y="1142728"/>
                  <a:pt x="6762605" y="1337904"/>
                </a:cubicBezTo>
                <a:cubicBezTo>
                  <a:pt x="6805922" y="1533080"/>
                  <a:pt x="6705828" y="1762800"/>
                  <a:pt x="6762605" y="1938992"/>
                </a:cubicBezTo>
                <a:cubicBezTo>
                  <a:pt x="6593696" y="1947885"/>
                  <a:pt x="6524523" y="1915594"/>
                  <a:pt x="6401933" y="1938992"/>
                </a:cubicBezTo>
                <a:cubicBezTo>
                  <a:pt x="6279343" y="1962390"/>
                  <a:pt x="6034960" y="1876850"/>
                  <a:pt x="5770756" y="1938992"/>
                </a:cubicBezTo>
                <a:cubicBezTo>
                  <a:pt x="5506552" y="2001134"/>
                  <a:pt x="5401093" y="1935914"/>
                  <a:pt x="5274832" y="1938992"/>
                </a:cubicBezTo>
                <a:cubicBezTo>
                  <a:pt x="5148571" y="1942070"/>
                  <a:pt x="4771189" y="1915689"/>
                  <a:pt x="4643655" y="1938992"/>
                </a:cubicBezTo>
                <a:cubicBezTo>
                  <a:pt x="4516121" y="1962295"/>
                  <a:pt x="4324612" y="1875906"/>
                  <a:pt x="4080105" y="1938992"/>
                </a:cubicBezTo>
                <a:cubicBezTo>
                  <a:pt x="3835598" y="2002078"/>
                  <a:pt x="3898928" y="1922635"/>
                  <a:pt x="3719433" y="1938992"/>
                </a:cubicBezTo>
                <a:cubicBezTo>
                  <a:pt x="3539938" y="1955349"/>
                  <a:pt x="3472101" y="1914322"/>
                  <a:pt x="3291134" y="1938992"/>
                </a:cubicBezTo>
                <a:cubicBezTo>
                  <a:pt x="3110167" y="1963662"/>
                  <a:pt x="2961027" y="1879756"/>
                  <a:pt x="2727584" y="1938992"/>
                </a:cubicBezTo>
                <a:cubicBezTo>
                  <a:pt x="2494141" y="1998228"/>
                  <a:pt x="2428341" y="1885443"/>
                  <a:pt x="2231660" y="1938992"/>
                </a:cubicBezTo>
                <a:cubicBezTo>
                  <a:pt x="2034979" y="1992541"/>
                  <a:pt x="1741715" y="1908269"/>
                  <a:pt x="1532857" y="1938992"/>
                </a:cubicBezTo>
                <a:cubicBezTo>
                  <a:pt x="1323999" y="1969715"/>
                  <a:pt x="1147191" y="1900707"/>
                  <a:pt x="969307" y="1938992"/>
                </a:cubicBezTo>
                <a:cubicBezTo>
                  <a:pt x="791423" y="1977277"/>
                  <a:pt x="692137" y="1935844"/>
                  <a:pt x="608634" y="1938992"/>
                </a:cubicBezTo>
                <a:cubicBezTo>
                  <a:pt x="525131" y="1942140"/>
                  <a:pt x="201647" y="1922655"/>
                  <a:pt x="0" y="1938992"/>
                </a:cubicBezTo>
                <a:cubicBezTo>
                  <a:pt x="-29235" y="1711710"/>
                  <a:pt x="59884" y="1681894"/>
                  <a:pt x="0" y="1434854"/>
                </a:cubicBezTo>
                <a:cubicBezTo>
                  <a:pt x="-59884" y="1187814"/>
                  <a:pt x="57111" y="1105384"/>
                  <a:pt x="0" y="930716"/>
                </a:cubicBezTo>
                <a:cubicBezTo>
                  <a:pt x="-57111" y="756048"/>
                  <a:pt x="34479" y="673650"/>
                  <a:pt x="0" y="504138"/>
                </a:cubicBezTo>
                <a:cubicBezTo>
                  <a:pt x="-34479" y="334626"/>
                  <a:pt x="8647" y="1795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6279009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kcentryczność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 tym kontekście może pomóc zrozumieć, które technologie są silnie powiązane z innymi w społeczności programistów, a które są bardziej izolowane lub unikalne.</a:t>
            </a:r>
          </a:p>
        </p:txBody>
      </p:sp>
    </p:spTree>
    <p:extLst>
      <p:ext uri="{BB962C8B-B14F-4D97-AF65-F5344CB8AC3E}">
        <p14:creationId xmlns:p14="http://schemas.microsoft.com/office/powerpoint/2010/main" val="282663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73A5-62CC-41B4-92C9-2ED9F08799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8406" y="0"/>
            <a:ext cx="5830662" cy="855722"/>
          </a:xfrm>
        </p:spPr>
        <p:txBody>
          <a:bodyPr/>
          <a:lstStyle/>
          <a:p>
            <a:pPr lvl="0"/>
            <a:r>
              <a:rPr lang="pl-PL"/>
              <a:t>O Zbiorze Danych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C6F361CD-FD57-4372-B0F3-1D208076EFB4}"/>
              </a:ext>
            </a:extLst>
          </p:cNvPr>
          <p:cNvSpPr txBox="1"/>
          <p:nvPr/>
        </p:nvSpPr>
        <p:spPr>
          <a:xfrm>
            <a:off x="1698406" y="855722"/>
            <a:ext cx="594360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Sieć tagów technologicznych z historii programistów na stronie internetowej Stack Overflow online developer community.</a:t>
            </a:r>
          </a:p>
        </p:txBody>
      </p:sp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CEFFD0A6-B050-4953-9D28-1FE85CFE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379" r="436"/>
          <a:stretch>
            <a:fillRect/>
          </a:stretch>
        </p:blipFill>
        <p:spPr>
          <a:xfrm>
            <a:off x="5372008" y="1711445"/>
            <a:ext cx="3627946" cy="24262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Рисунок 11">
            <a:extLst>
              <a:ext uri="{FF2B5EF4-FFF2-40B4-BE49-F238E27FC236}">
                <a16:creationId xmlns:a16="http://schemas.microsoft.com/office/drawing/2014/main" id="{16A245CE-A08D-439B-8526-6E5EEC04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" r="66920"/>
          <a:stretch>
            <a:fillRect/>
          </a:stretch>
        </p:blipFill>
        <p:spPr>
          <a:xfrm>
            <a:off x="1766986" y="1711445"/>
            <a:ext cx="3605022" cy="24262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AF94F-7A1F-4582-9BBE-4A1670B260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62288"/>
            <a:ext cx="2758787" cy="966712"/>
          </a:xfrm>
        </p:spPr>
        <p:txBody>
          <a:bodyPr>
            <a:normAutofit fontScale="90000"/>
          </a:bodyPr>
          <a:lstStyle/>
          <a:p>
            <a:pPr lvl="0"/>
            <a:r>
              <a:rPr lang="pl-PL" sz="4400" dirty="0"/>
              <a:t>Nasz graf w </a:t>
            </a:r>
            <a:r>
              <a:rPr lang="pl-PL" sz="4400" dirty="0" err="1"/>
              <a:t>gephi</a:t>
            </a:r>
            <a:endParaRPr lang="pl-PL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B78E60-B74D-21D9-6A2B-1B205B1BE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r="1915" b="3387"/>
          <a:stretch/>
        </p:blipFill>
        <p:spPr>
          <a:xfrm>
            <a:off x="3281301" y="0"/>
            <a:ext cx="72625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5BE5F-F884-40CB-A68C-BE683EA17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3759" y="104507"/>
            <a:ext cx="7478713" cy="966712"/>
          </a:xfrm>
        </p:spPr>
        <p:txBody>
          <a:bodyPr/>
          <a:lstStyle/>
          <a:p>
            <a:pPr lvl="0"/>
            <a:r>
              <a:rPr lang="pl-PL" sz="4400" dirty="0"/>
              <a:t>Analiza sieci jako całości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EEF6F-3E6E-323E-95A5-F9D17CDCEB56}"/>
              </a:ext>
            </a:extLst>
          </p:cNvPr>
          <p:cNvSpPr txBox="1"/>
          <p:nvPr/>
        </p:nvSpPr>
        <p:spPr>
          <a:xfrm>
            <a:off x="1632857" y="1539551"/>
            <a:ext cx="6774025" cy="3970318"/>
          </a:xfrm>
          <a:custGeom>
            <a:avLst/>
            <a:gdLst>
              <a:gd name="connsiteX0" fmla="*/ 0 w 6774025"/>
              <a:gd name="connsiteY0" fmla="*/ 0 h 3970318"/>
              <a:gd name="connsiteX1" fmla="*/ 6774025 w 6774025"/>
              <a:gd name="connsiteY1" fmla="*/ 0 h 3970318"/>
              <a:gd name="connsiteX2" fmla="*/ 6774025 w 6774025"/>
              <a:gd name="connsiteY2" fmla="*/ 3970318 h 3970318"/>
              <a:gd name="connsiteX3" fmla="*/ 0 w 6774025"/>
              <a:gd name="connsiteY3" fmla="*/ 3970318 h 3970318"/>
              <a:gd name="connsiteX4" fmla="*/ 0 w 6774025"/>
              <a:gd name="connsiteY4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4025" h="3970318" extrusionOk="0">
                <a:moveTo>
                  <a:pt x="0" y="0"/>
                </a:moveTo>
                <a:cubicBezTo>
                  <a:pt x="2478671" y="-59905"/>
                  <a:pt x="5141983" y="-84062"/>
                  <a:pt x="6774025" y="0"/>
                </a:cubicBezTo>
                <a:cubicBezTo>
                  <a:pt x="6781197" y="1096394"/>
                  <a:pt x="6663426" y="3413361"/>
                  <a:pt x="6774025" y="3970318"/>
                </a:cubicBezTo>
                <a:cubicBezTo>
                  <a:pt x="4453597" y="4035512"/>
                  <a:pt x="2064404" y="4077341"/>
                  <a:pt x="0" y="3970318"/>
                </a:cubicBezTo>
                <a:cubicBezTo>
                  <a:pt x="19029" y="3239315"/>
                  <a:pt x="51439" y="174587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94447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/>
              <a:t>S</a:t>
            </a:r>
            <a:r>
              <a:rPr lang="pl-PL" sz="3600" b="0" i="0" dirty="0">
                <a:effectLst/>
                <a:latin typeface="Söhne"/>
              </a:rPr>
              <a:t>pójność</a:t>
            </a:r>
            <a:endParaRPr lang="pl-PL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/>
              <a:t>składowe spójne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/>
              <a:t>Liczba wierzchołków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/>
              <a:t>Liczba krawędzi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/>
              <a:t>Średni stopień wierzchołka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/>
              <a:t>Średnia </a:t>
            </a:r>
            <a:r>
              <a:rPr lang="pl-PL" sz="3600" dirty="0" err="1"/>
              <a:t>dlugość</a:t>
            </a:r>
            <a:r>
              <a:rPr lang="pl-PL" sz="3600" dirty="0"/>
              <a:t> ścieżki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/>
              <a:t>Gęstość grafu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6C5088-25D6-CD49-B366-AB6A3378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37" y="753159"/>
            <a:ext cx="2512527" cy="486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31F33-68DE-A7D5-F957-4167BD34E456}"/>
              </a:ext>
            </a:extLst>
          </p:cNvPr>
          <p:cNvSpPr txBox="1"/>
          <p:nvPr/>
        </p:nvSpPr>
        <p:spPr>
          <a:xfrm>
            <a:off x="1427536" y="414605"/>
            <a:ext cx="25125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</a:t>
            </a:r>
            <a:r>
              <a:rPr lang="pl-PL" sz="2000" b="0" i="0" dirty="0">
                <a:effectLst/>
                <a:latin typeface="Söhne"/>
              </a:rPr>
              <a:t>pójność</a:t>
            </a:r>
            <a:endParaRPr lang="pl-PL" sz="2000" dirty="0"/>
          </a:p>
          <a:p>
            <a:endParaRPr lang="pl-P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EA1EB-BCE1-5918-087D-2220CEF9BC62}"/>
              </a:ext>
            </a:extLst>
          </p:cNvPr>
          <p:cNvSpPr txBox="1"/>
          <p:nvPr/>
        </p:nvSpPr>
        <p:spPr>
          <a:xfrm>
            <a:off x="1427535" y="1430267"/>
            <a:ext cx="2370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Liczba krawędzi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1BA491-ED9D-74F3-E385-82A4634C0F40}"/>
              </a:ext>
            </a:extLst>
          </p:cNvPr>
          <p:cNvSpPr txBox="1"/>
          <p:nvPr/>
        </p:nvSpPr>
        <p:spPr>
          <a:xfrm>
            <a:off x="1427536" y="3729524"/>
            <a:ext cx="2992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Średni stopień wierzchołka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E5B6955-DEAD-CF32-3CB1-47F03156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36" y="1874867"/>
            <a:ext cx="2370753" cy="6096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47DF50-6386-2FE7-C347-85964093E0FF}"/>
              </a:ext>
            </a:extLst>
          </p:cNvPr>
          <p:cNvSpPr txBox="1"/>
          <p:nvPr/>
        </p:nvSpPr>
        <p:spPr>
          <a:xfrm>
            <a:off x="1427534" y="2706080"/>
            <a:ext cx="2370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Liczba wierzchołków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EE88865-C993-3F93-F5B0-F16C40E78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533" y="3101525"/>
            <a:ext cx="2370753" cy="5593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130010-876D-31BC-7942-A77C2F4E33BF}"/>
              </a:ext>
            </a:extLst>
          </p:cNvPr>
          <p:cNvSpPr txBox="1"/>
          <p:nvPr/>
        </p:nvSpPr>
        <p:spPr>
          <a:xfrm>
            <a:off x="6356480" y="353049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Średni stopień wierzchołka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49C54C0-1E64-3CCA-3B3C-3218AAFF4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479" y="753159"/>
            <a:ext cx="2404966" cy="5471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6B05D6-4C8C-B4E5-B22E-A71F8777D14F}"/>
              </a:ext>
            </a:extLst>
          </p:cNvPr>
          <p:cNvSpPr txBox="1"/>
          <p:nvPr/>
        </p:nvSpPr>
        <p:spPr>
          <a:xfrm>
            <a:off x="6356479" y="1474757"/>
            <a:ext cx="6242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Średnia </a:t>
            </a:r>
            <a:r>
              <a:rPr lang="pl-PL" sz="2000" dirty="0" err="1"/>
              <a:t>dlugość</a:t>
            </a:r>
            <a:r>
              <a:rPr lang="pl-PL" sz="2000" dirty="0"/>
              <a:t> ścieżki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B4CDA98-5F02-2AD4-FDD6-214BDE6B6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478" y="3133101"/>
            <a:ext cx="5474737" cy="5917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15F8B66-F2C0-671D-8570-A60BD4FED958}"/>
              </a:ext>
            </a:extLst>
          </p:cNvPr>
          <p:cNvSpPr txBox="1"/>
          <p:nvPr/>
        </p:nvSpPr>
        <p:spPr>
          <a:xfrm>
            <a:off x="6323821" y="2706080"/>
            <a:ext cx="6307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Średnica grafu skierowanego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2D5C5-8C68-D9C6-E01A-5B7F942D1103}"/>
              </a:ext>
            </a:extLst>
          </p:cNvPr>
          <p:cNvSpPr txBox="1"/>
          <p:nvPr/>
        </p:nvSpPr>
        <p:spPr>
          <a:xfrm>
            <a:off x="4301413" y="4148178"/>
            <a:ext cx="6326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Gęstość grafu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1621BD2-588F-094A-DEE6-7FF568D7C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329" y="4619408"/>
            <a:ext cx="2651841" cy="56825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0909CC-26B8-5AAA-7849-91A26EE5E9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3821" y="1871970"/>
            <a:ext cx="5507394" cy="5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CFC0CF-B40B-8881-CF92-04974596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63" y="210922"/>
            <a:ext cx="2179509" cy="861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DC52D-112C-FB0E-6491-F31CF0D67DA4}"/>
              </a:ext>
            </a:extLst>
          </p:cNvPr>
          <p:cNvSpPr txBox="1"/>
          <p:nvPr/>
        </p:nvSpPr>
        <p:spPr>
          <a:xfrm>
            <a:off x="455657" y="244562"/>
            <a:ext cx="38364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800" dirty="0"/>
              <a:t>Składowe spójne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F321A8C-2BBC-9EA8-AC00-F7C91AB4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921" y="1206391"/>
            <a:ext cx="2617015" cy="1427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47819A-64B1-C05B-8DD6-9E1B7F7B1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7" y="5048248"/>
            <a:ext cx="2258410" cy="1570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A6C8483-B476-88FC-EB2F-AE200309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380" y="5073335"/>
            <a:ext cx="2393892" cy="1520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E6D3B21-8147-0FFE-F1DA-6DE4F203E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64" y="1206391"/>
            <a:ext cx="7287208" cy="3598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F4358B2-1665-C8CE-F253-1A8E44108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212" y="5048248"/>
            <a:ext cx="2722434" cy="1520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66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158C99-27E7-CAE3-722D-3FE8F8E2B6E0}"/>
              </a:ext>
            </a:extLst>
          </p:cNvPr>
          <p:cNvSpPr txBox="1"/>
          <p:nvPr/>
        </p:nvSpPr>
        <p:spPr>
          <a:xfrm>
            <a:off x="1216089" y="534892"/>
            <a:ext cx="6229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/>
              <a:t>Histogram stopni wierzchołków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2CFD1A-E58D-CE75-779D-BFBF30E2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89" y="1527790"/>
            <a:ext cx="10430498" cy="46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1C86AE-E206-990D-FF00-65E15365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17" y="1180299"/>
            <a:ext cx="5374121" cy="5304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612AD-5E22-95C6-6504-F5CF9F2938EE}"/>
              </a:ext>
            </a:extLst>
          </p:cNvPr>
          <p:cNvSpPr txBox="1"/>
          <p:nvPr/>
        </p:nvSpPr>
        <p:spPr>
          <a:xfrm>
            <a:off x="765592" y="109248"/>
            <a:ext cx="61068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Arial Nova Cond" panose="020B0506020202020204" pitchFamily="34" charset="0"/>
              </a:rPr>
              <a:t>Wizualizacja z zmianą rozmiaru wierzchołków według stopni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31298-E47E-3813-C8CE-23EF7428D2B1}"/>
              </a:ext>
            </a:extLst>
          </p:cNvPr>
          <p:cNvSpPr txBox="1"/>
          <p:nvPr/>
        </p:nvSpPr>
        <p:spPr>
          <a:xfrm>
            <a:off x="6609407" y="108913"/>
            <a:ext cx="4289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Arial Nova Cond" panose="020B0506020202020204" pitchFamily="34" charset="0"/>
              </a:rPr>
              <a:t>Wizualizacja z kolorowaniem wierzchołków według stopni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008ECE-3B3D-DF9D-DEDF-0622D957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07" y="1180299"/>
            <a:ext cx="5402763" cy="5304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06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9C687-F4AD-8155-90D0-97F10119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1" y="0"/>
            <a:ext cx="8791571" cy="1727812"/>
          </a:xfrm>
        </p:spPr>
        <p:txBody>
          <a:bodyPr/>
          <a:lstStyle/>
          <a:p>
            <a:r>
              <a:rPr lang="pl-PL" dirty="0"/>
              <a:t>Analiza poszczególnych parametrów wierzchołków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CD686DF-A744-4E8C-5A9F-D2A94A3B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1" y="1738791"/>
            <a:ext cx="8791571" cy="4057168"/>
          </a:xfrm>
          <a:custGeom>
            <a:avLst/>
            <a:gdLst>
              <a:gd name="connsiteX0" fmla="*/ 0 w 8791571"/>
              <a:gd name="connsiteY0" fmla="*/ 0 h 4057168"/>
              <a:gd name="connsiteX1" fmla="*/ 322358 w 8791571"/>
              <a:gd name="connsiteY1" fmla="*/ 0 h 4057168"/>
              <a:gd name="connsiteX2" fmla="*/ 1084294 w 8791571"/>
              <a:gd name="connsiteY2" fmla="*/ 0 h 4057168"/>
              <a:gd name="connsiteX3" fmla="*/ 1758314 w 8791571"/>
              <a:gd name="connsiteY3" fmla="*/ 0 h 4057168"/>
              <a:gd name="connsiteX4" fmla="*/ 2080672 w 8791571"/>
              <a:gd name="connsiteY4" fmla="*/ 0 h 4057168"/>
              <a:gd name="connsiteX5" fmla="*/ 2403029 w 8791571"/>
              <a:gd name="connsiteY5" fmla="*/ 0 h 4057168"/>
              <a:gd name="connsiteX6" fmla="*/ 3164966 w 8791571"/>
              <a:gd name="connsiteY6" fmla="*/ 0 h 4057168"/>
              <a:gd name="connsiteX7" fmla="*/ 3663155 w 8791571"/>
              <a:gd name="connsiteY7" fmla="*/ 0 h 4057168"/>
              <a:gd name="connsiteX8" fmla="*/ 4337175 w 8791571"/>
              <a:gd name="connsiteY8" fmla="*/ 0 h 4057168"/>
              <a:gd name="connsiteX9" fmla="*/ 5011195 w 8791571"/>
              <a:gd name="connsiteY9" fmla="*/ 0 h 4057168"/>
              <a:gd name="connsiteX10" fmla="*/ 5685216 w 8791571"/>
              <a:gd name="connsiteY10" fmla="*/ 0 h 4057168"/>
              <a:gd name="connsiteX11" fmla="*/ 6447152 w 8791571"/>
              <a:gd name="connsiteY11" fmla="*/ 0 h 4057168"/>
              <a:gd name="connsiteX12" fmla="*/ 6945341 w 8791571"/>
              <a:gd name="connsiteY12" fmla="*/ 0 h 4057168"/>
              <a:gd name="connsiteX13" fmla="*/ 7531446 w 8791571"/>
              <a:gd name="connsiteY13" fmla="*/ 0 h 4057168"/>
              <a:gd name="connsiteX14" fmla="*/ 8205466 w 8791571"/>
              <a:gd name="connsiteY14" fmla="*/ 0 h 4057168"/>
              <a:gd name="connsiteX15" fmla="*/ 8791571 w 8791571"/>
              <a:gd name="connsiteY15" fmla="*/ 0 h 4057168"/>
              <a:gd name="connsiteX16" fmla="*/ 8791571 w 8791571"/>
              <a:gd name="connsiteY16" fmla="*/ 579595 h 4057168"/>
              <a:gd name="connsiteX17" fmla="*/ 8791571 w 8791571"/>
              <a:gd name="connsiteY17" fmla="*/ 1159191 h 4057168"/>
              <a:gd name="connsiteX18" fmla="*/ 8791571 w 8791571"/>
              <a:gd name="connsiteY18" fmla="*/ 1819930 h 4057168"/>
              <a:gd name="connsiteX19" fmla="*/ 8791571 w 8791571"/>
              <a:gd name="connsiteY19" fmla="*/ 2399525 h 4057168"/>
              <a:gd name="connsiteX20" fmla="*/ 8791571 w 8791571"/>
              <a:gd name="connsiteY20" fmla="*/ 2938549 h 4057168"/>
              <a:gd name="connsiteX21" fmla="*/ 8791571 w 8791571"/>
              <a:gd name="connsiteY21" fmla="*/ 3558716 h 4057168"/>
              <a:gd name="connsiteX22" fmla="*/ 8791571 w 8791571"/>
              <a:gd name="connsiteY22" fmla="*/ 4057168 h 4057168"/>
              <a:gd name="connsiteX23" fmla="*/ 8293382 w 8791571"/>
              <a:gd name="connsiteY23" fmla="*/ 4057168 h 4057168"/>
              <a:gd name="connsiteX24" fmla="*/ 7619362 w 8791571"/>
              <a:gd name="connsiteY24" fmla="*/ 4057168 h 4057168"/>
              <a:gd name="connsiteX25" fmla="*/ 7121173 w 8791571"/>
              <a:gd name="connsiteY25" fmla="*/ 4057168 h 4057168"/>
              <a:gd name="connsiteX26" fmla="*/ 6359236 w 8791571"/>
              <a:gd name="connsiteY26" fmla="*/ 4057168 h 4057168"/>
              <a:gd name="connsiteX27" fmla="*/ 5948963 w 8791571"/>
              <a:gd name="connsiteY27" fmla="*/ 4057168 h 4057168"/>
              <a:gd name="connsiteX28" fmla="*/ 5626605 w 8791571"/>
              <a:gd name="connsiteY28" fmla="*/ 4057168 h 4057168"/>
              <a:gd name="connsiteX29" fmla="*/ 5216332 w 8791571"/>
              <a:gd name="connsiteY29" fmla="*/ 4057168 h 4057168"/>
              <a:gd name="connsiteX30" fmla="*/ 4542312 w 8791571"/>
              <a:gd name="connsiteY30" fmla="*/ 4057168 h 4057168"/>
              <a:gd name="connsiteX31" fmla="*/ 3780376 w 8791571"/>
              <a:gd name="connsiteY31" fmla="*/ 4057168 h 4057168"/>
              <a:gd name="connsiteX32" fmla="*/ 3370102 w 8791571"/>
              <a:gd name="connsiteY32" fmla="*/ 4057168 h 4057168"/>
              <a:gd name="connsiteX33" fmla="*/ 2783997 w 8791571"/>
              <a:gd name="connsiteY33" fmla="*/ 4057168 h 4057168"/>
              <a:gd name="connsiteX34" fmla="*/ 2022061 w 8791571"/>
              <a:gd name="connsiteY34" fmla="*/ 4057168 h 4057168"/>
              <a:gd name="connsiteX35" fmla="*/ 1435957 w 8791571"/>
              <a:gd name="connsiteY35" fmla="*/ 4057168 h 4057168"/>
              <a:gd name="connsiteX36" fmla="*/ 761936 w 8791571"/>
              <a:gd name="connsiteY36" fmla="*/ 4057168 h 4057168"/>
              <a:gd name="connsiteX37" fmla="*/ 0 w 8791571"/>
              <a:gd name="connsiteY37" fmla="*/ 4057168 h 4057168"/>
              <a:gd name="connsiteX38" fmla="*/ 0 w 8791571"/>
              <a:gd name="connsiteY38" fmla="*/ 3599288 h 4057168"/>
              <a:gd name="connsiteX39" fmla="*/ 0 w 8791571"/>
              <a:gd name="connsiteY39" fmla="*/ 3060264 h 4057168"/>
              <a:gd name="connsiteX40" fmla="*/ 0 w 8791571"/>
              <a:gd name="connsiteY40" fmla="*/ 2602383 h 4057168"/>
              <a:gd name="connsiteX41" fmla="*/ 0 w 8791571"/>
              <a:gd name="connsiteY41" fmla="*/ 1982216 h 4057168"/>
              <a:gd name="connsiteX42" fmla="*/ 0 w 8791571"/>
              <a:gd name="connsiteY42" fmla="*/ 1402621 h 4057168"/>
              <a:gd name="connsiteX43" fmla="*/ 0 w 8791571"/>
              <a:gd name="connsiteY43" fmla="*/ 904169 h 4057168"/>
              <a:gd name="connsiteX44" fmla="*/ 0 w 8791571"/>
              <a:gd name="connsiteY44" fmla="*/ 0 h 405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791571" h="4057168" extrusionOk="0">
                <a:moveTo>
                  <a:pt x="0" y="0"/>
                </a:moveTo>
                <a:cubicBezTo>
                  <a:pt x="101719" y="-36517"/>
                  <a:pt x="169266" y="13743"/>
                  <a:pt x="322358" y="0"/>
                </a:cubicBezTo>
                <a:cubicBezTo>
                  <a:pt x="475450" y="-13743"/>
                  <a:pt x="747114" y="44807"/>
                  <a:pt x="1084294" y="0"/>
                </a:cubicBezTo>
                <a:cubicBezTo>
                  <a:pt x="1421474" y="-44807"/>
                  <a:pt x="1514247" y="29190"/>
                  <a:pt x="1758314" y="0"/>
                </a:cubicBezTo>
                <a:cubicBezTo>
                  <a:pt x="2002381" y="-29190"/>
                  <a:pt x="1993724" y="16469"/>
                  <a:pt x="2080672" y="0"/>
                </a:cubicBezTo>
                <a:cubicBezTo>
                  <a:pt x="2167620" y="-16469"/>
                  <a:pt x="2259636" y="16247"/>
                  <a:pt x="2403029" y="0"/>
                </a:cubicBezTo>
                <a:cubicBezTo>
                  <a:pt x="2546422" y="-16247"/>
                  <a:pt x="2842021" y="13215"/>
                  <a:pt x="3164966" y="0"/>
                </a:cubicBezTo>
                <a:cubicBezTo>
                  <a:pt x="3487911" y="-13215"/>
                  <a:pt x="3461561" y="29761"/>
                  <a:pt x="3663155" y="0"/>
                </a:cubicBezTo>
                <a:cubicBezTo>
                  <a:pt x="3864749" y="-29761"/>
                  <a:pt x="4191059" y="71007"/>
                  <a:pt x="4337175" y="0"/>
                </a:cubicBezTo>
                <a:cubicBezTo>
                  <a:pt x="4483291" y="-71007"/>
                  <a:pt x="4803900" y="72431"/>
                  <a:pt x="5011195" y="0"/>
                </a:cubicBezTo>
                <a:cubicBezTo>
                  <a:pt x="5218490" y="-72431"/>
                  <a:pt x="5545036" y="12924"/>
                  <a:pt x="5685216" y="0"/>
                </a:cubicBezTo>
                <a:cubicBezTo>
                  <a:pt x="5825396" y="-12924"/>
                  <a:pt x="6148346" y="90265"/>
                  <a:pt x="6447152" y="0"/>
                </a:cubicBezTo>
                <a:cubicBezTo>
                  <a:pt x="6745958" y="-90265"/>
                  <a:pt x="6818601" y="23306"/>
                  <a:pt x="6945341" y="0"/>
                </a:cubicBezTo>
                <a:cubicBezTo>
                  <a:pt x="7072081" y="-23306"/>
                  <a:pt x="7300397" y="13589"/>
                  <a:pt x="7531446" y="0"/>
                </a:cubicBezTo>
                <a:cubicBezTo>
                  <a:pt x="7762495" y="-13589"/>
                  <a:pt x="7877660" y="8693"/>
                  <a:pt x="8205466" y="0"/>
                </a:cubicBezTo>
                <a:cubicBezTo>
                  <a:pt x="8533272" y="-8693"/>
                  <a:pt x="8606220" y="8867"/>
                  <a:pt x="8791571" y="0"/>
                </a:cubicBezTo>
                <a:cubicBezTo>
                  <a:pt x="8856307" y="142033"/>
                  <a:pt x="8773711" y="408048"/>
                  <a:pt x="8791571" y="579595"/>
                </a:cubicBezTo>
                <a:cubicBezTo>
                  <a:pt x="8809431" y="751143"/>
                  <a:pt x="8741267" y="976671"/>
                  <a:pt x="8791571" y="1159191"/>
                </a:cubicBezTo>
                <a:cubicBezTo>
                  <a:pt x="8841875" y="1341711"/>
                  <a:pt x="8774863" y="1637274"/>
                  <a:pt x="8791571" y="1819930"/>
                </a:cubicBezTo>
                <a:cubicBezTo>
                  <a:pt x="8808279" y="2002586"/>
                  <a:pt x="8737986" y="2112805"/>
                  <a:pt x="8791571" y="2399525"/>
                </a:cubicBezTo>
                <a:cubicBezTo>
                  <a:pt x="8845156" y="2686245"/>
                  <a:pt x="8729677" y="2721031"/>
                  <a:pt x="8791571" y="2938549"/>
                </a:cubicBezTo>
                <a:cubicBezTo>
                  <a:pt x="8853465" y="3156067"/>
                  <a:pt x="8741334" y="3419721"/>
                  <a:pt x="8791571" y="3558716"/>
                </a:cubicBezTo>
                <a:cubicBezTo>
                  <a:pt x="8841808" y="3697711"/>
                  <a:pt x="8752099" y="3896542"/>
                  <a:pt x="8791571" y="4057168"/>
                </a:cubicBezTo>
                <a:cubicBezTo>
                  <a:pt x="8644115" y="4062277"/>
                  <a:pt x="8476776" y="4051549"/>
                  <a:pt x="8293382" y="4057168"/>
                </a:cubicBezTo>
                <a:cubicBezTo>
                  <a:pt x="8109988" y="4062787"/>
                  <a:pt x="7856794" y="3978501"/>
                  <a:pt x="7619362" y="4057168"/>
                </a:cubicBezTo>
                <a:cubicBezTo>
                  <a:pt x="7381930" y="4135835"/>
                  <a:pt x="7237348" y="4001663"/>
                  <a:pt x="7121173" y="4057168"/>
                </a:cubicBezTo>
                <a:cubicBezTo>
                  <a:pt x="7004998" y="4112673"/>
                  <a:pt x="6666236" y="4034084"/>
                  <a:pt x="6359236" y="4057168"/>
                </a:cubicBezTo>
                <a:cubicBezTo>
                  <a:pt x="6052236" y="4080252"/>
                  <a:pt x="6121280" y="4036033"/>
                  <a:pt x="5948963" y="4057168"/>
                </a:cubicBezTo>
                <a:cubicBezTo>
                  <a:pt x="5776646" y="4078303"/>
                  <a:pt x="5759236" y="4056121"/>
                  <a:pt x="5626605" y="4057168"/>
                </a:cubicBezTo>
                <a:cubicBezTo>
                  <a:pt x="5493974" y="4058215"/>
                  <a:pt x="5323201" y="4042548"/>
                  <a:pt x="5216332" y="4057168"/>
                </a:cubicBezTo>
                <a:cubicBezTo>
                  <a:pt x="5109463" y="4071788"/>
                  <a:pt x="4822480" y="4050709"/>
                  <a:pt x="4542312" y="4057168"/>
                </a:cubicBezTo>
                <a:cubicBezTo>
                  <a:pt x="4262144" y="4063627"/>
                  <a:pt x="4121215" y="3966778"/>
                  <a:pt x="3780376" y="4057168"/>
                </a:cubicBezTo>
                <a:cubicBezTo>
                  <a:pt x="3439537" y="4147558"/>
                  <a:pt x="3466238" y="4053569"/>
                  <a:pt x="3370102" y="4057168"/>
                </a:cubicBezTo>
                <a:cubicBezTo>
                  <a:pt x="3273966" y="4060767"/>
                  <a:pt x="2952461" y="4000447"/>
                  <a:pt x="2783997" y="4057168"/>
                </a:cubicBezTo>
                <a:cubicBezTo>
                  <a:pt x="2615534" y="4113889"/>
                  <a:pt x="2194205" y="3980952"/>
                  <a:pt x="2022061" y="4057168"/>
                </a:cubicBezTo>
                <a:cubicBezTo>
                  <a:pt x="1849917" y="4133384"/>
                  <a:pt x="1622911" y="4042224"/>
                  <a:pt x="1435957" y="4057168"/>
                </a:cubicBezTo>
                <a:cubicBezTo>
                  <a:pt x="1249003" y="4072112"/>
                  <a:pt x="1016811" y="4033729"/>
                  <a:pt x="761936" y="4057168"/>
                </a:cubicBezTo>
                <a:cubicBezTo>
                  <a:pt x="507061" y="4080607"/>
                  <a:pt x="327675" y="4033767"/>
                  <a:pt x="0" y="4057168"/>
                </a:cubicBezTo>
                <a:cubicBezTo>
                  <a:pt x="-17868" y="3859313"/>
                  <a:pt x="17151" y="3732151"/>
                  <a:pt x="0" y="3599288"/>
                </a:cubicBezTo>
                <a:cubicBezTo>
                  <a:pt x="-17151" y="3466425"/>
                  <a:pt x="5173" y="3202761"/>
                  <a:pt x="0" y="3060264"/>
                </a:cubicBezTo>
                <a:cubicBezTo>
                  <a:pt x="-5173" y="2917767"/>
                  <a:pt x="28155" y="2822818"/>
                  <a:pt x="0" y="2602383"/>
                </a:cubicBezTo>
                <a:cubicBezTo>
                  <a:pt x="-28155" y="2381948"/>
                  <a:pt x="30871" y="2208456"/>
                  <a:pt x="0" y="1982216"/>
                </a:cubicBezTo>
                <a:cubicBezTo>
                  <a:pt x="-30871" y="1755976"/>
                  <a:pt x="19318" y="1674104"/>
                  <a:pt x="0" y="1402621"/>
                </a:cubicBezTo>
                <a:cubicBezTo>
                  <a:pt x="-19318" y="1131138"/>
                  <a:pt x="6474" y="1116465"/>
                  <a:pt x="0" y="904169"/>
                </a:cubicBezTo>
                <a:cubicBezTo>
                  <a:pt x="-6474" y="691873"/>
                  <a:pt x="103662" y="2422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9137639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bg1"/>
                </a:solidFill>
              </a:rPr>
              <a:t>Obszar z największym stopniem</a:t>
            </a:r>
            <a:endParaRPr lang="uk-UA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bg1"/>
                </a:solidFill>
              </a:rPr>
              <a:t>Obszary z najmniejszym stopniem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bg1"/>
                </a:solidFill>
              </a:rPr>
              <a:t>Pośrednictwo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bg1"/>
                </a:solidFill>
              </a:rPr>
              <a:t>Bliskość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bg1"/>
                </a:solidFill>
              </a:rPr>
              <a:t>Centralność wektora własnego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bg1"/>
                </a:solidFill>
              </a:rPr>
              <a:t>Ranga Strony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bg1"/>
                </a:solidFill>
              </a:rPr>
              <a:t>Ekcentryczność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24021"/>
      </p:ext>
    </p:extLst>
  </p:cSld>
  <p:clrMapOvr>
    <a:masterClrMapping/>
  </p:clrMapOvr>
</p:sld>
</file>

<file path=ppt/theme/theme1.xml><?xml version="1.0" encoding="utf-8"?>
<a:theme xmlns:a="http://schemas.openxmlformats.org/drawingml/2006/main" name="Схема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TM04033919%5b%5bfn=Схема%5d%5d</Template>
  <TotalTime>467</TotalTime>
  <Words>310</Words>
  <Application>Microsoft Office PowerPoint</Application>
  <PresentationFormat>Panoramiczny</PresentationFormat>
  <Paragraphs>54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Nova Cond</vt:lpstr>
      <vt:lpstr>Bahnschrift SemiBold</vt:lpstr>
      <vt:lpstr>Calibri</vt:lpstr>
      <vt:lpstr>Söhne</vt:lpstr>
      <vt:lpstr>Tw Cen MT</vt:lpstr>
      <vt:lpstr>Wingdings</vt:lpstr>
      <vt:lpstr>Схема</vt:lpstr>
      <vt:lpstr>Stack Overflow Tag Network</vt:lpstr>
      <vt:lpstr>O Zbiorze Danych</vt:lpstr>
      <vt:lpstr>Nasz graf w gephi</vt:lpstr>
      <vt:lpstr>Analiza sieci jako całości</vt:lpstr>
      <vt:lpstr>Prezentacja programu PowerPoint</vt:lpstr>
      <vt:lpstr>Prezentacja programu PowerPoint</vt:lpstr>
      <vt:lpstr>Prezentacja programu PowerPoint</vt:lpstr>
      <vt:lpstr>Prezentacja programu PowerPoint</vt:lpstr>
      <vt:lpstr>Analiza poszczególnych parametrów wierzchołków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Tag Network</dc:title>
  <dc:creator>Igor Kraynik</dc:creator>
  <cp:lastModifiedBy>Davyd  Antoniuk</cp:lastModifiedBy>
  <cp:revision>15</cp:revision>
  <dcterms:created xsi:type="dcterms:W3CDTF">2024-01-17T13:44:17Z</dcterms:created>
  <dcterms:modified xsi:type="dcterms:W3CDTF">2024-10-28T18:32:10Z</dcterms:modified>
</cp:coreProperties>
</file>