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11039A-179F-4607-9159-4A234B5380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0920" cy="12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721943-404D-4934-9E27-29C8810D027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0920" cy="12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5F2734-471E-42A0-B064-8E85FD6741D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0920" cy="12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74AA3D-E4BD-427F-B57A-B99DF8A5F4E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1CAD4A-4717-4786-8175-613C81FAE41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0920" cy="12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372E10-61F9-42BF-8D23-C1ED8E7DD2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0920" cy="12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F79091-AE57-4F0C-B7B4-561C3743E7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0920" cy="12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221E8D-FC57-494B-97BA-DD06C93964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0920" cy="12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92B007-A7A5-4FF0-AD1A-7BCC11626A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0920" cy="60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79CAA6-9EE1-4AF9-8549-3C36B9164D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0920" cy="12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DA3232-857D-4DCE-A94B-6A4E12CFB5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0920" cy="12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0FC144-36DA-47DF-8A8F-7F4B22A8C9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0920" cy="12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5FAC53-BDA2-476D-A90F-934ABF029A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0920" cy="12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7C1945-6E56-4E78-8FFD-F2742A604E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0920" cy="12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32E84F-F83E-421C-B611-CC211EEE15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0920" cy="12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304B0E-8523-4AF2-B2AD-BDDE0E49B10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0920" cy="12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8B1D86-D833-4C3A-87B5-79A45B5A332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0920" cy="12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1ED117-62A1-49DA-B7CB-68E79C529B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0920" cy="12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5C9ADC-8441-4D3A-9446-E00D732E83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0920" cy="12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DD093B-94BC-4704-9528-DA9959E1CB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0920" cy="60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168B7E-98ED-49A1-B65D-7FA6B94E95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0920" cy="12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140CED-BD15-4EBF-9849-81DE7B5D86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0920" cy="12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CD31CA-8B0C-4B72-97D4-7252A7A1C5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0920" cy="12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59F938-F7B3-40B4-8041-45EB51C918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0920" cy="12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492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91337E7-F467-4FFF-A226-18ABD8A91FBB}" type="slidenum">
              <a:rPr b="0" lang="ru-RU" sz="1400" spc="-1" strike="noStrike">
                <a:solidFill>
                  <a:srgbClr val="ffffff"/>
                </a:solidFill>
                <a:latin typeface="Arial"/>
                <a:ea typeface="Arial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F652507-853B-46A6-A055-CCF0DE2BAE4D}" type="slidenum"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0920" cy="12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  <a:ea typeface="Arial"/>
              </a:rPr>
              <a:t>«35 группа МФТИ»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0920" cy="275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  <a:ea typeface="Arial"/>
              </a:rPr>
              <a:t>VK задача 2</a:t>
            </a:r>
            <a:r>
              <a:rPr b="0" lang="ru-RU" sz="3200" spc="-1" strike="noStrike">
                <a:solidFill>
                  <a:srgbClr val="ffffff"/>
                </a:solidFill>
                <a:latin typeface="Arial"/>
                <a:ea typeface="Arial"/>
              </a:rPr>
              <a:t>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pc="-1" strike="noStrike">
                <a:solidFill>
                  <a:srgbClr val="000000"/>
                </a:solidFill>
                <a:latin typeface="Arial"/>
                <a:ea typeface="Arial"/>
              </a:rPr>
              <a:t>Матрица корреляций признаков</a:t>
            </a:r>
            <a:endParaRPr b="0" lang="ru-RU" sz="33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2593800" y="914400"/>
            <a:ext cx="5326200" cy="430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pc="-1" strike="noStrike">
                <a:solidFill>
                  <a:srgbClr val="000000"/>
                </a:solidFill>
                <a:latin typeface="Arial"/>
                <a:ea typeface="Arial"/>
              </a:rPr>
              <a:t>Важность фичей для трех таргетов</a:t>
            </a:r>
            <a:endParaRPr b="0" lang="ru-RU" sz="3300" spc="-1" strike="noStrike">
              <a:latin typeface="Arial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540000" y="1253880"/>
            <a:ext cx="9000000" cy="162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at_least_one — доля пользователей, которая увидит объявление хотя бы один раз;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at_least_two — доля пользователей, которая увидит объявление хотя бы два раза;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at_least_three — доля пользователей, которая увидит объявление хотя бы три раза.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720000" y="2880000"/>
            <a:ext cx="9360000" cy="23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pc="-1" strike="noStrike">
                <a:solidFill>
                  <a:srgbClr val="000000"/>
                </a:solidFill>
                <a:latin typeface="Arial"/>
                <a:ea typeface="Arial"/>
              </a:rPr>
              <a:t>Важность фичей для трех таргетов</a:t>
            </a:r>
            <a:endParaRPr b="0" lang="ru-RU" sz="3300" spc="-1" strike="noStrike">
              <a:latin typeface="Arial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540000" y="1253880"/>
            <a:ext cx="9000000" cy="2394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Нужные фичи подбирались на основании наименьшей корреляции, важности фич при обучении и влияния состава фич на результат. Для каждого таргета важность фичей отличалось, следовательно решено было использовать немного различный состав фичей.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Smoothed Mean Log Accuracy Ratio на val датасете: 356.29%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Smoothed Mean Log Accuracy Ratio на train датасете: 349.41%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Smoothed Mean Log Accuracy Ratio на всем датасете: 54.75%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pc="-1" strike="noStrike">
                <a:solidFill>
                  <a:srgbClr val="000000"/>
                </a:solidFill>
                <a:latin typeface="Arial"/>
                <a:ea typeface="Arial"/>
              </a:rPr>
              <a:t>Выводы</a:t>
            </a:r>
            <a:endParaRPr b="0" lang="ru-RU" sz="33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720000" y="1326600"/>
            <a:ext cx="9070920" cy="20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latin typeface="Arial"/>
              </a:rPr>
              <a:t>Основной вклад формирует временное окно, далее для каждого таргета рейтинг фичей по важности отличаются, но состав похожий. Т.к данных мало, тестовая и выборка для обучения разделены с коэффициентом 0.4 из этой выборки выделена валидационная выборка в 0.5 от тестовой.</a:t>
            </a:r>
            <a:endParaRPr b="0" lang="ru-RU" sz="1800" spc="-1" strike="noStrike"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latin typeface="Arial"/>
              </a:rPr>
              <a:t>На тестовых и тренировочных выборках отдельно получился результат в среднем 350%, на полной выборке получился результат 54%.</a:t>
            </a:r>
            <a:endParaRPr b="0" lang="ru-RU" sz="1800" spc="-1" strike="noStrike"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latin typeface="Arial"/>
              </a:rPr>
              <a:t>Что можно улучшить - перебор фичей не вручную, а как гиперпаметров может дать лучший результат.</a:t>
            </a:r>
            <a:endParaRPr b="0" lang="ru-RU" sz="1800" spc="-1" strike="noStrike">
              <a:latin typeface="Arial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48720" y="-180000"/>
            <a:ext cx="9070920" cy="12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  <a:ea typeface="Arial"/>
              </a:rPr>
              <a:t>Спасибо за внимание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854920" cy="36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  <a:ea typeface="Arial"/>
              </a:rPr>
              <a:t>Группа 35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  <a:ea typeface="Arial"/>
              </a:rPr>
              <a:t>Давыденков </a:t>
            </a:r>
            <a:r>
              <a:rPr b="0" lang="ru-RU" sz="3200" spc="-1" strike="noStrike">
                <a:solidFill>
                  <a:srgbClr val="ffffff"/>
                </a:solidFill>
                <a:latin typeface="Arial"/>
                <a:ea typeface="Arial"/>
              </a:rPr>
              <a:t>ИгорьTeamLead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  <a:ea typeface="Arial"/>
              </a:rPr>
              <a:t>Чибинин </a:t>
            </a:r>
            <a:r>
              <a:rPr b="0" lang="ru-RU" sz="3200" spc="-1" strike="noStrike">
                <a:solidFill>
                  <a:srgbClr val="ffffff"/>
                </a:solidFill>
                <a:latin typeface="Arial"/>
                <a:ea typeface="Arial"/>
              </a:rPr>
              <a:t>Яков ML Engineer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  <a:ea typeface="Arial"/>
              </a:rPr>
              <a:t>Сторожев Илья ML Engineer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pc="-1" strike="noStrike">
                <a:solidFill>
                  <a:srgbClr val="000000"/>
                </a:solidFill>
                <a:latin typeface="Arial"/>
                <a:ea typeface="Arial"/>
              </a:rPr>
              <a:t>Задачи</a:t>
            </a:r>
            <a:endParaRPr b="0" lang="ru-RU" sz="33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Чем больше рекламодатель готов заплатить за показ рекламы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пользователю, тем больше людей увидят его рекламу.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Если ставка объявления cpm больше всех ставок всех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остальных участников, то со 100%-ной вероятностью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выигрывает объявление со ставкой cpm. Если ставка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объявления cpm равна максимальной ставке среди всех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остальных участников, объявление со ставкой cpm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выигрывает с вероятностью в 50%. В реальном аукционе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объявление может выигрывать по совершенно другим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правилам и вероятностям. Система запоминает все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объявления, которые видел пользователь в течение сессии, и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не показывает их, даже если это самые дорогие объявления в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аукционе. Новая сессия начинается после отсутствия показов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рекламы пользователю в течение 6 часов.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Задача в рамках проекта — разработать модель, которая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способна предсказывать количество людей, которые увидят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конкретное рекламное объявление в будущем.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pc="-1" strike="noStrike">
                <a:solidFill>
                  <a:srgbClr val="000000"/>
                </a:solidFill>
                <a:latin typeface="Arial"/>
                <a:ea typeface="Arial"/>
              </a:rPr>
              <a:t>План MVP</a:t>
            </a:r>
            <a:endParaRPr b="0" lang="ru-RU" sz="33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1.1 Первичный EDA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1.2 Подготовка данных для обучения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1.2.1 Извлекаем признаки для первой строки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1.2.2 Разделение на обучающую и тестовую выборки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1.2.3 Разделение временной выборки на тестовую и валидационную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1.3 Обучение модели CatBoost и optuna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pc="-1" strike="noStrike">
                <a:solidFill>
                  <a:srgbClr val="000000"/>
                </a:solidFill>
                <a:latin typeface="Arial"/>
                <a:ea typeface="Arial"/>
              </a:rPr>
              <a:t>EDA</a:t>
            </a:r>
            <a:endParaRPr b="0" lang="ru-RU" sz="33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EDA показало общую картину и основные направления формирования фич: возраст, cpm, площадки, города. На основании этих данных были сформированы фичи которые могут быть использованы в обучении.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pc="-1" strike="noStrike">
                <a:solidFill>
                  <a:srgbClr val="000000"/>
                </a:solidFill>
                <a:latin typeface="Arial"/>
                <a:ea typeface="Arial"/>
              </a:rPr>
              <a:t>EDA</a:t>
            </a:r>
            <a:endParaRPr b="0" lang="ru-RU" sz="33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559520" y="1004400"/>
            <a:ext cx="6720480" cy="403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pc="-1" strike="noStrike">
                <a:solidFill>
                  <a:srgbClr val="000000"/>
                </a:solidFill>
                <a:latin typeface="Arial"/>
                <a:ea typeface="Arial"/>
              </a:rPr>
              <a:t>EDA</a:t>
            </a:r>
            <a:endParaRPr b="0" lang="ru-RU" sz="33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038680" y="1260000"/>
            <a:ext cx="5884200" cy="335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pc="-1" strike="noStrike">
                <a:solidFill>
                  <a:srgbClr val="000000"/>
                </a:solidFill>
                <a:latin typeface="Arial"/>
                <a:ea typeface="Arial"/>
              </a:rPr>
              <a:t>EDA</a:t>
            </a:r>
            <a:endParaRPr b="0" lang="ru-RU" sz="33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 rot="11400">
            <a:off x="925920" y="1354680"/>
            <a:ext cx="8139240" cy="313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pc="-1" strike="noStrike">
                <a:solidFill>
                  <a:srgbClr val="000000"/>
                </a:solidFill>
                <a:latin typeface="Arial"/>
                <a:ea typeface="Arial"/>
              </a:rPr>
              <a:t>EDA</a:t>
            </a:r>
            <a:endParaRPr b="0" lang="ru-RU" sz="33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891000" y="1260000"/>
            <a:ext cx="8469000" cy="346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300" spc="-1" strike="noStrike">
                <a:solidFill>
                  <a:srgbClr val="000000"/>
                </a:solidFill>
                <a:latin typeface="Arial"/>
                <a:ea typeface="Arial"/>
              </a:rPr>
              <a:t>Модель признаки</a:t>
            </a:r>
            <a:endParaRPr b="0" lang="ru-RU" sz="33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3073320" y="1153080"/>
            <a:ext cx="3971520" cy="338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2023-12-26T21:42:25Z</dcterms:created>
  <dc:creator/>
  <dc:description/>
  <dc:language>ru-RU</dc:language>
  <cp:lastModifiedBy/>
  <dcterms:modified xsi:type="dcterms:W3CDTF">2024-12-19T21:13:19Z</dcterms:modified>
  <cp:revision>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