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8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A5A505-8522-4248-912E-37457B454409}">
          <p14:sldIdLst>
            <p14:sldId id="256"/>
            <p14:sldId id="264"/>
            <p14:sldId id="278"/>
            <p14:sldId id="265"/>
            <p14:sldId id="266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590"/>
  </p:normalViewPr>
  <p:slideViewPr>
    <p:cSldViewPr snapToGrid="0" snapToObjects="1">
      <p:cViewPr varScale="1">
        <p:scale>
          <a:sx n="62" d="100"/>
          <a:sy n="62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9803-ADF1-0743-B2EB-E88499D17A17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2586-B63B-564F-82A8-E6C38EAA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BCAE-741F-8345-97C0-B20523E7586F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3A3-BD78-494D-8F5D-89D1C972F81E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795-8852-9548-B3E9-8300E52A6704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CAD-4913-0544-AD69-8650C1E2DD62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955-4FB8-2D46-977B-EF02FE4DEE79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D8C-645B-7240-8994-EEB60C326399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166C-74BF-3A45-A928-ABCBB17E5C4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098-FABE-DA42-AE91-62F1B8E8363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4AB-915D-5442-919E-93C45BFB2CB2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0EB3-6BDF-DD4B-B016-0377209137B7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213-6E2E-BE49-BA08-094B857A15A3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87-D2D3-8A4A-9FA6-6E7A50CBF07A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B22-DF18-CD4F-997D-630E9333FDA8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1125-2EA0-1147-90F0-CCBA3198D373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C5F1-C86F-F548-A50C-2CDE9E917DCC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AA7A-38C2-2F43-87BB-D93CA6FE812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388-6EF1-9449-B2E2-26BF0D18DA46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62FD1-1F27-9B4F-B56A-ED6AF0569F7B}" type="datetime1">
              <a:rPr lang="fr-FR" smtClean="0"/>
              <a:t>21/06/2020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18719" cy="2971801"/>
          </a:xfrm>
        </p:spPr>
        <p:txBody>
          <a:bodyPr>
            <a:normAutofit/>
          </a:bodyPr>
          <a:lstStyle/>
          <a:p>
            <a:r>
              <a:rPr lang="en-US" dirty="0"/>
              <a:t>Modeling tokens on Blockchain (</a:t>
            </a:r>
            <a:r>
              <a:rPr lang="en-US" u="sng" dirty="0"/>
              <a:t>IBM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Final presentation 234313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21138" cy="194733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Naomie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Abecassis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David Valensi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705350" y="38422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Tutors: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Dany </a:t>
            </a:r>
            <a:r>
              <a:rPr lang="en-US" sz="2400" b="1" dirty="0" err="1">
                <a:solidFill>
                  <a:schemeClr val="bg1"/>
                </a:solidFill>
              </a:rPr>
              <a:t>Moshkovich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Artem</a:t>
            </a:r>
            <a:r>
              <a:rPr lang="en-US" sz="2400" b="1" dirty="0">
                <a:solidFill>
                  <a:schemeClr val="bg1"/>
                </a:solidFill>
              </a:rPr>
              <a:t> Barger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third step sequence diagram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23397C-C253-4E46-936E-DBEB17D366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9991" y="0"/>
            <a:ext cx="681856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787847" y="571877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50E89811-6980-4029-B3A7-096C37C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Example</a:t>
            </a:r>
          </a:p>
        </p:txBody>
      </p:sp>
      <p:sp>
        <p:nvSpPr>
          <p:cNvPr id="6" name="Flèche droite à entaille 5">
            <a:extLst>
              <a:ext uri="{FF2B5EF4-FFF2-40B4-BE49-F238E27FC236}">
                <a16:creationId xmlns:a16="http://schemas.microsoft.com/office/drawing/2014/main" id="{23104C7E-3F5F-4661-BABC-49C0D8D0378B}"/>
              </a:ext>
            </a:extLst>
          </p:cNvPr>
          <p:cNvSpPr/>
          <p:nvPr/>
        </p:nvSpPr>
        <p:spPr>
          <a:xfrm>
            <a:off x="543522" y="3646253"/>
            <a:ext cx="10171196" cy="320698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Connecteur droit 7">
            <a:extLst>
              <a:ext uri="{FF2B5EF4-FFF2-40B4-BE49-F238E27FC236}">
                <a16:creationId xmlns:a16="http://schemas.microsoft.com/office/drawing/2014/main" id="{67993E6E-B513-4D65-B9CB-BCE5BCC91882}"/>
              </a:ext>
            </a:extLst>
          </p:cNvPr>
          <p:cNvCxnSpPr/>
          <p:nvPr/>
        </p:nvCxnSpPr>
        <p:spPr>
          <a:xfrm flipV="1">
            <a:off x="1932275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9">
            <a:extLst>
              <a:ext uri="{FF2B5EF4-FFF2-40B4-BE49-F238E27FC236}">
                <a16:creationId xmlns:a16="http://schemas.microsoft.com/office/drawing/2014/main" id="{089C12DD-59F6-4CE2-8C04-7BB9966297B3}"/>
              </a:ext>
            </a:extLst>
          </p:cNvPr>
          <p:cNvCxnSpPr/>
          <p:nvPr/>
        </p:nvCxnSpPr>
        <p:spPr>
          <a:xfrm flipH="1" flipV="1">
            <a:off x="3456275" y="3793210"/>
            <a:ext cx="1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10">
            <a:extLst>
              <a:ext uri="{FF2B5EF4-FFF2-40B4-BE49-F238E27FC236}">
                <a16:creationId xmlns:a16="http://schemas.microsoft.com/office/drawing/2014/main" id="{D56C8904-A785-4C9C-92A5-AEFAC224612C}"/>
              </a:ext>
            </a:extLst>
          </p:cNvPr>
          <p:cNvCxnSpPr/>
          <p:nvPr/>
        </p:nvCxnSpPr>
        <p:spPr>
          <a:xfrm flipV="1">
            <a:off x="5089132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11">
            <a:extLst>
              <a:ext uri="{FF2B5EF4-FFF2-40B4-BE49-F238E27FC236}">
                <a16:creationId xmlns:a16="http://schemas.microsoft.com/office/drawing/2014/main" id="{437AB9D5-145B-4781-A279-40D71123B5EE}"/>
              </a:ext>
            </a:extLst>
          </p:cNvPr>
          <p:cNvCxnSpPr/>
          <p:nvPr/>
        </p:nvCxnSpPr>
        <p:spPr>
          <a:xfrm flipH="1" flipV="1">
            <a:off x="6765532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2">
            <a:extLst>
              <a:ext uri="{FF2B5EF4-FFF2-40B4-BE49-F238E27FC236}">
                <a16:creationId xmlns:a16="http://schemas.microsoft.com/office/drawing/2014/main" id="{4E5157D0-3C03-429D-AF2D-97E0D0F55C23}"/>
              </a:ext>
            </a:extLst>
          </p:cNvPr>
          <p:cNvSpPr txBox="1"/>
          <p:nvPr/>
        </p:nvSpPr>
        <p:spPr>
          <a:xfrm>
            <a:off x="231038" y="2132164"/>
            <a:ext cx="34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code of </a:t>
            </a:r>
            <a:r>
              <a:rPr lang="en-US" sz="1600" dirty="0" err="1"/>
              <a:t>DynamicOwnership</a:t>
            </a:r>
            <a:r>
              <a:rPr lang="en-US" sz="1600" dirty="0"/>
              <a:t> and </a:t>
            </a:r>
            <a:r>
              <a:rPr lang="en-US" sz="1600" dirty="0" err="1"/>
              <a:t>DynamicRental</a:t>
            </a:r>
            <a:r>
              <a:rPr lang="en-US" sz="1600" dirty="0"/>
              <a:t> tokens</a:t>
            </a:r>
          </a:p>
          <a:p>
            <a:pPr algn="ctr"/>
            <a:r>
              <a:rPr lang="en-US" sz="1600" dirty="0"/>
              <a:t>=&gt; Independent one of the other</a:t>
            </a:r>
          </a:p>
        </p:txBody>
      </p:sp>
      <p:sp>
        <p:nvSpPr>
          <p:cNvPr id="12" name="ZoneTexte 13">
            <a:extLst>
              <a:ext uri="{FF2B5EF4-FFF2-40B4-BE49-F238E27FC236}">
                <a16:creationId xmlns:a16="http://schemas.microsoft.com/office/drawing/2014/main" id="{9AED0A8C-E764-4D77-9B74-5E78A6B04403}"/>
              </a:ext>
            </a:extLst>
          </p:cNvPr>
          <p:cNvSpPr txBox="1"/>
          <p:nvPr/>
        </p:nvSpPr>
        <p:spPr>
          <a:xfrm>
            <a:off x="2194376" y="4314287"/>
            <a:ext cx="2511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Write a new code for an extension, for example an option for renting the object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00156C35-0D92-4AB0-A5E1-8D4B1D48FAB0}"/>
              </a:ext>
            </a:extLst>
          </p:cNvPr>
          <p:cNvSpPr txBox="1"/>
          <p:nvPr/>
        </p:nvSpPr>
        <p:spPr>
          <a:xfrm>
            <a:off x="4140714" y="2203645"/>
            <a:ext cx="189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extension token</a:t>
            </a:r>
          </a:p>
        </p:txBody>
      </p:sp>
      <p:sp>
        <p:nvSpPr>
          <p:cNvPr id="14" name="ZoneTexte 20">
            <a:extLst>
              <a:ext uri="{FF2B5EF4-FFF2-40B4-BE49-F238E27FC236}">
                <a16:creationId xmlns:a16="http://schemas.microsoft.com/office/drawing/2014/main" id="{0C49F5E7-5187-48A4-943F-8D98C31A6715}"/>
              </a:ext>
            </a:extLst>
          </p:cNvPr>
          <p:cNvSpPr txBox="1"/>
          <p:nvPr/>
        </p:nvSpPr>
        <p:spPr>
          <a:xfrm>
            <a:off x="5355485" y="4325626"/>
            <a:ext cx="271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this new extension to the existing </a:t>
            </a:r>
            <a:r>
              <a:rPr lang="en-US" sz="1600" dirty="0" err="1"/>
              <a:t>DynamicOwnership</a:t>
            </a:r>
            <a:r>
              <a:rPr lang="en-US" sz="1600" dirty="0"/>
              <a:t> token</a:t>
            </a:r>
          </a:p>
        </p:txBody>
      </p:sp>
      <p:cxnSp>
        <p:nvCxnSpPr>
          <p:cNvPr id="15" name="Connecteur droit 21">
            <a:extLst>
              <a:ext uri="{FF2B5EF4-FFF2-40B4-BE49-F238E27FC236}">
                <a16:creationId xmlns:a16="http://schemas.microsoft.com/office/drawing/2014/main" id="{EEBF7F9D-C0C4-4E4D-9E88-B7302555608C}"/>
              </a:ext>
            </a:extLst>
          </p:cNvPr>
          <p:cNvCxnSpPr/>
          <p:nvPr/>
        </p:nvCxnSpPr>
        <p:spPr>
          <a:xfrm flipV="1">
            <a:off x="8167065" y="3089260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2">
            <a:extLst>
              <a:ext uri="{FF2B5EF4-FFF2-40B4-BE49-F238E27FC236}">
                <a16:creationId xmlns:a16="http://schemas.microsoft.com/office/drawing/2014/main" id="{1CE1063C-9BD6-44B0-BBA2-1A0378DAE92D}"/>
              </a:ext>
            </a:extLst>
          </p:cNvPr>
          <p:cNvSpPr txBox="1"/>
          <p:nvPr/>
        </p:nvSpPr>
        <p:spPr>
          <a:xfrm>
            <a:off x="6704418" y="2136647"/>
            <a:ext cx="315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Instantiate a </a:t>
            </a:r>
            <a:r>
              <a:rPr lang="en-US" sz="1600" dirty="0" err="1"/>
              <a:t>DynamicRental</a:t>
            </a:r>
            <a:r>
              <a:rPr lang="en-US" sz="1600" dirty="0"/>
              <a:t> token thanks to this extension, and handle actions on it</a:t>
            </a:r>
          </a:p>
        </p:txBody>
      </p:sp>
      <p:cxnSp>
        <p:nvCxnSpPr>
          <p:cNvPr id="18" name="Connecteur droit 11">
            <a:extLst>
              <a:ext uri="{FF2B5EF4-FFF2-40B4-BE49-F238E27FC236}">
                <a16:creationId xmlns:a16="http://schemas.microsoft.com/office/drawing/2014/main" id="{A5A114CF-9414-4235-B109-BF856C677BED}"/>
              </a:ext>
            </a:extLst>
          </p:cNvPr>
          <p:cNvCxnSpPr/>
          <p:nvPr/>
        </p:nvCxnSpPr>
        <p:spPr>
          <a:xfrm flipH="1" flipV="1">
            <a:off x="9367897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22">
            <a:extLst>
              <a:ext uri="{FF2B5EF4-FFF2-40B4-BE49-F238E27FC236}">
                <a16:creationId xmlns:a16="http://schemas.microsoft.com/office/drawing/2014/main" id="{2817224F-3F8D-43DA-9623-6EE6E53F586A}"/>
              </a:ext>
            </a:extLst>
          </p:cNvPr>
          <p:cNvSpPr txBox="1"/>
          <p:nvPr/>
        </p:nvSpPr>
        <p:spPr>
          <a:xfrm>
            <a:off x="8122508" y="4325626"/>
            <a:ext cx="240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more conditions to the actions done on the 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2058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1">
            <a:extLst>
              <a:ext uri="{FF2B5EF4-FFF2-40B4-BE49-F238E27FC236}">
                <a16:creationId xmlns:a16="http://schemas.microsoft.com/office/drawing/2014/main" id="{50E89811-6980-4029-B3A7-096C37C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Concret Example with a car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9F356-1698-42D7-9609-A488F166AA27}"/>
              </a:ext>
            </a:extLst>
          </p:cNvPr>
          <p:cNvSpPr/>
          <p:nvPr/>
        </p:nvSpPr>
        <p:spPr>
          <a:xfrm>
            <a:off x="421281" y="1836580"/>
            <a:ext cx="113494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Let’s show an example of a scenario from the reality: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David is the owner of a car and creates a </a:t>
            </a:r>
            <a:r>
              <a:rPr lang="en-US" sz="2000" dirty="0" err="1"/>
              <a:t>DynamicOwnership</a:t>
            </a:r>
            <a:r>
              <a:rPr lang="en-US" sz="2000" dirty="0"/>
              <a:t> token for his car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Only him can sell (transfer) the car as he wants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He decides to add rent on the car by adding the extension provided in this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David makes a rent to Dany and Artem for a week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that, let’s say David want to add an option to this car for painting the car in a new color: David writes the code and the new conditions that it needs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He then deploys the code and add this extension to the token of his car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Now we can start a process of painting the car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And in order to sell the car we must first check that the car is not in a process of painting </a:t>
            </a:r>
          </a:p>
          <a:p>
            <a:pPr lvl="2"/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/>
              <a:t>In this project we developed a strong tool to add library styles functions and options on an existing contract</a:t>
            </a:r>
          </a:p>
        </p:txBody>
      </p:sp>
    </p:spTree>
    <p:extLst>
      <p:ext uri="{BB962C8B-B14F-4D97-AF65-F5344CB8AC3E}">
        <p14:creationId xmlns:p14="http://schemas.microsoft.com/office/powerpoint/2010/main" val="28651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1">
            <a:extLst>
              <a:ext uri="{FF2B5EF4-FFF2-40B4-BE49-F238E27FC236}">
                <a16:creationId xmlns:a16="http://schemas.microsoft.com/office/drawing/2014/main" id="{50E89811-6980-4029-B3A7-096C37C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Shared memory for extensions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74CA1-5B23-437A-B395-4648454C52ED}"/>
              </a:ext>
            </a:extLst>
          </p:cNvPr>
          <p:cNvSpPr/>
          <p:nvPr/>
        </p:nvSpPr>
        <p:spPr>
          <a:xfrm>
            <a:off x="421281" y="1836580"/>
            <a:ext cx="113494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mechanism allows each extension to add memory variables to the data map of Ownership token.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implement inter-extension dependency if we have a priori knowledge of other extensions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example we can set a rule that forbids painting the car during a valid rent of the 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 the extended contract must trust the extensions and their memory interactions</a:t>
            </a:r>
          </a:p>
        </p:txBody>
      </p:sp>
    </p:spTree>
    <p:extLst>
      <p:ext uri="{BB962C8B-B14F-4D97-AF65-F5344CB8AC3E}">
        <p14:creationId xmlns:p14="http://schemas.microsoft.com/office/powerpoint/2010/main" val="55877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783" y="-55804"/>
            <a:ext cx="10627636" cy="123772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DCFF-382D-4433-8C00-0A25663A079F}"/>
              </a:ext>
            </a:extLst>
          </p:cNvPr>
          <p:cNvSpPr/>
          <p:nvPr/>
        </p:nvSpPr>
        <p:spPr>
          <a:xfrm>
            <a:off x="421281" y="1836580"/>
            <a:ext cx="113494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final implementation supports the requirements that were given at the beginning of the project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However there are some limitations: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The extension token must contain the same state variables as the extended contract (including his parents)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When invoking an extension the errors thrown don’t bubble up</a:t>
            </a:r>
          </a:p>
          <a:p>
            <a:pPr marL="742950" lvl="1" indent="-285750">
              <a:buFont typeface="Wingdings" charset="2"/>
              <a:buChar char="Ø"/>
            </a:pPr>
            <a:endParaRPr lang="en-US" sz="2800" dirty="0"/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5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320" y="2228262"/>
            <a:ext cx="4080553" cy="1507067"/>
          </a:xfrm>
        </p:spPr>
        <p:txBody>
          <a:bodyPr>
            <a:noAutofit/>
          </a:bodyPr>
          <a:lstStyle/>
          <a:p>
            <a:r>
              <a:rPr lang="fr-FR" sz="4800" dirty="0"/>
              <a:t>Thank you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17776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B97D7-7ECF-47C5-85F3-D946BDF6463D}"/>
              </a:ext>
            </a:extLst>
          </p:cNvPr>
          <p:cNvSpPr/>
          <p:nvPr/>
        </p:nvSpPr>
        <p:spPr>
          <a:xfrm>
            <a:off x="297951" y="2040210"/>
            <a:ext cx="11349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Throughout the project we: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Learned Blockchain basics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the Blockchain Ethereum test network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solidity object-oriented language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ganache test environment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different version of ownership and rental assets using smart contracts in 3 steps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a dynamic dependency between tokens</a:t>
            </a:r>
          </a:p>
          <a:p>
            <a:endParaRPr lang="en-US" sz="2800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Goals #2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B97D7-7ECF-47C5-85F3-D946BDF6463D}"/>
              </a:ext>
            </a:extLst>
          </p:cNvPr>
          <p:cNvSpPr/>
          <p:nvPr/>
        </p:nvSpPr>
        <p:spPr>
          <a:xfrm>
            <a:off x="297951" y="2040210"/>
            <a:ext cx="1134943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blockchain is a static environment where, once a contract is deployed, the code is immutable.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This project aims to show an extension mechanism such that current functionalities are extended in the future, with the owner agreement. </a:t>
            </a:r>
          </a:p>
          <a:p>
            <a:endParaRPr lang="en-US" sz="2800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Methodology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2D3E8-97C3-4E37-96B4-D6C715014869}"/>
              </a:ext>
            </a:extLst>
          </p:cNvPr>
          <p:cNvSpPr/>
          <p:nvPr/>
        </p:nvSpPr>
        <p:spPr>
          <a:xfrm>
            <a:off x="421281" y="1836580"/>
            <a:ext cx="1134943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goal of this project is to explore ways to implement dynamic inter-dependency between tokens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We apply that to ownership and rental assets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We implemented the following steps: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First step: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Second step: </a:t>
            </a:r>
            <a:r>
              <a:rPr lang="en-US" sz="2800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Third step: </a:t>
            </a:r>
            <a:r>
              <a:rPr lang="en-US" sz="2800" dirty="0">
                <a:solidFill>
                  <a:srgbClr val="FF0000"/>
                </a:solidFill>
              </a:rPr>
              <a:t>dynamic</a:t>
            </a:r>
            <a:r>
              <a:rPr lang="en-US" sz="2800" dirty="0"/>
              <a:t> dependency</a:t>
            </a:r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8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39A089-8796-4B0A-B000-53FD03D3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3727" y="3597253"/>
            <a:ext cx="2024220" cy="20537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Achievements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First, we implemented ownership token and rental token independent one of the other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329" y="3601962"/>
            <a:ext cx="2024220" cy="20537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0C48B-11B6-4ADD-99BA-17B78861E71E}"/>
              </a:ext>
            </a:extLst>
          </p:cNvPr>
          <p:cNvSpPr/>
          <p:nvPr/>
        </p:nvSpPr>
        <p:spPr>
          <a:xfrm>
            <a:off x="244796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703623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4643017" y="4120395"/>
            <a:ext cx="2655250" cy="782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dependency</a:t>
            </a:r>
          </a:p>
        </p:txBody>
      </p:sp>
    </p:spTree>
    <p:extLst>
      <p:ext uri="{BB962C8B-B14F-4D97-AF65-F5344CB8AC3E}">
        <p14:creationId xmlns:p14="http://schemas.microsoft.com/office/powerpoint/2010/main" val="2878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45" y="480411"/>
            <a:ext cx="8534400" cy="1507067"/>
          </a:xfrm>
        </p:spPr>
        <p:txBody>
          <a:bodyPr/>
          <a:lstStyle/>
          <a:p>
            <a:r>
              <a:rPr lang="en-US" dirty="0"/>
              <a:t>First step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91830F-1A6B-44F4-96D7-8415A95C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88" y="1638157"/>
            <a:ext cx="8069387" cy="50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Second step: static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Then, we introduced static dependency between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09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81930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3521604" y="3693020"/>
            <a:ext cx="4952849" cy="1758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dependency</a:t>
            </a:r>
          </a:p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8558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Second step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1CAE6-E200-423F-9609-D43EE2F93F6F}"/>
              </a:ext>
            </a:extLst>
          </p:cNvPr>
          <p:cNvPicPr/>
          <p:nvPr/>
        </p:nvPicPr>
        <p:blipFill rotWithShape="1">
          <a:blip r:embed="rId3"/>
          <a:srcRect r="9795"/>
          <a:stretch/>
        </p:blipFill>
        <p:spPr>
          <a:xfrm>
            <a:off x="6018232" y="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Third step: dynamic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1510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3299" y="303691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Finally we updated the dependency to be dynamic, we can now add new extensions to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28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90149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6998138" y="4294213"/>
            <a:ext cx="2411370" cy="787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CA8782-EF67-4842-8742-B089F726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7686" y="3730415"/>
            <a:ext cx="2024220" cy="205377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9B3CB5-1E0D-4500-AA26-56C70BC01BFA}"/>
              </a:ext>
            </a:extLst>
          </p:cNvPr>
          <p:cNvSpPr/>
          <p:nvPr/>
        </p:nvSpPr>
        <p:spPr>
          <a:xfrm>
            <a:off x="4569838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Token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A3D036-0E18-405E-ADA8-0EF180800D94}"/>
              </a:ext>
            </a:extLst>
          </p:cNvPr>
          <p:cNvSpPr/>
          <p:nvPr/>
        </p:nvSpPr>
        <p:spPr>
          <a:xfrm>
            <a:off x="3430542" y="4399575"/>
            <a:ext cx="1376737" cy="550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724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8" grpId="0" animBg="1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628</Words>
  <Application>Microsoft Office PowerPoint</Application>
  <PresentationFormat>Widescreen</PresentationFormat>
  <Paragraphs>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Secteur</vt:lpstr>
      <vt:lpstr>Modeling tokens on Blockchain (IBM) Final presentation 234313</vt:lpstr>
      <vt:lpstr>Goals</vt:lpstr>
      <vt:lpstr>Goals #2</vt:lpstr>
      <vt:lpstr>Methodology</vt:lpstr>
      <vt:lpstr>Achievements</vt:lpstr>
      <vt:lpstr>First step sequence diagram</vt:lpstr>
      <vt:lpstr>Second step: static dependency</vt:lpstr>
      <vt:lpstr>Second step sequence diagram</vt:lpstr>
      <vt:lpstr>Third step: dynamic dependency</vt:lpstr>
      <vt:lpstr>third step sequence diagram</vt:lpstr>
      <vt:lpstr>Example</vt:lpstr>
      <vt:lpstr>Concret Example with a car</vt:lpstr>
      <vt:lpstr>Shared memory for extensions 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tokens on Blockchain (IBM) Final presentation 234313</dc:title>
  <dc:creator>Naomie Abecassis</dc:creator>
  <cp:lastModifiedBy>Naomie Abecassis</cp:lastModifiedBy>
  <cp:revision>17</cp:revision>
  <dcterms:created xsi:type="dcterms:W3CDTF">2020-06-20T21:28:11Z</dcterms:created>
  <dcterms:modified xsi:type="dcterms:W3CDTF">2020-06-21T14:38:00Z</dcterms:modified>
</cp:coreProperties>
</file>