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08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CBB7-D247-254F-AB3B-85B0A9179C45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579B8-21FE-AB44-9A5C-E2F72804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most abundant element, </a:t>
            </a:r>
          </a:p>
          <a:p>
            <a:r>
              <a:rPr lang="en-GB" dirty="0"/>
              <a:t>amount of Helium is poorly understood,</a:t>
            </a:r>
          </a:p>
          <a:p>
            <a:r>
              <a:rPr lang="en-GB" dirty="0"/>
              <a:t>since the big bang, enrichment in stars increased helium</a:t>
            </a:r>
          </a:p>
          <a:p>
            <a:r>
              <a:rPr lang="en-GB" dirty="0"/>
              <a:t>helium enrichment aid accurate design of cosmological models</a:t>
            </a:r>
          </a:p>
          <a:p>
            <a:r>
              <a:rPr lang="en-GB" dirty="0"/>
              <a:t>modern asteroseismology techniques allow the probing of the </a:t>
            </a:r>
            <a:r>
              <a:rPr lang="en-GB" dirty="0" err="1"/>
              <a:t>internalcomp</a:t>
            </a:r>
            <a:endParaRPr lang="en-GB" dirty="0"/>
          </a:p>
          <a:p>
            <a:r>
              <a:rPr lang="en-GB" dirty="0"/>
              <a:t>Stars oscillate due to standing waves in the stellar interior</a:t>
            </a:r>
          </a:p>
          <a:p>
            <a:r>
              <a:rPr lang="en-GB" dirty="0"/>
              <a:t>Pressure waves which in lower temp stars, propagate the core and most importantly the envelope</a:t>
            </a:r>
          </a:p>
          <a:p>
            <a:r>
              <a:rPr lang="en-GB" dirty="0" err="1"/>
              <a:t>HeII</a:t>
            </a:r>
            <a:r>
              <a:rPr lang="en-GB" dirty="0"/>
              <a:t> ionization zone causes a sharp deviation in composition</a:t>
            </a:r>
          </a:p>
          <a:p>
            <a:r>
              <a:rPr lang="en-GB" dirty="0"/>
              <a:t>Which can be detected as a glitch in the oscillations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1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Glitch is small with high uncertainty</a:t>
            </a:r>
          </a:p>
          <a:p>
            <a:r>
              <a:rPr lang="en-GB" dirty="0"/>
              <a:t>Leverage the power of the ensemble by using sample of 1000+ stars</a:t>
            </a:r>
          </a:p>
          <a:p>
            <a:r>
              <a:rPr lang="en-GB" dirty="0"/>
              <a:t>Done by constructing a Bayesian hierarchical model to deduce the parameters</a:t>
            </a:r>
          </a:p>
          <a:p>
            <a:r>
              <a:rPr lang="en-GB" dirty="0"/>
              <a:t>asymptotic expansion formula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6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is to provide statistical inference on the parameters, affecting the Helium glitch within red giants.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us to harness the power of the ensemble by inferring hyperparameters shared across many thousands of red giants.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compensates for the large error associated with a single measurement of the solar-like oscillations of red giants.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unknown function, there are many forms the asymptotic expansion can take, here we use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Vrard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2014 with an additional exponential decay term.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is mode of oscillation, epsilon is asymptotic offset, alpha is the curvature term, A is the amplitude and G is the period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delNu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average frequency spacing between successive modes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python to setup data and interface with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8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initially used data from the Birmingham Solar Oscillation Network to test our model on a single star</a:t>
            </a:r>
          </a:p>
          <a:p>
            <a:r>
              <a:rPr lang="en-GB" dirty="0"/>
              <a:t>The data for successive angular degrees is plotted in an echelle diagram to show how the composition causes curvature of the echelle</a:t>
            </a:r>
          </a:p>
          <a:p>
            <a:r>
              <a:rPr lang="en-GB" dirty="0"/>
              <a:t>With estimated parameters our model shows a decent fit, but after using </a:t>
            </a:r>
            <a:r>
              <a:rPr lang="en-GB" dirty="0" err="1"/>
              <a:t>stan</a:t>
            </a:r>
            <a:r>
              <a:rPr lang="en-GB" dirty="0"/>
              <a:t> to deduce the parameters the fit improved greatly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Kepler observes single patch of sky for four years, observing fluctuations in luminosity of stars in FOV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Retired in October, it’s 9 year orbit of the sun allowed it to observe many thousands of stars over long timescales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primary objective is to detect exoplanets by measuring the dip in intensity as they transit across the star,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Because of this Kepler measures the luminosity of many thousands of stars over a very long timescale, providing excellent data for </a:t>
            </a:r>
            <a:r>
              <a:rPr lang="en-GB" dirty="0" err="1"/>
              <a:t>asteroseismic</a:t>
            </a:r>
            <a:r>
              <a:rPr lang="en-GB" dirty="0"/>
              <a:t>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used the frequency and mode data to construct echelle diagrams of the l=0 angular degree as this penetrates the envelope of the stars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5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successful this project will result in constraint on the Helium enrichment within red giants and a better understanding of the Helium content of the galaxy</a:t>
            </a:r>
          </a:p>
          <a:p>
            <a:r>
              <a:rPr lang="en-GB" dirty="0"/>
              <a:t>From GCEM most likely dependence upon metallicity, defined as the log ratio of heavy elements (metals) to hydrogen compared to the sun </a:t>
            </a:r>
          </a:p>
          <a:p>
            <a:r>
              <a:rPr lang="en-GB" dirty="0"/>
              <a:t>Many models use galactic parameters such as the IMF and SFR to describe the development of elements in the galaxy</a:t>
            </a:r>
          </a:p>
          <a:p>
            <a:r>
              <a:rPr lang="en-GB" dirty="0"/>
              <a:t>IMF is a metric to describe the initial distribution of mass within a cluster of stars</a:t>
            </a:r>
          </a:p>
          <a:p>
            <a:r>
              <a:rPr lang="en-GB" dirty="0"/>
              <a:t>SFR being the total mass of stars formed in a year.</a:t>
            </a:r>
          </a:p>
          <a:p>
            <a:r>
              <a:rPr lang="en-GB" dirty="0"/>
              <a:t>These evolutionary parameters could be incorporated into the determination of Helium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77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Currently, our model can incorporate as many stars as we wish, providing inference on parameters to constrain Helium enrichment</a:t>
            </a:r>
          </a:p>
          <a:p>
            <a:r>
              <a:rPr lang="en-GB" dirty="0"/>
              <a:t>Next steps are to improve the efficiency of our model by re-parameterising or using decomposition techniques</a:t>
            </a:r>
          </a:p>
          <a:p>
            <a:r>
              <a:rPr lang="en-GB" dirty="0"/>
              <a:t>Once the program adequately converges on the desired parameters we can begin analysing the results qualitatively</a:t>
            </a:r>
          </a:p>
          <a:p>
            <a:r>
              <a:rPr lang="en-GB" dirty="0"/>
              <a:t>At this point, we will compare our results to the chemical evolution models I mentioned previously</a:t>
            </a:r>
          </a:p>
          <a:p>
            <a:r>
              <a:rPr lang="en-GB" dirty="0"/>
              <a:t>We can conceivably develop models using another python package called </a:t>
            </a:r>
            <a:r>
              <a:rPr lang="en-GB" dirty="0" err="1"/>
              <a:t>PyChem</a:t>
            </a:r>
            <a:r>
              <a:rPr lang="en-GB" dirty="0"/>
              <a:t> in order to tailor this model to 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2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has the potential to provide understanding of an area of astronomy that has only recently become accessible.</a:t>
            </a:r>
          </a:p>
          <a:p>
            <a:r>
              <a:rPr lang="en-GB" dirty="0"/>
              <a:t>A tighter understanding the Helium abundance within red giants can improve models of internal composition and stellar and galactic evolution</a:t>
            </a:r>
          </a:p>
          <a:p>
            <a:r>
              <a:rPr lang="en-GB" dirty="0"/>
              <a:t>Now that our model works for a small sample this can be grown and developed into harnessing data from many thousands to provide an accurate result which </a:t>
            </a:r>
            <a:r>
              <a:rPr lang="en-GB"/>
              <a:t>will then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61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75F37-6FFC-4347-B6F4-468D9BC8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GB" sz="5000" b="1"/>
              <a:t>Bayesian Hierarchical Modelling of Helium Signatures in Red Giant Stars</a:t>
            </a:r>
            <a:endParaRPr lang="en-GB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92703-575E-484A-9BC6-BC59BBAB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Joshua Cardrick</a:t>
            </a:r>
            <a:endParaRPr lang="en-GB"/>
          </a:p>
          <a:p>
            <a:pPr algn="r"/>
            <a:r>
              <a:rPr lang="en-GB" dirty="0"/>
              <a:t>Partner: Dan Williams</a:t>
            </a:r>
            <a:endParaRPr lang="en-GB"/>
          </a:p>
          <a:p>
            <a:pPr algn="r"/>
            <a:r>
              <a:rPr lang="en-GB" dirty="0"/>
              <a:t>Supervisor: Guy Davies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3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AAB-095F-504E-BD9F-0A6C2B5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AB34-E981-3F45-B812-B853CFE1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 composition of stars</a:t>
            </a:r>
          </a:p>
          <a:p>
            <a:endParaRPr lang="en-GB" dirty="0"/>
          </a:p>
          <a:p>
            <a:r>
              <a:rPr lang="en-GB" dirty="0"/>
              <a:t>Understanding of galactic evolution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Currently developing model to provide accurate results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A8D3-9CC4-A645-BE87-E0D9B8A7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254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089C-8167-E84A-9835-360C0765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1916"/>
            <a:ext cx="5816600" cy="4726769"/>
          </a:xfrm>
        </p:spPr>
        <p:txBody>
          <a:bodyPr>
            <a:normAutofit/>
          </a:bodyPr>
          <a:lstStyle/>
          <a:p>
            <a:r>
              <a:rPr lang="en-GB" dirty="0"/>
              <a:t>Helium abundance</a:t>
            </a:r>
          </a:p>
          <a:p>
            <a:endParaRPr lang="en-GB" dirty="0"/>
          </a:p>
          <a:p>
            <a:r>
              <a:rPr lang="en-GB" dirty="0"/>
              <a:t>Cosmological models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Asteroseismology</a:t>
            </a:r>
          </a:p>
          <a:p>
            <a:endParaRPr lang="en-GB" dirty="0"/>
          </a:p>
          <a:p>
            <a:r>
              <a:rPr lang="en-GB" dirty="0"/>
              <a:t>P and G modes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Helium Glitch</a:t>
            </a:r>
          </a:p>
          <a:p>
            <a:endParaRPr lang="en-GB" dirty="0"/>
          </a:p>
          <a:p>
            <a:r>
              <a:rPr lang="en-GB" dirty="0" err="1"/>
              <a:t>HeII</a:t>
            </a:r>
            <a:r>
              <a:rPr lang="en-GB" dirty="0"/>
              <a:t> Ionisation region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968CB-B9AF-4B47-85E0-7CCAE858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43" y="1805571"/>
            <a:ext cx="3861290" cy="3639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AB2C41-9DFF-6E49-A6DA-84F80C08CFD2}"/>
              </a:ext>
            </a:extLst>
          </p:cNvPr>
          <p:cNvSpPr txBox="1"/>
          <p:nvPr/>
        </p:nvSpPr>
        <p:spPr>
          <a:xfrm>
            <a:off x="6478000" y="5581995"/>
            <a:ext cx="450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Low angular degree modes penetrate deeper.</a:t>
            </a:r>
          </a:p>
          <a:p>
            <a:r>
              <a:rPr lang="en-GB" sz="1400" dirty="0"/>
              <a:t>Diagram from </a:t>
            </a:r>
            <a:r>
              <a:rPr lang="en-GB" sz="1400" dirty="0" err="1"/>
              <a:t>Jørgen</a:t>
            </a:r>
            <a:r>
              <a:rPr lang="en-GB" sz="1400" dirty="0"/>
              <a:t> Christensen-Dalsgaard, </a:t>
            </a:r>
            <a:r>
              <a:rPr lang="en-GB" sz="1400" dirty="0" err="1"/>
              <a:t>Institut</a:t>
            </a:r>
            <a:r>
              <a:rPr lang="en-GB" sz="1400" dirty="0"/>
              <a:t> for </a:t>
            </a:r>
            <a:r>
              <a:rPr lang="en-GB" sz="1400" dirty="0" err="1"/>
              <a:t>Fysik</a:t>
            </a:r>
            <a:r>
              <a:rPr lang="en-GB" sz="1400" dirty="0"/>
              <a:t> </a:t>
            </a:r>
            <a:r>
              <a:rPr lang="en-GB" sz="1400" dirty="0" err="1"/>
              <a:t>og</a:t>
            </a:r>
            <a:r>
              <a:rPr lang="en-GB" sz="1400" dirty="0"/>
              <a:t> </a:t>
            </a:r>
            <a:r>
              <a:rPr lang="en-GB" sz="1400" dirty="0" err="1"/>
              <a:t>Astronomi</a:t>
            </a:r>
            <a:r>
              <a:rPr lang="en-GB" sz="1400" dirty="0"/>
              <a:t>, Aarhus </a:t>
            </a:r>
            <a:r>
              <a:rPr lang="en-GB" sz="1400" dirty="0" err="1"/>
              <a:t>Universitet</a:t>
            </a:r>
            <a:r>
              <a:rPr lang="en-GB" sz="1400" dirty="0"/>
              <a:t>, </a:t>
            </a:r>
            <a:r>
              <a:rPr lang="en-GB" sz="1400" dirty="0" err="1"/>
              <a:t>andTeoretisk</a:t>
            </a:r>
            <a:r>
              <a:rPr lang="en-GB" sz="1400" dirty="0"/>
              <a:t> </a:t>
            </a:r>
            <a:r>
              <a:rPr lang="en-GB" sz="1400" dirty="0" err="1"/>
              <a:t>Astrofysik</a:t>
            </a:r>
            <a:r>
              <a:rPr lang="en-GB" sz="1400" dirty="0"/>
              <a:t> </a:t>
            </a:r>
            <a:r>
              <a:rPr lang="en-GB" sz="1400" dirty="0" err="1"/>
              <a:t>Center</a:t>
            </a:r>
            <a:r>
              <a:rPr lang="en-GB" sz="1400" dirty="0"/>
              <a:t>, </a:t>
            </a:r>
            <a:r>
              <a:rPr lang="en-GB" sz="1400" dirty="0" err="1"/>
              <a:t>Danmarks</a:t>
            </a:r>
            <a:r>
              <a:rPr lang="en-GB" sz="1400" dirty="0"/>
              <a:t> </a:t>
            </a:r>
            <a:r>
              <a:rPr lang="en-GB" sz="1400" dirty="0" err="1"/>
              <a:t>Grundforskningsfond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9577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C505-F232-1C42-8F50-B31E85A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067" y="493945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DB99-B0A6-9A42-A815-F2EAA9F4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Stan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1000+ stars</a:t>
            </a:r>
          </a:p>
          <a:p>
            <a:endParaRPr lang="en-GB" dirty="0"/>
          </a:p>
          <a:p>
            <a:r>
              <a:rPr lang="en-GB" dirty="0"/>
              <a:t>Began with solar data from </a:t>
            </a:r>
            <a:r>
              <a:rPr lang="en-GB" dirty="0" err="1"/>
              <a:t>BiSON</a:t>
            </a:r>
            <a:endParaRPr lang="en-GB" dirty="0"/>
          </a:p>
          <a:p>
            <a:endParaRPr lang="en-GB" dirty="0"/>
          </a:p>
          <a:p>
            <a:r>
              <a:rPr lang="en-GB" dirty="0"/>
              <a:t>Kepler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76482-136C-304A-8AAC-1643183855D9}"/>
              </a:ext>
            </a:extLst>
          </p:cNvPr>
          <p:cNvSpPr txBox="1"/>
          <p:nvPr/>
        </p:nvSpPr>
        <p:spPr>
          <a:xfrm>
            <a:off x="6096000" y="5849352"/>
            <a:ext cx="50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Acyclical</a:t>
            </a:r>
            <a:r>
              <a:rPr lang="en-GB" dirty="0"/>
              <a:t> graph visualising the structure of the Bayesian hierarchical model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DB73F-8E4F-9D48-A093-4AC28B8B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73" y="1508734"/>
            <a:ext cx="4584988" cy="42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6215-E836-B943-B5B2-E018885B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BA7C-9164-D447-95E9-5CC1F82B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2570018"/>
          </a:xfrm>
        </p:spPr>
        <p:txBody>
          <a:bodyPr/>
          <a:lstStyle/>
          <a:p>
            <a:r>
              <a:rPr lang="en-GB" dirty="0"/>
              <a:t>Statistical inference on parameters and hyperparameters</a:t>
            </a:r>
          </a:p>
          <a:p>
            <a:endParaRPr lang="en-GB" dirty="0"/>
          </a:p>
          <a:p>
            <a:r>
              <a:rPr lang="en-GB" dirty="0"/>
              <a:t>Power of the ensemble to reduce error</a:t>
            </a:r>
          </a:p>
          <a:p>
            <a:endParaRPr lang="en-GB" dirty="0"/>
          </a:p>
          <a:p>
            <a:r>
              <a:rPr lang="en-GB" dirty="0"/>
              <a:t>Asymptotic expansion from </a:t>
            </a:r>
            <a:r>
              <a:rPr lang="en-GB" dirty="0" err="1"/>
              <a:t>Vrard</a:t>
            </a:r>
            <a:r>
              <a:rPr lang="en-GB" dirty="0"/>
              <a:t> 2014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B1606-3F5B-8F47-BF73-9C59CD1B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683" y="2057401"/>
            <a:ext cx="1770754" cy="1780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5171B-4FD4-714F-983C-AF5BECF5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781529"/>
            <a:ext cx="10558463" cy="12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1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8E1C-E4C5-6B4E-840E-7B3F587F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554320"/>
            <a:ext cx="8610600" cy="1293028"/>
          </a:xfrm>
        </p:spPr>
        <p:txBody>
          <a:bodyPr/>
          <a:lstStyle/>
          <a:p>
            <a:r>
              <a:rPr lang="en-GB" dirty="0"/>
              <a:t>Solar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7FA73-94EF-E248-A5BE-4F60DC81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0" y="379211"/>
            <a:ext cx="4048996" cy="2619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C41EB-D28C-4143-89BC-A0467E53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645" y="379211"/>
            <a:ext cx="4172289" cy="2619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F463E-C338-EC48-812D-63B60936D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56" y="3289051"/>
            <a:ext cx="5072978" cy="31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60BA-C247-2445-A777-F86A7DAE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GB" dirty="0"/>
              <a:t>Kepler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026C-DDB2-BA48-B7A8-DB2944DC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field of view</a:t>
            </a:r>
          </a:p>
          <a:p>
            <a:endParaRPr lang="en-GB" dirty="0"/>
          </a:p>
          <a:p>
            <a:r>
              <a:rPr lang="en-GB" dirty="0"/>
              <a:t>Retired in October 2018 after 9 years</a:t>
            </a:r>
          </a:p>
          <a:p>
            <a:endParaRPr lang="en-GB" dirty="0"/>
          </a:p>
          <a:p>
            <a:r>
              <a:rPr lang="en-GB" dirty="0"/>
              <a:t>Transit Photometry</a:t>
            </a:r>
          </a:p>
          <a:p>
            <a:endParaRPr lang="en-GB" dirty="0"/>
          </a:p>
          <a:p>
            <a:r>
              <a:rPr lang="en-GB" dirty="0"/>
              <a:t>Red giants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5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481-66D5-CE40-BE28-02A49FDD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2A32-D148-8445-A315-6490BA42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70032" cy="40241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FACEC-534E-9746-9CF8-9A92FA71D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3"/>
          <a:stretch/>
        </p:blipFill>
        <p:spPr>
          <a:xfrm>
            <a:off x="6890501" y="1828799"/>
            <a:ext cx="4811797" cy="21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A5BC-FD27-7A43-AD5B-E29CE141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707C-141C-3140-B1A4-167A7447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Galactic chemical evolution models</a:t>
            </a:r>
          </a:p>
          <a:p>
            <a:endParaRPr lang="en-GB" dirty="0"/>
          </a:p>
          <a:p>
            <a:r>
              <a:rPr lang="en-GB" dirty="0"/>
              <a:t>Dependence on metallicity</a:t>
            </a:r>
          </a:p>
          <a:p>
            <a:endParaRPr lang="en-GB" dirty="0"/>
          </a:p>
          <a:p>
            <a:r>
              <a:rPr lang="en-GB" dirty="0"/>
              <a:t>Initial Mass Function</a:t>
            </a:r>
          </a:p>
          <a:p>
            <a:endParaRPr lang="en-GB" dirty="0"/>
          </a:p>
          <a:p>
            <a:r>
              <a:rPr lang="en-GB" dirty="0"/>
              <a:t>Star Formation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146F8-D8C2-8B4E-98C5-C933A927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77" y="2194560"/>
            <a:ext cx="5390060" cy="92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7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A2F-3360-514B-A85D-1EF038D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D9B10-1EFF-C446-BEFA-532D5745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6822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851</Words>
  <Application>Microsoft Macintosh PowerPoint</Application>
  <PresentationFormat>Widescreen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Bayesian Hierarchical Modelling of Helium Signatures in Red Giant Stars</vt:lpstr>
      <vt:lpstr>Background</vt:lpstr>
      <vt:lpstr>Method</vt:lpstr>
      <vt:lpstr>Stan</vt:lpstr>
      <vt:lpstr>Solar Data</vt:lpstr>
      <vt:lpstr>Kepler</vt:lpstr>
      <vt:lpstr>Current findings</vt:lpstr>
      <vt:lpstr>Predictions</vt:lpstr>
      <vt:lpstr>Further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Hierarchical Modelling of Helium Signatures in Red Giant Stars</dc:title>
  <dc:creator>Joshua Cardrick</dc:creator>
  <cp:lastModifiedBy>Joshua Cardrick</cp:lastModifiedBy>
  <cp:revision>21</cp:revision>
  <dcterms:created xsi:type="dcterms:W3CDTF">2019-01-22T17:36:15Z</dcterms:created>
  <dcterms:modified xsi:type="dcterms:W3CDTF">2019-01-24T14:11:17Z</dcterms:modified>
</cp:coreProperties>
</file>