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6" r:id="rId20"/>
    <p:sldId id="277" r:id="rId21"/>
    <p:sldId id="275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549" autoAdjust="0"/>
    <p:restoredTop sz="94660"/>
  </p:normalViewPr>
  <p:slideViewPr>
    <p:cSldViewPr snapToGrid="0">
      <p:cViewPr>
        <p:scale>
          <a:sx n="66" d="100"/>
          <a:sy n="66" d="100"/>
        </p:scale>
        <p:origin x="-144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AA55-4F58-45CF-BDCE-6214C29208E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D66D-A818-45B0-B62E-8F12F2C8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6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AA55-4F58-45CF-BDCE-6214C29208E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D66D-A818-45B0-B62E-8F12F2C8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5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AA55-4F58-45CF-BDCE-6214C29208E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D66D-A818-45B0-B62E-8F12F2C8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49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AA55-4F58-45CF-BDCE-6214C29208E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D66D-A818-45B0-B62E-8F12F2C8C43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339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AA55-4F58-45CF-BDCE-6214C29208E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D66D-A818-45B0-B62E-8F12F2C8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37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AA55-4F58-45CF-BDCE-6214C29208E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D66D-A818-45B0-B62E-8F12F2C8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51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AA55-4F58-45CF-BDCE-6214C29208E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D66D-A818-45B0-B62E-8F12F2C8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36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AA55-4F58-45CF-BDCE-6214C29208E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D66D-A818-45B0-B62E-8F12F2C8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36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AA55-4F58-45CF-BDCE-6214C29208E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D66D-A818-45B0-B62E-8F12F2C8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5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AA55-4F58-45CF-BDCE-6214C29208E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D66D-A818-45B0-B62E-8F12F2C8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3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AA55-4F58-45CF-BDCE-6214C29208E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D66D-A818-45B0-B62E-8F12F2C8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4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AA55-4F58-45CF-BDCE-6214C29208E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D66D-A818-45B0-B62E-8F12F2C8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6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AA55-4F58-45CF-BDCE-6214C29208E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D66D-A818-45B0-B62E-8F12F2C8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AA55-4F58-45CF-BDCE-6214C29208E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D66D-A818-45B0-B62E-8F12F2C8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3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AA55-4F58-45CF-BDCE-6214C29208E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D66D-A818-45B0-B62E-8F12F2C8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2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AA55-4F58-45CF-BDCE-6214C29208E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D66D-A818-45B0-B62E-8F12F2C8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1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AA55-4F58-45CF-BDCE-6214C29208E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D66D-A818-45B0-B62E-8F12F2C8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3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15BAA55-4F58-45CF-BDCE-6214C29208E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6D66D-A818-45B0-B62E-8F12F2C8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767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1333-D137-487D-BDC0-DCE863802C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Dynamic Adaptive Streaming for Multi-Viewpoint Omnidirectional Videos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C4321-5F99-404D-9E82-CD2C1CB6C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cap="none" dirty="0"/>
              <a:t>unpeng Qiu</a:t>
            </a:r>
          </a:p>
          <a:p>
            <a:r>
              <a:rPr lang="en-US" cap="none" dirty="0"/>
              <a:t>jqiu6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35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2080-88A1-BB45-9DA6-B9F228FD4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8990D2-B1FF-6645-8036-AF94B76564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Notations: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: quality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: VP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: tile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dirty="0"/>
                  <a:t>: representation at segment </a:t>
                </a:r>
                <a:r>
                  <a:rPr lang="en-US" dirty="0" err="1"/>
                  <a:t>i</a:t>
                </a:r>
                <a:r>
                  <a:rPr lang="en-US" dirty="0"/>
                  <a:t>, quality q, VP v, and tile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dirty="0"/>
                  <a:t>: bit-rate for downloading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dirty="0"/>
                  <a:t>: downloaded ration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dirty="0"/>
                  <a:t> at time segment j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 number of segments waited for downloading segment j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 whether stall occurred at segment j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8990D2-B1FF-6645-8036-AF94B76564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4" t="-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503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4711D-F4CC-1246-BA07-61AF0288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601985-1D7F-1F42-AE45-83DA76DEA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Binary variables: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dirty="0"/>
                  <a:t>: if user wants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: if user wants to switch to VP at v in time segment I</a:t>
                </a:r>
              </a:p>
              <a:p>
                <a:r>
                  <a:rPr lang="en-US" dirty="0"/>
                  <a:t>Average distortion: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dirty="0"/>
                  <a:t>: actual </a:t>
                </a:r>
                <a:r>
                  <a:rPr lang="en-US" dirty="0" err="1"/>
                  <a:t>v.s</a:t>
                </a:r>
                <a:r>
                  <a:rPr lang="en-US" dirty="0"/>
                  <a:t>. displayed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Multiple tiles can be within a viewport:</a:t>
                </a:r>
              </a:p>
              <a:p>
                <a:pPr lvl="2"/>
                <a:r>
                  <a:rPr lang="en-US" dirty="0"/>
                  <a:t>Weighted </a:t>
                </a:r>
                <a:r>
                  <a:rPr lang="en-US" dirty="0" err="1"/>
                  <a:t>avg</a:t>
                </a:r>
                <a:r>
                  <a:rPr lang="en-US" dirty="0"/>
                  <a:t> of distortion, weight: portion of tile(s) within the viewport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nary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601985-1D7F-1F42-AE45-83DA76DEA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4" t="-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858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8A24-B52B-B54E-AFCD-5EEF29EC3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7CD99C-2054-DA4B-8C11-5989C6959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Quantify </a:t>
                </a:r>
                <a:r>
                  <a:rPr lang="en-US" dirty="0" err="1"/>
                  <a:t>QoE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𝑚𝑖𝑛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constants that will be evaluated later</a:t>
                </a:r>
              </a:p>
              <a:p>
                <a:pPr lvl="1"/>
                <a:r>
                  <a:rPr lang="en-US" dirty="0"/>
                  <a:t>Conditions: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7CD99C-2054-DA4B-8C11-5989C6959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4" t="-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5AE65E7-86D1-8B48-8CD6-C15C6EC4F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731" y="3317274"/>
            <a:ext cx="3491506" cy="332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37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90E9C-71E0-B44A-B374-9F3A05A1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7BE9F-7E5B-2249-986A-19B3BBAC4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7290" y="2052918"/>
            <a:ext cx="7880121" cy="898829"/>
          </a:xfrm>
        </p:spPr>
        <p:txBody>
          <a:bodyPr/>
          <a:lstStyle/>
          <a:p>
            <a:r>
              <a:rPr lang="en-US" dirty="0"/>
              <a:t>Bandwidth constraints</a:t>
            </a:r>
          </a:p>
          <a:p>
            <a:r>
              <a:rPr lang="en-US" dirty="0"/>
              <a:t>Same representation at most download once (redundant)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6B5DA9-7438-664C-AABF-28F30A2CB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59" y="2052918"/>
            <a:ext cx="3842231" cy="365807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0420E4-63FC-3F48-B50B-2A1A4E5618E3}"/>
              </a:ext>
            </a:extLst>
          </p:cNvPr>
          <p:cNvSpPr txBox="1">
            <a:spLocks/>
          </p:cNvSpPr>
          <p:nvPr/>
        </p:nvSpPr>
        <p:spPr>
          <a:xfrm>
            <a:off x="4087289" y="3214585"/>
            <a:ext cx="7880121" cy="10984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No downloading past deadline</a:t>
            </a:r>
          </a:p>
          <a:p>
            <a:r>
              <a:rPr lang="en-US" dirty="0"/>
              <a:t>Only fully downloaded representation can be displayed, summation of d is confined to 0 or 100%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9338A-E478-0C48-8356-4D4F761466B2}"/>
              </a:ext>
            </a:extLst>
          </p:cNvPr>
          <p:cNvSpPr txBox="1">
            <a:spLocks/>
          </p:cNvSpPr>
          <p:nvPr/>
        </p:nvSpPr>
        <p:spPr>
          <a:xfrm>
            <a:off x="4087289" y="4257080"/>
            <a:ext cx="7880121" cy="898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Force to display one available r when tile visible in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1 and only 1 VP is selected in any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DB0931-537A-ED42-A88E-BE28D1B778EC}"/>
              </a:ext>
            </a:extLst>
          </p:cNvPr>
          <p:cNvSpPr txBox="1">
            <a:spLocks/>
          </p:cNvSpPr>
          <p:nvPr/>
        </p:nvSpPr>
        <p:spPr>
          <a:xfrm>
            <a:off x="4087289" y="5069168"/>
            <a:ext cx="7880121" cy="41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Certain representation can only be displayed if in VP v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BAEFF9-2D11-2E47-BF47-48233CFB05E4}"/>
              </a:ext>
            </a:extLst>
          </p:cNvPr>
          <p:cNvSpPr txBox="1">
            <a:spLocks/>
          </p:cNvSpPr>
          <p:nvPr/>
        </p:nvSpPr>
        <p:spPr>
          <a:xfrm>
            <a:off x="4087289" y="5355579"/>
            <a:ext cx="7880121" cy="41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Representation can be from previous segment</a:t>
            </a:r>
          </a:p>
        </p:txBody>
      </p:sp>
    </p:spTree>
    <p:extLst>
      <p:ext uri="{BB962C8B-B14F-4D97-AF65-F5344CB8AC3E}">
        <p14:creationId xmlns:p14="http://schemas.microsoft.com/office/powerpoint/2010/main" val="387812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4A55-7EF0-6E42-84C2-3917CD1B4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D3DB1C-0425-3848-A5C1-48CAA7EBBB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8946541" cy="469622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Constraints modification for both strategies:</a:t>
                </a:r>
              </a:p>
              <a:p>
                <a:pPr lvl="1"/>
                <a:r>
                  <a:rPr lang="en-US" dirty="0" smtClean="0"/>
                  <a:t>Proactive: download </a:t>
                </a:r>
                <a:r>
                  <a:rPr lang="en-US" dirty="0" smtClean="0"/>
                  <a:t>other future frame/tile(s) at every VP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Reactive: not download future frame/tile(s) at other VP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+1,0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after switch command to VP v at j+1, forcing downloading order: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(There are errors for updated constraints of reactive approaches in paper, I fixed it as shown above)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D3DB1C-0425-3848-A5C1-48CAA7EBBB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8946541" cy="4696225"/>
              </a:xfrm>
              <a:blipFill>
                <a:blip r:embed="rId2"/>
                <a:stretch>
                  <a:fillRect l="-341" t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09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Simulation conditions:</a:t>
            </a:r>
          </a:p>
          <a:p>
            <a:pPr lvl="1"/>
            <a:r>
              <a:rPr lang="en-US" dirty="0" smtClean="0"/>
              <a:t>Four minute long omnidirectional video</a:t>
            </a:r>
          </a:p>
          <a:p>
            <a:pPr lvl="1"/>
            <a:r>
              <a:rPr lang="en-US" dirty="0" smtClean="0"/>
              <a:t>Three VPs’</a:t>
            </a:r>
          </a:p>
          <a:p>
            <a:pPr lvl="1"/>
            <a:r>
              <a:rPr lang="en-US" dirty="0" smtClean="0"/>
              <a:t>Segment: 60 per sec</a:t>
            </a:r>
          </a:p>
          <a:p>
            <a:pPr lvl="1"/>
            <a:r>
              <a:rPr lang="en-US" dirty="0" err="1" smtClean="0"/>
              <a:t>Tilings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No tiles</a:t>
            </a:r>
          </a:p>
          <a:p>
            <a:pPr lvl="2"/>
            <a:r>
              <a:rPr lang="en-US" dirty="0" smtClean="0"/>
              <a:t>3X2</a:t>
            </a:r>
          </a:p>
          <a:p>
            <a:pPr lvl="2"/>
            <a:r>
              <a:rPr lang="en-US" dirty="0" smtClean="0"/>
              <a:t>6X4</a:t>
            </a:r>
          </a:p>
          <a:p>
            <a:pPr lvl="1"/>
            <a:r>
              <a:rPr lang="en-US" dirty="0" err="1" smtClean="0"/>
              <a:t>Avg</a:t>
            </a:r>
            <a:r>
              <a:rPr lang="en-US" dirty="0" smtClean="0"/>
              <a:t> bit-rate:</a:t>
            </a:r>
          </a:p>
          <a:p>
            <a:pPr lvl="2"/>
            <a:r>
              <a:rPr lang="en-US" dirty="0" smtClean="0"/>
              <a:t>5 Mbps (low resolution)</a:t>
            </a:r>
          </a:p>
          <a:p>
            <a:pPr lvl="2"/>
            <a:r>
              <a:rPr lang="en-US" dirty="0" smtClean="0"/>
              <a:t>8 Mbps (medium resolution)</a:t>
            </a:r>
          </a:p>
          <a:p>
            <a:pPr lvl="2"/>
            <a:r>
              <a:rPr lang="en-US" dirty="0" smtClean="0"/>
              <a:t>16 Mbps (high resolution)</a:t>
            </a:r>
          </a:p>
        </p:txBody>
      </p:sp>
    </p:spTree>
    <p:extLst>
      <p:ext uri="{BB962C8B-B14F-4D97-AF65-F5344CB8AC3E}">
        <p14:creationId xmlns:p14="http://schemas.microsoft.com/office/powerpoint/2010/main" val="3031643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082" y="1736725"/>
            <a:ext cx="7524750" cy="1962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694" y="4056289"/>
            <a:ext cx="76295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2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492" y="1646518"/>
            <a:ext cx="5620736" cy="384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4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Proactive allows immediate switch</a:t>
            </a:r>
          </a:p>
          <a:p>
            <a:r>
              <a:rPr lang="en-US" dirty="0" smtClean="0"/>
              <a:t>Switch command:</a:t>
            </a:r>
          </a:p>
          <a:p>
            <a:pPr lvl="1"/>
            <a:r>
              <a:rPr lang="en-US" dirty="0" smtClean="0"/>
              <a:t>Sent at earlier or later section of a segment</a:t>
            </a:r>
          </a:p>
          <a:p>
            <a:pPr lvl="1"/>
            <a:r>
              <a:rPr lang="en-US" dirty="0" smtClean="0"/>
              <a:t>If sent at very end of a segment: highly possible for delayed switch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757" y="3683040"/>
            <a:ext cx="5130843" cy="317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42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&amp;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Attempt to explore into VR streaming with VP switch available</a:t>
            </a:r>
          </a:p>
          <a:p>
            <a:pPr lvl="1"/>
            <a:r>
              <a:rPr lang="en-US" dirty="0" smtClean="0"/>
              <a:t>Good effort spent on coming up with formal math model for quantifying dissatisfaction metrics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Introduced a lot of unrelated terms:</a:t>
            </a:r>
          </a:p>
          <a:p>
            <a:pPr lvl="2"/>
            <a:r>
              <a:rPr lang="en-US" dirty="0" smtClean="0"/>
              <a:t>Moving strategies</a:t>
            </a:r>
          </a:p>
          <a:p>
            <a:pPr lvl="2"/>
            <a:r>
              <a:rPr lang="en-US" dirty="0" smtClean="0"/>
              <a:t>Summation of </a:t>
            </a:r>
            <a:r>
              <a:rPr lang="en-US" dirty="0"/>
              <a:t>dissatisfaction</a:t>
            </a:r>
            <a:r>
              <a:rPr lang="en-US" dirty="0" smtClean="0"/>
              <a:t> terms </a:t>
            </a:r>
          </a:p>
          <a:p>
            <a:pPr lvl="1"/>
            <a:r>
              <a:rPr lang="en-US" dirty="0" smtClean="0"/>
              <a:t>Redundancy and errors within the math models</a:t>
            </a:r>
          </a:p>
          <a:p>
            <a:pPr lvl="1"/>
            <a:r>
              <a:rPr lang="en-US" dirty="0" smtClean="0"/>
              <a:t>No explanation on how results bound the performance in a practical (more realistic) model</a:t>
            </a:r>
          </a:p>
          <a:p>
            <a:pPr lvl="1"/>
            <a:r>
              <a:rPr lang="en-US" dirty="0" smtClean="0"/>
              <a:t>No study on server sides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49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2994-7B7C-4E5F-9884-6C5F9D8B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D5629-877F-4292-B294-27E5953DE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Objectives &amp; Motivation</a:t>
            </a:r>
          </a:p>
          <a:p>
            <a:r>
              <a:rPr lang="en-US" dirty="0"/>
              <a:t>Background Knowledge</a:t>
            </a:r>
          </a:p>
          <a:p>
            <a:r>
              <a:rPr lang="en-US" dirty="0"/>
              <a:t>Algorithm</a:t>
            </a:r>
          </a:p>
          <a:p>
            <a:r>
              <a:rPr lang="en-US" dirty="0"/>
              <a:t>Evaluation</a:t>
            </a:r>
          </a:p>
          <a:p>
            <a:r>
              <a:rPr lang="en-US" dirty="0"/>
              <a:t>Pros &amp; cons</a:t>
            </a:r>
          </a:p>
          <a:p>
            <a:r>
              <a:rPr lang="en-US"/>
              <a:t>Suggestions</a:t>
            </a:r>
            <a:endParaRPr lang="en-US" dirty="0"/>
          </a:p>
          <a:p>
            <a:r>
              <a:rPr lang="en-US" dirty="0"/>
              <a:t>Conclusion</a:t>
            </a:r>
          </a:p>
          <a:p>
            <a:r>
              <a:rPr lang="en-US" dirty="0"/>
              <a:t>Q&amp;A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023072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simulation with more VPs’ (more cameras)</a:t>
            </a:r>
          </a:p>
          <a:p>
            <a:r>
              <a:rPr lang="en-US" dirty="0" smtClean="0"/>
              <a:t>Make it clear how the results bound bandwidth, </a:t>
            </a:r>
            <a:r>
              <a:rPr lang="en-US" dirty="0" err="1" smtClean="0"/>
              <a:t>QoE</a:t>
            </a:r>
            <a:r>
              <a:rPr lang="en-US" dirty="0" smtClean="0"/>
              <a:t> metrics, </a:t>
            </a:r>
            <a:r>
              <a:rPr lang="en-US" dirty="0" err="1" smtClean="0"/>
              <a:t>etc</a:t>
            </a:r>
            <a:r>
              <a:rPr lang="en-US" dirty="0" smtClean="0"/>
              <a:t>, for a more practical model</a:t>
            </a:r>
          </a:p>
          <a:p>
            <a:r>
              <a:rPr lang="en-US" dirty="0" smtClean="0"/>
              <a:t>Studying relations between predication accuracy and bandwidth rather than just 2 extreme strategies</a:t>
            </a:r>
          </a:p>
          <a:p>
            <a:r>
              <a:rPr lang="en-US" dirty="0" smtClean="0"/>
              <a:t>Study </a:t>
            </a:r>
            <a:r>
              <a:rPr lang="en-US" smtClean="0"/>
              <a:t>server 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772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Few related work in VR streaming w/ VP switching available</a:t>
            </a:r>
          </a:p>
          <a:p>
            <a:r>
              <a:rPr lang="en-US" dirty="0" smtClean="0"/>
              <a:t>Download strategies for four discrete dimensions: time segments, tile(s), VP, quality</a:t>
            </a:r>
          </a:p>
          <a:p>
            <a:r>
              <a:rPr lang="en-US" dirty="0" smtClean="0"/>
              <a:t>Main observations from paper:</a:t>
            </a:r>
          </a:p>
          <a:p>
            <a:pPr lvl="1"/>
            <a:r>
              <a:rPr lang="en-US" dirty="0" smtClean="0"/>
              <a:t>Tiling decreases bandwidth, highly beneficial to streaming</a:t>
            </a:r>
          </a:p>
          <a:p>
            <a:pPr lvl="1"/>
            <a:r>
              <a:rPr lang="en-US" dirty="0" smtClean="0"/>
              <a:t>Proactive/reactive: excessive prices</a:t>
            </a:r>
          </a:p>
          <a:p>
            <a:r>
              <a:rPr lang="en-US" dirty="0" smtClean="0"/>
              <a:t>No clear relations drawn for the results and a more practical model</a:t>
            </a:r>
          </a:p>
          <a:p>
            <a:r>
              <a:rPr lang="en-US" dirty="0" smtClean="0"/>
              <a:t>No study on server sides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69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L. </a:t>
            </a:r>
            <a:r>
              <a:rPr lang="en-US" dirty="0" err="1"/>
              <a:t>D’Acunto</a:t>
            </a:r>
            <a:r>
              <a:rPr lang="en-US" dirty="0"/>
              <a:t>, J. van den Berg, E. Thomas, and O. </a:t>
            </a:r>
            <a:r>
              <a:rPr lang="en-US" dirty="0" err="1"/>
              <a:t>Niamut</a:t>
            </a:r>
            <a:r>
              <a:rPr lang="en-US" dirty="0"/>
              <a:t>. Using MPEG DASH SRD for </a:t>
            </a:r>
            <a:r>
              <a:rPr lang="en-US" dirty="0" err="1"/>
              <a:t>zoomable</a:t>
            </a:r>
            <a:r>
              <a:rPr lang="en-US" dirty="0"/>
              <a:t> and navigable video. In Proc. of ACM Multimedia Sys. (</a:t>
            </a:r>
            <a:r>
              <a:rPr lang="en-US" dirty="0" err="1"/>
              <a:t>MMSys</a:t>
            </a:r>
            <a:r>
              <a:rPr lang="en-US" dirty="0"/>
              <a:t>), 2016</a:t>
            </a:r>
            <a:r>
              <a:rPr lang="en-US" dirty="0" smtClean="0"/>
              <a:t>.</a:t>
            </a:r>
          </a:p>
          <a:p>
            <a:r>
              <a:rPr lang="en-US" dirty="0"/>
              <a:t>L. Toni and P. </a:t>
            </a:r>
            <a:r>
              <a:rPr lang="en-US" dirty="0" err="1"/>
              <a:t>Frossard</a:t>
            </a:r>
            <a:r>
              <a:rPr lang="en-US" dirty="0"/>
              <a:t>. Optimal representations for adaptive streaming in interactive </a:t>
            </a:r>
            <a:r>
              <a:rPr lang="en-US" dirty="0" err="1"/>
              <a:t>multiview</a:t>
            </a:r>
            <a:r>
              <a:rPr lang="en-US" dirty="0"/>
              <a:t> video systems. IEEE Trans. on Multimedia, 19(12):2775ś 2787, Dec 2017</a:t>
            </a:r>
            <a:r>
              <a:rPr lang="en-US" dirty="0" smtClean="0"/>
              <a:t>.</a:t>
            </a:r>
          </a:p>
          <a:p>
            <a:r>
              <a:rPr lang="en-US" dirty="0"/>
              <a:t>W. Zhang, S. Ye, B. Li, H. Zhao, and Q. Zheng. A priority-based adaptive scheme for multi-view live streaming over http. Computer Communications, 85:89 ś 97, 2016. ISSN 0140-3664</a:t>
            </a:r>
          </a:p>
        </p:txBody>
      </p:sp>
    </p:spTree>
    <p:extLst>
      <p:ext uri="{BB962C8B-B14F-4D97-AF65-F5344CB8AC3E}">
        <p14:creationId xmlns:p14="http://schemas.microsoft.com/office/powerpoint/2010/main" val="236782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530F-709B-474B-A83D-30AAC37F5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8EF2F-A948-4C90-A07C-B701E8786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Streaming videos in Virtual Reality:</a:t>
            </a:r>
          </a:p>
          <a:p>
            <a:pPr lvl="1"/>
            <a:r>
              <a:rPr lang="en-US" dirty="0"/>
              <a:t>Conditions: multi-viewpoint choices &amp; free head rotation</a:t>
            </a:r>
          </a:p>
          <a:p>
            <a:pPr lvl="1"/>
            <a:r>
              <a:rPr lang="en-US" dirty="0"/>
              <a:t>Study: quality of </a:t>
            </a:r>
            <a:r>
              <a:rPr lang="en-US" dirty="0" err="1"/>
              <a:t>expiriece</a:t>
            </a:r>
            <a:r>
              <a:rPr lang="en-US" dirty="0"/>
              <a:t> (</a:t>
            </a:r>
            <a:r>
              <a:rPr lang="en-US" dirty="0" err="1"/>
              <a:t>QoE</a:t>
            </a:r>
            <a:r>
              <a:rPr lang="en-US" dirty="0"/>
              <a:t>) &amp;  bandwidth under proactive/reactive </a:t>
            </a:r>
            <a:r>
              <a:rPr lang="en-US" dirty="0" err="1"/>
              <a:t>stratiges</a:t>
            </a:r>
            <a:r>
              <a:rPr lang="en-US" dirty="0"/>
              <a:t> </a:t>
            </a:r>
          </a:p>
          <a:p>
            <a:r>
              <a:rPr lang="en-US" dirty="0"/>
              <a:t>Streaming of omnidirectional video: bandwidth &gt;&gt; regular video</a:t>
            </a:r>
          </a:p>
          <a:p>
            <a:r>
              <a:rPr lang="en-US" dirty="0"/>
              <a:t>Current VR Streaming:</a:t>
            </a:r>
          </a:p>
          <a:p>
            <a:pPr lvl="1"/>
            <a:r>
              <a:rPr lang="en-US" dirty="0"/>
              <a:t>Only responding to head orientation</a:t>
            </a:r>
          </a:p>
          <a:p>
            <a:pPr lvl="1"/>
            <a:r>
              <a:rPr lang="en-US" dirty="0"/>
              <a:t>Not displacement involved</a:t>
            </a:r>
          </a:p>
          <a:p>
            <a:pPr lvl="1"/>
            <a:r>
              <a:rPr lang="en-US" dirty="0"/>
              <a:t>Degree of Freedom (</a:t>
            </a:r>
            <a:r>
              <a:rPr lang="en-US" dirty="0" err="1"/>
              <a:t>dof</a:t>
            </a:r>
            <a:r>
              <a:rPr lang="en-US" dirty="0"/>
              <a:t>): 3 </a:t>
            </a:r>
          </a:p>
          <a:p>
            <a:pPr lvl="1"/>
            <a:r>
              <a:rPr lang="en-US" dirty="0"/>
              <a:t>Introducing displacement -&gt; </a:t>
            </a:r>
            <a:r>
              <a:rPr lang="en-US" dirty="0" err="1"/>
              <a:t>dof</a:t>
            </a:r>
            <a:r>
              <a:rPr lang="en-US" dirty="0"/>
              <a:t> of 6, more immersive</a:t>
            </a:r>
          </a:p>
        </p:txBody>
      </p:sp>
    </p:spTree>
    <p:extLst>
      <p:ext uri="{BB962C8B-B14F-4D97-AF65-F5344CB8AC3E}">
        <p14:creationId xmlns:p14="http://schemas.microsoft.com/office/powerpoint/2010/main" val="132406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520F-5AA6-4618-8A77-D8FCF8E72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187E6-A124-47EF-8ED0-B3F79CE60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Tiling:</a:t>
            </a:r>
          </a:p>
          <a:p>
            <a:pPr lvl="1"/>
            <a:r>
              <a:rPr lang="en-US" dirty="0"/>
              <a:t>Segment each omnidirectional frame into pieces, i.e. tiles</a:t>
            </a:r>
          </a:p>
          <a:p>
            <a:pPr lvl="1"/>
            <a:r>
              <a:rPr lang="en-US" dirty="0"/>
              <a:t>Individually playable -&gt; download tile(s) in view, not whole frame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cubemap</a:t>
            </a:r>
            <a:r>
              <a:rPr lang="en-US" dirty="0"/>
              <a:t> baseball layout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3550D5-01A2-4119-B7F5-28497F5C1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649" y="3707028"/>
            <a:ext cx="3962526" cy="297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62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146EC-11B0-4AC9-8DE7-7F90AD97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9BA85-273B-45EB-AA2C-706F635FE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Viewport </a:t>
            </a:r>
            <a:r>
              <a:rPr lang="en-US" dirty="0" err="1"/>
              <a:t>v.s</a:t>
            </a:r>
            <a:r>
              <a:rPr lang="en-US" dirty="0"/>
              <a:t>. viewpoints (VP)</a:t>
            </a:r>
          </a:p>
          <a:p>
            <a:pPr lvl="1"/>
            <a:r>
              <a:rPr lang="en-US" dirty="0"/>
              <a:t>Viewport: viewed portion on the frame/tile(s)</a:t>
            </a:r>
          </a:p>
          <a:p>
            <a:pPr lvl="1"/>
            <a:r>
              <a:rPr lang="en-US" dirty="0"/>
              <a:t>VP: audience position within the VR world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03DAB3-C8F7-4FAC-B9FE-52D0C08DA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147" y="3273422"/>
            <a:ext cx="7127918" cy="337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0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F940-81C6-4BB3-A53F-00AD86EB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B5AEE-BBA1-42C0-90AD-B5C286468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QoE</a:t>
            </a:r>
            <a:r>
              <a:rPr lang="en-US" dirty="0"/>
              <a:t> metrics:</a:t>
            </a:r>
          </a:p>
          <a:p>
            <a:pPr lvl="1"/>
            <a:r>
              <a:rPr lang="en-US" dirty="0"/>
              <a:t>Distortion:</a:t>
            </a:r>
          </a:p>
          <a:p>
            <a:pPr lvl="2"/>
            <a:r>
              <a:rPr lang="en-US" dirty="0"/>
              <a:t>Displayed </a:t>
            </a:r>
            <a:r>
              <a:rPr lang="en-US" dirty="0" err="1"/>
              <a:t>v.s</a:t>
            </a:r>
            <a:r>
              <a:rPr lang="en-US" dirty="0"/>
              <a:t>. original content for given viewport</a:t>
            </a:r>
          </a:p>
          <a:p>
            <a:pPr lvl="2"/>
            <a:r>
              <a:rPr lang="en-US" dirty="0"/>
              <a:t>Comparison Algorithms:</a:t>
            </a:r>
          </a:p>
          <a:p>
            <a:pPr lvl="3"/>
            <a:r>
              <a:rPr lang="en-US" dirty="0"/>
              <a:t>Peak Signal to Noise Ratio (PSNR): </a:t>
            </a:r>
            <a:r>
              <a:rPr lang="en-US" dirty="0" err="1"/>
              <a:t>avg</a:t>
            </a:r>
            <a:r>
              <a:rPr lang="en-US" dirty="0"/>
              <a:t> err of pixel intensity</a:t>
            </a:r>
          </a:p>
          <a:p>
            <a:pPr lvl="3"/>
            <a:r>
              <a:rPr lang="en-US" dirty="0"/>
              <a:t>Multiscale-Structural Similarity (MS-SSIM): structural similarity, range from  0 to 1</a:t>
            </a:r>
          </a:p>
          <a:p>
            <a:pPr lvl="1"/>
            <a:r>
              <a:rPr lang="en-US" dirty="0"/>
              <a:t>Stalls: </a:t>
            </a:r>
          </a:p>
          <a:p>
            <a:pPr lvl="2"/>
            <a:r>
              <a:rPr lang="en-US" dirty="0"/>
              <a:t>pause due to current frame/tile(s) unavailable, likely after unanticipated viewpoint switch</a:t>
            </a:r>
          </a:p>
          <a:p>
            <a:pPr lvl="1"/>
            <a:r>
              <a:rPr lang="en-US" dirty="0"/>
              <a:t>Viewpoint Switching Lag:</a:t>
            </a:r>
          </a:p>
          <a:p>
            <a:pPr lvl="2"/>
            <a:r>
              <a:rPr lang="en-US" dirty="0"/>
              <a:t>Times cost to execute viewpoint switch command: can only switch when viewports available to display in such VP</a:t>
            </a:r>
          </a:p>
        </p:txBody>
      </p:sp>
    </p:spTree>
    <p:extLst>
      <p:ext uri="{BB962C8B-B14F-4D97-AF65-F5344CB8AC3E}">
        <p14:creationId xmlns:p14="http://schemas.microsoft.com/office/powerpoint/2010/main" val="1787701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DE86-4CF7-4D1B-90F1-5D52E23C3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AD51E-4AA4-476D-8C29-042EDA2A9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Bit-rate &amp; quality</a:t>
            </a:r>
          </a:p>
          <a:p>
            <a:pPr lvl="1"/>
            <a:r>
              <a:rPr lang="en-US" dirty="0"/>
              <a:t>Higher quality requires higher bit-rate</a:t>
            </a:r>
          </a:p>
          <a:p>
            <a:pPr lvl="1"/>
            <a:r>
              <a:rPr lang="en-US" dirty="0"/>
              <a:t>Server stores frames/tile(s) in multiple quality</a:t>
            </a:r>
          </a:p>
          <a:p>
            <a:pPr lvl="1"/>
            <a:r>
              <a:rPr lang="en-US" dirty="0"/>
              <a:t>Switch VP or tile(s):</a:t>
            </a:r>
          </a:p>
          <a:p>
            <a:pPr lvl="2"/>
            <a:r>
              <a:rPr lang="en-US" dirty="0"/>
              <a:t>Immediately provide lower quality streaming to catch up</a:t>
            </a:r>
          </a:p>
          <a:p>
            <a:pPr lvl="2"/>
            <a:r>
              <a:rPr lang="en-US" dirty="0"/>
              <a:t>Stable: switching to higher quality</a:t>
            </a:r>
          </a:p>
        </p:txBody>
      </p:sp>
    </p:spTree>
    <p:extLst>
      <p:ext uri="{BB962C8B-B14F-4D97-AF65-F5344CB8AC3E}">
        <p14:creationId xmlns:p14="http://schemas.microsoft.com/office/powerpoint/2010/main" val="1047292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00AC2-F6A8-4D22-8BD6-C37B3E9E9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23555-9AAD-4C59-9FD8-EC326A7D0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</a:t>
            </a:r>
          </a:p>
          <a:p>
            <a:pPr lvl="1"/>
            <a:r>
              <a:rPr lang="en-US" dirty="0"/>
              <a:t>Network condition in next sec</a:t>
            </a:r>
          </a:p>
          <a:p>
            <a:pPr lvl="1"/>
            <a:r>
              <a:rPr lang="en-US" dirty="0"/>
              <a:t>VP switch</a:t>
            </a:r>
          </a:p>
          <a:p>
            <a:pPr lvl="1"/>
            <a:r>
              <a:rPr lang="en-US" dirty="0"/>
              <a:t>Head orientation</a:t>
            </a:r>
          </a:p>
          <a:p>
            <a:r>
              <a:rPr lang="en-US" dirty="0"/>
              <a:t>For deciding downloading representations at certain</a:t>
            </a:r>
          </a:p>
          <a:p>
            <a:pPr lvl="1"/>
            <a:r>
              <a:rPr lang="en-US" dirty="0"/>
              <a:t>Quality</a:t>
            </a:r>
          </a:p>
          <a:p>
            <a:pPr lvl="1"/>
            <a:r>
              <a:rPr lang="en-US" dirty="0"/>
              <a:t>Time segment</a:t>
            </a:r>
          </a:p>
          <a:p>
            <a:pPr lvl="1"/>
            <a:r>
              <a:rPr lang="en-US" dirty="0"/>
              <a:t>VP</a:t>
            </a:r>
          </a:p>
          <a:p>
            <a:pPr lvl="1"/>
            <a:r>
              <a:rPr lang="en-US" dirty="0"/>
              <a:t>Frame/tile(s)</a:t>
            </a:r>
          </a:p>
        </p:txBody>
      </p:sp>
    </p:spTree>
    <p:extLst>
      <p:ext uri="{BB962C8B-B14F-4D97-AF65-F5344CB8AC3E}">
        <p14:creationId xmlns:p14="http://schemas.microsoft.com/office/powerpoint/2010/main" val="4092580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00AC2-F6A8-4D22-8BD6-C37B3E9E9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23555-9AAD-4C59-9FD8-EC326A7D0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2 extreme cases studied:</a:t>
            </a:r>
          </a:p>
          <a:p>
            <a:pPr lvl="1"/>
            <a:r>
              <a:rPr lang="en-US" dirty="0"/>
              <a:t>Proactive strategies:</a:t>
            </a:r>
          </a:p>
          <a:p>
            <a:pPr lvl="2"/>
            <a:r>
              <a:rPr lang="en-US" dirty="0"/>
              <a:t>Download representation of current quality and frame/tile(s) at all VP for future segment</a:t>
            </a:r>
          </a:p>
          <a:p>
            <a:pPr lvl="1"/>
            <a:r>
              <a:rPr lang="en-US" dirty="0"/>
              <a:t>Reactive strategies:</a:t>
            </a:r>
          </a:p>
          <a:p>
            <a:pPr lvl="2"/>
            <a:r>
              <a:rPr lang="en-US" dirty="0"/>
              <a:t>Only download future segment for current VP until commanding VP switch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66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1171</TotalTime>
  <Words>815</Words>
  <Application>Microsoft Office PowerPoint</Application>
  <PresentationFormat>Widescreen</PresentationFormat>
  <Paragraphs>156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Century Gothic</vt:lpstr>
      <vt:lpstr>Wingdings 3</vt:lpstr>
      <vt:lpstr>Ion</vt:lpstr>
      <vt:lpstr>Dynamic Adaptive Streaming for Multi-Viewpoint Omnidirectional Videos</vt:lpstr>
      <vt:lpstr>Outline</vt:lpstr>
      <vt:lpstr>Objective &amp; Motivation</vt:lpstr>
      <vt:lpstr>Background Knowledge</vt:lpstr>
      <vt:lpstr>Background Knowledge</vt:lpstr>
      <vt:lpstr>Background Knowledge</vt:lpstr>
      <vt:lpstr>Background Knowledge</vt:lpstr>
      <vt:lpstr>Background Knowledge</vt:lpstr>
      <vt:lpstr>Background Knowledge</vt:lpstr>
      <vt:lpstr>Algorithm</vt:lpstr>
      <vt:lpstr>Algorithm</vt:lpstr>
      <vt:lpstr>Algorithm</vt:lpstr>
      <vt:lpstr>Algorithm</vt:lpstr>
      <vt:lpstr>Algorithm</vt:lpstr>
      <vt:lpstr>Evaluation</vt:lpstr>
      <vt:lpstr>Evaluation</vt:lpstr>
      <vt:lpstr>Evaluation</vt:lpstr>
      <vt:lpstr>Evaluation</vt:lpstr>
      <vt:lpstr>Pros &amp; Cons</vt:lpstr>
      <vt:lpstr>Sugestions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俊鹏 邱</dc:creator>
  <cp:lastModifiedBy>Qiu, Junpeng</cp:lastModifiedBy>
  <cp:revision>108</cp:revision>
  <dcterms:created xsi:type="dcterms:W3CDTF">2018-10-08T01:02:05Z</dcterms:created>
  <dcterms:modified xsi:type="dcterms:W3CDTF">2018-10-09T04:50:09Z</dcterms:modified>
</cp:coreProperties>
</file>