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7"/>
  </p:notesMasterIdLst>
  <p:handoutMasterIdLst>
    <p:handoutMasterId r:id="rId28"/>
  </p:handoutMasterIdLst>
  <p:sldIdLst>
    <p:sldId id="330" r:id="rId4"/>
    <p:sldId id="262" r:id="rId5"/>
    <p:sldId id="280" r:id="rId6"/>
    <p:sldId id="281" r:id="rId8"/>
    <p:sldId id="331" r:id="rId9"/>
    <p:sldId id="282" r:id="rId10"/>
    <p:sldId id="332" r:id="rId11"/>
    <p:sldId id="283" r:id="rId12"/>
    <p:sldId id="337" r:id="rId13"/>
    <p:sldId id="334" r:id="rId14"/>
    <p:sldId id="353" r:id="rId15"/>
    <p:sldId id="336" r:id="rId16"/>
    <p:sldId id="306" r:id="rId17"/>
    <p:sldId id="284" r:id="rId18"/>
    <p:sldId id="285" r:id="rId19"/>
    <p:sldId id="286" r:id="rId20"/>
    <p:sldId id="287" r:id="rId21"/>
    <p:sldId id="288" r:id="rId22"/>
    <p:sldId id="289" r:id="rId23"/>
    <p:sldId id="290" r:id="rId24"/>
    <p:sldId id="291" r:id="rId25"/>
    <p:sldId id="292" r:id="rId26"/>
    <p:sldId id="259" r:id="rId27"/>
  </p:sldIdLst>
  <p:sldSz cx="12190095" cy="6859270"/>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97" autoAdjust="0"/>
  </p:normalViewPr>
  <p:slideViewPr>
    <p:cSldViewPr>
      <p:cViewPr>
        <p:scale>
          <a:sx n="80" d="100"/>
          <a:sy n="80" d="100"/>
        </p:scale>
        <p:origin x="-1716" y="-678"/>
      </p:cViewPr>
      <p:guideLst>
        <p:guide orient="horz" pos="3975"/>
        <p:guide orient="horz" pos="663"/>
        <p:guide pos="3872"/>
        <p:guide pos="574"/>
        <p:guide pos="7104"/>
      </p:guideLst>
    </p:cSldViewPr>
  </p:slideViewPr>
  <p:notesTextViewPr>
    <p:cViewPr>
      <p:scale>
        <a:sx n="100" d="100"/>
        <a:sy n="100" d="100"/>
      </p:scale>
      <p:origin x="0" y="0"/>
    </p:cViewPr>
  </p:notesTextViewPr>
  <p:notesViewPr>
    <p:cSldViewPr>
      <p:cViewPr varScale="1">
        <p:scale>
          <a:sx n="68" d="100"/>
          <a:sy n="68" d="100"/>
        </p:scale>
        <p:origin x="-2856" y="-90"/>
      </p:cViewPr>
      <p:guideLst>
        <p:guide orient="horz" pos="2880"/>
        <p:guide pos="217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4861113-A0B6-4C74-9734-B7B4CF5E076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EA04F3-F84E-4502-8F02-9DF4825A3AE7}"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99BC69-7DF2-4B28-8DFC-F91661CCA9E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13C534-2029-4F1B-8384-A7E2661BF3A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2800" dirty="0"/>
          </a:p>
        </p:txBody>
      </p:sp>
      <p:sp>
        <p:nvSpPr>
          <p:cNvPr id="4" name="Slide Number Placeholder 3"/>
          <p:cNvSpPr>
            <a:spLocks noGrp="1"/>
          </p:cNvSpPr>
          <p:nvPr>
            <p:ph type="sldNum" sz="quarter" idx="10"/>
          </p:nvPr>
        </p:nvSpPr>
        <p:spPr/>
        <p:txBody>
          <a:bodyPr/>
          <a:lstStyle/>
          <a:p>
            <a:fld id="{0D000DE9-1A46-4E9D-92D5-96C3350CD17D}" type="slidenum">
              <a:rPr lang="en-IN" smtClean="0"/>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p:spPr>
        <p:txBody>
          <a:bodyPr/>
          <a:lstStyle/>
          <a:p>
            <a:endParaRPr lang="zh-CN" altLang="en-US">
              <a:latin typeface="Arial" pitchFamily="34" charset="0"/>
            </a:endParaRPr>
          </a:p>
        </p:txBody>
      </p:sp>
      <p:sp>
        <p:nvSpPr>
          <p:cNvPr id="43012" name="灯片编号占位符 3"/>
          <p:cNvSpPr>
            <a:spLocks noGrp="1"/>
          </p:cNvSpPr>
          <p:nvPr>
            <p:ph type="sldNum" sz="quarter" idx="5"/>
          </p:nvPr>
        </p:nvSpPr>
        <p:spPr>
          <a:noFill/>
        </p:spPr>
        <p:txBody>
          <a:bodyPr/>
          <a:lstStyle/>
          <a:p>
            <a:fld id="{2BAD282A-399F-4479-B94E-2E8E600FF942}" type="slidenum">
              <a:rPr lang="en-US" altLang="zh-CN" smtClean="0">
                <a:latin typeface="Arial" pitchFamily="34" charset="0"/>
              </a:rPr>
            </a:fld>
            <a:endParaRPr lang="en-US" altLang="zh-CN">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09" y="0"/>
            <a:ext cx="12183993" cy="6859588"/>
          </a:xfrm>
          <a:prstGeom prst="rect">
            <a:avLst/>
          </a:prstGeom>
        </p:spPr>
      </p:pic>
      <p:sp>
        <p:nvSpPr>
          <p:cNvPr id="2" name="标题 1"/>
          <p:cNvSpPr>
            <a:spLocks noGrp="1"/>
          </p:cNvSpPr>
          <p:nvPr>
            <p:ph type="ctrTitle"/>
          </p:nvPr>
        </p:nvSpPr>
        <p:spPr>
          <a:xfrm>
            <a:off x="915884" y="2133650"/>
            <a:ext cx="10361851" cy="1080370"/>
          </a:xfrm>
        </p:spPr>
        <p:txBody>
          <a:bodyPr>
            <a:normAutofit/>
          </a:bodyPr>
          <a:lstStyle>
            <a:lvl1pPr>
              <a:lnSpc>
                <a:spcPct val="120000"/>
              </a:lnSpc>
              <a:defRPr sz="4200" b="1" spc="357">
                <a:solidFill>
                  <a:schemeClr val="tx1">
                    <a:lumMod val="75000"/>
                    <a:lumOff val="25000"/>
                  </a:schemeClr>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830165" y="3286028"/>
            <a:ext cx="8533289" cy="648222"/>
          </a:xfrm>
        </p:spPr>
        <p:txBody>
          <a:bodyPr>
            <a:normAutofit/>
          </a:bodyPr>
          <a:lstStyle>
            <a:lvl1pPr marL="0" indent="0" algn="ctr">
              <a:lnSpc>
                <a:spcPct val="120000"/>
              </a:lnSpc>
              <a:buNone/>
              <a:defRPr sz="2800" spc="357">
                <a:solidFill>
                  <a:schemeClr val="tx1">
                    <a:lumMod val="75000"/>
                    <a:lumOff val="25000"/>
                  </a:schemeClr>
                </a:solidFill>
                <a:latin typeface="黑体" panose="02010609060101010101" pitchFamily="49" charset="-122"/>
                <a:ea typeface="黑体" panose="02010609060101010101" pitchFamily="49" charset="-122"/>
              </a:defRPr>
            </a:lvl1pPr>
            <a:lvl2pPr marL="544195" indent="0" algn="ctr">
              <a:buNone/>
              <a:defRPr>
                <a:solidFill>
                  <a:schemeClr val="tx1">
                    <a:tint val="75000"/>
                  </a:schemeClr>
                </a:solidFill>
              </a:defRPr>
            </a:lvl2pPr>
            <a:lvl3pPr marL="1088390" indent="0" algn="ctr">
              <a:buNone/>
              <a:defRPr>
                <a:solidFill>
                  <a:schemeClr val="tx1">
                    <a:tint val="75000"/>
                  </a:schemeClr>
                </a:solidFill>
              </a:defRPr>
            </a:lvl3pPr>
            <a:lvl4pPr marL="1632585" indent="0" algn="ctr">
              <a:buNone/>
              <a:defRPr>
                <a:solidFill>
                  <a:schemeClr val="tx1">
                    <a:tint val="75000"/>
                  </a:schemeClr>
                </a:solidFill>
              </a:defRPr>
            </a:lvl4pPr>
            <a:lvl5pPr marL="2176780" indent="0" algn="ctr">
              <a:buNone/>
              <a:defRPr>
                <a:solidFill>
                  <a:schemeClr val="tx1">
                    <a:tint val="75000"/>
                  </a:schemeClr>
                </a:solidFill>
              </a:defRPr>
            </a:lvl5pPr>
            <a:lvl6pPr marL="2720975" indent="0" algn="ctr">
              <a:buNone/>
              <a:defRPr>
                <a:solidFill>
                  <a:schemeClr val="tx1">
                    <a:tint val="75000"/>
                  </a:schemeClr>
                </a:solidFill>
              </a:defRPr>
            </a:lvl6pPr>
            <a:lvl7pPr marL="3265805" indent="0" algn="ctr">
              <a:buNone/>
              <a:defRPr>
                <a:solidFill>
                  <a:schemeClr val="tx1">
                    <a:tint val="75000"/>
                  </a:schemeClr>
                </a:solidFill>
              </a:defRPr>
            </a:lvl7pPr>
            <a:lvl8pPr marL="3810000" indent="0" algn="ctr">
              <a:buNone/>
              <a:defRPr>
                <a:solidFill>
                  <a:schemeClr val="tx1">
                    <a:tint val="75000"/>
                  </a:schemeClr>
                </a:solidFill>
              </a:defRPr>
            </a:lvl8pPr>
            <a:lvl9pPr marL="4354195"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8" name="矩形 7"/>
          <p:cNvSpPr/>
          <p:nvPr userDrawn="1"/>
        </p:nvSpPr>
        <p:spPr>
          <a:xfrm>
            <a:off x="9280251" y="6310114"/>
            <a:ext cx="2605094" cy="325357"/>
          </a:xfrm>
          <a:prstGeom prst="rect">
            <a:avLst/>
          </a:prstGeom>
        </p:spPr>
        <p:txBody>
          <a:bodyPr wrap="none" lIns="108850" tIns="54425" rIns="108850" bIns="54425">
            <a:spAutoFit/>
          </a:bodyPr>
          <a:lstStyle/>
          <a:p>
            <a:pPr algn="ctr"/>
            <a:r>
              <a:rPr lang="zh-CN" altLang="en-US" sz="1400" b="1" spc="300" dirty="0" smtClean="0">
                <a:solidFill>
                  <a:schemeClr val="tx1">
                    <a:lumMod val="65000"/>
                    <a:lumOff val="35000"/>
                  </a:schemeClr>
                </a:solidFill>
                <a:latin typeface="黑体" panose="02010609060101010101" pitchFamily="49" charset="-122"/>
                <a:ea typeface="黑体" panose="02010609060101010101" pitchFamily="49" charset="-122"/>
                <a:sym typeface="微软雅黑" pitchFamily="34" charset="-122"/>
              </a:rPr>
              <a:t>©201</a:t>
            </a:r>
            <a:r>
              <a:rPr lang="en-US" altLang="zh-CN" sz="1400" b="1" spc="300" dirty="0" smtClean="0">
                <a:solidFill>
                  <a:schemeClr val="tx1">
                    <a:lumMod val="65000"/>
                    <a:lumOff val="35000"/>
                  </a:schemeClr>
                </a:solidFill>
                <a:latin typeface="黑体" panose="02010609060101010101" pitchFamily="49" charset="-122"/>
                <a:ea typeface="黑体" panose="02010609060101010101" pitchFamily="49" charset="-122"/>
                <a:sym typeface="微软雅黑" pitchFamily="34" charset="-122"/>
              </a:rPr>
              <a:t>8</a:t>
            </a:r>
            <a:r>
              <a:rPr lang="zh-CN" altLang="en-US" sz="1400" b="1" spc="300" dirty="0" smtClean="0">
                <a:solidFill>
                  <a:schemeClr val="tx1">
                    <a:lumMod val="65000"/>
                    <a:lumOff val="35000"/>
                  </a:schemeClr>
                </a:solidFill>
                <a:latin typeface="黑体" panose="02010609060101010101" pitchFamily="49" charset="-122"/>
                <a:ea typeface="黑体" panose="02010609060101010101" pitchFamily="49" charset="-122"/>
                <a:sym typeface="微软雅黑" pitchFamily="34" charset="-122"/>
              </a:rPr>
              <a:t>微众税银版权所有</a:t>
            </a:r>
            <a:endParaRPr lang="zh-CN" altLang="en-US" sz="1400" b="1" spc="300" dirty="0">
              <a:solidFill>
                <a:schemeClr val="tx1">
                  <a:lumMod val="65000"/>
                  <a:lumOff val="35000"/>
                </a:schemeClr>
              </a:solidFill>
              <a:latin typeface="黑体" panose="02010609060101010101" pitchFamily="49" charset="-122"/>
              <a:ea typeface="黑体" panose="02010609060101010101" pitchFamily="49" charset="-122"/>
              <a:sym typeface="微软雅黑" pitchFamily="34" charset="-122"/>
            </a:endParaRPr>
          </a:p>
        </p:txBody>
      </p:sp>
      <p:pic>
        <p:nvPicPr>
          <p:cNvPr id="1026" name="Picture 2" descr="E:\黎万彬设计工作盘\VI\logo\微众logo-修改-20180109\微众税银Logo升级设计稿-20180124\新\微众税银新版logo-20180126\微众logo-修改-20180124-1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67852" y="284652"/>
            <a:ext cx="2856296" cy="9361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57" y="365193"/>
            <a:ext cx="10513957" cy="1325808"/>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658" y="1681474"/>
            <a:ext cx="5156981" cy="824065"/>
          </a:xfrm>
          <a:prstGeom prst="rect">
            <a:avLst/>
          </a:prstGeo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658" y="2505539"/>
            <a:ext cx="5156981" cy="368527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1236" y="1681474"/>
            <a:ext cx="5182378" cy="824065"/>
          </a:xfrm>
          <a:prstGeom prst="rect">
            <a:avLst/>
          </a:prstGeom>
        </p:spPr>
        <p:txBody>
          <a:bodyPr anchor="b"/>
          <a:lstStyle>
            <a:lvl1pPr marL="0" indent="0">
              <a:buNone/>
              <a:defRPr sz="2400" b="1"/>
            </a:lvl1pPr>
            <a:lvl2pPr marL="457200" indent="0">
              <a:buNone/>
              <a:defRPr sz="2000" b="1"/>
            </a:lvl2pPr>
            <a:lvl3pPr marL="914400" indent="0">
              <a:buNone/>
              <a:defRPr sz="1865" b="1"/>
            </a:lvl3pPr>
            <a:lvl4pPr marL="1371600" indent="0">
              <a:buNone/>
              <a:defRPr sz="1600" b="1"/>
            </a:lvl4pPr>
            <a:lvl5pPr marL="1828800" indent="0">
              <a:buNone/>
              <a:defRPr sz="1600" b="1"/>
            </a:lvl5pPr>
            <a:lvl6pPr marL="2285365" indent="0">
              <a:buNone/>
              <a:defRPr sz="1600" b="1"/>
            </a:lvl6pPr>
            <a:lvl7pPr marL="2742565" indent="0">
              <a:buNone/>
              <a:defRPr sz="1600" b="1"/>
            </a:lvl7pPr>
            <a:lvl8pPr marL="3199765" indent="0">
              <a:buNone/>
              <a:defRPr sz="1600" b="1"/>
            </a:lvl8pPr>
            <a:lvl9pPr marL="3656965"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1236" y="2505539"/>
            <a:ext cx="5182378" cy="368527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838069" y="6357528"/>
            <a:ext cx="2742771" cy="365193"/>
          </a:xfrm>
          <a:prstGeom prst="rect">
            <a:avLst/>
          </a:prstGeom>
        </p:spPr>
        <p:txBody>
          <a:bodyPr/>
          <a:lstStyle/>
          <a:p>
            <a:fld id="{5C086AB1-6DBA-4E83-AD48-68D01DD6469A}" type="datetimeFigureOut">
              <a:rPr lang="zh-CN" altLang="en-US" smtClean="0"/>
            </a:fld>
            <a:endParaRPr lang="zh-CN" altLang="en-US"/>
          </a:p>
        </p:txBody>
      </p:sp>
      <p:sp>
        <p:nvSpPr>
          <p:cNvPr id="8" name="页脚占位符 7"/>
          <p:cNvSpPr>
            <a:spLocks noGrp="1"/>
          </p:cNvSpPr>
          <p:nvPr>
            <p:ph type="ftr" sz="quarter" idx="11"/>
          </p:nvPr>
        </p:nvSpPr>
        <p:spPr>
          <a:xfrm>
            <a:off x="4037969" y="6357528"/>
            <a:ext cx="4114157" cy="365193"/>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09255" y="6357528"/>
            <a:ext cx="2742771" cy="365193"/>
          </a:xfrm>
          <a:prstGeom prst="rect">
            <a:avLst/>
          </a:prstGeom>
        </p:spPr>
        <p:txBody>
          <a:bodyPr/>
          <a:lstStyle/>
          <a:p>
            <a:fld id="{84584CB0-D3B1-4BCE-9F98-E447F5CE9F4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069" y="365193"/>
            <a:ext cx="10513957" cy="1325808"/>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069" y="6357528"/>
            <a:ext cx="2742771" cy="365193"/>
          </a:xfrm>
          <a:prstGeom prst="rect">
            <a:avLst/>
          </a:prstGeom>
        </p:spPr>
        <p:txBody>
          <a:bodyPr/>
          <a:lstStyle/>
          <a:p>
            <a:fld id="{5C086AB1-6DBA-4E83-AD48-68D01DD6469A}" type="datetimeFigureOut">
              <a:rPr lang="zh-CN" altLang="en-US" smtClean="0"/>
            </a:fld>
            <a:endParaRPr lang="zh-CN" altLang="en-US"/>
          </a:p>
        </p:txBody>
      </p:sp>
      <p:sp>
        <p:nvSpPr>
          <p:cNvPr id="4" name="页脚占位符 3"/>
          <p:cNvSpPr>
            <a:spLocks noGrp="1"/>
          </p:cNvSpPr>
          <p:nvPr>
            <p:ph type="ftr" sz="quarter" idx="11"/>
          </p:nvPr>
        </p:nvSpPr>
        <p:spPr>
          <a:xfrm>
            <a:off x="4037969" y="6357528"/>
            <a:ext cx="4114157" cy="365193"/>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09255" y="6357528"/>
            <a:ext cx="2742771" cy="365193"/>
          </a:xfrm>
          <a:prstGeom prst="rect">
            <a:avLst/>
          </a:prstGeom>
        </p:spPr>
        <p:txBody>
          <a:bodyPr/>
          <a:lstStyle/>
          <a:p>
            <a:fld id="{84584CB0-D3B1-4BCE-9F98-E447F5CE9F4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069" y="6357528"/>
            <a:ext cx="2742771" cy="365193"/>
          </a:xfrm>
          <a:prstGeom prst="rect">
            <a:avLst/>
          </a:prstGeom>
        </p:spPr>
        <p:txBody>
          <a:bodyPr/>
          <a:lstStyle/>
          <a:p>
            <a:fld id="{5C086AB1-6DBA-4E83-AD48-68D01DD6469A}" type="datetimeFigureOut">
              <a:rPr lang="zh-CN" altLang="en-US" smtClean="0"/>
            </a:fld>
            <a:endParaRPr lang="zh-CN" altLang="en-US"/>
          </a:p>
        </p:txBody>
      </p:sp>
      <p:sp>
        <p:nvSpPr>
          <p:cNvPr id="3" name="页脚占位符 2"/>
          <p:cNvSpPr>
            <a:spLocks noGrp="1"/>
          </p:cNvSpPr>
          <p:nvPr>
            <p:ph type="ftr" sz="quarter" idx="11"/>
          </p:nvPr>
        </p:nvSpPr>
        <p:spPr>
          <a:xfrm>
            <a:off x="4037969" y="6357528"/>
            <a:ext cx="4114157" cy="36519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09255" y="6357528"/>
            <a:ext cx="2742771" cy="365193"/>
          </a:xfrm>
          <a:prstGeom prst="rect">
            <a:avLst/>
          </a:prstGeom>
        </p:spPr>
        <p:txBody>
          <a:bodyPr/>
          <a:lstStyle/>
          <a:p>
            <a:fld id="{84584CB0-D3B1-4BCE-9F98-E447F5CE9F4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57" y="457285"/>
            <a:ext cx="3931623" cy="1600496"/>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2378" y="987608"/>
            <a:ext cx="6171236" cy="487452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657" y="2057781"/>
            <a:ext cx="3931623" cy="3812294"/>
          </a:xfrm>
          <a:prstGeom prst="rect">
            <a:avLst/>
          </a:prstGeom>
        </p:spPr>
        <p:txBody>
          <a:bodyPr/>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5365" indent="0">
              <a:buNone/>
              <a:defRPr sz="1065"/>
            </a:lvl6pPr>
            <a:lvl7pPr marL="2742565" indent="0">
              <a:buNone/>
              <a:defRPr sz="1065"/>
            </a:lvl7pPr>
            <a:lvl8pPr marL="3199765" indent="0">
              <a:buNone/>
              <a:defRPr sz="1065"/>
            </a:lvl8pPr>
            <a:lvl9pPr marL="3656965" indent="0">
              <a:buNone/>
              <a:defRPr sz="106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069" y="6357528"/>
            <a:ext cx="2742771" cy="365193"/>
          </a:xfrm>
          <a:prstGeom prst="rect">
            <a:avLst/>
          </a:prstGeom>
        </p:spPr>
        <p:txBody>
          <a:bodyPr/>
          <a:lstStyle/>
          <a:p>
            <a:fld id="{5C086AB1-6DBA-4E83-AD48-68D01DD6469A}" type="datetimeFigureOut">
              <a:rPr lang="zh-CN" altLang="en-US" smtClean="0"/>
            </a:fld>
            <a:endParaRPr lang="zh-CN" altLang="en-US"/>
          </a:p>
        </p:txBody>
      </p:sp>
      <p:sp>
        <p:nvSpPr>
          <p:cNvPr id="6" name="页脚占位符 5"/>
          <p:cNvSpPr>
            <a:spLocks noGrp="1"/>
          </p:cNvSpPr>
          <p:nvPr>
            <p:ph type="ftr" sz="quarter" idx="11"/>
          </p:nvPr>
        </p:nvSpPr>
        <p:spPr>
          <a:xfrm>
            <a:off x="4037969" y="6357528"/>
            <a:ext cx="4114157" cy="36519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09255" y="6357528"/>
            <a:ext cx="2742771" cy="365193"/>
          </a:xfrm>
          <a:prstGeom prst="rect">
            <a:avLst/>
          </a:prstGeom>
        </p:spPr>
        <p:txBody>
          <a:bodyPr/>
          <a:lstStyle/>
          <a:p>
            <a:fld id="{84584CB0-D3B1-4BCE-9F98-E447F5CE9F4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57" y="457285"/>
            <a:ext cx="3931623" cy="1600496"/>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2378" y="987608"/>
            <a:ext cx="6171236" cy="4874528"/>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5365" indent="0">
              <a:buNone/>
              <a:defRPr sz="2000"/>
            </a:lvl6pPr>
            <a:lvl7pPr marL="2742565" indent="0">
              <a:buNone/>
              <a:defRPr sz="2000"/>
            </a:lvl7pPr>
            <a:lvl8pPr marL="3199765" indent="0">
              <a:buNone/>
              <a:defRPr sz="2000"/>
            </a:lvl8pPr>
            <a:lvl9pPr marL="3656965" indent="0">
              <a:buNone/>
              <a:defRPr sz="2000"/>
            </a:lvl9pPr>
          </a:lstStyle>
          <a:p>
            <a:endParaRPr lang="zh-CN" altLang="en-US"/>
          </a:p>
        </p:txBody>
      </p:sp>
      <p:sp>
        <p:nvSpPr>
          <p:cNvPr id="4" name="文本占位符 3"/>
          <p:cNvSpPr>
            <a:spLocks noGrp="1"/>
          </p:cNvSpPr>
          <p:nvPr>
            <p:ph type="body" sz="half" idx="2"/>
          </p:nvPr>
        </p:nvSpPr>
        <p:spPr>
          <a:xfrm>
            <a:off x="839657" y="2057781"/>
            <a:ext cx="3931623" cy="3812294"/>
          </a:xfrm>
          <a:prstGeom prst="rect">
            <a:avLst/>
          </a:prstGeom>
        </p:spPr>
        <p:txBody>
          <a:bodyPr/>
          <a:lstStyle>
            <a:lvl1pPr marL="0" indent="0">
              <a:buNone/>
              <a:defRPr sz="1600"/>
            </a:lvl1pPr>
            <a:lvl2pPr marL="457200" indent="0">
              <a:buNone/>
              <a:defRPr sz="1465"/>
            </a:lvl2pPr>
            <a:lvl3pPr marL="914400" indent="0">
              <a:buNone/>
              <a:defRPr sz="1200"/>
            </a:lvl3pPr>
            <a:lvl4pPr marL="1371600" indent="0">
              <a:buNone/>
              <a:defRPr sz="1065"/>
            </a:lvl4pPr>
            <a:lvl5pPr marL="1828800" indent="0">
              <a:buNone/>
              <a:defRPr sz="1065"/>
            </a:lvl5pPr>
            <a:lvl6pPr marL="2285365" indent="0">
              <a:buNone/>
              <a:defRPr sz="1065"/>
            </a:lvl6pPr>
            <a:lvl7pPr marL="2742565" indent="0">
              <a:buNone/>
              <a:defRPr sz="1065"/>
            </a:lvl7pPr>
            <a:lvl8pPr marL="3199765" indent="0">
              <a:buNone/>
              <a:defRPr sz="1065"/>
            </a:lvl8pPr>
            <a:lvl9pPr marL="3656965" indent="0">
              <a:buNone/>
              <a:defRPr sz="1065"/>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838069" y="6357528"/>
            <a:ext cx="2742771" cy="365193"/>
          </a:xfrm>
          <a:prstGeom prst="rect">
            <a:avLst/>
          </a:prstGeom>
        </p:spPr>
        <p:txBody>
          <a:bodyPr/>
          <a:lstStyle/>
          <a:p>
            <a:fld id="{5C086AB1-6DBA-4E83-AD48-68D01DD6469A}" type="datetimeFigureOut">
              <a:rPr lang="zh-CN" altLang="en-US" smtClean="0"/>
            </a:fld>
            <a:endParaRPr lang="zh-CN" altLang="en-US"/>
          </a:p>
        </p:txBody>
      </p:sp>
      <p:sp>
        <p:nvSpPr>
          <p:cNvPr id="6" name="页脚占位符 5"/>
          <p:cNvSpPr>
            <a:spLocks noGrp="1"/>
          </p:cNvSpPr>
          <p:nvPr>
            <p:ph type="ftr" sz="quarter" idx="11"/>
          </p:nvPr>
        </p:nvSpPr>
        <p:spPr>
          <a:xfrm>
            <a:off x="4037969" y="6357528"/>
            <a:ext cx="4114157" cy="36519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09255" y="6357528"/>
            <a:ext cx="2742771" cy="365193"/>
          </a:xfrm>
          <a:prstGeom prst="rect">
            <a:avLst/>
          </a:prstGeom>
        </p:spPr>
        <p:txBody>
          <a:bodyPr/>
          <a:lstStyle/>
          <a:p>
            <a:fld id="{84584CB0-D3B1-4BCE-9F98-E447F5CE9F4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069" y="365193"/>
            <a:ext cx="10513957" cy="1325808"/>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069" y="1825963"/>
            <a:ext cx="10513957" cy="43521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069" y="6357528"/>
            <a:ext cx="2742771" cy="365193"/>
          </a:xfrm>
          <a:prstGeom prst="rect">
            <a:avLst/>
          </a:prstGeom>
        </p:spPr>
        <p:txBody>
          <a:bodyPr/>
          <a:lstStyle/>
          <a:p>
            <a:fld id="{5C086AB1-6DBA-4E83-AD48-68D01DD6469A}" type="datetimeFigureOut">
              <a:rPr lang="zh-CN" altLang="en-US" smtClean="0"/>
            </a:fld>
            <a:endParaRPr lang="zh-CN" altLang="en-US"/>
          </a:p>
        </p:txBody>
      </p:sp>
      <p:sp>
        <p:nvSpPr>
          <p:cNvPr id="5" name="页脚占位符 4"/>
          <p:cNvSpPr>
            <a:spLocks noGrp="1"/>
          </p:cNvSpPr>
          <p:nvPr>
            <p:ph type="ftr" sz="quarter" idx="11"/>
          </p:nvPr>
        </p:nvSpPr>
        <p:spPr>
          <a:xfrm>
            <a:off x="4037969" y="6357528"/>
            <a:ext cx="4114157" cy="36519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09255" y="6357528"/>
            <a:ext cx="2742771" cy="365193"/>
          </a:xfrm>
          <a:prstGeom prst="rect">
            <a:avLst/>
          </a:prstGeom>
        </p:spPr>
        <p:txBody>
          <a:bodyPr/>
          <a:lstStyle/>
          <a:p>
            <a:fld id="{84584CB0-D3B1-4BCE-9F98-E447F5CE9F4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537" y="365193"/>
            <a:ext cx="2628489" cy="581291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069" y="365193"/>
            <a:ext cx="7733092" cy="581291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069" y="6357528"/>
            <a:ext cx="2742771" cy="365193"/>
          </a:xfrm>
          <a:prstGeom prst="rect">
            <a:avLst/>
          </a:prstGeom>
        </p:spPr>
        <p:txBody>
          <a:bodyPr/>
          <a:lstStyle/>
          <a:p>
            <a:fld id="{5C086AB1-6DBA-4E83-AD48-68D01DD6469A}" type="datetimeFigureOut">
              <a:rPr lang="zh-CN" altLang="en-US" smtClean="0"/>
            </a:fld>
            <a:endParaRPr lang="zh-CN" altLang="en-US"/>
          </a:p>
        </p:txBody>
      </p:sp>
      <p:sp>
        <p:nvSpPr>
          <p:cNvPr id="5" name="页脚占位符 4"/>
          <p:cNvSpPr>
            <a:spLocks noGrp="1"/>
          </p:cNvSpPr>
          <p:nvPr>
            <p:ph type="ftr" sz="quarter" idx="11"/>
          </p:nvPr>
        </p:nvSpPr>
        <p:spPr>
          <a:xfrm>
            <a:off x="4037969" y="6357528"/>
            <a:ext cx="4114157" cy="36519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09255" y="6357528"/>
            <a:ext cx="2742771" cy="365193"/>
          </a:xfrm>
          <a:prstGeom prst="rect">
            <a:avLst/>
          </a:prstGeom>
        </p:spPr>
        <p:txBody>
          <a:bodyPr/>
          <a:lstStyle/>
          <a:p>
            <a:fld id="{84584CB0-D3B1-4BCE-9F98-E447F5CE9F4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 y="0"/>
            <a:ext cx="12190249" cy="6859680"/>
          </a:xfrm>
          <a:prstGeom prst="rect">
            <a:avLst/>
          </a:prstGeom>
        </p:spPr>
      </p:pic>
      <p:sp>
        <p:nvSpPr>
          <p:cNvPr id="2" name="标题 1"/>
          <p:cNvSpPr>
            <a:spLocks noGrp="1"/>
          </p:cNvSpPr>
          <p:nvPr>
            <p:ph type="title"/>
          </p:nvPr>
        </p:nvSpPr>
        <p:spPr>
          <a:xfrm>
            <a:off x="912165" y="405358"/>
            <a:ext cx="10971372" cy="432148"/>
          </a:xfrm>
        </p:spPr>
        <p:txBody>
          <a:bodyPr>
            <a:noAutofit/>
          </a:bodyPr>
          <a:lstStyle>
            <a:lvl1pPr algn="l">
              <a:defRPr sz="2400" b="1" spc="357">
                <a:solidFill>
                  <a:schemeClr val="tx1">
                    <a:lumMod val="65000"/>
                    <a:lumOff val="35000"/>
                  </a:schemeClr>
                </a:solidFill>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3" y="0"/>
            <a:ext cx="12190085" cy="6859588"/>
          </a:xfrm>
          <a:prstGeom prst="rect">
            <a:avLst/>
          </a:prstGeom>
        </p:spPr>
      </p:pic>
      <p:sp>
        <p:nvSpPr>
          <p:cNvPr id="9" name="TextBox 8"/>
          <p:cNvSpPr txBox="1"/>
          <p:nvPr userDrawn="1"/>
        </p:nvSpPr>
        <p:spPr>
          <a:xfrm>
            <a:off x="5309388" y="4072736"/>
            <a:ext cx="3857652" cy="1341019"/>
          </a:xfrm>
          <a:prstGeom prst="rect">
            <a:avLst/>
          </a:prstGeom>
          <a:noFill/>
        </p:spPr>
        <p:txBody>
          <a:bodyPr wrap="square" lIns="108850" tIns="54425" rIns="108850" bIns="54425" rtlCol="0">
            <a:spAutoFit/>
          </a:bodyPr>
          <a:lstStyle/>
          <a:p>
            <a:pPr>
              <a:lnSpc>
                <a:spcPct val="100000"/>
              </a:lnSpc>
            </a:pPr>
            <a:r>
              <a:rPr lang="zh-CN" altLang="en-US" sz="1600" b="1" spc="357" dirty="0" smtClean="0">
                <a:solidFill>
                  <a:schemeClr val="tx1">
                    <a:lumMod val="75000"/>
                    <a:lumOff val="25000"/>
                  </a:schemeClr>
                </a:solidFill>
                <a:latin typeface="黑体" panose="02010609060101010101" pitchFamily="49" charset="-122"/>
                <a:ea typeface="黑体" panose="02010609060101010101" pitchFamily="49" charset="-122"/>
              </a:rPr>
              <a:t>深圳微众税银信息服务有限公司</a:t>
            </a:r>
            <a:endParaRPr lang="en-US" altLang="zh-CN" sz="1600" b="1" spc="357" dirty="0" smtClean="0">
              <a:solidFill>
                <a:schemeClr val="tx1">
                  <a:lumMod val="75000"/>
                  <a:lumOff val="25000"/>
                </a:schemeClr>
              </a:solidFill>
              <a:latin typeface="黑体" panose="02010609060101010101" pitchFamily="49" charset="-122"/>
              <a:ea typeface="黑体" panose="02010609060101010101" pitchFamily="49" charset="-122"/>
            </a:endParaRPr>
          </a:p>
          <a:p>
            <a:pPr>
              <a:lnSpc>
                <a:spcPct val="100000"/>
              </a:lnSpc>
            </a:pPr>
            <a:r>
              <a:rPr lang="en-US" altLang="zh-CN" sz="1300" b="0" spc="0" dirty="0" smtClean="0">
                <a:solidFill>
                  <a:schemeClr val="tx1">
                    <a:lumMod val="75000"/>
                    <a:lumOff val="25000"/>
                  </a:schemeClr>
                </a:solidFill>
                <a:latin typeface="黑体" panose="02010609060101010101" pitchFamily="49" charset="-122"/>
                <a:ea typeface="黑体" panose="02010609060101010101" pitchFamily="49" charset="-122"/>
              </a:rPr>
              <a:t>SHENZHEN VZOOM INFORMATION SERVICE CO.,LTD</a:t>
            </a:r>
            <a:endParaRPr lang="en-US" altLang="zh-CN" sz="1300" b="0" spc="0" dirty="0" smtClean="0">
              <a:solidFill>
                <a:schemeClr val="tx1">
                  <a:lumMod val="75000"/>
                  <a:lumOff val="25000"/>
                </a:schemeClr>
              </a:solidFill>
              <a:latin typeface="黑体" panose="02010609060101010101" pitchFamily="49" charset="-122"/>
              <a:ea typeface="黑体" panose="02010609060101010101" pitchFamily="49" charset="-122"/>
            </a:endParaRPr>
          </a:p>
          <a:p>
            <a:pPr>
              <a:lnSpc>
                <a:spcPct val="100000"/>
              </a:lnSpc>
            </a:pPr>
            <a:endParaRPr lang="en-US" altLang="zh-CN" sz="1500" b="0" spc="357" dirty="0" smtClean="0">
              <a:solidFill>
                <a:schemeClr val="tx1">
                  <a:lumMod val="75000"/>
                  <a:lumOff val="25000"/>
                </a:schemeClr>
              </a:solidFill>
              <a:latin typeface="微软雅黑" pitchFamily="34" charset="-122"/>
              <a:ea typeface="微软雅黑" pitchFamily="34" charset="-122"/>
            </a:endParaRPr>
          </a:p>
          <a:p>
            <a:pPr>
              <a:lnSpc>
                <a:spcPct val="100000"/>
              </a:lnSpc>
            </a:pPr>
            <a:r>
              <a:rPr lang="zh-CN" altLang="en-US" sz="1800" b="0" spc="320" dirty="0" smtClean="0">
                <a:solidFill>
                  <a:schemeClr val="tx1">
                    <a:lumMod val="75000"/>
                    <a:lumOff val="25000"/>
                  </a:schemeClr>
                </a:solidFill>
                <a:latin typeface="黑体" panose="02010609060101010101" pitchFamily="49" charset="-122"/>
                <a:ea typeface="黑体" panose="02010609060101010101" pitchFamily="49" charset="-122"/>
              </a:rPr>
              <a:t>网  </a:t>
            </a:r>
            <a:r>
              <a:rPr lang="zh-CN" altLang="en-US" sz="1800" b="0" spc="320" baseline="0" dirty="0" smtClean="0">
                <a:solidFill>
                  <a:schemeClr val="tx1">
                    <a:lumMod val="75000"/>
                    <a:lumOff val="25000"/>
                  </a:schemeClr>
                </a:solidFill>
                <a:latin typeface="黑体" panose="02010609060101010101" pitchFamily="49" charset="-122"/>
                <a:ea typeface="黑体" panose="02010609060101010101" pitchFamily="49" charset="-122"/>
              </a:rPr>
              <a:t> </a:t>
            </a:r>
            <a:r>
              <a:rPr lang="zh-CN" altLang="en-US" sz="1800" b="0" spc="320" dirty="0" smtClean="0">
                <a:solidFill>
                  <a:schemeClr val="tx1">
                    <a:lumMod val="75000"/>
                    <a:lumOff val="25000"/>
                  </a:schemeClr>
                </a:solidFill>
                <a:latin typeface="黑体" panose="02010609060101010101" pitchFamily="49" charset="-122"/>
                <a:ea typeface="黑体" panose="02010609060101010101" pitchFamily="49" charset="-122"/>
              </a:rPr>
              <a:t>址： </a:t>
            </a:r>
            <a:r>
              <a:rPr lang="en-US" altLang="zh-CN" sz="1800" b="1" spc="310" baseline="0" dirty="0" smtClean="0">
                <a:solidFill>
                  <a:schemeClr val="tx1">
                    <a:lumMod val="75000"/>
                    <a:lumOff val="25000"/>
                  </a:schemeClr>
                </a:solidFill>
                <a:latin typeface="黑体" panose="02010609060101010101" pitchFamily="49" charset="-122"/>
                <a:ea typeface="黑体" panose="02010609060101010101" pitchFamily="49" charset="-122"/>
              </a:rPr>
              <a:t>www.vzoom.com</a:t>
            </a:r>
            <a:endParaRPr lang="en-US" altLang="zh-CN" sz="1800" b="1" spc="310" baseline="0" dirty="0" smtClean="0">
              <a:solidFill>
                <a:schemeClr val="tx1">
                  <a:lumMod val="75000"/>
                  <a:lumOff val="25000"/>
                </a:schemeClr>
              </a:solidFill>
              <a:latin typeface="黑体" panose="02010609060101010101" pitchFamily="49" charset="-122"/>
              <a:ea typeface="黑体" panose="02010609060101010101" pitchFamily="49" charset="-122"/>
            </a:endParaRPr>
          </a:p>
          <a:p>
            <a:pPr>
              <a:lnSpc>
                <a:spcPct val="100000"/>
              </a:lnSpc>
            </a:pPr>
            <a:r>
              <a:rPr lang="zh-CN" altLang="en-US" sz="1800" b="0" spc="320" dirty="0" smtClean="0">
                <a:solidFill>
                  <a:schemeClr val="tx1">
                    <a:lumMod val="75000"/>
                    <a:lumOff val="25000"/>
                  </a:schemeClr>
                </a:solidFill>
                <a:latin typeface="黑体" panose="02010609060101010101" pitchFamily="49" charset="-122"/>
                <a:ea typeface="黑体" panose="02010609060101010101" pitchFamily="49" charset="-122"/>
              </a:rPr>
              <a:t>服务热线：</a:t>
            </a:r>
            <a:r>
              <a:rPr lang="en-US" altLang="zh-CN" sz="1800" b="1" spc="320" dirty="0" smtClean="0">
                <a:solidFill>
                  <a:schemeClr val="tx1">
                    <a:lumMod val="75000"/>
                    <a:lumOff val="25000"/>
                  </a:schemeClr>
                </a:solidFill>
                <a:latin typeface="黑体" panose="02010609060101010101" pitchFamily="49" charset="-122"/>
                <a:ea typeface="黑体" panose="02010609060101010101" pitchFamily="49" charset="-122"/>
              </a:rPr>
              <a:t>4008–036–188</a:t>
            </a:r>
            <a:endParaRPr lang="zh-CN" altLang="en-US" sz="1800" spc="320" dirty="0">
              <a:solidFill>
                <a:schemeClr val="tx1">
                  <a:lumMod val="75000"/>
                  <a:lumOff val="25000"/>
                </a:schemeClr>
              </a:solidFill>
              <a:latin typeface="黑体" panose="02010609060101010101" pitchFamily="49" charset="-122"/>
              <a:ea typeface="黑体" panose="02010609060101010101" pitchFamily="49" charset="-122"/>
            </a:endParaRPr>
          </a:p>
        </p:txBody>
      </p:sp>
      <p:pic>
        <p:nvPicPr>
          <p:cNvPr id="1026" name="Picture 2" descr="E:\黎万彬设计工作盘\VI\logo\微众logo-修改-20180109\微众税银Logo升级设计稿-20180124\新\微众税银新版logo-20180126\微众logo-修改-20180124-18.jp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09190" y="4086240"/>
            <a:ext cx="1344907" cy="1343818"/>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连接符 3"/>
          <p:cNvCxnSpPr/>
          <p:nvPr userDrawn="1"/>
        </p:nvCxnSpPr>
        <p:spPr>
          <a:xfrm>
            <a:off x="5380826" y="4715678"/>
            <a:ext cx="3527252" cy="15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Road Timeline Example">
    <p:bg>
      <p:bgPr>
        <a:solidFill>
          <a:srgbClr val="FBFBFB"/>
        </a:solidFill>
        <a:effectLst/>
      </p:bgPr>
    </p:bg>
    <p:spTree>
      <p:nvGrpSpPr>
        <p:cNvPr id="1" name=""/>
        <p:cNvGrpSpPr/>
        <p:nvPr/>
      </p:nvGrpSpPr>
      <p:grpSpPr>
        <a:xfrm>
          <a:off x="0" y="0"/>
          <a:ext cx="0" cy="0"/>
          <a:chOff x="0" y="0"/>
          <a:chExt cx="0" cy="0"/>
        </a:xfrm>
      </p:grpSpPr>
      <p:sp>
        <p:nvSpPr>
          <p:cNvPr id="13" name="Footer Placeholder 2"/>
          <p:cNvSpPr>
            <a:spLocks noGrp="1"/>
          </p:cNvSpPr>
          <p:nvPr>
            <p:ph type="ftr" sz="quarter" idx="10"/>
          </p:nvPr>
        </p:nvSpPr>
        <p:spPr>
          <a:xfrm>
            <a:off x="7602639" y="6326695"/>
            <a:ext cx="4114264" cy="184709"/>
          </a:xfrm>
          <a:prstGeom prst="rect">
            <a:avLst/>
          </a:prstGeom>
        </p:spPr>
        <p:txBody>
          <a:bodyPr lIns="0" tIns="0" rIns="0" bIns="0">
            <a:spAutoFit/>
          </a:bodyPr>
          <a:lstStyle>
            <a:lvl1pPr algn="r">
              <a:defRPr sz="1200">
                <a:solidFill>
                  <a:schemeClr val="bg1">
                    <a:lumMod val="65000"/>
                  </a:schemeClr>
                </a:solidFill>
              </a:defRPr>
            </a:lvl1pPr>
          </a:lstStyle>
          <a:p>
            <a:r>
              <a:rPr lang="en-IN" dirty="0" smtClean="0"/>
              <a:t>Footer goes here</a:t>
            </a:r>
            <a:endParaRPr lang="en-IN" dirty="0"/>
          </a:p>
        </p:txBody>
      </p:sp>
      <p:sp>
        <p:nvSpPr>
          <p:cNvPr id="4" name="Picture Placeholder 24"/>
          <p:cNvSpPr>
            <a:spLocks noGrp="1"/>
          </p:cNvSpPr>
          <p:nvPr>
            <p:ph type="pic" sz="quarter" idx="24" hasCustomPrompt="1"/>
          </p:nvPr>
        </p:nvSpPr>
        <p:spPr>
          <a:xfrm>
            <a:off x="5385587" y="1830168"/>
            <a:ext cx="1378621" cy="1379119"/>
          </a:xfrm>
          <a:custGeom>
            <a:avLst/>
            <a:gdLst>
              <a:gd name="connsiteX0" fmla="*/ 577446 w 1154892"/>
              <a:gd name="connsiteY0" fmla="*/ 0 h 1154892"/>
              <a:gd name="connsiteX1" fmla="*/ 900302 w 1154892"/>
              <a:gd name="connsiteY1" fmla="*/ 98619 h 1154892"/>
              <a:gd name="connsiteX2" fmla="*/ 920463 w 1154892"/>
              <a:gd name="connsiteY2" fmla="*/ 115253 h 1154892"/>
              <a:gd name="connsiteX3" fmla="*/ 919540 w 1154892"/>
              <a:gd name="connsiteY3" fmla="*/ 120777 h 1154892"/>
              <a:gd name="connsiteX4" fmla="*/ 1081207 w 1154892"/>
              <a:gd name="connsiteY4" fmla="*/ 348403 h 1154892"/>
              <a:gd name="connsiteX5" fmla="*/ 1109667 w 1154892"/>
              <a:gd name="connsiteY5" fmla="*/ 353171 h 1154892"/>
              <a:gd name="connsiteX6" fmla="*/ 1143160 w 1154892"/>
              <a:gd name="connsiteY6" fmla="*/ 461071 h 1154892"/>
              <a:gd name="connsiteX7" fmla="*/ 1154892 w 1154892"/>
              <a:gd name="connsiteY7" fmla="*/ 577446 h 1154892"/>
              <a:gd name="connsiteX8" fmla="*/ 577446 w 1154892"/>
              <a:gd name="connsiteY8" fmla="*/ 1154892 h 1154892"/>
              <a:gd name="connsiteX9" fmla="*/ 0 w 1154892"/>
              <a:gd name="connsiteY9" fmla="*/ 577446 h 1154892"/>
              <a:gd name="connsiteX10" fmla="*/ 577446 w 1154892"/>
              <a:gd name="connsiteY10" fmla="*/ 0 h 115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4892" h="1154892">
                <a:moveTo>
                  <a:pt x="577446" y="0"/>
                </a:moveTo>
                <a:cubicBezTo>
                  <a:pt x="697039" y="0"/>
                  <a:pt x="808141" y="36356"/>
                  <a:pt x="900302" y="98619"/>
                </a:cubicBezTo>
                <a:lnTo>
                  <a:pt x="920463" y="115253"/>
                </a:lnTo>
                <a:lnTo>
                  <a:pt x="919540" y="120777"/>
                </a:lnTo>
                <a:cubicBezTo>
                  <a:pt x="912566" y="227386"/>
                  <a:pt x="982221" y="321269"/>
                  <a:pt x="1081207" y="348403"/>
                </a:cubicBezTo>
                <a:lnTo>
                  <a:pt x="1109667" y="353171"/>
                </a:lnTo>
                <a:lnTo>
                  <a:pt x="1143160" y="461071"/>
                </a:lnTo>
                <a:cubicBezTo>
                  <a:pt x="1150853" y="498661"/>
                  <a:pt x="1154892" y="537582"/>
                  <a:pt x="1154892" y="577446"/>
                </a:cubicBezTo>
                <a:cubicBezTo>
                  <a:pt x="1154892" y="896361"/>
                  <a:pt x="896361" y="1154892"/>
                  <a:pt x="577446" y="1154892"/>
                </a:cubicBezTo>
                <a:cubicBezTo>
                  <a:pt x="258531" y="1154892"/>
                  <a:pt x="0" y="896361"/>
                  <a:pt x="0" y="577446"/>
                </a:cubicBezTo>
                <a:cubicBezTo>
                  <a:pt x="0" y="258531"/>
                  <a:pt x="258531" y="0"/>
                  <a:pt x="577446" y="0"/>
                </a:cubicBezTo>
                <a:close/>
              </a:path>
            </a:pathLst>
          </a:custGeom>
        </p:spPr>
        <p:txBody>
          <a:bodyPr wrap="square">
            <a:noAutofit/>
          </a:bodyPr>
          <a:lstStyle>
            <a:lvl1pPr marL="0" indent="0" algn="ctr">
              <a:buFontTx/>
              <a:buNone/>
              <a:defRPr sz="1400">
                <a:solidFill>
                  <a:schemeClr val="bg1">
                    <a:lumMod val="65000"/>
                  </a:schemeClr>
                </a:solidFill>
              </a:defRPr>
            </a:lvl1pPr>
          </a:lstStyle>
          <a:p>
            <a:r>
              <a:rPr lang="en-IN" dirty="0" smtClean="0"/>
              <a:t>Click Here</a:t>
            </a:r>
            <a:endParaRPr lang="en-IN" dirty="0"/>
          </a:p>
        </p:txBody>
      </p:sp>
      <p:sp>
        <p:nvSpPr>
          <p:cNvPr id="6" name="Picture Placeholder 24"/>
          <p:cNvSpPr>
            <a:spLocks noGrp="1"/>
          </p:cNvSpPr>
          <p:nvPr>
            <p:ph type="pic" sz="quarter" idx="25" hasCustomPrompt="1"/>
          </p:nvPr>
        </p:nvSpPr>
        <p:spPr>
          <a:xfrm>
            <a:off x="7439991" y="3461171"/>
            <a:ext cx="910681" cy="911011"/>
          </a:xfrm>
          <a:custGeom>
            <a:avLst/>
            <a:gdLst>
              <a:gd name="connsiteX0" fmla="*/ 577446 w 1154892"/>
              <a:gd name="connsiteY0" fmla="*/ 0 h 1154892"/>
              <a:gd name="connsiteX1" fmla="*/ 900302 w 1154892"/>
              <a:gd name="connsiteY1" fmla="*/ 98619 h 1154892"/>
              <a:gd name="connsiteX2" fmla="*/ 920463 w 1154892"/>
              <a:gd name="connsiteY2" fmla="*/ 115253 h 1154892"/>
              <a:gd name="connsiteX3" fmla="*/ 919540 w 1154892"/>
              <a:gd name="connsiteY3" fmla="*/ 120777 h 1154892"/>
              <a:gd name="connsiteX4" fmla="*/ 1081207 w 1154892"/>
              <a:gd name="connsiteY4" fmla="*/ 348403 h 1154892"/>
              <a:gd name="connsiteX5" fmla="*/ 1109667 w 1154892"/>
              <a:gd name="connsiteY5" fmla="*/ 353171 h 1154892"/>
              <a:gd name="connsiteX6" fmla="*/ 1143160 w 1154892"/>
              <a:gd name="connsiteY6" fmla="*/ 461071 h 1154892"/>
              <a:gd name="connsiteX7" fmla="*/ 1154892 w 1154892"/>
              <a:gd name="connsiteY7" fmla="*/ 577446 h 1154892"/>
              <a:gd name="connsiteX8" fmla="*/ 577446 w 1154892"/>
              <a:gd name="connsiteY8" fmla="*/ 1154892 h 1154892"/>
              <a:gd name="connsiteX9" fmla="*/ 0 w 1154892"/>
              <a:gd name="connsiteY9" fmla="*/ 577446 h 1154892"/>
              <a:gd name="connsiteX10" fmla="*/ 577446 w 1154892"/>
              <a:gd name="connsiteY10" fmla="*/ 0 h 115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4892" h="1154892">
                <a:moveTo>
                  <a:pt x="577446" y="0"/>
                </a:moveTo>
                <a:cubicBezTo>
                  <a:pt x="697039" y="0"/>
                  <a:pt x="808141" y="36356"/>
                  <a:pt x="900302" y="98619"/>
                </a:cubicBezTo>
                <a:lnTo>
                  <a:pt x="920463" y="115253"/>
                </a:lnTo>
                <a:lnTo>
                  <a:pt x="919540" y="120777"/>
                </a:lnTo>
                <a:cubicBezTo>
                  <a:pt x="912566" y="227386"/>
                  <a:pt x="982221" y="321269"/>
                  <a:pt x="1081207" y="348403"/>
                </a:cubicBezTo>
                <a:lnTo>
                  <a:pt x="1109667" y="353171"/>
                </a:lnTo>
                <a:lnTo>
                  <a:pt x="1143160" y="461071"/>
                </a:lnTo>
                <a:cubicBezTo>
                  <a:pt x="1150853" y="498661"/>
                  <a:pt x="1154892" y="537582"/>
                  <a:pt x="1154892" y="577446"/>
                </a:cubicBezTo>
                <a:cubicBezTo>
                  <a:pt x="1154892" y="896361"/>
                  <a:pt x="896361" y="1154892"/>
                  <a:pt x="577446" y="1154892"/>
                </a:cubicBezTo>
                <a:cubicBezTo>
                  <a:pt x="258531" y="1154892"/>
                  <a:pt x="0" y="896361"/>
                  <a:pt x="0" y="577446"/>
                </a:cubicBezTo>
                <a:cubicBezTo>
                  <a:pt x="0" y="258531"/>
                  <a:pt x="258531" y="0"/>
                  <a:pt x="577446" y="0"/>
                </a:cubicBezTo>
                <a:close/>
              </a:path>
            </a:pathLst>
          </a:custGeom>
        </p:spPr>
        <p:txBody>
          <a:bodyPr wrap="square">
            <a:noAutofit/>
          </a:bodyPr>
          <a:lstStyle>
            <a:lvl1pPr marL="0" indent="0" algn="ctr">
              <a:buFontTx/>
              <a:buNone/>
              <a:defRPr sz="1400">
                <a:solidFill>
                  <a:schemeClr val="bg1">
                    <a:lumMod val="65000"/>
                  </a:schemeClr>
                </a:solidFill>
              </a:defRPr>
            </a:lvl1pPr>
          </a:lstStyle>
          <a:p>
            <a:r>
              <a:rPr lang="en-IN" dirty="0" smtClean="0"/>
              <a:t>Click Here</a:t>
            </a:r>
            <a:endParaRPr lang="en-IN" dirty="0"/>
          </a:p>
        </p:txBody>
      </p:sp>
      <p:sp>
        <p:nvSpPr>
          <p:cNvPr id="7" name="Picture Placeholder 24"/>
          <p:cNvSpPr>
            <a:spLocks noGrp="1"/>
          </p:cNvSpPr>
          <p:nvPr>
            <p:ph type="pic" sz="quarter" idx="23" hasCustomPrompt="1"/>
          </p:nvPr>
        </p:nvSpPr>
        <p:spPr>
          <a:xfrm>
            <a:off x="6309492" y="942157"/>
            <a:ext cx="1519002" cy="1519552"/>
          </a:xfrm>
          <a:custGeom>
            <a:avLst/>
            <a:gdLst>
              <a:gd name="connsiteX0" fmla="*/ 577446 w 1154892"/>
              <a:gd name="connsiteY0" fmla="*/ 0 h 1154892"/>
              <a:gd name="connsiteX1" fmla="*/ 900302 w 1154892"/>
              <a:gd name="connsiteY1" fmla="*/ 98619 h 1154892"/>
              <a:gd name="connsiteX2" fmla="*/ 920463 w 1154892"/>
              <a:gd name="connsiteY2" fmla="*/ 115253 h 1154892"/>
              <a:gd name="connsiteX3" fmla="*/ 919540 w 1154892"/>
              <a:gd name="connsiteY3" fmla="*/ 120777 h 1154892"/>
              <a:gd name="connsiteX4" fmla="*/ 1081207 w 1154892"/>
              <a:gd name="connsiteY4" fmla="*/ 348403 h 1154892"/>
              <a:gd name="connsiteX5" fmla="*/ 1109667 w 1154892"/>
              <a:gd name="connsiteY5" fmla="*/ 353171 h 1154892"/>
              <a:gd name="connsiteX6" fmla="*/ 1143160 w 1154892"/>
              <a:gd name="connsiteY6" fmla="*/ 461071 h 1154892"/>
              <a:gd name="connsiteX7" fmla="*/ 1154892 w 1154892"/>
              <a:gd name="connsiteY7" fmla="*/ 577446 h 1154892"/>
              <a:gd name="connsiteX8" fmla="*/ 577446 w 1154892"/>
              <a:gd name="connsiteY8" fmla="*/ 1154892 h 1154892"/>
              <a:gd name="connsiteX9" fmla="*/ 0 w 1154892"/>
              <a:gd name="connsiteY9" fmla="*/ 577446 h 1154892"/>
              <a:gd name="connsiteX10" fmla="*/ 577446 w 1154892"/>
              <a:gd name="connsiteY10" fmla="*/ 0 h 115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4892" h="1154892">
                <a:moveTo>
                  <a:pt x="577446" y="0"/>
                </a:moveTo>
                <a:cubicBezTo>
                  <a:pt x="697039" y="0"/>
                  <a:pt x="808141" y="36356"/>
                  <a:pt x="900302" y="98619"/>
                </a:cubicBezTo>
                <a:lnTo>
                  <a:pt x="920463" y="115253"/>
                </a:lnTo>
                <a:lnTo>
                  <a:pt x="919540" y="120777"/>
                </a:lnTo>
                <a:cubicBezTo>
                  <a:pt x="912566" y="227386"/>
                  <a:pt x="982221" y="321269"/>
                  <a:pt x="1081207" y="348403"/>
                </a:cubicBezTo>
                <a:lnTo>
                  <a:pt x="1109667" y="353171"/>
                </a:lnTo>
                <a:lnTo>
                  <a:pt x="1143160" y="461071"/>
                </a:lnTo>
                <a:cubicBezTo>
                  <a:pt x="1150853" y="498661"/>
                  <a:pt x="1154892" y="537582"/>
                  <a:pt x="1154892" y="577446"/>
                </a:cubicBezTo>
                <a:cubicBezTo>
                  <a:pt x="1154892" y="896361"/>
                  <a:pt x="896361" y="1154892"/>
                  <a:pt x="577446" y="1154892"/>
                </a:cubicBezTo>
                <a:cubicBezTo>
                  <a:pt x="258531" y="1154892"/>
                  <a:pt x="0" y="896361"/>
                  <a:pt x="0" y="577446"/>
                </a:cubicBezTo>
                <a:cubicBezTo>
                  <a:pt x="0" y="258531"/>
                  <a:pt x="258531" y="0"/>
                  <a:pt x="577446" y="0"/>
                </a:cubicBezTo>
                <a:close/>
              </a:path>
            </a:pathLst>
          </a:custGeom>
        </p:spPr>
        <p:txBody>
          <a:bodyPr wrap="square">
            <a:noAutofit/>
          </a:bodyPr>
          <a:lstStyle>
            <a:lvl1pPr marL="0" indent="0" algn="ctr">
              <a:buFontTx/>
              <a:buNone/>
              <a:defRPr sz="1400">
                <a:solidFill>
                  <a:schemeClr val="bg1">
                    <a:lumMod val="65000"/>
                  </a:schemeClr>
                </a:solidFill>
              </a:defRPr>
            </a:lvl1pPr>
          </a:lstStyle>
          <a:p>
            <a:r>
              <a:rPr lang="en-IN" dirty="0" smtClean="0"/>
              <a:t>Click Here</a:t>
            </a:r>
            <a:endParaRPr lang="en-IN" dirty="0"/>
          </a:p>
        </p:txBody>
      </p:sp>
      <p:sp>
        <p:nvSpPr>
          <p:cNvPr id="8" name="Picture Placeholder 24"/>
          <p:cNvSpPr>
            <a:spLocks noGrp="1"/>
          </p:cNvSpPr>
          <p:nvPr>
            <p:ph type="pic" sz="quarter" idx="21" hasCustomPrompt="1"/>
          </p:nvPr>
        </p:nvSpPr>
        <p:spPr>
          <a:xfrm>
            <a:off x="777113" y="2108110"/>
            <a:ext cx="892684" cy="893007"/>
          </a:xfrm>
          <a:custGeom>
            <a:avLst/>
            <a:gdLst>
              <a:gd name="connsiteX0" fmla="*/ 577446 w 1154892"/>
              <a:gd name="connsiteY0" fmla="*/ 0 h 1154892"/>
              <a:gd name="connsiteX1" fmla="*/ 900302 w 1154892"/>
              <a:gd name="connsiteY1" fmla="*/ 98619 h 1154892"/>
              <a:gd name="connsiteX2" fmla="*/ 920463 w 1154892"/>
              <a:gd name="connsiteY2" fmla="*/ 115253 h 1154892"/>
              <a:gd name="connsiteX3" fmla="*/ 919540 w 1154892"/>
              <a:gd name="connsiteY3" fmla="*/ 120777 h 1154892"/>
              <a:gd name="connsiteX4" fmla="*/ 1081207 w 1154892"/>
              <a:gd name="connsiteY4" fmla="*/ 348403 h 1154892"/>
              <a:gd name="connsiteX5" fmla="*/ 1109667 w 1154892"/>
              <a:gd name="connsiteY5" fmla="*/ 353171 h 1154892"/>
              <a:gd name="connsiteX6" fmla="*/ 1143160 w 1154892"/>
              <a:gd name="connsiteY6" fmla="*/ 461071 h 1154892"/>
              <a:gd name="connsiteX7" fmla="*/ 1154892 w 1154892"/>
              <a:gd name="connsiteY7" fmla="*/ 577446 h 1154892"/>
              <a:gd name="connsiteX8" fmla="*/ 577446 w 1154892"/>
              <a:gd name="connsiteY8" fmla="*/ 1154892 h 1154892"/>
              <a:gd name="connsiteX9" fmla="*/ 0 w 1154892"/>
              <a:gd name="connsiteY9" fmla="*/ 577446 h 1154892"/>
              <a:gd name="connsiteX10" fmla="*/ 577446 w 1154892"/>
              <a:gd name="connsiteY10" fmla="*/ 0 h 115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4892" h="1154892">
                <a:moveTo>
                  <a:pt x="577446" y="0"/>
                </a:moveTo>
                <a:cubicBezTo>
                  <a:pt x="697039" y="0"/>
                  <a:pt x="808141" y="36356"/>
                  <a:pt x="900302" y="98619"/>
                </a:cubicBezTo>
                <a:lnTo>
                  <a:pt x="920463" y="115253"/>
                </a:lnTo>
                <a:lnTo>
                  <a:pt x="919540" y="120777"/>
                </a:lnTo>
                <a:cubicBezTo>
                  <a:pt x="912566" y="227386"/>
                  <a:pt x="982221" y="321269"/>
                  <a:pt x="1081207" y="348403"/>
                </a:cubicBezTo>
                <a:lnTo>
                  <a:pt x="1109667" y="353171"/>
                </a:lnTo>
                <a:lnTo>
                  <a:pt x="1143160" y="461071"/>
                </a:lnTo>
                <a:cubicBezTo>
                  <a:pt x="1150853" y="498661"/>
                  <a:pt x="1154892" y="537582"/>
                  <a:pt x="1154892" y="577446"/>
                </a:cubicBezTo>
                <a:cubicBezTo>
                  <a:pt x="1154892" y="896361"/>
                  <a:pt x="896361" y="1154892"/>
                  <a:pt x="577446" y="1154892"/>
                </a:cubicBezTo>
                <a:cubicBezTo>
                  <a:pt x="258531" y="1154892"/>
                  <a:pt x="0" y="896361"/>
                  <a:pt x="0" y="577446"/>
                </a:cubicBezTo>
                <a:cubicBezTo>
                  <a:pt x="0" y="258531"/>
                  <a:pt x="258531" y="0"/>
                  <a:pt x="577446" y="0"/>
                </a:cubicBezTo>
                <a:close/>
              </a:path>
            </a:pathLst>
          </a:custGeom>
        </p:spPr>
        <p:txBody>
          <a:bodyPr wrap="square">
            <a:noAutofit/>
          </a:bodyPr>
          <a:lstStyle>
            <a:lvl1pPr marL="0" indent="0" algn="ctr">
              <a:buFontTx/>
              <a:buNone/>
              <a:defRPr sz="1400">
                <a:solidFill>
                  <a:schemeClr val="bg1">
                    <a:lumMod val="65000"/>
                  </a:schemeClr>
                </a:solidFill>
              </a:defRPr>
            </a:lvl1pPr>
          </a:lstStyle>
          <a:p>
            <a:r>
              <a:rPr lang="en-IN" dirty="0" smtClean="0"/>
              <a:t>Click Here</a:t>
            </a:r>
            <a:endParaRPr lang="en-IN" dirty="0"/>
          </a:p>
        </p:txBody>
      </p:sp>
      <p:sp>
        <p:nvSpPr>
          <p:cNvPr id="9" name="Picture Placeholder 24"/>
          <p:cNvSpPr>
            <a:spLocks noGrp="1"/>
          </p:cNvSpPr>
          <p:nvPr>
            <p:ph type="pic" sz="quarter" idx="22" hasCustomPrompt="1"/>
          </p:nvPr>
        </p:nvSpPr>
        <p:spPr>
          <a:xfrm>
            <a:off x="1163637" y="1320503"/>
            <a:ext cx="892684" cy="893007"/>
          </a:xfrm>
          <a:custGeom>
            <a:avLst/>
            <a:gdLst>
              <a:gd name="connsiteX0" fmla="*/ 577446 w 1154892"/>
              <a:gd name="connsiteY0" fmla="*/ 0 h 1154892"/>
              <a:gd name="connsiteX1" fmla="*/ 900302 w 1154892"/>
              <a:gd name="connsiteY1" fmla="*/ 98619 h 1154892"/>
              <a:gd name="connsiteX2" fmla="*/ 920463 w 1154892"/>
              <a:gd name="connsiteY2" fmla="*/ 115253 h 1154892"/>
              <a:gd name="connsiteX3" fmla="*/ 919540 w 1154892"/>
              <a:gd name="connsiteY3" fmla="*/ 120777 h 1154892"/>
              <a:gd name="connsiteX4" fmla="*/ 1081207 w 1154892"/>
              <a:gd name="connsiteY4" fmla="*/ 348403 h 1154892"/>
              <a:gd name="connsiteX5" fmla="*/ 1109667 w 1154892"/>
              <a:gd name="connsiteY5" fmla="*/ 353171 h 1154892"/>
              <a:gd name="connsiteX6" fmla="*/ 1143160 w 1154892"/>
              <a:gd name="connsiteY6" fmla="*/ 461071 h 1154892"/>
              <a:gd name="connsiteX7" fmla="*/ 1154892 w 1154892"/>
              <a:gd name="connsiteY7" fmla="*/ 577446 h 1154892"/>
              <a:gd name="connsiteX8" fmla="*/ 577446 w 1154892"/>
              <a:gd name="connsiteY8" fmla="*/ 1154892 h 1154892"/>
              <a:gd name="connsiteX9" fmla="*/ 0 w 1154892"/>
              <a:gd name="connsiteY9" fmla="*/ 577446 h 1154892"/>
              <a:gd name="connsiteX10" fmla="*/ 577446 w 1154892"/>
              <a:gd name="connsiteY10" fmla="*/ 0 h 115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4892" h="1154892">
                <a:moveTo>
                  <a:pt x="577446" y="0"/>
                </a:moveTo>
                <a:cubicBezTo>
                  <a:pt x="697039" y="0"/>
                  <a:pt x="808141" y="36356"/>
                  <a:pt x="900302" y="98619"/>
                </a:cubicBezTo>
                <a:lnTo>
                  <a:pt x="920463" y="115253"/>
                </a:lnTo>
                <a:lnTo>
                  <a:pt x="919540" y="120777"/>
                </a:lnTo>
                <a:cubicBezTo>
                  <a:pt x="912566" y="227386"/>
                  <a:pt x="982221" y="321269"/>
                  <a:pt x="1081207" y="348403"/>
                </a:cubicBezTo>
                <a:lnTo>
                  <a:pt x="1109667" y="353171"/>
                </a:lnTo>
                <a:lnTo>
                  <a:pt x="1143160" y="461071"/>
                </a:lnTo>
                <a:cubicBezTo>
                  <a:pt x="1150853" y="498661"/>
                  <a:pt x="1154892" y="537582"/>
                  <a:pt x="1154892" y="577446"/>
                </a:cubicBezTo>
                <a:cubicBezTo>
                  <a:pt x="1154892" y="896361"/>
                  <a:pt x="896361" y="1154892"/>
                  <a:pt x="577446" y="1154892"/>
                </a:cubicBezTo>
                <a:cubicBezTo>
                  <a:pt x="258531" y="1154892"/>
                  <a:pt x="0" y="896361"/>
                  <a:pt x="0" y="577446"/>
                </a:cubicBezTo>
                <a:cubicBezTo>
                  <a:pt x="0" y="258531"/>
                  <a:pt x="258531" y="0"/>
                  <a:pt x="577446" y="0"/>
                </a:cubicBezTo>
                <a:close/>
              </a:path>
            </a:pathLst>
          </a:custGeom>
        </p:spPr>
        <p:txBody>
          <a:bodyPr wrap="square">
            <a:noAutofit/>
          </a:bodyPr>
          <a:lstStyle>
            <a:lvl1pPr marL="0" indent="0" algn="ctr">
              <a:buFontTx/>
              <a:buNone/>
              <a:defRPr sz="1400">
                <a:solidFill>
                  <a:schemeClr val="bg1">
                    <a:lumMod val="65000"/>
                  </a:schemeClr>
                </a:solidFill>
              </a:defRPr>
            </a:lvl1pPr>
          </a:lstStyle>
          <a:p>
            <a:r>
              <a:rPr lang="en-IN" dirty="0" smtClean="0"/>
              <a:t>Click Here</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19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290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childTnLst>
                                </p:cTn>
                              </p:par>
                              <p:par>
                                <p:cTn id="14" presetID="10" presetClass="entr" presetSubtype="0" fill="hold" grpId="0" nodeType="withEffect">
                                  <p:stCondLst>
                                    <p:cond delay="50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par>
                                <p:cTn id="17" presetID="10" presetClass="entr" presetSubtype="0" fill="hold" grpId="0" nodeType="withEffect">
                                  <p:stCondLst>
                                    <p:cond delay="19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childTnLst>
                                </p:cTn>
                              </p:par>
                              <p:par>
                                <p:cTn id="20" presetID="10" presetClass="entr" presetSubtype="0" fill="hold" grpId="0" nodeType="withEffect">
                                  <p:stCondLst>
                                    <p:cond delay="29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P spid="6" grpId="0"/>
      <p:bldP spid="7" grpId="0"/>
      <p:bldP spid="8" grpId="0"/>
      <p:bldP spid="9"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00" advTm="10000">
        <p14:prism/>
      </p:transition>
    </mc:Choice>
    <mc:Fallback>
      <p:transition spd="slow" advTm="1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21" y="1710055"/>
            <a:ext cx="10513957" cy="2853266"/>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721" y="4590314"/>
            <a:ext cx="10513957" cy="1500464"/>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65">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5365" indent="0">
              <a:buNone/>
              <a:defRPr sz="1600">
                <a:solidFill>
                  <a:schemeClr val="tx1">
                    <a:tint val="75000"/>
                  </a:schemeClr>
                </a:solidFill>
              </a:defRPr>
            </a:lvl6pPr>
            <a:lvl7pPr marL="2742565" indent="0">
              <a:buNone/>
              <a:defRPr sz="1600">
                <a:solidFill>
                  <a:schemeClr val="tx1">
                    <a:tint val="75000"/>
                  </a:schemeClr>
                </a:solidFill>
              </a:defRPr>
            </a:lvl7pPr>
            <a:lvl8pPr marL="3199765" indent="0">
              <a:buNone/>
              <a:defRPr sz="1600">
                <a:solidFill>
                  <a:schemeClr val="tx1">
                    <a:tint val="75000"/>
                  </a:schemeClr>
                </a:solidFill>
              </a:defRPr>
            </a:lvl8pPr>
            <a:lvl9pPr marL="3656965"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838069" y="6357528"/>
            <a:ext cx="2742771" cy="365193"/>
          </a:xfrm>
          <a:prstGeom prst="rect">
            <a:avLst/>
          </a:prstGeom>
        </p:spPr>
        <p:txBody>
          <a:bodyPr/>
          <a:lstStyle/>
          <a:p>
            <a:fld id="{5C086AB1-6DBA-4E83-AD48-68D01DD6469A}" type="datetimeFigureOut">
              <a:rPr lang="zh-CN" altLang="en-US" smtClean="0"/>
            </a:fld>
            <a:endParaRPr lang="zh-CN" altLang="en-US"/>
          </a:p>
        </p:txBody>
      </p:sp>
      <p:sp>
        <p:nvSpPr>
          <p:cNvPr id="5" name="页脚占位符 4"/>
          <p:cNvSpPr>
            <a:spLocks noGrp="1"/>
          </p:cNvSpPr>
          <p:nvPr>
            <p:ph type="ftr" sz="quarter" idx="11"/>
          </p:nvPr>
        </p:nvSpPr>
        <p:spPr>
          <a:xfrm>
            <a:off x="4037969" y="6357528"/>
            <a:ext cx="4114157" cy="365193"/>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09255" y="6357528"/>
            <a:ext cx="2742771" cy="365193"/>
          </a:xfrm>
          <a:prstGeom prst="rect">
            <a:avLst/>
          </a:prstGeom>
        </p:spPr>
        <p:txBody>
          <a:bodyPr/>
          <a:lstStyle/>
          <a:p>
            <a:fld id="{84584CB0-D3B1-4BCE-9F98-E447F5CE9F4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069" y="365193"/>
            <a:ext cx="10513957" cy="1325808"/>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069" y="1825963"/>
            <a:ext cx="5180790" cy="4352144"/>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1236" y="1825963"/>
            <a:ext cx="5180790" cy="4352144"/>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838069" y="6357528"/>
            <a:ext cx="2742771" cy="365193"/>
          </a:xfrm>
          <a:prstGeom prst="rect">
            <a:avLst/>
          </a:prstGeom>
        </p:spPr>
        <p:txBody>
          <a:bodyPr/>
          <a:lstStyle/>
          <a:p>
            <a:fld id="{5C086AB1-6DBA-4E83-AD48-68D01DD6469A}" type="datetimeFigureOut">
              <a:rPr lang="zh-CN" altLang="en-US" smtClean="0"/>
            </a:fld>
            <a:endParaRPr lang="zh-CN" altLang="en-US"/>
          </a:p>
        </p:txBody>
      </p:sp>
      <p:sp>
        <p:nvSpPr>
          <p:cNvPr id="6" name="页脚占位符 5"/>
          <p:cNvSpPr>
            <a:spLocks noGrp="1"/>
          </p:cNvSpPr>
          <p:nvPr>
            <p:ph type="ftr" sz="quarter" idx="11"/>
          </p:nvPr>
        </p:nvSpPr>
        <p:spPr>
          <a:xfrm>
            <a:off x="4037969" y="6357528"/>
            <a:ext cx="4114157" cy="365193"/>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09255" y="6357528"/>
            <a:ext cx="2742771" cy="365193"/>
          </a:xfrm>
          <a:prstGeom prst="rect">
            <a:avLst/>
          </a:prstGeom>
        </p:spPr>
        <p:txBody>
          <a:bodyPr/>
          <a:lstStyle/>
          <a:p>
            <a:fld id="{84584CB0-D3B1-4BCE-9F98-E447F5CE9F4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3" Type="http://schemas.openxmlformats.org/officeDocument/2006/relationships/theme" Target="../theme/theme2.xml"/><Relationship Id="rId12" Type="http://schemas.openxmlformats.org/officeDocument/2006/relationships/image" Target="../media/image6.jpeg"/><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mc:AlternateContent xmlns:mc="http://schemas.openxmlformats.org/markup-compatibility/2006">
    <mc:Choice xmlns:p14="http://schemas.microsoft.com/office/powerpoint/2010/main" Requires="p14">
      <p:transition spd="slow" p14:dur="2000" advTm="5000"/>
    </mc:Choice>
    <mc:Fallback>
      <p:transition spd="slow"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65" kern="1200">
          <a:solidFill>
            <a:schemeClr val="tx1"/>
          </a:solidFill>
          <a:latin typeface="+mn-lt"/>
          <a:ea typeface="+mn-ea"/>
          <a:cs typeface="+mn-cs"/>
        </a:defRPr>
      </a:lvl4pPr>
      <a:lvl5pPr marL="2056765" indent="-228600" algn="l" defTabSz="914400" rtl="0" eaLnBrk="1" latinLnBrk="0" hangingPunct="1">
        <a:lnSpc>
          <a:spcPct val="90000"/>
        </a:lnSpc>
        <a:spcBef>
          <a:spcPts val="500"/>
        </a:spcBef>
        <a:buFont typeface="Arial" pitchFamily="34" charset="0"/>
        <a:buChar char="•"/>
        <a:defRPr sz="1865" kern="1200">
          <a:solidFill>
            <a:schemeClr val="tx1"/>
          </a:solidFill>
          <a:latin typeface="+mn-lt"/>
          <a:ea typeface="+mn-ea"/>
          <a:cs typeface="+mn-cs"/>
        </a:defRPr>
      </a:lvl5pPr>
      <a:lvl6pPr marL="2513965" indent="-228600" algn="l" defTabSz="914400" rtl="0" eaLnBrk="1" latinLnBrk="0" hangingPunct="1">
        <a:lnSpc>
          <a:spcPct val="90000"/>
        </a:lnSpc>
        <a:spcBef>
          <a:spcPts val="500"/>
        </a:spcBef>
        <a:buFont typeface="Arial" pitchFamily="34" charset="0"/>
        <a:buChar char="•"/>
        <a:defRPr sz="1865"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itchFamily="34" charset="0"/>
        <a:buChar char="•"/>
        <a:defRPr sz="1865"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itchFamily="34" charset="0"/>
        <a:buChar char="•"/>
        <a:defRPr sz="1865"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itchFamily="34" charset="0"/>
        <a:buChar char="•"/>
        <a:defRPr sz="1865" kern="1200">
          <a:solidFill>
            <a:schemeClr val="tx1"/>
          </a:solidFill>
          <a:latin typeface="+mn-lt"/>
          <a:ea typeface="+mn-ea"/>
          <a:cs typeface="+mn-cs"/>
        </a:defRPr>
      </a:lvl9pPr>
    </p:bodyStyle>
    <p:otherStyle>
      <a:defPPr>
        <a:defRPr lang="zh-CN"/>
      </a:defPPr>
      <a:lvl1pPr marL="0" algn="l" defTabSz="914400" rtl="0" eaLnBrk="1" latinLnBrk="0" hangingPunct="1">
        <a:defRPr sz="1865" kern="1200">
          <a:solidFill>
            <a:schemeClr val="tx1"/>
          </a:solidFill>
          <a:latin typeface="+mn-lt"/>
          <a:ea typeface="+mn-ea"/>
          <a:cs typeface="+mn-cs"/>
        </a:defRPr>
      </a:lvl1pPr>
      <a:lvl2pPr marL="457200" algn="l" defTabSz="914400" rtl="0" eaLnBrk="1" latinLnBrk="0" hangingPunct="1">
        <a:defRPr sz="1865" kern="1200">
          <a:solidFill>
            <a:schemeClr val="tx1"/>
          </a:solidFill>
          <a:latin typeface="+mn-lt"/>
          <a:ea typeface="+mn-ea"/>
          <a:cs typeface="+mn-cs"/>
        </a:defRPr>
      </a:lvl2pPr>
      <a:lvl3pPr marL="914400" algn="l" defTabSz="914400" rtl="0" eaLnBrk="1" latinLnBrk="0" hangingPunct="1">
        <a:defRPr sz="1865" kern="1200">
          <a:solidFill>
            <a:schemeClr val="tx1"/>
          </a:solidFill>
          <a:latin typeface="+mn-lt"/>
          <a:ea typeface="+mn-ea"/>
          <a:cs typeface="+mn-cs"/>
        </a:defRPr>
      </a:lvl3pPr>
      <a:lvl4pPr marL="1371600" algn="l" defTabSz="914400" rtl="0" eaLnBrk="1" latinLnBrk="0" hangingPunct="1">
        <a:defRPr sz="1865" kern="1200">
          <a:solidFill>
            <a:schemeClr val="tx1"/>
          </a:solidFill>
          <a:latin typeface="+mn-lt"/>
          <a:ea typeface="+mn-ea"/>
          <a:cs typeface="+mn-cs"/>
        </a:defRPr>
      </a:lvl4pPr>
      <a:lvl5pPr marL="1828800" algn="l" defTabSz="914400" rtl="0" eaLnBrk="1" latinLnBrk="0" hangingPunct="1">
        <a:defRPr sz="1865" kern="1200">
          <a:solidFill>
            <a:schemeClr val="tx1"/>
          </a:solidFill>
          <a:latin typeface="+mn-lt"/>
          <a:ea typeface="+mn-ea"/>
          <a:cs typeface="+mn-cs"/>
        </a:defRPr>
      </a:lvl5pPr>
      <a:lvl6pPr marL="2285365" algn="l" defTabSz="914400" rtl="0" eaLnBrk="1" latinLnBrk="0" hangingPunct="1">
        <a:defRPr sz="1865" kern="1200">
          <a:solidFill>
            <a:schemeClr val="tx1"/>
          </a:solidFill>
          <a:latin typeface="+mn-lt"/>
          <a:ea typeface="+mn-ea"/>
          <a:cs typeface="+mn-cs"/>
        </a:defRPr>
      </a:lvl6pPr>
      <a:lvl7pPr marL="2742565" algn="l" defTabSz="914400" rtl="0" eaLnBrk="1" latinLnBrk="0" hangingPunct="1">
        <a:defRPr sz="1865" kern="1200">
          <a:solidFill>
            <a:schemeClr val="tx1"/>
          </a:solidFill>
          <a:latin typeface="+mn-lt"/>
          <a:ea typeface="+mn-ea"/>
          <a:cs typeface="+mn-cs"/>
        </a:defRPr>
      </a:lvl7pPr>
      <a:lvl8pPr marL="3199765" algn="l" defTabSz="914400" rtl="0" eaLnBrk="1" latinLnBrk="0" hangingPunct="1">
        <a:defRPr sz="1865" kern="1200">
          <a:solidFill>
            <a:schemeClr val="tx1"/>
          </a:solidFill>
          <a:latin typeface="+mn-lt"/>
          <a:ea typeface="+mn-ea"/>
          <a:cs typeface="+mn-cs"/>
        </a:defRPr>
      </a:lvl8pPr>
      <a:lvl9pPr marL="3656965" algn="l" defTabSz="91440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dirty="0"/>
          </a:p>
        </p:txBody>
      </p:sp>
      <p:grpSp>
        <p:nvGrpSpPr>
          <p:cNvPr id="4" name="组合 3"/>
          <p:cNvGrpSpPr/>
          <p:nvPr/>
        </p:nvGrpSpPr>
        <p:grpSpPr>
          <a:xfrm>
            <a:off x="6349" y="2133650"/>
            <a:ext cx="12177715" cy="2598387"/>
            <a:chOff x="3" y="4735"/>
            <a:chExt cx="18280" cy="4408"/>
          </a:xfrm>
        </p:grpSpPr>
        <p:sp>
          <p:nvSpPr>
            <p:cNvPr id="5" name="矩形 619"/>
            <p:cNvSpPr/>
            <p:nvPr/>
          </p:nvSpPr>
          <p:spPr>
            <a:xfrm>
              <a:off x="3" y="4735"/>
              <a:ext cx="18280" cy="3327"/>
            </a:xfrm>
            <a:prstGeom prst="rect">
              <a:avLst/>
            </a:prstGeom>
            <a:solidFill>
              <a:srgbClr val="C00000"/>
            </a:solidFill>
            <a:ln w="9525">
              <a:noFill/>
            </a:ln>
          </p:spPr>
          <p:txBody>
            <a:bodyPr anchor="ctr"/>
            <a:lstStyle/>
            <a:p>
              <a:pPr algn="ctr"/>
              <a:endParaRPr lang="zh-CN" altLang="zh-CN">
                <a:solidFill>
                  <a:srgbClr val="FFFFFF"/>
                </a:solidFill>
                <a:latin typeface="Calibri" pitchFamily="34" charset="0"/>
              </a:endParaRPr>
            </a:p>
          </p:txBody>
        </p:sp>
        <p:sp>
          <p:nvSpPr>
            <p:cNvPr id="6" name="TextBox 7"/>
            <p:cNvSpPr/>
            <p:nvPr/>
          </p:nvSpPr>
          <p:spPr>
            <a:xfrm>
              <a:off x="1925" y="5855"/>
              <a:ext cx="13872" cy="3288"/>
            </a:xfrm>
            <a:prstGeom prst="rect">
              <a:avLst/>
            </a:prstGeom>
            <a:noFill/>
            <a:ln w="9525">
              <a:noFill/>
            </a:ln>
          </p:spPr>
          <p:txBody>
            <a:bodyPr>
              <a:spAutoFit/>
            </a:bodyPr>
            <a:lstStyle/>
            <a:p>
              <a:pPr algn="ctr"/>
              <a:r>
                <a:rPr lang="zh-CN" altLang="en-US" sz="4000" b="1" dirty="0">
                  <a:solidFill>
                    <a:srgbClr val="FFFFFF"/>
                  </a:solidFill>
                  <a:latin typeface="微软雅黑" pitchFamily="34" charset="-122"/>
                  <a:ea typeface="微软雅黑" pitchFamily="34" charset="-122"/>
                  <a:sym typeface="微软雅黑" pitchFamily="34" charset="-122"/>
                </a:rPr>
                <a:t>税务数据的理解和运用</a:t>
              </a:r>
              <a:endParaRPr lang="zh-CN" altLang="en-US" sz="4000" b="1" dirty="0">
                <a:solidFill>
                  <a:srgbClr val="FFFFFF"/>
                </a:solidFill>
                <a:latin typeface="微软雅黑" pitchFamily="34" charset="-122"/>
                <a:ea typeface="微软雅黑" pitchFamily="34" charset="-122"/>
                <a:sym typeface="微软雅黑" pitchFamily="34" charset="-122"/>
              </a:endParaRPr>
            </a:p>
            <a:p>
              <a:pPr algn="ctr"/>
              <a:endParaRPr lang="zh-CN" altLang="en-US" sz="4000" b="1" dirty="0">
                <a:solidFill>
                  <a:srgbClr val="FFFFFF"/>
                </a:solidFill>
                <a:latin typeface="微软雅黑" pitchFamily="34" charset="-122"/>
                <a:ea typeface="微软雅黑" pitchFamily="34" charset="-122"/>
                <a:sym typeface="微软雅黑" pitchFamily="34" charset="-122"/>
              </a:endParaRPr>
            </a:p>
            <a:p>
              <a:pPr algn="ctr"/>
              <a:endParaRPr lang="zh-CN" altLang="en-US" sz="4000" b="1" dirty="0">
                <a:solidFill>
                  <a:srgbClr val="FFFFFF"/>
                </a:solidFill>
                <a:latin typeface="微软雅黑" pitchFamily="34" charset="-122"/>
                <a:ea typeface="微软雅黑" pitchFamily="34" charset="-122"/>
                <a:sym typeface="微软雅黑" pitchFamily="34" charset="-122"/>
              </a:endParaRPr>
            </a:p>
          </p:txBody>
        </p:sp>
      </p:grpSp>
      <p:cxnSp>
        <p:nvCxnSpPr>
          <p:cNvPr id="7" name="直接连接符 6"/>
          <p:cNvCxnSpPr/>
          <p:nvPr/>
        </p:nvCxnSpPr>
        <p:spPr>
          <a:xfrm>
            <a:off x="2613320" y="4360920"/>
            <a:ext cx="66094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2532667" y="3654972"/>
            <a:ext cx="6717425" cy="107975"/>
            <a:chOff x="2613048" y="4306894"/>
            <a:chExt cx="6717425" cy="107975"/>
          </a:xfrm>
        </p:grpSpPr>
        <p:cxnSp>
          <p:nvCxnSpPr>
            <p:cNvPr id="9" name="直接连接符 8"/>
            <p:cNvCxnSpPr/>
            <p:nvPr/>
          </p:nvCxnSpPr>
          <p:spPr>
            <a:xfrm>
              <a:off x="2613320" y="4360920"/>
              <a:ext cx="660949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AutoShape 5"/>
            <p:cNvSpPr>
              <a:spLocks noChangeArrowheads="1"/>
            </p:cNvSpPr>
            <p:nvPr/>
          </p:nvSpPr>
          <p:spPr bwMode="auto">
            <a:xfrm>
              <a:off x="9222537" y="4306894"/>
              <a:ext cx="107936" cy="107975"/>
            </a:xfrm>
            <a:prstGeom prst="flowChartDecision">
              <a:avLst/>
            </a:prstGeom>
            <a:solidFill>
              <a:srgbClr val="3399FF"/>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alpha val="64000"/>
                      </a:schemeClr>
                    </a:outerShdw>
                  </a:effectLst>
                </a14:hiddenEffects>
              </a:ext>
            </a:extLst>
          </p:spPr>
          <p:txBody>
            <a:bodyPr wrap="none" lIns="90170" tIns="46990" rIns="90170" bIns="46990" anchor="ctr"/>
            <a:lstStyle>
              <a:lvl1pPr>
                <a:defRPr sz="1900">
                  <a:solidFill>
                    <a:schemeClr val="tx1"/>
                  </a:solidFill>
                  <a:latin typeface="Arial" pitchFamily="34" charset="0"/>
                  <a:ea typeface="宋体" pitchFamily="2" charset="-122"/>
                </a:defRPr>
              </a:lvl1pPr>
              <a:lvl2pPr marL="742950" indent="-285750">
                <a:defRPr sz="1900">
                  <a:solidFill>
                    <a:schemeClr val="tx1"/>
                  </a:solidFill>
                  <a:latin typeface="Arial" pitchFamily="34" charset="0"/>
                  <a:ea typeface="宋体" pitchFamily="2" charset="-122"/>
                </a:defRPr>
              </a:lvl2pPr>
              <a:lvl3pPr marL="1143000" indent="-228600">
                <a:defRPr sz="1900">
                  <a:solidFill>
                    <a:schemeClr val="tx1"/>
                  </a:solidFill>
                  <a:latin typeface="Arial" pitchFamily="34" charset="0"/>
                  <a:ea typeface="宋体" pitchFamily="2" charset="-122"/>
                </a:defRPr>
              </a:lvl3pPr>
              <a:lvl4pPr marL="1600200" indent="-228600">
                <a:defRPr sz="1900">
                  <a:solidFill>
                    <a:schemeClr val="tx1"/>
                  </a:solidFill>
                  <a:latin typeface="Arial" pitchFamily="34" charset="0"/>
                  <a:ea typeface="宋体" pitchFamily="2" charset="-122"/>
                </a:defRPr>
              </a:lvl4pPr>
              <a:lvl5pPr marL="2057400" indent="-228600">
                <a:defRPr sz="19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9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9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9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900">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en-US">
                <a:solidFill>
                  <a:schemeClr val="bg1"/>
                </a:solidFill>
                <a:latin typeface="微软雅黑" pitchFamily="34" charset="-122"/>
                <a:ea typeface="微软雅黑" pitchFamily="34" charset="-122"/>
              </a:endParaRPr>
            </a:p>
          </p:txBody>
        </p:sp>
        <p:sp>
          <p:nvSpPr>
            <p:cNvPr id="11" name="AutoShape 5"/>
            <p:cNvSpPr>
              <a:spLocks noChangeArrowheads="1"/>
            </p:cNvSpPr>
            <p:nvPr/>
          </p:nvSpPr>
          <p:spPr bwMode="auto">
            <a:xfrm>
              <a:off x="2613048" y="4306894"/>
              <a:ext cx="107936" cy="107975"/>
            </a:xfrm>
            <a:prstGeom prst="flowChartDecision">
              <a:avLst/>
            </a:prstGeom>
            <a:solidFill>
              <a:srgbClr val="3399FF"/>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alpha val="64000"/>
                      </a:schemeClr>
                    </a:outerShdw>
                  </a:effectLst>
                </a14:hiddenEffects>
              </a:ext>
            </a:extLst>
          </p:spPr>
          <p:txBody>
            <a:bodyPr wrap="none" lIns="90170" tIns="46990" rIns="90170" bIns="46990" anchor="ctr"/>
            <a:lstStyle>
              <a:lvl1pPr>
                <a:defRPr sz="1900">
                  <a:solidFill>
                    <a:schemeClr val="tx1"/>
                  </a:solidFill>
                  <a:latin typeface="Arial" pitchFamily="34" charset="0"/>
                  <a:ea typeface="宋体" pitchFamily="2" charset="-122"/>
                </a:defRPr>
              </a:lvl1pPr>
              <a:lvl2pPr marL="742950" indent="-285750">
                <a:defRPr sz="1900">
                  <a:solidFill>
                    <a:schemeClr val="tx1"/>
                  </a:solidFill>
                  <a:latin typeface="Arial" pitchFamily="34" charset="0"/>
                  <a:ea typeface="宋体" pitchFamily="2" charset="-122"/>
                </a:defRPr>
              </a:lvl2pPr>
              <a:lvl3pPr marL="1143000" indent="-228600">
                <a:defRPr sz="1900">
                  <a:solidFill>
                    <a:schemeClr val="tx1"/>
                  </a:solidFill>
                  <a:latin typeface="Arial" pitchFamily="34" charset="0"/>
                  <a:ea typeface="宋体" pitchFamily="2" charset="-122"/>
                </a:defRPr>
              </a:lvl3pPr>
              <a:lvl4pPr marL="1600200" indent="-228600">
                <a:defRPr sz="1900">
                  <a:solidFill>
                    <a:schemeClr val="tx1"/>
                  </a:solidFill>
                  <a:latin typeface="Arial" pitchFamily="34" charset="0"/>
                  <a:ea typeface="宋体" pitchFamily="2" charset="-122"/>
                </a:defRPr>
              </a:lvl4pPr>
              <a:lvl5pPr marL="2057400" indent="-228600">
                <a:defRPr sz="19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19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19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19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1900">
                  <a:solidFill>
                    <a:schemeClr val="tx1"/>
                  </a:solidFill>
                  <a:latin typeface="Arial" pitchFamily="34" charset="0"/>
                  <a:ea typeface="宋体" pitchFamily="2" charset="-122"/>
                </a:defRPr>
              </a:lvl9pPr>
            </a:lstStyle>
            <a:p>
              <a:pPr algn="ctr" eaLnBrk="1" hangingPunct="1">
                <a:buFont typeface="Arial" pitchFamily="34" charset="0"/>
                <a:buNone/>
              </a:pPr>
              <a:endParaRPr lang="zh-CN" altLang="en-US">
                <a:solidFill>
                  <a:schemeClr val="bg1"/>
                </a:solidFill>
                <a:latin typeface="微软雅黑" pitchFamily="34" charset="-122"/>
                <a:ea typeface="微软雅黑" pitchFamily="34" charset="-122"/>
              </a:endParaRPr>
            </a:p>
          </p:txBody>
        </p:sp>
      </p:grpSp>
      <p:sp>
        <p:nvSpPr>
          <p:cNvPr id="12" name="文本框 3"/>
          <p:cNvSpPr/>
          <p:nvPr/>
        </p:nvSpPr>
        <p:spPr>
          <a:xfrm>
            <a:off x="9501120" y="5806057"/>
            <a:ext cx="2669827" cy="430530"/>
          </a:xfrm>
          <a:prstGeom prst="rect">
            <a:avLst/>
          </a:prstGeom>
          <a:noFill/>
          <a:ln w="9525">
            <a:noFill/>
          </a:ln>
        </p:spPr>
        <p:txBody>
          <a:bodyPr lIns="0" tIns="0" rIns="0" bIns="0">
            <a:spAutoFit/>
          </a:bodyPr>
          <a:lstStyle/>
          <a:p>
            <a:r>
              <a:rPr lang="zh-CN" altLang="en-US" sz="1600" dirty="0">
                <a:solidFill>
                  <a:srgbClr val="000000"/>
                </a:solidFill>
                <a:latin typeface="微软雅黑" pitchFamily="34" charset="-122"/>
                <a:ea typeface="微软雅黑" pitchFamily="34" charset="-122"/>
                <a:sym typeface="微软雅黑" pitchFamily="34" charset="-122"/>
              </a:rPr>
              <a:t>更新时间：</a:t>
            </a:r>
            <a:r>
              <a:rPr lang="en-US" altLang="zh-CN" sz="1600" dirty="0">
                <a:solidFill>
                  <a:srgbClr val="000000"/>
                </a:solidFill>
                <a:latin typeface="微软雅黑" pitchFamily="34" charset="-122"/>
                <a:ea typeface="微软雅黑" pitchFamily="34" charset="-122"/>
                <a:sym typeface="微软雅黑" pitchFamily="34" charset="-122"/>
              </a:rPr>
              <a:t>2</a:t>
            </a:r>
            <a:r>
              <a:rPr lang="en-US" sz="1600" dirty="0">
                <a:solidFill>
                  <a:srgbClr val="000000"/>
                </a:solidFill>
                <a:latin typeface="微软雅黑" pitchFamily="34" charset="-122"/>
                <a:ea typeface="微软雅黑" pitchFamily="34" charset="-122"/>
                <a:sym typeface="微软雅黑" pitchFamily="34" charset="-122"/>
              </a:rPr>
              <a:t>019</a:t>
            </a:r>
            <a:r>
              <a:rPr lang="zh-CN" altLang="en-US" sz="1600" dirty="0" smtClean="0">
                <a:solidFill>
                  <a:srgbClr val="000000"/>
                </a:solidFill>
                <a:latin typeface="微软雅黑" pitchFamily="34" charset="-122"/>
                <a:ea typeface="微软雅黑" pitchFamily="34" charset="-122"/>
                <a:sym typeface="微软雅黑" pitchFamily="34" charset="-122"/>
              </a:rPr>
              <a:t>年</a:t>
            </a:r>
            <a:r>
              <a:rPr lang="en-US" altLang="zh-CN" sz="1600" dirty="0" smtClean="0">
                <a:solidFill>
                  <a:srgbClr val="000000"/>
                </a:solidFill>
                <a:latin typeface="微软雅黑" pitchFamily="34" charset="-122"/>
                <a:ea typeface="微软雅黑" pitchFamily="34" charset="-122"/>
                <a:sym typeface="微软雅黑" pitchFamily="34" charset="-122"/>
              </a:rPr>
              <a:t>4</a:t>
            </a:r>
            <a:r>
              <a:rPr lang="zh-CN" altLang="en-US" sz="1600" dirty="0" smtClean="0">
                <a:solidFill>
                  <a:srgbClr val="000000"/>
                </a:solidFill>
                <a:latin typeface="微软雅黑" pitchFamily="34" charset="-122"/>
                <a:ea typeface="微软雅黑" pitchFamily="34" charset="-122"/>
                <a:sym typeface="微软雅黑" pitchFamily="34" charset="-122"/>
              </a:rPr>
              <a:t>月</a:t>
            </a:r>
            <a:endParaRPr lang="zh-CN" altLang="en-US" sz="1600" dirty="0">
              <a:solidFill>
                <a:srgbClr val="000000"/>
              </a:solidFill>
              <a:latin typeface="微软雅黑" pitchFamily="34" charset="-122"/>
              <a:ea typeface="微软雅黑" pitchFamily="34" charset="-122"/>
              <a:sym typeface="微软雅黑" pitchFamily="34" charset="-122"/>
            </a:endParaRPr>
          </a:p>
          <a:p>
            <a:endParaRPr lang="zh-CN" altLang="en-US" sz="1200" b="1" dirty="0">
              <a:solidFill>
                <a:srgbClr val="000000"/>
              </a:solidFill>
              <a:latin typeface="微软雅黑" pitchFamily="34" charset="-122"/>
              <a:ea typeface="微软雅黑" pitchFamily="34" charset="-122"/>
              <a:sym typeface="微软雅黑" pitchFamily="34" charset="-122"/>
            </a:endParaRP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285284" y="4133869"/>
            <a:ext cx="1182165" cy="629235"/>
            <a:chOff x="-8604" y="3031291"/>
            <a:chExt cx="1182319" cy="629089"/>
          </a:xfrm>
        </p:grpSpPr>
        <p:sp>
          <p:nvSpPr>
            <p:cNvPr id="13" name="Freeform 183"/>
            <p:cNvSpPr/>
            <p:nvPr/>
          </p:nvSpPr>
          <p:spPr bwMode="auto">
            <a:xfrm>
              <a:off x="-8604" y="3031291"/>
              <a:ext cx="1182319" cy="629088"/>
            </a:xfrm>
            <a:custGeom>
              <a:avLst/>
              <a:gdLst>
                <a:gd name="T0" fmla="*/ 79 w 99"/>
                <a:gd name="T1" fmla="*/ 72 h 72"/>
                <a:gd name="T2" fmla="*/ 23 w 99"/>
                <a:gd name="T3" fmla="*/ 72 h 72"/>
                <a:gd name="T4" fmla="*/ 0 w 99"/>
                <a:gd name="T5" fmla="*/ 49 h 72"/>
                <a:gd name="T6" fmla="*/ 14 w 99"/>
                <a:gd name="T7" fmla="*/ 29 h 72"/>
                <a:gd name="T8" fmla="*/ 13 w 99"/>
                <a:gd name="T9" fmla="*/ 26 h 72"/>
                <a:gd name="T10" fmla="*/ 40 w 99"/>
                <a:gd name="T11" fmla="*/ 0 h 72"/>
                <a:gd name="T12" fmla="*/ 64 w 99"/>
                <a:gd name="T13" fmla="*/ 17 h 72"/>
                <a:gd name="T14" fmla="*/ 73 w 99"/>
                <a:gd name="T15" fmla="*/ 13 h 72"/>
                <a:gd name="T16" fmla="*/ 86 w 99"/>
                <a:gd name="T17" fmla="*/ 26 h 72"/>
                <a:gd name="T18" fmla="*/ 84 w 99"/>
                <a:gd name="T19" fmla="*/ 34 h 72"/>
                <a:gd name="T20" fmla="*/ 99 w 99"/>
                <a:gd name="T21" fmla="*/ 53 h 72"/>
                <a:gd name="T22" fmla="*/ 79 w 99"/>
                <a:gd name="T2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2">
                  <a:moveTo>
                    <a:pt x="79" y="72"/>
                  </a:moveTo>
                  <a:cubicBezTo>
                    <a:pt x="23" y="72"/>
                    <a:pt x="23" y="72"/>
                    <a:pt x="23" y="72"/>
                  </a:cubicBezTo>
                  <a:cubicBezTo>
                    <a:pt x="11" y="72"/>
                    <a:pt x="0" y="62"/>
                    <a:pt x="0" y="49"/>
                  </a:cubicBezTo>
                  <a:cubicBezTo>
                    <a:pt x="0" y="40"/>
                    <a:pt x="6" y="32"/>
                    <a:pt x="14" y="29"/>
                  </a:cubicBezTo>
                  <a:cubicBezTo>
                    <a:pt x="14" y="28"/>
                    <a:pt x="13" y="27"/>
                    <a:pt x="13" y="26"/>
                  </a:cubicBezTo>
                  <a:cubicBezTo>
                    <a:pt x="13" y="12"/>
                    <a:pt x="25" y="0"/>
                    <a:pt x="40" y="0"/>
                  </a:cubicBezTo>
                  <a:cubicBezTo>
                    <a:pt x="51" y="0"/>
                    <a:pt x="60" y="7"/>
                    <a:pt x="64" y="17"/>
                  </a:cubicBezTo>
                  <a:cubicBezTo>
                    <a:pt x="66" y="15"/>
                    <a:pt x="69" y="13"/>
                    <a:pt x="73" y="13"/>
                  </a:cubicBezTo>
                  <a:cubicBezTo>
                    <a:pt x="80" y="13"/>
                    <a:pt x="86" y="19"/>
                    <a:pt x="86" y="26"/>
                  </a:cubicBezTo>
                  <a:cubicBezTo>
                    <a:pt x="86" y="29"/>
                    <a:pt x="85" y="31"/>
                    <a:pt x="84" y="34"/>
                  </a:cubicBezTo>
                  <a:cubicBezTo>
                    <a:pt x="92" y="36"/>
                    <a:pt x="99" y="43"/>
                    <a:pt x="99" y="53"/>
                  </a:cubicBezTo>
                  <a:cubicBezTo>
                    <a:pt x="99" y="63"/>
                    <a:pt x="90" y="72"/>
                    <a:pt x="79" y="72"/>
                  </a:cubicBezTo>
                  <a:close/>
                </a:path>
              </a:pathLst>
            </a:custGeom>
            <a:solidFill>
              <a:schemeClr val="bg1"/>
            </a:solidFill>
            <a:ln>
              <a:noFill/>
            </a:ln>
          </p:spPr>
          <p:txBody>
            <a:bodyPr vert="horz" wrap="square" lIns="91440" tIns="45720" rIns="91440" bIns="45720" numCol="1" anchor="t" anchorCtr="0" compatLnSpc="1"/>
            <a:lstStyle/>
            <a:p>
              <a:endParaRPr lang="en-IN" dirty="0">
                <a:solidFill>
                  <a:schemeClr val="bg1"/>
                </a:solidFill>
              </a:endParaRPr>
            </a:p>
          </p:txBody>
        </p:sp>
        <p:sp>
          <p:nvSpPr>
            <p:cNvPr id="14" name="Freeform 13"/>
            <p:cNvSpPr/>
            <p:nvPr/>
          </p:nvSpPr>
          <p:spPr bwMode="auto">
            <a:xfrm>
              <a:off x="28575" y="3509094"/>
              <a:ext cx="1107443" cy="151286"/>
            </a:xfrm>
            <a:custGeom>
              <a:avLst/>
              <a:gdLst>
                <a:gd name="connsiteX0" fmla="*/ 358288 w 983751"/>
                <a:gd name="connsiteY0" fmla="*/ 0 h 94213"/>
                <a:gd name="connsiteX1" fmla="*/ 695056 w 983751"/>
                <a:gd name="connsiteY1" fmla="*/ 45040 h 94213"/>
                <a:gd name="connsiteX2" fmla="*/ 821344 w 983751"/>
                <a:gd name="connsiteY2" fmla="*/ 34442 h 94213"/>
                <a:gd name="connsiteX3" fmla="*/ 949386 w 983751"/>
                <a:gd name="connsiteY3" fmla="*/ 44708 h 94213"/>
                <a:gd name="connsiteX4" fmla="*/ 983751 w 983751"/>
                <a:gd name="connsiteY4" fmla="*/ 54208 h 94213"/>
                <a:gd name="connsiteX5" fmla="*/ 929048 w 983751"/>
                <a:gd name="connsiteY5" fmla="*/ 80561 h 94213"/>
                <a:gd name="connsiteX6" fmla="*/ 836306 w 983751"/>
                <a:gd name="connsiteY6" fmla="*/ 94213 h 94213"/>
                <a:gd name="connsiteX7" fmla="*/ 167519 w 983751"/>
                <a:gd name="connsiteY7" fmla="*/ 94213 h 94213"/>
                <a:gd name="connsiteX8" fmla="*/ 64141 w 983751"/>
                <a:gd name="connsiteY8" fmla="*/ 78786 h 94213"/>
                <a:gd name="connsiteX9" fmla="*/ 0 w 983751"/>
                <a:gd name="connsiteY9" fmla="*/ 47735 h 94213"/>
                <a:gd name="connsiteX10" fmla="*/ 9023 w 983751"/>
                <a:gd name="connsiteY10" fmla="*/ 42473 h 94213"/>
                <a:gd name="connsiteX11" fmla="*/ 358288 w 983751"/>
                <a:gd name="connsiteY11" fmla="*/ 0 h 9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3751" h="94213">
                  <a:moveTo>
                    <a:pt x="358288" y="0"/>
                  </a:moveTo>
                  <a:cubicBezTo>
                    <a:pt x="512640" y="0"/>
                    <a:pt x="638928" y="18546"/>
                    <a:pt x="695056" y="45040"/>
                  </a:cubicBezTo>
                  <a:cubicBezTo>
                    <a:pt x="723120" y="39741"/>
                    <a:pt x="765216" y="34442"/>
                    <a:pt x="821344" y="34442"/>
                  </a:cubicBezTo>
                  <a:cubicBezTo>
                    <a:pt x="870456" y="34442"/>
                    <a:pt x="916060" y="38416"/>
                    <a:pt x="949386" y="44708"/>
                  </a:cubicBezTo>
                  <a:lnTo>
                    <a:pt x="983751" y="54208"/>
                  </a:lnTo>
                  <a:lnTo>
                    <a:pt x="929048" y="80561"/>
                  </a:lnTo>
                  <a:cubicBezTo>
                    <a:pt x="900498" y="89298"/>
                    <a:pt x="869148" y="94213"/>
                    <a:pt x="836306" y="94213"/>
                  </a:cubicBezTo>
                  <a:cubicBezTo>
                    <a:pt x="167519" y="94213"/>
                    <a:pt x="167519" y="94213"/>
                    <a:pt x="167519" y="94213"/>
                  </a:cubicBezTo>
                  <a:cubicBezTo>
                    <a:pt x="131691" y="94213"/>
                    <a:pt x="96610" y="88752"/>
                    <a:pt x="64141" y="78786"/>
                  </a:cubicBezTo>
                  <a:lnTo>
                    <a:pt x="0" y="47735"/>
                  </a:lnTo>
                  <a:lnTo>
                    <a:pt x="9023" y="42473"/>
                  </a:lnTo>
                  <a:cubicBezTo>
                    <a:pt x="66247" y="17884"/>
                    <a:pt x="200428" y="0"/>
                    <a:pt x="358288" y="0"/>
                  </a:cubicBezTo>
                  <a:close/>
                </a:path>
              </a:pathLst>
            </a:custGeom>
            <a:solidFill>
              <a:schemeClr val="bg1">
                <a:lumMod val="95000"/>
              </a:schemeClr>
            </a:solidFill>
            <a:ln>
              <a:noFill/>
            </a:ln>
          </p:spPr>
          <p:txBody>
            <a:bodyPr vert="horz" wrap="square" lIns="91440" tIns="45720" rIns="91440" bIns="45720" numCol="1" anchor="t" anchorCtr="0" compatLnSpc="1">
              <a:noAutofit/>
            </a:bodyPr>
            <a:lstStyle/>
            <a:p>
              <a:endParaRPr lang="en-IN" dirty="0">
                <a:solidFill>
                  <a:schemeClr val="bg1"/>
                </a:solidFill>
              </a:endParaRPr>
            </a:p>
          </p:txBody>
        </p:sp>
      </p:grpSp>
      <p:sp>
        <p:nvSpPr>
          <p:cNvPr id="44" name="TextBox 43"/>
          <p:cNvSpPr txBox="1"/>
          <p:nvPr/>
        </p:nvSpPr>
        <p:spPr>
          <a:xfrm>
            <a:off x="-269840" y="2500574"/>
            <a:ext cx="1347930" cy="276924"/>
          </a:xfrm>
          <a:prstGeom prst="rect">
            <a:avLst/>
          </a:prstGeom>
          <a:noFill/>
        </p:spPr>
        <p:txBody>
          <a:bodyPr wrap="square" lIns="0" tIns="0" rIns="0" bIns="0" rtlCol="0" anchor="ctr" anchorCtr="0">
            <a:spAutoFit/>
          </a:bodyPr>
          <a:lstStyle/>
          <a:p>
            <a:pPr algn="ctr"/>
            <a:r>
              <a:rPr lang="en-US" altLang="en-IN" sz="1800" spc="40" dirty="0" smtClean="0">
                <a:solidFill>
                  <a:schemeClr val="tx1">
                    <a:lumMod val="85000"/>
                    <a:lumOff val="15000"/>
                  </a:schemeClr>
                </a:solidFill>
                <a:latin typeface="微软雅黑 Light" panose="020B0502040204020203" pitchFamily="34" charset="-122"/>
              </a:rPr>
              <a:t>2017</a:t>
            </a:r>
            <a:endParaRPr lang="en-US" altLang="en-IN" sz="1800" spc="40" dirty="0" smtClean="0">
              <a:solidFill>
                <a:schemeClr val="tx1">
                  <a:lumMod val="85000"/>
                  <a:lumOff val="15000"/>
                </a:schemeClr>
              </a:solidFill>
              <a:latin typeface="微软雅黑 Light" panose="020B0502040204020203" pitchFamily="34" charset="-122"/>
            </a:endParaRPr>
          </a:p>
        </p:txBody>
      </p:sp>
      <p:grpSp>
        <p:nvGrpSpPr>
          <p:cNvPr id="3" name="组合 756"/>
          <p:cNvGrpSpPr/>
          <p:nvPr/>
        </p:nvGrpSpPr>
        <p:grpSpPr>
          <a:xfrm>
            <a:off x="-43174" y="221666"/>
            <a:ext cx="12366285" cy="6872291"/>
            <a:chOff x="440" y="380"/>
            <a:chExt cx="19477" cy="10820"/>
          </a:xfrm>
        </p:grpSpPr>
        <p:grpSp>
          <p:nvGrpSpPr>
            <p:cNvPr id="4" name="Group 107"/>
            <p:cNvGrpSpPr>
              <a:grpSpLocks noChangeAspect="1"/>
            </p:cNvGrpSpPr>
            <p:nvPr/>
          </p:nvGrpSpPr>
          <p:grpSpPr bwMode="auto">
            <a:xfrm>
              <a:off x="7359" y="7911"/>
              <a:ext cx="1732" cy="1878"/>
              <a:chOff x="3103" y="2715"/>
              <a:chExt cx="1474" cy="1598"/>
            </a:xfrm>
          </p:grpSpPr>
          <p:sp>
            <p:nvSpPr>
              <p:cNvPr id="50" name="Freeform 108"/>
              <p:cNvSpPr/>
              <p:nvPr/>
            </p:nvSpPr>
            <p:spPr bwMode="auto">
              <a:xfrm>
                <a:off x="3371" y="2715"/>
                <a:ext cx="953" cy="1343"/>
              </a:xfrm>
              <a:custGeom>
                <a:avLst/>
                <a:gdLst>
                  <a:gd name="T0" fmla="*/ 480 w 953"/>
                  <a:gd name="T1" fmla="*/ 1343 h 1343"/>
                  <a:gd name="T2" fmla="*/ 401 w 953"/>
                  <a:gd name="T3" fmla="*/ 1338 h 1343"/>
                  <a:gd name="T4" fmla="*/ 332 w 953"/>
                  <a:gd name="T5" fmla="*/ 1324 h 1343"/>
                  <a:gd name="T6" fmla="*/ 268 w 953"/>
                  <a:gd name="T7" fmla="*/ 1296 h 1343"/>
                  <a:gd name="T8" fmla="*/ 216 w 953"/>
                  <a:gd name="T9" fmla="*/ 1262 h 1343"/>
                  <a:gd name="T10" fmla="*/ 169 w 953"/>
                  <a:gd name="T11" fmla="*/ 1220 h 1343"/>
                  <a:gd name="T12" fmla="*/ 129 w 953"/>
                  <a:gd name="T13" fmla="*/ 1169 h 1343"/>
                  <a:gd name="T14" fmla="*/ 95 w 953"/>
                  <a:gd name="T15" fmla="*/ 1115 h 1343"/>
                  <a:gd name="T16" fmla="*/ 68 w 953"/>
                  <a:gd name="T17" fmla="*/ 1055 h 1343"/>
                  <a:gd name="T18" fmla="*/ 47 w 953"/>
                  <a:gd name="T19" fmla="*/ 994 h 1343"/>
                  <a:gd name="T20" fmla="*/ 15 w 953"/>
                  <a:gd name="T21" fmla="*/ 865 h 1343"/>
                  <a:gd name="T22" fmla="*/ 2 w 953"/>
                  <a:gd name="T23" fmla="*/ 737 h 1343"/>
                  <a:gd name="T24" fmla="*/ 0 w 953"/>
                  <a:gd name="T25" fmla="*/ 621 h 1343"/>
                  <a:gd name="T26" fmla="*/ 2 w 953"/>
                  <a:gd name="T27" fmla="*/ 568 h 1343"/>
                  <a:gd name="T28" fmla="*/ 13 w 953"/>
                  <a:gd name="T29" fmla="*/ 481 h 1343"/>
                  <a:gd name="T30" fmla="*/ 30 w 953"/>
                  <a:gd name="T31" fmla="*/ 401 h 1343"/>
                  <a:gd name="T32" fmla="*/ 57 w 953"/>
                  <a:gd name="T33" fmla="*/ 329 h 1343"/>
                  <a:gd name="T34" fmla="*/ 91 w 953"/>
                  <a:gd name="T35" fmla="*/ 262 h 1343"/>
                  <a:gd name="T36" fmla="*/ 129 w 953"/>
                  <a:gd name="T37" fmla="*/ 203 h 1343"/>
                  <a:gd name="T38" fmla="*/ 173 w 953"/>
                  <a:gd name="T39" fmla="*/ 152 h 1343"/>
                  <a:gd name="T40" fmla="*/ 220 w 953"/>
                  <a:gd name="T41" fmla="*/ 108 h 1343"/>
                  <a:gd name="T42" fmla="*/ 268 w 953"/>
                  <a:gd name="T43" fmla="*/ 72 h 1343"/>
                  <a:gd name="T44" fmla="*/ 321 w 953"/>
                  <a:gd name="T45" fmla="*/ 42 h 1343"/>
                  <a:gd name="T46" fmla="*/ 374 w 953"/>
                  <a:gd name="T47" fmla="*/ 21 h 1343"/>
                  <a:gd name="T48" fmla="*/ 425 w 953"/>
                  <a:gd name="T49" fmla="*/ 6 h 1343"/>
                  <a:gd name="T50" fmla="*/ 475 w 953"/>
                  <a:gd name="T51" fmla="*/ 0 h 1343"/>
                  <a:gd name="T52" fmla="*/ 526 w 953"/>
                  <a:gd name="T53" fmla="*/ 2 h 1343"/>
                  <a:gd name="T54" fmla="*/ 570 w 953"/>
                  <a:gd name="T55" fmla="*/ 13 h 1343"/>
                  <a:gd name="T56" fmla="*/ 613 w 953"/>
                  <a:gd name="T57" fmla="*/ 32 h 1343"/>
                  <a:gd name="T58" fmla="*/ 648 w 953"/>
                  <a:gd name="T59" fmla="*/ 59 h 1343"/>
                  <a:gd name="T60" fmla="*/ 665 w 953"/>
                  <a:gd name="T61" fmla="*/ 59 h 1343"/>
                  <a:gd name="T62" fmla="*/ 699 w 953"/>
                  <a:gd name="T63" fmla="*/ 65 h 1343"/>
                  <a:gd name="T64" fmla="*/ 731 w 953"/>
                  <a:gd name="T65" fmla="*/ 76 h 1343"/>
                  <a:gd name="T66" fmla="*/ 773 w 953"/>
                  <a:gd name="T67" fmla="*/ 99 h 1343"/>
                  <a:gd name="T68" fmla="*/ 822 w 953"/>
                  <a:gd name="T69" fmla="*/ 148 h 1343"/>
                  <a:gd name="T70" fmla="*/ 862 w 953"/>
                  <a:gd name="T71" fmla="*/ 211 h 1343"/>
                  <a:gd name="T72" fmla="*/ 896 w 953"/>
                  <a:gd name="T73" fmla="*/ 285 h 1343"/>
                  <a:gd name="T74" fmla="*/ 921 w 953"/>
                  <a:gd name="T75" fmla="*/ 372 h 1343"/>
                  <a:gd name="T76" fmla="*/ 938 w 953"/>
                  <a:gd name="T77" fmla="*/ 464 h 1343"/>
                  <a:gd name="T78" fmla="*/ 948 w 953"/>
                  <a:gd name="T79" fmla="*/ 564 h 1343"/>
                  <a:gd name="T80" fmla="*/ 953 w 953"/>
                  <a:gd name="T81" fmla="*/ 631 h 1343"/>
                  <a:gd name="T82" fmla="*/ 948 w 953"/>
                  <a:gd name="T83" fmla="*/ 768 h 1343"/>
                  <a:gd name="T84" fmla="*/ 927 w 953"/>
                  <a:gd name="T85" fmla="*/ 901 h 1343"/>
                  <a:gd name="T86" fmla="*/ 900 w 953"/>
                  <a:gd name="T87" fmla="*/ 996 h 1343"/>
                  <a:gd name="T88" fmla="*/ 877 w 953"/>
                  <a:gd name="T89" fmla="*/ 1058 h 1343"/>
                  <a:gd name="T90" fmla="*/ 847 w 953"/>
                  <a:gd name="T91" fmla="*/ 1112 h 1343"/>
                  <a:gd name="T92" fmla="*/ 815 w 953"/>
                  <a:gd name="T93" fmla="*/ 1163 h 1343"/>
                  <a:gd name="T94" fmla="*/ 777 w 953"/>
                  <a:gd name="T95" fmla="*/ 1210 h 1343"/>
                  <a:gd name="T96" fmla="*/ 735 w 953"/>
                  <a:gd name="T97" fmla="*/ 1250 h 1343"/>
                  <a:gd name="T98" fmla="*/ 687 w 953"/>
                  <a:gd name="T99" fmla="*/ 1286 h 1343"/>
                  <a:gd name="T100" fmla="*/ 634 w 953"/>
                  <a:gd name="T101" fmla="*/ 1311 h 1343"/>
                  <a:gd name="T102" fmla="*/ 577 w 953"/>
                  <a:gd name="T103" fmla="*/ 1330 h 1343"/>
                  <a:gd name="T104" fmla="*/ 513 w 953"/>
                  <a:gd name="T105" fmla="*/ 1340 h 1343"/>
                  <a:gd name="T106" fmla="*/ 480 w 953"/>
                  <a:gd name="T107" fmla="*/ 1343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3" h="1343">
                    <a:moveTo>
                      <a:pt x="480" y="1343"/>
                    </a:moveTo>
                    <a:lnTo>
                      <a:pt x="480" y="1343"/>
                    </a:lnTo>
                    <a:lnTo>
                      <a:pt x="439" y="1343"/>
                    </a:lnTo>
                    <a:lnTo>
                      <a:pt x="401" y="1338"/>
                    </a:lnTo>
                    <a:lnTo>
                      <a:pt x="366" y="1332"/>
                    </a:lnTo>
                    <a:lnTo>
                      <a:pt x="332" y="1324"/>
                    </a:lnTo>
                    <a:lnTo>
                      <a:pt x="298" y="1311"/>
                    </a:lnTo>
                    <a:lnTo>
                      <a:pt x="268" y="1296"/>
                    </a:lnTo>
                    <a:lnTo>
                      <a:pt x="241" y="1281"/>
                    </a:lnTo>
                    <a:lnTo>
                      <a:pt x="216" y="1262"/>
                    </a:lnTo>
                    <a:lnTo>
                      <a:pt x="190" y="1241"/>
                    </a:lnTo>
                    <a:lnTo>
                      <a:pt x="169" y="1220"/>
                    </a:lnTo>
                    <a:lnTo>
                      <a:pt x="148" y="1195"/>
                    </a:lnTo>
                    <a:lnTo>
                      <a:pt x="129" y="1169"/>
                    </a:lnTo>
                    <a:lnTo>
                      <a:pt x="112" y="1144"/>
                    </a:lnTo>
                    <a:lnTo>
                      <a:pt x="95" y="1115"/>
                    </a:lnTo>
                    <a:lnTo>
                      <a:pt x="80" y="1087"/>
                    </a:lnTo>
                    <a:lnTo>
                      <a:pt x="68" y="1055"/>
                    </a:lnTo>
                    <a:lnTo>
                      <a:pt x="57" y="1026"/>
                    </a:lnTo>
                    <a:lnTo>
                      <a:pt x="47" y="994"/>
                    </a:lnTo>
                    <a:lnTo>
                      <a:pt x="30" y="929"/>
                    </a:lnTo>
                    <a:lnTo>
                      <a:pt x="15" y="865"/>
                    </a:lnTo>
                    <a:lnTo>
                      <a:pt x="7" y="800"/>
                    </a:lnTo>
                    <a:lnTo>
                      <a:pt x="2" y="737"/>
                    </a:lnTo>
                    <a:lnTo>
                      <a:pt x="0" y="678"/>
                    </a:lnTo>
                    <a:lnTo>
                      <a:pt x="0" y="621"/>
                    </a:lnTo>
                    <a:lnTo>
                      <a:pt x="2" y="568"/>
                    </a:lnTo>
                    <a:lnTo>
                      <a:pt x="2" y="568"/>
                    </a:lnTo>
                    <a:lnTo>
                      <a:pt x="7" y="524"/>
                    </a:lnTo>
                    <a:lnTo>
                      <a:pt x="13" y="481"/>
                    </a:lnTo>
                    <a:lnTo>
                      <a:pt x="21" y="441"/>
                    </a:lnTo>
                    <a:lnTo>
                      <a:pt x="30" y="401"/>
                    </a:lnTo>
                    <a:lnTo>
                      <a:pt x="42" y="365"/>
                    </a:lnTo>
                    <a:lnTo>
                      <a:pt x="57" y="329"/>
                    </a:lnTo>
                    <a:lnTo>
                      <a:pt x="72" y="296"/>
                    </a:lnTo>
                    <a:lnTo>
                      <a:pt x="91" y="262"/>
                    </a:lnTo>
                    <a:lnTo>
                      <a:pt x="110" y="232"/>
                    </a:lnTo>
                    <a:lnTo>
                      <a:pt x="129" y="203"/>
                    </a:lnTo>
                    <a:lnTo>
                      <a:pt x="150" y="177"/>
                    </a:lnTo>
                    <a:lnTo>
                      <a:pt x="173" y="152"/>
                    </a:lnTo>
                    <a:lnTo>
                      <a:pt x="197" y="129"/>
                    </a:lnTo>
                    <a:lnTo>
                      <a:pt x="220" y="108"/>
                    </a:lnTo>
                    <a:lnTo>
                      <a:pt x="245" y="89"/>
                    </a:lnTo>
                    <a:lnTo>
                      <a:pt x="268" y="72"/>
                    </a:lnTo>
                    <a:lnTo>
                      <a:pt x="296" y="55"/>
                    </a:lnTo>
                    <a:lnTo>
                      <a:pt x="321" y="42"/>
                    </a:lnTo>
                    <a:lnTo>
                      <a:pt x="347" y="30"/>
                    </a:lnTo>
                    <a:lnTo>
                      <a:pt x="374" y="21"/>
                    </a:lnTo>
                    <a:lnTo>
                      <a:pt x="399" y="13"/>
                    </a:lnTo>
                    <a:lnTo>
                      <a:pt x="425" y="6"/>
                    </a:lnTo>
                    <a:lnTo>
                      <a:pt x="450" y="2"/>
                    </a:lnTo>
                    <a:lnTo>
                      <a:pt x="475" y="0"/>
                    </a:lnTo>
                    <a:lnTo>
                      <a:pt x="501" y="0"/>
                    </a:lnTo>
                    <a:lnTo>
                      <a:pt x="526" y="2"/>
                    </a:lnTo>
                    <a:lnTo>
                      <a:pt x="549" y="6"/>
                    </a:lnTo>
                    <a:lnTo>
                      <a:pt x="570" y="13"/>
                    </a:lnTo>
                    <a:lnTo>
                      <a:pt x="591" y="21"/>
                    </a:lnTo>
                    <a:lnTo>
                      <a:pt x="613" y="32"/>
                    </a:lnTo>
                    <a:lnTo>
                      <a:pt x="632" y="44"/>
                    </a:lnTo>
                    <a:lnTo>
                      <a:pt x="648" y="59"/>
                    </a:lnTo>
                    <a:lnTo>
                      <a:pt x="648" y="59"/>
                    </a:lnTo>
                    <a:lnTo>
                      <a:pt x="665" y="59"/>
                    </a:lnTo>
                    <a:lnTo>
                      <a:pt x="682" y="61"/>
                    </a:lnTo>
                    <a:lnTo>
                      <a:pt x="699" y="65"/>
                    </a:lnTo>
                    <a:lnTo>
                      <a:pt x="716" y="70"/>
                    </a:lnTo>
                    <a:lnTo>
                      <a:pt x="731" y="76"/>
                    </a:lnTo>
                    <a:lnTo>
                      <a:pt x="746" y="82"/>
                    </a:lnTo>
                    <a:lnTo>
                      <a:pt x="773" y="99"/>
                    </a:lnTo>
                    <a:lnTo>
                      <a:pt x="798" y="122"/>
                    </a:lnTo>
                    <a:lnTo>
                      <a:pt x="822" y="148"/>
                    </a:lnTo>
                    <a:lnTo>
                      <a:pt x="843" y="177"/>
                    </a:lnTo>
                    <a:lnTo>
                      <a:pt x="862" y="211"/>
                    </a:lnTo>
                    <a:lnTo>
                      <a:pt x="879" y="247"/>
                    </a:lnTo>
                    <a:lnTo>
                      <a:pt x="896" y="285"/>
                    </a:lnTo>
                    <a:lnTo>
                      <a:pt x="908" y="327"/>
                    </a:lnTo>
                    <a:lnTo>
                      <a:pt x="921" y="372"/>
                    </a:lnTo>
                    <a:lnTo>
                      <a:pt x="929" y="418"/>
                    </a:lnTo>
                    <a:lnTo>
                      <a:pt x="938" y="464"/>
                    </a:lnTo>
                    <a:lnTo>
                      <a:pt x="944" y="515"/>
                    </a:lnTo>
                    <a:lnTo>
                      <a:pt x="948" y="564"/>
                    </a:lnTo>
                    <a:lnTo>
                      <a:pt x="948" y="564"/>
                    </a:lnTo>
                    <a:lnTo>
                      <a:pt x="953" y="631"/>
                    </a:lnTo>
                    <a:lnTo>
                      <a:pt x="953" y="701"/>
                    </a:lnTo>
                    <a:lnTo>
                      <a:pt x="948" y="768"/>
                    </a:lnTo>
                    <a:lnTo>
                      <a:pt x="940" y="836"/>
                    </a:lnTo>
                    <a:lnTo>
                      <a:pt x="927" y="901"/>
                    </a:lnTo>
                    <a:lnTo>
                      <a:pt x="910" y="967"/>
                    </a:lnTo>
                    <a:lnTo>
                      <a:pt x="900" y="996"/>
                    </a:lnTo>
                    <a:lnTo>
                      <a:pt x="889" y="1028"/>
                    </a:lnTo>
                    <a:lnTo>
                      <a:pt x="877" y="1058"/>
                    </a:lnTo>
                    <a:lnTo>
                      <a:pt x="862" y="1085"/>
                    </a:lnTo>
                    <a:lnTo>
                      <a:pt x="847" y="1112"/>
                    </a:lnTo>
                    <a:lnTo>
                      <a:pt x="832" y="1140"/>
                    </a:lnTo>
                    <a:lnTo>
                      <a:pt x="815" y="1163"/>
                    </a:lnTo>
                    <a:lnTo>
                      <a:pt x="796" y="1188"/>
                    </a:lnTo>
                    <a:lnTo>
                      <a:pt x="777" y="1210"/>
                    </a:lnTo>
                    <a:lnTo>
                      <a:pt x="756" y="1231"/>
                    </a:lnTo>
                    <a:lnTo>
                      <a:pt x="735" y="1250"/>
                    </a:lnTo>
                    <a:lnTo>
                      <a:pt x="712" y="1269"/>
                    </a:lnTo>
                    <a:lnTo>
                      <a:pt x="687" y="1286"/>
                    </a:lnTo>
                    <a:lnTo>
                      <a:pt x="661" y="1298"/>
                    </a:lnTo>
                    <a:lnTo>
                      <a:pt x="634" y="1311"/>
                    </a:lnTo>
                    <a:lnTo>
                      <a:pt x="606" y="1321"/>
                    </a:lnTo>
                    <a:lnTo>
                      <a:pt x="577" y="1330"/>
                    </a:lnTo>
                    <a:lnTo>
                      <a:pt x="545" y="1336"/>
                    </a:lnTo>
                    <a:lnTo>
                      <a:pt x="513" y="1340"/>
                    </a:lnTo>
                    <a:lnTo>
                      <a:pt x="480" y="1343"/>
                    </a:lnTo>
                    <a:lnTo>
                      <a:pt x="480" y="1343"/>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51" name="Freeform 109"/>
              <p:cNvSpPr/>
              <p:nvPr/>
            </p:nvSpPr>
            <p:spPr bwMode="auto">
              <a:xfrm>
                <a:off x="3103" y="3730"/>
                <a:ext cx="1474" cy="583"/>
              </a:xfrm>
              <a:custGeom>
                <a:avLst/>
                <a:gdLst>
                  <a:gd name="T0" fmla="*/ 876 w 1474"/>
                  <a:gd name="T1" fmla="*/ 0 h 583"/>
                  <a:gd name="T2" fmla="*/ 830 w 1474"/>
                  <a:gd name="T3" fmla="*/ 5 h 583"/>
                  <a:gd name="T4" fmla="*/ 636 w 1474"/>
                  <a:gd name="T5" fmla="*/ 11 h 583"/>
                  <a:gd name="T6" fmla="*/ 589 w 1474"/>
                  <a:gd name="T7" fmla="*/ 15 h 583"/>
                  <a:gd name="T8" fmla="*/ 570 w 1474"/>
                  <a:gd name="T9" fmla="*/ 38 h 583"/>
                  <a:gd name="T10" fmla="*/ 530 w 1474"/>
                  <a:gd name="T11" fmla="*/ 78 h 583"/>
                  <a:gd name="T12" fmla="*/ 479 w 1474"/>
                  <a:gd name="T13" fmla="*/ 114 h 583"/>
                  <a:gd name="T14" fmla="*/ 427 w 1474"/>
                  <a:gd name="T15" fmla="*/ 144 h 583"/>
                  <a:gd name="T16" fmla="*/ 338 w 1474"/>
                  <a:gd name="T17" fmla="*/ 180 h 583"/>
                  <a:gd name="T18" fmla="*/ 215 w 1474"/>
                  <a:gd name="T19" fmla="*/ 216 h 583"/>
                  <a:gd name="T20" fmla="*/ 158 w 1474"/>
                  <a:gd name="T21" fmla="*/ 230 h 583"/>
                  <a:gd name="T22" fmla="*/ 108 w 1474"/>
                  <a:gd name="T23" fmla="*/ 249 h 583"/>
                  <a:gd name="T24" fmla="*/ 70 w 1474"/>
                  <a:gd name="T25" fmla="*/ 281 h 583"/>
                  <a:gd name="T26" fmla="*/ 42 w 1474"/>
                  <a:gd name="T27" fmla="*/ 323 h 583"/>
                  <a:gd name="T28" fmla="*/ 23 w 1474"/>
                  <a:gd name="T29" fmla="*/ 372 h 583"/>
                  <a:gd name="T30" fmla="*/ 11 w 1474"/>
                  <a:gd name="T31" fmla="*/ 425 h 583"/>
                  <a:gd name="T32" fmla="*/ 2 w 1474"/>
                  <a:gd name="T33" fmla="*/ 532 h 583"/>
                  <a:gd name="T34" fmla="*/ 1474 w 1474"/>
                  <a:gd name="T35" fmla="*/ 583 h 583"/>
                  <a:gd name="T36" fmla="*/ 1472 w 1474"/>
                  <a:gd name="T37" fmla="*/ 532 h 583"/>
                  <a:gd name="T38" fmla="*/ 1463 w 1474"/>
                  <a:gd name="T39" fmla="*/ 425 h 583"/>
                  <a:gd name="T40" fmla="*/ 1453 w 1474"/>
                  <a:gd name="T41" fmla="*/ 372 h 583"/>
                  <a:gd name="T42" fmla="*/ 1434 w 1474"/>
                  <a:gd name="T43" fmla="*/ 323 h 583"/>
                  <a:gd name="T44" fmla="*/ 1406 w 1474"/>
                  <a:gd name="T45" fmla="*/ 281 h 583"/>
                  <a:gd name="T46" fmla="*/ 1366 w 1474"/>
                  <a:gd name="T47" fmla="*/ 249 h 583"/>
                  <a:gd name="T48" fmla="*/ 1316 w 1474"/>
                  <a:gd name="T49" fmla="*/ 230 h 583"/>
                  <a:gd name="T50" fmla="*/ 1256 w 1474"/>
                  <a:gd name="T51" fmla="*/ 216 h 583"/>
                  <a:gd name="T52" fmla="*/ 1132 w 1474"/>
                  <a:gd name="T53" fmla="*/ 178 h 583"/>
                  <a:gd name="T54" fmla="*/ 1071 w 1474"/>
                  <a:gd name="T55" fmla="*/ 152 h 583"/>
                  <a:gd name="T56" fmla="*/ 1012 w 1474"/>
                  <a:gd name="T57" fmla="*/ 123 h 583"/>
                  <a:gd name="T58" fmla="*/ 959 w 1474"/>
                  <a:gd name="T59" fmla="*/ 87 h 583"/>
                  <a:gd name="T60" fmla="*/ 912 w 1474"/>
                  <a:gd name="T61" fmla="*/ 47 h 583"/>
                  <a:gd name="T62" fmla="*/ 876 w 1474"/>
                  <a:gd name="T63"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74" h="583">
                    <a:moveTo>
                      <a:pt x="876" y="0"/>
                    </a:moveTo>
                    <a:lnTo>
                      <a:pt x="876" y="0"/>
                    </a:lnTo>
                    <a:lnTo>
                      <a:pt x="864" y="2"/>
                    </a:lnTo>
                    <a:lnTo>
                      <a:pt x="830" y="5"/>
                    </a:lnTo>
                    <a:lnTo>
                      <a:pt x="733" y="9"/>
                    </a:lnTo>
                    <a:lnTo>
                      <a:pt x="636" y="11"/>
                    </a:lnTo>
                    <a:lnTo>
                      <a:pt x="602" y="13"/>
                    </a:lnTo>
                    <a:lnTo>
                      <a:pt x="589" y="15"/>
                    </a:lnTo>
                    <a:lnTo>
                      <a:pt x="589" y="15"/>
                    </a:lnTo>
                    <a:lnTo>
                      <a:pt x="570" y="38"/>
                    </a:lnTo>
                    <a:lnTo>
                      <a:pt x="551" y="59"/>
                    </a:lnTo>
                    <a:lnTo>
                      <a:pt x="530" y="78"/>
                    </a:lnTo>
                    <a:lnTo>
                      <a:pt x="505" y="97"/>
                    </a:lnTo>
                    <a:lnTo>
                      <a:pt x="479" y="114"/>
                    </a:lnTo>
                    <a:lnTo>
                      <a:pt x="454" y="129"/>
                    </a:lnTo>
                    <a:lnTo>
                      <a:pt x="427" y="144"/>
                    </a:lnTo>
                    <a:lnTo>
                      <a:pt x="397" y="157"/>
                    </a:lnTo>
                    <a:lnTo>
                      <a:pt x="338" y="180"/>
                    </a:lnTo>
                    <a:lnTo>
                      <a:pt x="277" y="199"/>
                    </a:lnTo>
                    <a:lnTo>
                      <a:pt x="215" y="216"/>
                    </a:lnTo>
                    <a:lnTo>
                      <a:pt x="158" y="230"/>
                    </a:lnTo>
                    <a:lnTo>
                      <a:pt x="158" y="230"/>
                    </a:lnTo>
                    <a:lnTo>
                      <a:pt x="131" y="239"/>
                    </a:lnTo>
                    <a:lnTo>
                      <a:pt x="108" y="249"/>
                    </a:lnTo>
                    <a:lnTo>
                      <a:pt x="87" y="264"/>
                    </a:lnTo>
                    <a:lnTo>
                      <a:pt x="70" y="281"/>
                    </a:lnTo>
                    <a:lnTo>
                      <a:pt x="55" y="300"/>
                    </a:lnTo>
                    <a:lnTo>
                      <a:pt x="42" y="323"/>
                    </a:lnTo>
                    <a:lnTo>
                      <a:pt x="32" y="347"/>
                    </a:lnTo>
                    <a:lnTo>
                      <a:pt x="23" y="372"/>
                    </a:lnTo>
                    <a:lnTo>
                      <a:pt x="17" y="397"/>
                    </a:lnTo>
                    <a:lnTo>
                      <a:pt x="11" y="425"/>
                    </a:lnTo>
                    <a:lnTo>
                      <a:pt x="4" y="480"/>
                    </a:lnTo>
                    <a:lnTo>
                      <a:pt x="2" y="532"/>
                    </a:lnTo>
                    <a:lnTo>
                      <a:pt x="0" y="583"/>
                    </a:lnTo>
                    <a:lnTo>
                      <a:pt x="1474" y="583"/>
                    </a:lnTo>
                    <a:lnTo>
                      <a:pt x="1474" y="583"/>
                    </a:lnTo>
                    <a:lnTo>
                      <a:pt x="1472" y="532"/>
                    </a:lnTo>
                    <a:lnTo>
                      <a:pt x="1470" y="480"/>
                    </a:lnTo>
                    <a:lnTo>
                      <a:pt x="1463" y="425"/>
                    </a:lnTo>
                    <a:lnTo>
                      <a:pt x="1459" y="397"/>
                    </a:lnTo>
                    <a:lnTo>
                      <a:pt x="1453" y="372"/>
                    </a:lnTo>
                    <a:lnTo>
                      <a:pt x="1444" y="347"/>
                    </a:lnTo>
                    <a:lnTo>
                      <a:pt x="1434" y="323"/>
                    </a:lnTo>
                    <a:lnTo>
                      <a:pt x="1421" y="302"/>
                    </a:lnTo>
                    <a:lnTo>
                      <a:pt x="1406" y="281"/>
                    </a:lnTo>
                    <a:lnTo>
                      <a:pt x="1387" y="264"/>
                    </a:lnTo>
                    <a:lnTo>
                      <a:pt x="1366" y="249"/>
                    </a:lnTo>
                    <a:lnTo>
                      <a:pt x="1343" y="239"/>
                    </a:lnTo>
                    <a:lnTo>
                      <a:pt x="1316" y="230"/>
                    </a:lnTo>
                    <a:lnTo>
                      <a:pt x="1316" y="230"/>
                    </a:lnTo>
                    <a:lnTo>
                      <a:pt x="1256" y="216"/>
                    </a:lnTo>
                    <a:lnTo>
                      <a:pt x="1195" y="199"/>
                    </a:lnTo>
                    <a:lnTo>
                      <a:pt x="1132" y="178"/>
                    </a:lnTo>
                    <a:lnTo>
                      <a:pt x="1100" y="165"/>
                    </a:lnTo>
                    <a:lnTo>
                      <a:pt x="1071" y="152"/>
                    </a:lnTo>
                    <a:lnTo>
                      <a:pt x="1041" y="138"/>
                    </a:lnTo>
                    <a:lnTo>
                      <a:pt x="1012" y="123"/>
                    </a:lnTo>
                    <a:lnTo>
                      <a:pt x="984" y="106"/>
                    </a:lnTo>
                    <a:lnTo>
                      <a:pt x="959" y="87"/>
                    </a:lnTo>
                    <a:lnTo>
                      <a:pt x="936" y="68"/>
                    </a:lnTo>
                    <a:lnTo>
                      <a:pt x="912" y="47"/>
                    </a:lnTo>
                    <a:lnTo>
                      <a:pt x="893" y="26"/>
                    </a:lnTo>
                    <a:lnTo>
                      <a:pt x="876" y="0"/>
                    </a:lnTo>
                    <a:lnTo>
                      <a:pt x="876" y="0"/>
                    </a:lnTo>
                    <a:close/>
                  </a:path>
                </a:pathLst>
              </a:custGeom>
              <a:solidFill>
                <a:srgbClr val="FFDE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52" name="Freeform 110"/>
              <p:cNvSpPr/>
              <p:nvPr/>
            </p:nvSpPr>
            <p:spPr bwMode="auto">
              <a:xfrm>
                <a:off x="3692" y="3317"/>
                <a:ext cx="296" cy="584"/>
              </a:xfrm>
              <a:custGeom>
                <a:avLst/>
                <a:gdLst>
                  <a:gd name="T0" fmla="*/ 296 w 296"/>
                  <a:gd name="T1" fmla="*/ 145 h 584"/>
                  <a:gd name="T2" fmla="*/ 296 w 296"/>
                  <a:gd name="T3" fmla="*/ 506 h 584"/>
                  <a:gd name="T4" fmla="*/ 296 w 296"/>
                  <a:gd name="T5" fmla="*/ 506 h 584"/>
                  <a:gd name="T6" fmla="*/ 279 w 296"/>
                  <a:gd name="T7" fmla="*/ 525 h 584"/>
                  <a:gd name="T8" fmla="*/ 262 w 296"/>
                  <a:gd name="T9" fmla="*/ 542 h 584"/>
                  <a:gd name="T10" fmla="*/ 245 w 296"/>
                  <a:gd name="T11" fmla="*/ 555 h 584"/>
                  <a:gd name="T12" fmla="*/ 226 w 296"/>
                  <a:gd name="T13" fmla="*/ 565 h 584"/>
                  <a:gd name="T14" fmla="*/ 207 w 296"/>
                  <a:gd name="T15" fmla="*/ 574 h 584"/>
                  <a:gd name="T16" fmla="*/ 188 w 296"/>
                  <a:gd name="T17" fmla="*/ 580 h 584"/>
                  <a:gd name="T18" fmla="*/ 167 w 296"/>
                  <a:gd name="T19" fmla="*/ 584 h 584"/>
                  <a:gd name="T20" fmla="*/ 148 w 296"/>
                  <a:gd name="T21" fmla="*/ 584 h 584"/>
                  <a:gd name="T22" fmla="*/ 129 w 296"/>
                  <a:gd name="T23" fmla="*/ 584 h 584"/>
                  <a:gd name="T24" fmla="*/ 108 w 296"/>
                  <a:gd name="T25" fmla="*/ 580 h 584"/>
                  <a:gd name="T26" fmla="*/ 89 w 296"/>
                  <a:gd name="T27" fmla="*/ 574 h 584"/>
                  <a:gd name="T28" fmla="*/ 70 w 296"/>
                  <a:gd name="T29" fmla="*/ 565 h 584"/>
                  <a:gd name="T30" fmla="*/ 51 w 296"/>
                  <a:gd name="T31" fmla="*/ 555 h 584"/>
                  <a:gd name="T32" fmla="*/ 34 w 296"/>
                  <a:gd name="T33" fmla="*/ 540 h 584"/>
                  <a:gd name="T34" fmla="*/ 17 w 296"/>
                  <a:gd name="T35" fmla="*/ 525 h 584"/>
                  <a:gd name="T36" fmla="*/ 0 w 296"/>
                  <a:gd name="T37" fmla="*/ 506 h 584"/>
                  <a:gd name="T38" fmla="*/ 0 w 296"/>
                  <a:gd name="T39" fmla="*/ 145 h 584"/>
                  <a:gd name="T40" fmla="*/ 0 w 296"/>
                  <a:gd name="T41" fmla="*/ 145 h 584"/>
                  <a:gd name="T42" fmla="*/ 2 w 296"/>
                  <a:gd name="T43" fmla="*/ 128 h 584"/>
                  <a:gd name="T44" fmla="*/ 4 w 296"/>
                  <a:gd name="T45" fmla="*/ 112 h 584"/>
                  <a:gd name="T46" fmla="*/ 9 w 296"/>
                  <a:gd name="T47" fmla="*/ 95 h 584"/>
                  <a:gd name="T48" fmla="*/ 13 w 296"/>
                  <a:gd name="T49" fmla="*/ 82 h 584"/>
                  <a:gd name="T50" fmla="*/ 19 w 296"/>
                  <a:gd name="T51" fmla="*/ 67 h 584"/>
                  <a:gd name="T52" fmla="*/ 28 w 296"/>
                  <a:gd name="T53" fmla="*/ 57 h 584"/>
                  <a:gd name="T54" fmla="*/ 36 w 296"/>
                  <a:gd name="T55" fmla="*/ 46 h 584"/>
                  <a:gd name="T56" fmla="*/ 47 w 296"/>
                  <a:gd name="T57" fmla="*/ 36 h 584"/>
                  <a:gd name="T58" fmla="*/ 57 w 296"/>
                  <a:gd name="T59" fmla="*/ 27 h 584"/>
                  <a:gd name="T60" fmla="*/ 70 w 296"/>
                  <a:gd name="T61" fmla="*/ 19 h 584"/>
                  <a:gd name="T62" fmla="*/ 80 w 296"/>
                  <a:gd name="T63" fmla="*/ 12 h 584"/>
                  <a:gd name="T64" fmla="*/ 93 w 296"/>
                  <a:gd name="T65" fmla="*/ 8 h 584"/>
                  <a:gd name="T66" fmla="*/ 121 w 296"/>
                  <a:gd name="T67" fmla="*/ 2 h 584"/>
                  <a:gd name="T68" fmla="*/ 148 w 296"/>
                  <a:gd name="T69" fmla="*/ 0 h 584"/>
                  <a:gd name="T70" fmla="*/ 175 w 296"/>
                  <a:gd name="T71" fmla="*/ 2 h 584"/>
                  <a:gd name="T72" fmla="*/ 203 w 296"/>
                  <a:gd name="T73" fmla="*/ 8 h 584"/>
                  <a:gd name="T74" fmla="*/ 216 w 296"/>
                  <a:gd name="T75" fmla="*/ 12 h 584"/>
                  <a:gd name="T76" fmla="*/ 226 w 296"/>
                  <a:gd name="T77" fmla="*/ 19 h 584"/>
                  <a:gd name="T78" fmla="*/ 239 w 296"/>
                  <a:gd name="T79" fmla="*/ 27 h 584"/>
                  <a:gd name="T80" fmla="*/ 249 w 296"/>
                  <a:gd name="T81" fmla="*/ 36 h 584"/>
                  <a:gd name="T82" fmla="*/ 260 w 296"/>
                  <a:gd name="T83" fmla="*/ 46 h 584"/>
                  <a:gd name="T84" fmla="*/ 268 w 296"/>
                  <a:gd name="T85" fmla="*/ 57 h 584"/>
                  <a:gd name="T86" fmla="*/ 277 w 296"/>
                  <a:gd name="T87" fmla="*/ 67 h 584"/>
                  <a:gd name="T88" fmla="*/ 283 w 296"/>
                  <a:gd name="T89" fmla="*/ 82 h 584"/>
                  <a:gd name="T90" fmla="*/ 287 w 296"/>
                  <a:gd name="T91" fmla="*/ 95 h 584"/>
                  <a:gd name="T92" fmla="*/ 292 w 296"/>
                  <a:gd name="T93" fmla="*/ 112 h 584"/>
                  <a:gd name="T94" fmla="*/ 294 w 296"/>
                  <a:gd name="T95" fmla="*/ 128 h 584"/>
                  <a:gd name="T96" fmla="*/ 296 w 296"/>
                  <a:gd name="T97" fmla="*/ 145 h 584"/>
                  <a:gd name="T98" fmla="*/ 296 w 296"/>
                  <a:gd name="T99" fmla="*/ 145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6" h="584">
                    <a:moveTo>
                      <a:pt x="296" y="145"/>
                    </a:moveTo>
                    <a:lnTo>
                      <a:pt x="296" y="506"/>
                    </a:lnTo>
                    <a:lnTo>
                      <a:pt x="296" y="506"/>
                    </a:lnTo>
                    <a:lnTo>
                      <a:pt x="279" y="525"/>
                    </a:lnTo>
                    <a:lnTo>
                      <a:pt x="262" y="542"/>
                    </a:lnTo>
                    <a:lnTo>
                      <a:pt x="245" y="555"/>
                    </a:lnTo>
                    <a:lnTo>
                      <a:pt x="226" y="565"/>
                    </a:lnTo>
                    <a:lnTo>
                      <a:pt x="207" y="574"/>
                    </a:lnTo>
                    <a:lnTo>
                      <a:pt x="188" y="580"/>
                    </a:lnTo>
                    <a:lnTo>
                      <a:pt x="167" y="584"/>
                    </a:lnTo>
                    <a:lnTo>
                      <a:pt x="148" y="584"/>
                    </a:lnTo>
                    <a:lnTo>
                      <a:pt x="129" y="584"/>
                    </a:lnTo>
                    <a:lnTo>
                      <a:pt x="108" y="580"/>
                    </a:lnTo>
                    <a:lnTo>
                      <a:pt x="89" y="574"/>
                    </a:lnTo>
                    <a:lnTo>
                      <a:pt x="70" y="565"/>
                    </a:lnTo>
                    <a:lnTo>
                      <a:pt x="51" y="555"/>
                    </a:lnTo>
                    <a:lnTo>
                      <a:pt x="34" y="540"/>
                    </a:lnTo>
                    <a:lnTo>
                      <a:pt x="17" y="525"/>
                    </a:lnTo>
                    <a:lnTo>
                      <a:pt x="0" y="506"/>
                    </a:lnTo>
                    <a:lnTo>
                      <a:pt x="0" y="145"/>
                    </a:lnTo>
                    <a:lnTo>
                      <a:pt x="0" y="145"/>
                    </a:lnTo>
                    <a:lnTo>
                      <a:pt x="2" y="128"/>
                    </a:lnTo>
                    <a:lnTo>
                      <a:pt x="4" y="112"/>
                    </a:lnTo>
                    <a:lnTo>
                      <a:pt x="9" y="95"/>
                    </a:lnTo>
                    <a:lnTo>
                      <a:pt x="13" y="82"/>
                    </a:lnTo>
                    <a:lnTo>
                      <a:pt x="19" y="67"/>
                    </a:lnTo>
                    <a:lnTo>
                      <a:pt x="28" y="57"/>
                    </a:lnTo>
                    <a:lnTo>
                      <a:pt x="36" y="46"/>
                    </a:lnTo>
                    <a:lnTo>
                      <a:pt x="47" y="36"/>
                    </a:lnTo>
                    <a:lnTo>
                      <a:pt x="57" y="27"/>
                    </a:lnTo>
                    <a:lnTo>
                      <a:pt x="70" y="19"/>
                    </a:lnTo>
                    <a:lnTo>
                      <a:pt x="80" y="12"/>
                    </a:lnTo>
                    <a:lnTo>
                      <a:pt x="93" y="8"/>
                    </a:lnTo>
                    <a:lnTo>
                      <a:pt x="121" y="2"/>
                    </a:lnTo>
                    <a:lnTo>
                      <a:pt x="148" y="0"/>
                    </a:lnTo>
                    <a:lnTo>
                      <a:pt x="175" y="2"/>
                    </a:lnTo>
                    <a:lnTo>
                      <a:pt x="203" y="8"/>
                    </a:lnTo>
                    <a:lnTo>
                      <a:pt x="216" y="12"/>
                    </a:lnTo>
                    <a:lnTo>
                      <a:pt x="226" y="19"/>
                    </a:lnTo>
                    <a:lnTo>
                      <a:pt x="239" y="27"/>
                    </a:lnTo>
                    <a:lnTo>
                      <a:pt x="249" y="36"/>
                    </a:lnTo>
                    <a:lnTo>
                      <a:pt x="260" y="46"/>
                    </a:lnTo>
                    <a:lnTo>
                      <a:pt x="268" y="57"/>
                    </a:lnTo>
                    <a:lnTo>
                      <a:pt x="277" y="67"/>
                    </a:lnTo>
                    <a:lnTo>
                      <a:pt x="283" y="82"/>
                    </a:lnTo>
                    <a:lnTo>
                      <a:pt x="287" y="95"/>
                    </a:lnTo>
                    <a:lnTo>
                      <a:pt x="292" y="112"/>
                    </a:lnTo>
                    <a:lnTo>
                      <a:pt x="294" y="128"/>
                    </a:lnTo>
                    <a:lnTo>
                      <a:pt x="296" y="145"/>
                    </a:lnTo>
                    <a:lnTo>
                      <a:pt x="296" y="145"/>
                    </a:lnTo>
                    <a:close/>
                  </a:path>
                </a:pathLst>
              </a:custGeom>
              <a:solidFill>
                <a:srgbClr val="FFDE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53" name="Freeform 111"/>
              <p:cNvSpPr/>
              <p:nvPr/>
            </p:nvSpPr>
            <p:spPr bwMode="auto">
              <a:xfrm>
                <a:off x="3692" y="3317"/>
                <a:ext cx="296" cy="456"/>
              </a:xfrm>
              <a:custGeom>
                <a:avLst/>
                <a:gdLst>
                  <a:gd name="T0" fmla="*/ 296 w 296"/>
                  <a:gd name="T1" fmla="*/ 145 h 456"/>
                  <a:gd name="T2" fmla="*/ 296 w 296"/>
                  <a:gd name="T3" fmla="*/ 388 h 456"/>
                  <a:gd name="T4" fmla="*/ 296 w 296"/>
                  <a:gd name="T5" fmla="*/ 388 h 456"/>
                  <a:gd name="T6" fmla="*/ 275 w 296"/>
                  <a:gd name="T7" fmla="*/ 403 h 456"/>
                  <a:gd name="T8" fmla="*/ 254 w 296"/>
                  <a:gd name="T9" fmla="*/ 415 h 456"/>
                  <a:gd name="T10" fmla="*/ 235 w 296"/>
                  <a:gd name="T11" fmla="*/ 428 h 456"/>
                  <a:gd name="T12" fmla="*/ 216 w 296"/>
                  <a:gd name="T13" fmla="*/ 439 h 456"/>
                  <a:gd name="T14" fmla="*/ 197 w 296"/>
                  <a:gd name="T15" fmla="*/ 445 h 456"/>
                  <a:gd name="T16" fmla="*/ 180 w 296"/>
                  <a:gd name="T17" fmla="*/ 451 h 456"/>
                  <a:gd name="T18" fmla="*/ 163 w 296"/>
                  <a:gd name="T19" fmla="*/ 453 h 456"/>
                  <a:gd name="T20" fmla="*/ 148 w 296"/>
                  <a:gd name="T21" fmla="*/ 456 h 456"/>
                  <a:gd name="T22" fmla="*/ 148 w 296"/>
                  <a:gd name="T23" fmla="*/ 456 h 456"/>
                  <a:gd name="T24" fmla="*/ 133 w 296"/>
                  <a:gd name="T25" fmla="*/ 453 h 456"/>
                  <a:gd name="T26" fmla="*/ 116 w 296"/>
                  <a:gd name="T27" fmla="*/ 451 h 456"/>
                  <a:gd name="T28" fmla="*/ 99 w 296"/>
                  <a:gd name="T29" fmla="*/ 445 h 456"/>
                  <a:gd name="T30" fmla="*/ 80 w 296"/>
                  <a:gd name="T31" fmla="*/ 439 h 456"/>
                  <a:gd name="T32" fmla="*/ 61 w 296"/>
                  <a:gd name="T33" fmla="*/ 428 h 456"/>
                  <a:gd name="T34" fmla="*/ 42 w 296"/>
                  <a:gd name="T35" fmla="*/ 415 h 456"/>
                  <a:gd name="T36" fmla="*/ 21 w 296"/>
                  <a:gd name="T37" fmla="*/ 403 h 456"/>
                  <a:gd name="T38" fmla="*/ 0 w 296"/>
                  <a:gd name="T39" fmla="*/ 388 h 456"/>
                  <a:gd name="T40" fmla="*/ 0 w 296"/>
                  <a:gd name="T41" fmla="*/ 145 h 456"/>
                  <a:gd name="T42" fmla="*/ 0 w 296"/>
                  <a:gd name="T43" fmla="*/ 145 h 456"/>
                  <a:gd name="T44" fmla="*/ 2 w 296"/>
                  <a:gd name="T45" fmla="*/ 128 h 456"/>
                  <a:gd name="T46" fmla="*/ 4 w 296"/>
                  <a:gd name="T47" fmla="*/ 112 h 456"/>
                  <a:gd name="T48" fmla="*/ 9 w 296"/>
                  <a:gd name="T49" fmla="*/ 95 h 456"/>
                  <a:gd name="T50" fmla="*/ 13 w 296"/>
                  <a:gd name="T51" fmla="*/ 82 h 456"/>
                  <a:gd name="T52" fmla="*/ 19 w 296"/>
                  <a:gd name="T53" fmla="*/ 67 h 456"/>
                  <a:gd name="T54" fmla="*/ 28 w 296"/>
                  <a:gd name="T55" fmla="*/ 57 h 456"/>
                  <a:gd name="T56" fmla="*/ 36 w 296"/>
                  <a:gd name="T57" fmla="*/ 46 h 456"/>
                  <a:gd name="T58" fmla="*/ 47 w 296"/>
                  <a:gd name="T59" fmla="*/ 36 h 456"/>
                  <a:gd name="T60" fmla="*/ 57 w 296"/>
                  <a:gd name="T61" fmla="*/ 27 h 456"/>
                  <a:gd name="T62" fmla="*/ 70 w 296"/>
                  <a:gd name="T63" fmla="*/ 19 h 456"/>
                  <a:gd name="T64" fmla="*/ 80 w 296"/>
                  <a:gd name="T65" fmla="*/ 12 h 456"/>
                  <a:gd name="T66" fmla="*/ 93 w 296"/>
                  <a:gd name="T67" fmla="*/ 8 h 456"/>
                  <a:gd name="T68" fmla="*/ 121 w 296"/>
                  <a:gd name="T69" fmla="*/ 2 h 456"/>
                  <a:gd name="T70" fmla="*/ 148 w 296"/>
                  <a:gd name="T71" fmla="*/ 0 h 456"/>
                  <a:gd name="T72" fmla="*/ 175 w 296"/>
                  <a:gd name="T73" fmla="*/ 2 h 456"/>
                  <a:gd name="T74" fmla="*/ 203 w 296"/>
                  <a:gd name="T75" fmla="*/ 8 h 456"/>
                  <a:gd name="T76" fmla="*/ 216 w 296"/>
                  <a:gd name="T77" fmla="*/ 12 h 456"/>
                  <a:gd name="T78" fmla="*/ 226 w 296"/>
                  <a:gd name="T79" fmla="*/ 19 h 456"/>
                  <a:gd name="T80" fmla="*/ 239 w 296"/>
                  <a:gd name="T81" fmla="*/ 27 h 456"/>
                  <a:gd name="T82" fmla="*/ 249 w 296"/>
                  <a:gd name="T83" fmla="*/ 36 h 456"/>
                  <a:gd name="T84" fmla="*/ 260 w 296"/>
                  <a:gd name="T85" fmla="*/ 46 h 456"/>
                  <a:gd name="T86" fmla="*/ 268 w 296"/>
                  <a:gd name="T87" fmla="*/ 57 h 456"/>
                  <a:gd name="T88" fmla="*/ 277 w 296"/>
                  <a:gd name="T89" fmla="*/ 67 h 456"/>
                  <a:gd name="T90" fmla="*/ 283 w 296"/>
                  <a:gd name="T91" fmla="*/ 82 h 456"/>
                  <a:gd name="T92" fmla="*/ 287 w 296"/>
                  <a:gd name="T93" fmla="*/ 95 h 456"/>
                  <a:gd name="T94" fmla="*/ 292 w 296"/>
                  <a:gd name="T95" fmla="*/ 112 h 456"/>
                  <a:gd name="T96" fmla="*/ 294 w 296"/>
                  <a:gd name="T97" fmla="*/ 128 h 456"/>
                  <a:gd name="T98" fmla="*/ 296 w 296"/>
                  <a:gd name="T99" fmla="*/ 145 h 456"/>
                  <a:gd name="T100" fmla="*/ 296 w 296"/>
                  <a:gd name="T101" fmla="*/ 14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6" h="456">
                    <a:moveTo>
                      <a:pt x="296" y="145"/>
                    </a:moveTo>
                    <a:lnTo>
                      <a:pt x="296" y="388"/>
                    </a:lnTo>
                    <a:lnTo>
                      <a:pt x="296" y="388"/>
                    </a:lnTo>
                    <a:lnTo>
                      <a:pt x="275" y="403"/>
                    </a:lnTo>
                    <a:lnTo>
                      <a:pt x="254" y="415"/>
                    </a:lnTo>
                    <a:lnTo>
                      <a:pt x="235" y="428"/>
                    </a:lnTo>
                    <a:lnTo>
                      <a:pt x="216" y="439"/>
                    </a:lnTo>
                    <a:lnTo>
                      <a:pt x="197" y="445"/>
                    </a:lnTo>
                    <a:lnTo>
                      <a:pt x="180" y="451"/>
                    </a:lnTo>
                    <a:lnTo>
                      <a:pt x="163" y="453"/>
                    </a:lnTo>
                    <a:lnTo>
                      <a:pt x="148" y="456"/>
                    </a:lnTo>
                    <a:lnTo>
                      <a:pt x="148" y="456"/>
                    </a:lnTo>
                    <a:lnTo>
                      <a:pt x="133" y="453"/>
                    </a:lnTo>
                    <a:lnTo>
                      <a:pt x="116" y="451"/>
                    </a:lnTo>
                    <a:lnTo>
                      <a:pt x="99" y="445"/>
                    </a:lnTo>
                    <a:lnTo>
                      <a:pt x="80" y="439"/>
                    </a:lnTo>
                    <a:lnTo>
                      <a:pt x="61" y="428"/>
                    </a:lnTo>
                    <a:lnTo>
                      <a:pt x="42" y="415"/>
                    </a:lnTo>
                    <a:lnTo>
                      <a:pt x="21" y="403"/>
                    </a:lnTo>
                    <a:lnTo>
                      <a:pt x="0" y="388"/>
                    </a:lnTo>
                    <a:lnTo>
                      <a:pt x="0" y="145"/>
                    </a:lnTo>
                    <a:lnTo>
                      <a:pt x="0" y="145"/>
                    </a:lnTo>
                    <a:lnTo>
                      <a:pt x="2" y="128"/>
                    </a:lnTo>
                    <a:lnTo>
                      <a:pt x="4" y="112"/>
                    </a:lnTo>
                    <a:lnTo>
                      <a:pt x="9" y="95"/>
                    </a:lnTo>
                    <a:lnTo>
                      <a:pt x="13" y="82"/>
                    </a:lnTo>
                    <a:lnTo>
                      <a:pt x="19" y="67"/>
                    </a:lnTo>
                    <a:lnTo>
                      <a:pt x="28" y="57"/>
                    </a:lnTo>
                    <a:lnTo>
                      <a:pt x="36" y="46"/>
                    </a:lnTo>
                    <a:lnTo>
                      <a:pt x="47" y="36"/>
                    </a:lnTo>
                    <a:lnTo>
                      <a:pt x="57" y="27"/>
                    </a:lnTo>
                    <a:lnTo>
                      <a:pt x="70" y="19"/>
                    </a:lnTo>
                    <a:lnTo>
                      <a:pt x="80" y="12"/>
                    </a:lnTo>
                    <a:lnTo>
                      <a:pt x="93" y="8"/>
                    </a:lnTo>
                    <a:lnTo>
                      <a:pt x="121" y="2"/>
                    </a:lnTo>
                    <a:lnTo>
                      <a:pt x="148" y="0"/>
                    </a:lnTo>
                    <a:lnTo>
                      <a:pt x="175" y="2"/>
                    </a:lnTo>
                    <a:lnTo>
                      <a:pt x="203" y="8"/>
                    </a:lnTo>
                    <a:lnTo>
                      <a:pt x="216" y="12"/>
                    </a:lnTo>
                    <a:lnTo>
                      <a:pt x="226" y="19"/>
                    </a:lnTo>
                    <a:lnTo>
                      <a:pt x="239" y="27"/>
                    </a:lnTo>
                    <a:lnTo>
                      <a:pt x="249" y="36"/>
                    </a:lnTo>
                    <a:lnTo>
                      <a:pt x="260" y="46"/>
                    </a:lnTo>
                    <a:lnTo>
                      <a:pt x="268" y="57"/>
                    </a:lnTo>
                    <a:lnTo>
                      <a:pt x="277" y="67"/>
                    </a:lnTo>
                    <a:lnTo>
                      <a:pt x="283" y="82"/>
                    </a:lnTo>
                    <a:lnTo>
                      <a:pt x="287" y="95"/>
                    </a:lnTo>
                    <a:lnTo>
                      <a:pt x="292" y="112"/>
                    </a:lnTo>
                    <a:lnTo>
                      <a:pt x="294" y="128"/>
                    </a:lnTo>
                    <a:lnTo>
                      <a:pt x="296" y="145"/>
                    </a:lnTo>
                    <a:lnTo>
                      <a:pt x="296" y="145"/>
                    </a:lnTo>
                    <a:close/>
                  </a:path>
                </a:pathLst>
              </a:custGeom>
              <a:solidFill>
                <a:srgbClr val="F7C5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54" name="Freeform 112"/>
              <p:cNvSpPr/>
              <p:nvPr/>
            </p:nvSpPr>
            <p:spPr bwMode="auto">
              <a:xfrm>
                <a:off x="3462" y="2814"/>
                <a:ext cx="756" cy="897"/>
              </a:xfrm>
              <a:custGeom>
                <a:avLst/>
                <a:gdLst>
                  <a:gd name="T0" fmla="*/ 378 w 756"/>
                  <a:gd name="T1" fmla="*/ 897 h 897"/>
                  <a:gd name="T2" fmla="*/ 338 w 756"/>
                  <a:gd name="T3" fmla="*/ 891 h 897"/>
                  <a:gd name="T4" fmla="*/ 289 w 756"/>
                  <a:gd name="T5" fmla="*/ 872 h 897"/>
                  <a:gd name="T6" fmla="*/ 239 w 756"/>
                  <a:gd name="T7" fmla="*/ 838 h 897"/>
                  <a:gd name="T8" fmla="*/ 184 w 756"/>
                  <a:gd name="T9" fmla="*/ 796 h 897"/>
                  <a:gd name="T10" fmla="*/ 133 w 756"/>
                  <a:gd name="T11" fmla="*/ 743 h 897"/>
                  <a:gd name="T12" fmla="*/ 87 w 756"/>
                  <a:gd name="T13" fmla="*/ 680 h 897"/>
                  <a:gd name="T14" fmla="*/ 46 w 756"/>
                  <a:gd name="T15" fmla="*/ 608 h 897"/>
                  <a:gd name="T16" fmla="*/ 17 w 756"/>
                  <a:gd name="T17" fmla="*/ 530 h 897"/>
                  <a:gd name="T18" fmla="*/ 6 w 756"/>
                  <a:gd name="T19" fmla="*/ 490 h 897"/>
                  <a:gd name="T20" fmla="*/ 0 w 756"/>
                  <a:gd name="T21" fmla="*/ 401 h 897"/>
                  <a:gd name="T22" fmla="*/ 11 w 756"/>
                  <a:gd name="T23" fmla="*/ 311 h 897"/>
                  <a:gd name="T24" fmla="*/ 38 w 756"/>
                  <a:gd name="T25" fmla="*/ 224 h 897"/>
                  <a:gd name="T26" fmla="*/ 70 w 756"/>
                  <a:gd name="T27" fmla="*/ 165 h 897"/>
                  <a:gd name="T28" fmla="*/ 97 w 756"/>
                  <a:gd name="T29" fmla="*/ 127 h 897"/>
                  <a:gd name="T30" fmla="*/ 129 w 756"/>
                  <a:gd name="T31" fmla="*/ 93 h 897"/>
                  <a:gd name="T32" fmla="*/ 165 w 756"/>
                  <a:gd name="T33" fmla="*/ 66 h 897"/>
                  <a:gd name="T34" fmla="*/ 205 w 756"/>
                  <a:gd name="T35" fmla="*/ 40 h 897"/>
                  <a:gd name="T36" fmla="*/ 249 w 756"/>
                  <a:gd name="T37" fmla="*/ 21 h 897"/>
                  <a:gd name="T38" fmla="*/ 298 w 756"/>
                  <a:gd name="T39" fmla="*/ 7 h 897"/>
                  <a:gd name="T40" fmla="*/ 351 w 756"/>
                  <a:gd name="T41" fmla="*/ 0 h 897"/>
                  <a:gd name="T42" fmla="*/ 378 w 756"/>
                  <a:gd name="T43" fmla="*/ 0 h 897"/>
                  <a:gd name="T44" fmla="*/ 433 w 756"/>
                  <a:gd name="T45" fmla="*/ 2 h 897"/>
                  <a:gd name="T46" fmla="*/ 484 w 756"/>
                  <a:gd name="T47" fmla="*/ 13 h 897"/>
                  <a:gd name="T48" fmla="*/ 530 w 756"/>
                  <a:gd name="T49" fmla="*/ 30 h 897"/>
                  <a:gd name="T50" fmla="*/ 572 w 756"/>
                  <a:gd name="T51" fmla="*/ 51 h 897"/>
                  <a:gd name="T52" fmla="*/ 610 w 756"/>
                  <a:gd name="T53" fmla="*/ 78 h 897"/>
                  <a:gd name="T54" fmla="*/ 644 w 756"/>
                  <a:gd name="T55" fmla="*/ 110 h 897"/>
                  <a:gd name="T56" fmla="*/ 672 w 756"/>
                  <a:gd name="T57" fmla="*/ 146 h 897"/>
                  <a:gd name="T58" fmla="*/ 697 w 756"/>
                  <a:gd name="T59" fmla="*/ 184 h 897"/>
                  <a:gd name="T60" fmla="*/ 733 w 756"/>
                  <a:gd name="T61" fmla="*/ 266 h 897"/>
                  <a:gd name="T62" fmla="*/ 754 w 756"/>
                  <a:gd name="T63" fmla="*/ 355 h 897"/>
                  <a:gd name="T64" fmla="*/ 754 w 756"/>
                  <a:gd name="T65" fmla="*/ 446 h 897"/>
                  <a:gd name="T66" fmla="*/ 739 w 756"/>
                  <a:gd name="T67" fmla="*/ 530 h 897"/>
                  <a:gd name="T68" fmla="*/ 726 w 756"/>
                  <a:gd name="T69" fmla="*/ 570 h 897"/>
                  <a:gd name="T70" fmla="*/ 691 w 756"/>
                  <a:gd name="T71" fmla="*/ 646 h 897"/>
                  <a:gd name="T72" fmla="*/ 648 w 756"/>
                  <a:gd name="T73" fmla="*/ 712 h 897"/>
                  <a:gd name="T74" fmla="*/ 598 w 756"/>
                  <a:gd name="T75" fmla="*/ 771 h 897"/>
                  <a:gd name="T76" fmla="*/ 545 w 756"/>
                  <a:gd name="T77" fmla="*/ 819 h 897"/>
                  <a:gd name="T78" fmla="*/ 492 w 756"/>
                  <a:gd name="T79" fmla="*/ 857 h 897"/>
                  <a:gd name="T80" fmla="*/ 441 w 756"/>
                  <a:gd name="T81" fmla="*/ 883 h 897"/>
                  <a:gd name="T82" fmla="*/ 397 w 756"/>
                  <a:gd name="T83" fmla="*/ 897 h 897"/>
                  <a:gd name="T84" fmla="*/ 378 w 756"/>
                  <a:gd name="T85" fmla="*/ 897 h 8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56" h="897">
                    <a:moveTo>
                      <a:pt x="378" y="897"/>
                    </a:moveTo>
                    <a:lnTo>
                      <a:pt x="378" y="897"/>
                    </a:lnTo>
                    <a:lnTo>
                      <a:pt x="359" y="897"/>
                    </a:lnTo>
                    <a:lnTo>
                      <a:pt x="338" y="891"/>
                    </a:lnTo>
                    <a:lnTo>
                      <a:pt x="315" y="883"/>
                    </a:lnTo>
                    <a:lnTo>
                      <a:pt x="289" y="872"/>
                    </a:lnTo>
                    <a:lnTo>
                      <a:pt x="264" y="857"/>
                    </a:lnTo>
                    <a:lnTo>
                      <a:pt x="239" y="838"/>
                    </a:lnTo>
                    <a:lnTo>
                      <a:pt x="211" y="819"/>
                    </a:lnTo>
                    <a:lnTo>
                      <a:pt x="184" y="796"/>
                    </a:lnTo>
                    <a:lnTo>
                      <a:pt x="158" y="771"/>
                    </a:lnTo>
                    <a:lnTo>
                      <a:pt x="133" y="743"/>
                    </a:lnTo>
                    <a:lnTo>
                      <a:pt x="108" y="712"/>
                    </a:lnTo>
                    <a:lnTo>
                      <a:pt x="87" y="680"/>
                    </a:lnTo>
                    <a:lnTo>
                      <a:pt x="65" y="646"/>
                    </a:lnTo>
                    <a:lnTo>
                      <a:pt x="46" y="608"/>
                    </a:lnTo>
                    <a:lnTo>
                      <a:pt x="30" y="570"/>
                    </a:lnTo>
                    <a:lnTo>
                      <a:pt x="17" y="530"/>
                    </a:lnTo>
                    <a:lnTo>
                      <a:pt x="17" y="530"/>
                    </a:lnTo>
                    <a:lnTo>
                      <a:pt x="6" y="490"/>
                    </a:lnTo>
                    <a:lnTo>
                      <a:pt x="2" y="446"/>
                    </a:lnTo>
                    <a:lnTo>
                      <a:pt x="0" y="401"/>
                    </a:lnTo>
                    <a:lnTo>
                      <a:pt x="2" y="355"/>
                    </a:lnTo>
                    <a:lnTo>
                      <a:pt x="11" y="311"/>
                    </a:lnTo>
                    <a:lnTo>
                      <a:pt x="23" y="266"/>
                    </a:lnTo>
                    <a:lnTo>
                      <a:pt x="38" y="224"/>
                    </a:lnTo>
                    <a:lnTo>
                      <a:pt x="59" y="184"/>
                    </a:lnTo>
                    <a:lnTo>
                      <a:pt x="70" y="165"/>
                    </a:lnTo>
                    <a:lnTo>
                      <a:pt x="84" y="146"/>
                    </a:lnTo>
                    <a:lnTo>
                      <a:pt x="97" y="127"/>
                    </a:lnTo>
                    <a:lnTo>
                      <a:pt x="112" y="110"/>
                    </a:lnTo>
                    <a:lnTo>
                      <a:pt x="129" y="93"/>
                    </a:lnTo>
                    <a:lnTo>
                      <a:pt x="146" y="78"/>
                    </a:lnTo>
                    <a:lnTo>
                      <a:pt x="165" y="66"/>
                    </a:lnTo>
                    <a:lnTo>
                      <a:pt x="184" y="51"/>
                    </a:lnTo>
                    <a:lnTo>
                      <a:pt x="205" y="40"/>
                    </a:lnTo>
                    <a:lnTo>
                      <a:pt x="226" y="30"/>
                    </a:lnTo>
                    <a:lnTo>
                      <a:pt x="249" y="21"/>
                    </a:lnTo>
                    <a:lnTo>
                      <a:pt x="272" y="13"/>
                    </a:lnTo>
                    <a:lnTo>
                      <a:pt x="298" y="7"/>
                    </a:lnTo>
                    <a:lnTo>
                      <a:pt x="323" y="2"/>
                    </a:lnTo>
                    <a:lnTo>
                      <a:pt x="351" y="0"/>
                    </a:lnTo>
                    <a:lnTo>
                      <a:pt x="378" y="0"/>
                    </a:lnTo>
                    <a:lnTo>
                      <a:pt x="378" y="0"/>
                    </a:lnTo>
                    <a:lnTo>
                      <a:pt x="405" y="0"/>
                    </a:lnTo>
                    <a:lnTo>
                      <a:pt x="433" y="2"/>
                    </a:lnTo>
                    <a:lnTo>
                      <a:pt x="458" y="7"/>
                    </a:lnTo>
                    <a:lnTo>
                      <a:pt x="484" y="13"/>
                    </a:lnTo>
                    <a:lnTo>
                      <a:pt x="507" y="21"/>
                    </a:lnTo>
                    <a:lnTo>
                      <a:pt x="530" y="30"/>
                    </a:lnTo>
                    <a:lnTo>
                      <a:pt x="551" y="40"/>
                    </a:lnTo>
                    <a:lnTo>
                      <a:pt x="572" y="51"/>
                    </a:lnTo>
                    <a:lnTo>
                      <a:pt x="591" y="66"/>
                    </a:lnTo>
                    <a:lnTo>
                      <a:pt x="610" y="78"/>
                    </a:lnTo>
                    <a:lnTo>
                      <a:pt x="627" y="93"/>
                    </a:lnTo>
                    <a:lnTo>
                      <a:pt x="644" y="110"/>
                    </a:lnTo>
                    <a:lnTo>
                      <a:pt x="659" y="127"/>
                    </a:lnTo>
                    <a:lnTo>
                      <a:pt x="672" y="146"/>
                    </a:lnTo>
                    <a:lnTo>
                      <a:pt x="686" y="165"/>
                    </a:lnTo>
                    <a:lnTo>
                      <a:pt x="697" y="184"/>
                    </a:lnTo>
                    <a:lnTo>
                      <a:pt x="718" y="224"/>
                    </a:lnTo>
                    <a:lnTo>
                      <a:pt x="733" y="266"/>
                    </a:lnTo>
                    <a:lnTo>
                      <a:pt x="745" y="311"/>
                    </a:lnTo>
                    <a:lnTo>
                      <a:pt x="754" y="355"/>
                    </a:lnTo>
                    <a:lnTo>
                      <a:pt x="756" y="401"/>
                    </a:lnTo>
                    <a:lnTo>
                      <a:pt x="754" y="446"/>
                    </a:lnTo>
                    <a:lnTo>
                      <a:pt x="750" y="490"/>
                    </a:lnTo>
                    <a:lnTo>
                      <a:pt x="739" y="530"/>
                    </a:lnTo>
                    <a:lnTo>
                      <a:pt x="739" y="530"/>
                    </a:lnTo>
                    <a:lnTo>
                      <a:pt x="726" y="570"/>
                    </a:lnTo>
                    <a:lnTo>
                      <a:pt x="710" y="608"/>
                    </a:lnTo>
                    <a:lnTo>
                      <a:pt x="691" y="646"/>
                    </a:lnTo>
                    <a:lnTo>
                      <a:pt x="669" y="680"/>
                    </a:lnTo>
                    <a:lnTo>
                      <a:pt x="648" y="712"/>
                    </a:lnTo>
                    <a:lnTo>
                      <a:pt x="623" y="743"/>
                    </a:lnTo>
                    <a:lnTo>
                      <a:pt x="598" y="771"/>
                    </a:lnTo>
                    <a:lnTo>
                      <a:pt x="572" y="796"/>
                    </a:lnTo>
                    <a:lnTo>
                      <a:pt x="545" y="819"/>
                    </a:lnTo>
                    <a:lnTo>
                      <a:pt x="517" y="838"/>
                    </a:lnTo>
                    <a:lnTo>
                      <a:pt x="492" y="857"/>
                    </a:lnTo>
                    <a:lnTo>
                      <a:pt x="467" y="872"/>
                    </a:lnTo>
                    <a:lnTo>
                      <a:pt x="441" y="883"/>
                    </a:lnTo>
                    <a:lnTo>
                      <a:pt x="418" y="891"/>
                    </a:lnTo>
                    <a:lnTo>
                      <a:pt x="397" y="897"/>
                    </a:lnTo>
                    <a:lnTo>
                      <a:pt x="378" y="897"/>
                    </a:lnTo>
                    <a:lnTo>
                      <a:pt x="378" y="897"/>
                    </a:lnTo>
                    <a:close/>
                  </a:path>
                </a:pathLst>
              </a:custGeom>
              <a:solidFill>
                <a:srgbClr val="FFDE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55" name="Freeform 113"/>
              <p:cNvSpPr/>
              <p:nvPr/>
            </p:nvSpPr>
            <p:spPr bwMode="auto">
              <a:xfrm>
                <a:off x="3724" y="3471"/>
                <a:ext cx="232" cy="118"/>
              </a:xfrm>
              <a:custGeom>
                <a:avLst/>
                <a:gdLst>
                  <a:gd name="T0" fmla="*/ 0 w 232"/>
                  <a:gd name="T1" fmla="*/ 23 h 118"/>
                  <a:gd name="T2" fmla="*/ 0 w 232"/>
                  <a:gd name="T3" fmla="*/ 23 h 118"/>
                  <a:gd name="T4" fmla="*/ 8 w 232"/>
                  <a:gd name="T5" fmla="*/ 17 h 118"/>
                  <a:gd name="T6" fmla="*/ 19 w 232"/>
                  <a:gd name="T7" fmla="*/ 10 h 118"/>
                  <a:gd name="T8" fmla="*/ 36 w 232"/>
                  <a:gd name="T9" fmla="*/ 2 h 118"/>
                  <a:gd name="T10" fmla="*/ 51 w 232"/>
                  <a:gd name="T11" fmla="*/ 0 h 118"/>
                  <a:gd name="T12" fmla="*/ 65 w 232"/>
                  <a:gd name="T13" fmla="*/ 0 h 118"/>
                  <a:gd name="T14" fmla="*/ 80 w 232"/>
                  <a:gd name="T15" fmla="*/ 4 h 118"/>
                  <a:gd name="T16" fmla="*/ 93 w 232"/>
                  <a:gd name="T17" fmla="*/ 6 h 118"/>
                  <a:gd name="T18" fmla="*/ 105 w 232"/>
                  <a:gd name="T19" fmla="*/ 10 h 118"/>
                  <a:gd name="T20" fmla="*/ 116 w 232"/>
                  <a:gd name="T21" fmla="*/ 12 h 118"/>
                  <a:gd name="T22" fmla="*/ 116 w 232"/>
                  <a:gd name="T23" fmla="*/ 12 h 118"/>
                  <a:gd name="T24" fmla="*/ 127 w 232"/>
                  <a:gd name="T25" fmla="*/ 10 h 118"/>
                  <a:gd name="T26" fmla="*/ 139 w 232"/>
                  <a:gd name="T27" fmla="*/ 6 h 118"/>
                  <a:gd name="T28" fmla="*/ 152 w 232"/>
                  <a:gd name="T29" fmla="*/ 4 h 118"/>
                  <a:gd name="T30" fmla="*/ 167 w 232"/>
                  <a:gd name="T31" fmla="*/ 0 h 118"/>
                  <a:gd name="T32" fmla="*/ 181 w 232"/>
                  <a:gd name="T33" fmla="*/ 0 h 118"/>
                  <a:gd name="T34" fmla="*/ 196 w 232"/>
                  <a:gd name="T35" fmla="*/ 2 h 118"/>
                  <a:gd name="T36" fmla="*/ 213 w 232"/>
                  <a:gd name="T37" fmla="*/ 10 h 118"/>
                  <a:gd name="T38" fmla="*/ 224 w 232"/>
                  <a:gd name="T39" fmla="*/ 17 h 118"/>
                  <a:gd name="T40" fmla="*/ 232 w 232"/>
                  <a:gd name="T41" fmla="*/ 23 h 118"/>
                  <a:gd name="T42" fmla="*/ 232 w 232"/>
                  <a:gd name="T43" fmla="*/ 23 h 118"/>
                  <a:gd name="T44" fmla="*/ 226 w 232"/>
                  <a:gd name="T45" fmla="*/ 46 h 118"/>
                  <a:gd name="T46" fmla="*/ 215 w 232"/>
                  <a:gd name="T47" fmla="*/ 65 h 118"/>
                  <a:gd name="T48" fmla="*/ 203 w 232"/>
                  <a:gd name="T49" fmla="*/ 82 h 118"/>
                  <a:gd name="T50" fmla="*/ 190 w 232"/>
                  <a:gd name="T51" fmla="*/ 95 h 118"/>
                  <a:gd name="T52" fmla="*/ 173 w 232"/>
                  <a:gd name="T53" fmla="*/ 105 h 118"/>
                  <a:gd name="T54" fmla="*/ 156 w 232"/>
                  <a:gd name="T55" fmla="*/ 112 h 118"/>
                  <a:gd name="T56" fmla="*/ 137 w 232"/>
                  <a:gd name="T57" fmla="*/ 118 h 118"/>
                  <a:gd name="T58" fmla="*/ 120 w 232"/>
                  <a:gd name="T59" fmla="*/ 118 h 118"/>
                  <a:gd name="T60" fmla="*/ 101 w 232"/>
                  <a:gd name="T61" fmla="*/ 118 h 118"/>
                  <a:gd name="T62" fmla="*/ 82 w 232"/>
                  <a:gd name="T63" fmla="*/ 114 h 118"/>
                  <a:gd name="T64" fmla="*/ 63 w 232"/>
                  <a:gd name="T65" fmla="*/ 105 h 118"/>
                  <a:gd name="T66" fmla="*/ 48 w 232"/>
                  <a:gd name="T67" fmla="*/ 95 h 118"/>
                  <a:gd name="T68" fmla="*/ 32 w 232"/>
                  <a:gd name="T69" fmla="*/ 82 h 118"/>
                  <a:gd name="T70" fmla="*/ 19 w 232"/>
                  <a:gd name="T71" fmla="*/ 65 h 118"/>
                  <a:gd name="T72" fmla="*/ 8 w 232"/>
                  <a:gd name="T73" fmla="*/ 46 h 118"/>
                  <a:gd name="T74" fmla="*/ 0 w 232"/>
                  <a:gd name="T75" fmla="*/ 23 h 118"/>
                  <a:gd name="T76" fmla="*/ 0 w 232"/>
                  <a:gd name="T77" fmla="*/ 2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2" h="118">
                    <a:moveTo>
                      <a:pt x="0" y="23"/>
                    </a:moveTo>
                    <a:lnTo>
                      <a:pt x="0" y="23"/>
                    </a:lnTo>
                    <a:lnTo>
                      <a:pt x="8" y="17"/>
                    </a:lnTo>
                    <a:lnTo>
                      <a:pt x="19" y="10"/>
                    </a:lnTo>
                    <a:lnTo>
                      <a:pt x="36" y="2"/>
                    </a:lnTo>
                    <a:lnTo>
                      <a:pt x="51" y="0"/>
                    </a:lnTo>
                    <a:lnTo>
                      <a:pt x="65" y="0"/>
                    </a:lnTo>
                    <a:lnTo>
                      <a:pt x="80" y="4"/>
                    </a:lnTo>
                    <a:lnTo>
                      <a:pt x="93" y="6"/>
                    </a:lnTo>
                    <a:lnTo>
                      <a:pt x="105" y="10"/>
                    </a:lnTo>
                    <a:lnTo>
                      <a:pt x="116" y="12"/>
                    </a:lnTo>
                    <a:lnTo>
                      <a:pt x="116" y="12"/>
                    </a:lnTo>
                    <a:lnTo>
                      <a:pt x="127" y="10"/>
                    </a:lnTo>
                    <a:lnTo>
                      <a:pt x="139" y="6"/>
                    </a:lnTo>
                    <a:lnTo>
                      <a:pt x="152" y="4"/>
                    </a:lnTo>
                    <a:lnTo>
                      <a:pt x="167" y="0"/>
                    </a:lnTo>
                    <a:lnTo>
                      <a:pt x="181" y="0"/>
                    </a:lnTo>
                    <a:lnTo>
                      <a:pt x="196" y="2"/>
                    </a:lnTo>
                    <a:lnTo>
                      <a:pt x="213" y="10"/>
                    </a:lnTo>
                    <a:lnTo>
                      <a:pt x="224" y="17"/>
                    </a:lnTo>
                    <a:lnTo>
                      <a:pt x="232" y="23"/>
                    </a:lnTo>
                    <a:lnTo>
                      <a:pt x="232" y="23"/>
                    </a:lnTo>
                    <a:lnTo>
                      <a:pt x="226" y="46"/>
                    </a:lnTo>
                    <a:lnTo>
                      <a:pt x="215" y="65"/>
                    </a:lnTo>
                    <a:lnTo>
                      <a:pt x="203" y="82"/>
                    </a:lnTo>
                    <a:lnTo>
                      <a:pt x="190" y="95"/>
                    </a:lnTo>
                    <a:lnTo>
                      <a:pt x="173" y="105"/>
                    </a:lnTo>
                    <a:lnTo>
                      <a:pt x="156" y="112"/>
                    </a:lnTo>
                    <a:lnTo>
                      <a:pt x="137" y="118"/>
                    </a:lnTo>
                    <a:lnTo>
                      <a:pt x="120" y="118"/>
                    </a:lnTo>
                    <a:lnTo>
                      <a:pt x="101" y="118"/>
                    </a:lnTo>
                    <a:lnTo>
                      <a:pt x="82" y="114"/>
                    </a:lnTo>
                    <a:lnTo>
                      <a:pt x="63" y="105"/>
                    </a:lnTo>
                    <a:lnTo>
                      <a:pt x="48" y="95"/>
                    </a:lnTo>
                    <a:lnTo>
                      <a:pt x="32" y="82"/>
                    </a:lnTo>
                    <a:lnTo>
                      <a:pt x="19" y="65"/>
                    </a:lnTo>
                    <a:lnTo>
                      <a:pt x="8" y="46"/>
                    </a:lnTo>
                    <a:lnTo>
                      <a:pt x="0" y="23"/>
                    </a:lnTo>
                    <a:lnTo>
                      <a:pt x="0" y="23"/>
                    </a:lnTo>
                    <a:close/>
                  </a:path>
                </a:pathLst>
              </a:custGeom>
              <a:solidFill>
                <a:srgbClr val="FF3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56" name="Freeform 114"/>
              <p:cNvSpPr/>
              <p:nvPr/>
            </p:nvSpPr>
            <p:spPr bwMode="auto">
              <a:xfrm>
                <a:off x="3739" y="3496"/>
                <a:ext cx="202" cy="46"/>
              </a:xfrm>
              <a:custGeom>
                <a:avLst/>
                <a:gdLst>
                  <a:gd name="T0" fmla="*/ 0 w 202"/>
                  <a:gd name="T1" fmla="*/ 4 h 46"/>
                  <a:gd name="T2" fmla="*/ 0 w 202"/>
                  <a:gd name="T3" fmla="*/ 4 h 46"/>
                  <a:gd name="T4" fmla="*/ 14 w 202"/>
                  <a:gd name="T5" fmla="*/ 2 h 46"/>
                  <a:gd name="T6" fmla="*/ 38 w 202"/>
                  <a:gd name="T7" fmla="*/ 0 h 46"/>
                  <a:gd name="T8" fmla="*/ 97 w 202"/>
                  <a:gd name="T9" fmla="*/ 0 h 46"/>
                  <a:gd name="T10" fmla="*/ 158 w 202"/>
                  <a:gd name="T11" fmla="*/ 0 h 46"/>
                  <a:gd name="T12" fmla="*/ 183 w 202"/>
                  <a:gd name="T13" fmla="*/ 2 h 46"/>
                  <a:gd name="T14" fmla="*/ 202 w 202"/>
                  <a:gd name="T15" fmla="*/ 4 h 46"/>
                  <a:gd name="T16" fmla="*/ 202 w 202"/>
                  <a:gd name="T17" fmla="*/ 4 h 46"/>
                  <a:gd name="T18" fmla="*/ 194 w 202"/>
                  <a:gd name="T19" fmla="*/ 13 h 46"/>
                  <a:gd name="T20" fmla="*/ 185 w 202"/>
                  <a:gd name="T21" fmla="*/ 23 h 46"/>
                  <a:gd name="T22" fmla="*/ 173 w 202"/>
                  <a:gd name="T23" fmla="*/ 30 h 46"/>
                  <a:gd name="T24" fmla="*/ 160 w 202"/>
                  <a:gd name="T25" fmla="*/ 36 h 46"/>
                  <a:gd name="T26" fmla="*/ 145 w 202"/>
                  <a:gd name="T27" fmla="*/ 40 h 46"/>
                  <a:gd name="T28" fmla="*/ 131 w 202"/>
                  <a:gd name="T29" fmla="*/ 44 h 46"/>
                  <a:gd name="T30" fmla="*/ 116 w 202"/>
                  <a:gd name="T31" fmla="*/ 46 h 46"/>
                  <a:gd name="T32" fmla="*/ 99 w 202"/>
                  <a:gd name="T33" fmla="*/ 46 h 46"/>
                  <a:gd name="T34" fmla="*/ 84 w 202"/>
                  <a:gd name="T35" fmla="*/ 44 h 46"/>
                  <a:gd name="T36" fmla="*/ 67 w 202"/>
                  <a:gd name="T37" fmla="*/ 44 h 46"/>
                  <a:gd name="T38" fmla="*/ 52 w 202"/>
                  <a:gd name="T39" fmla="*/ 40 h 46"/>
                  <a:gd name="T40" fmla="*/ 38 w 202"/>
                  <a:gd name="T41" fmla="*/ 36 h 46"/>
                  <a:gd name="T42" fmla="*/ 27 w 202"/>
                  <a:gd name="T43" fmla="*/ 30 h 46"/>
                  <a:gd name="T44" fmla="*/ 14 w 202"/>
                  <a:gd name="T45" fmla="*/ 23 h 46"/>
                  <a:gd name="T46" fmla="*/ 6 w 202"/>
                  <a:gd name="T47" fmla="*/ 15 h 46"/>
                  <a:gd name="T48" fmla="*/ 0 w 202"/>
                  <a:gd name="T49" fmla="*/ 4 h 46"/>
                  <a:gd name="T50" fmla="*/ 0 w 202"/>
                  <a:gd name="T51" fmla="*/ 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2" h="46">
                    <a:moveTo>
                      <a:pt x="0" y="4"/>
                    </a:moveTo>
                    <a:lnTo>
                      <a:pt x="0" y="4"/>
                    </a:lnTo>
                    <a:lnTo>
                      <a:pt x="14" y="2"/>
                    </a:lnTo>
                    <a:lnTo>
                      <a:pt x="38" y="0"/>
                    </a:lnTo>
                    <a:lnTo>
                      <a:pt x="97" y="0"/>
                    </a:lnTo>
                    <a:lnTo>
                      <a:pt x="158" y="0"/>
                    </a:lnTo>
                    <a:lnTo>
                      <a:pt x="183" y="2"/>
                    </a:lnTo>
                    <a:lnTo>
                      <a:pt x="202" y="4"/>
                    </a:lnTo>
                    <a:lnTo>
                      <a:pt x="202" y="4"/>
                    </a:lnTo>
                    <a:lnTo>
                      <a:pt x="194" y="13"/>
                    </a:lnTo>
                    <a:lnTo>
                      <a:pt x="185" y="23"/>
                    </a:lnTo>
                    <a:lnTo>
                      <a:pt x="173" y="30"/>
                    </a:lnTo>
                    <a:lnTo>
                      <a:pt x="160" y="36"/>
                    </a:lnTo>
                    <a:lnTo>
                      <a:pt x="145" y="40"/>
                    </a:lnTo>
                    <a:lnTo>
                      <a:pt x="131" y="44"/>
                    </a:lnTo>
                    <a:lnTo>
                      <a:pt x="116" y="46"/>
                    </a:lnTo>
                    <a:lnTo>
                      <a:pt x="99" y="46"/>
                    </a:lnTo>
                    <a:lnTo>
                      <a:pt x="84" y="44"/>
                    </a:lnTo>
                    <a:lnTo>
                      <a:pt x="67" y="44"/>
                    </a:lnTo>
                    <a:lnTo>
                      <a:pt x="52" y="40"/>
                    </a:lnTo>
                    <a:lnTo>
                      <a:pt x="38" y="36"/>
                    </a:lnTo>
                    <a:lnTo>
                      <a:pt x="27" y="30"/>
                    </a:lnTo>
                    <a:lnTo>
                      <a:pt x="14" y="23"/>
                    </a:lnTo>
                    <a:lnTo>
                      <a:pt x="6" y="15"/>
                    </a:lnTo>
                    <a:lnTo>
                      <a:pt x="0" y="4"/>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57" name="Freeform 115"/>
              <p:cNvSpPr/>
              <p:nvPr/>
            </p:nvSpPr>
            <p:spPr bwMode="auto">
              <a:xfrm>
                <a:off x="3724" y="3471"/>
                <a:ext cx="232" cy="44"/>
              </a:xfrm>
              <a:custGeom>
                <a:avLst/>
                <a:gdLst>
                  <a:gd name="T0" fmla="*/ 0 w 232"/>
                  <a:gd name="T1" fmla="*/ 23 h 44"/>
                  <a:gd name="T2" fmla="*/ 0 w 232"/>
                  <a:gd name="T3" fmla="*/ 23 h 44"/>
                  <a:gd name="T4" fmla="*/ 8 w 232"/>
                  <a:gd name="T5" fmla="*/ 17 h 44"/>
                  <a:gd name="T6" fmla="*/ 19 w 232"/>
                  <a:gd name="T7" fmla="*/ 10 h 44"/>
                  <a:gd name="T8" fmla="*/ 36 w 232"/>
                  <a:gd name="T9" fmla="*/ 2 h 44"/>
                  <a:gd name="T10" fmla="*/ 51 w 232"/>
                  <a:gd name="T11" fmla="*/ 0 h 44"/>
                  <a:gd name="T12" fmla="*/ 65 w 232"/>
                  <a:gd name="T13" fmla="*/ 0 h 44"/>
                  <a:gd name="T14" fmla="*/ 80 w 232"/>
                  <a:gd name="T15" fmla="*/ 4 h 44"/>
                  <a:gd name="T16" fmla="*/ 93 w 232"/>
                  <a:gd name="T17" fmla="*/ 6 h 44"/>
                  <a:gd name="T18" fmla="*/ 105 w 232"/>
                  <a:gd name="T19" fmla="*/ 10 h 44"/>
                  <a:gd name="T20" fmla="*/ 116 w 232"/>
                  <a:gd name="T21" fmla="*/ 12 h 44"/>
                  <a:gd name="T22" fmla="*/ 116 w 232"/>
                  <a:gd name="T23" fmla="*/ 12 h 44"/>
                  <a:gd name="T24" fmla="*/ 127 w 232"/>
                  <a:gd name="T25" fmla="*/ 10 h 44"/>
                  <a:gd name="T26" fmla="*/ 139 w 232"/>
                  <a:gd name="T27" fmla="*/ 6 h 44"/>
                  <a:gd name="T28" fmla="*/ 152 w 232"/>
                  <a:gd name="T29" fmla="*/ 4 h 44"/>
                  <a:gd name="T30" fmla="*/ 167 w 232"/>
                  <a:gd name="T31" fmla="*/ 0 h 44"/>
                  <a:gd name="T32" fmla="*/ 181 w 232"/>
                  <a:gd name="T33" fmla="*/ 0 h 44"/>
                  <a:gd name="T34" fmla="*/ 196 w 232"/>
                  <a:gd name="T35" fmla="*/ 2 h 44"/>
                  <a:gd name="T36" fmla="*/ 213 w 232"/>
                  <a:gd name="T37" fmla="*/ 10 h 44"/>
                  <a:gd name="T38" fmla="*/ 224 w 232"/>
                  <a:gd name="T39" fmla="*/ 17 h 44"/>
                  <a:gd name="T40" fmla="*/ 232 w 232"/>
                  <a:gd name="T41" fmla="*/ 23 h 44"/>
                  <a:gd name="T42" fmla="*/ 232 w 232"/>
                  <a:gd name="T43" fmla="*/ 23 h 44"/>
                  <a:gd name="T44" fmla="*/ 217 w 232"/>
                  <a:gd name="T45" fmla="*/ 29 h 44"/>
                  <a:gd name="T46" fmla="*/ 203 w 232"/>
                  <a:gd name="T47" fmla="*/ 36 h 44"/>
                  <a:gd name="T48" fmla="*/ 171 w 232"/>
                  <a:gd name="T49" fmla="*/ 42 h 44"/>
                  <a:gd name="T50" fmla="*/ 139 w 232"/>
                  <a:gd name="T51" fmla="*/ 44 h 44"/>
                  <a:gd name="T52" fmla="*/ 108 w 232"/>
                  <a:gd name="T53" fmla="*/ 44 h 44"/>
                  <a:gd name="T54" fmla="*/ 76 w 232"/>
                  <a:gd name="T55" fmla="*/ 42 h 44"/>
                  <a:gd name="T56" fmla="*/ 46 w 232"/>
                  <a:gd name="T57" fmla="*/ 38 h 44"/>
                  <a:gd name="T58" fmla="*/ 21 w 232"/>
                  <a:gd name="T59" fmla="*/ 31 h 44"/>
                  <a:gd name="T60" fmla="*/ 0 w 232"/>
                  <a:gd name="T61" fmla="*/ 23 h 44"/>
                  <a:gd name="T62" fmla="*/ 0 w 232"/>
                  <a:gd name="T63" fmla="*/ 2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32" h="44">
                    <a:moveTo>
                      <a:pt x="0" y="23"/>
                    </a:moveTo>
                    <a:lnTo>
                      <a:pt x="0" y="23"/>
                    </a:lnTo>
                    <a:lnTo>
                      <a:pt x="8" y="17"/>
                    </a:lnTo>
                    <a:lnTo>
                      <a:pt x="19" y="10"/>
                    </a:lnTo>
                    <a:lnTo>
                      <a:pt x="36" y="2"/>
                    </a:lnTo>
                    <a:lnTo>
                      <a:pt x="51" y="0"/>
                    </a:lnTo>
                    <a:lnTo>
                      <a:pt x="65" y="0"/>
                    </a:lnTo>
                    <a:lnTo>
                      <a:pt x="80" y="4"/>
                    </a:lnTo>
                    <a:lnTo>
                      <a:pt x="93" y="6"/>
                    </a:lnTo>
                    <a:lnTo>
                      <a:pt x="105" y="10"/>
                    </a:lnTo>
                    <a:lnTo>
                      <a:pt x="116" y="12"/>
                    </a:lnTo>
                    <a:lnTo>
                      <a:pt x="116" y="12"/>
                    </a:lnTo>
                    <a:lnTo>
                      <a:pt x="127" y="10"/>
                    </a:lnTo>
                    <a:lnTo>
                      <a:pt x="139" y="6"/>
                    </a:lnTo>
                    <a:lnTo>
                      <a:pt x="152" y="4"/>
                    </a:lnTo>
                    <a:lnTo>
                      <a:pt x="167" y="0"/>
                    </a:lnTo>
                    <a:lnTo>
                      <a:pt x="181" y="0"/>
                    </a:lnTo>
                    <a:lnTo>
                      <a:pt x="196" y="2"/>
                    </a:lnTo>
                    <a:lnTo>
                      <a:pt x="213" y="10"/>
                    </a:lnTo>
                    <a:lnTo>
                      <a:pt x="224" y="17"/>
                    </a:lnTo>
                    <a:lnTo>
                      <a:pt x="232" y="23"/>
                    </a:lnTo>
                    <a:lnTo>
                      <a:pt x="232" y="23"/>
                    </a:lnTo>
                    <a:lnTo>
                      <a:pt x="217" y="29"/>
                    </a:lnTo>
                    <a:lnTo>
                      <a:pt x="203" y="36"/>
                    </a:lnTo>
                    <a:lnTo>
                      <a:pt x="171" y="42"/>
                    </a:lnTo>
                    <a:lnTo>
                      <a:pt x="139" y="44"/>
                    </a:lnTo>
                    <a:lnTo>
                      <a:pt x="108" y="44"/>
                    </a:lnTo>
                    <a:lnTo>
                      <a:pt x="76" y="42"/>
                    </a:lnTo>
                    <a:lnTo>
                      <a:pt x="46" y="38"/>
                    </a:lnTo>
                    <a:lnTo>
                      <a:pt x="21" y="31"/>
                    </a:lnTo>
                    <a:lnTo>
                      <a:pt x="0" y="23"/>
                    </a:lnTo>
                    <a:lnTo>
                      <a:pt x="0" y="23"/>
                    </a:lnTo>
                    <a:close/>
                  </a:path>
                </a:pathLst>
              </a:custGeom>
              <a:solidFill>
                <a:srgbClr val="FF3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58" name="Freeform 116"/>
              <p:cNvSpPr/>
              <p:nvPr/>
            </p:nvSpPr>
            <p:spPr bwMode="auto">
              <a:xfrm>
                <a:off x="3390" y="3211"/>
                <a:ext cx="140" cy="199"/>
              </a:xfrm>
              <a:custGeom>
                <a:avLst/>
                <a:gdLst>
                  <a:gd name="T0" fmla="*/ 28 w 140"/>
                  <a:gd name="T1" fmla="*/ 2 h 199"/>
                  <a:gd name="T2" fmla="*/ 28 w 140"/>
                  <a:gd name="T3" fmla="*/ 2 h 199"/>
                  <a:gd name="T4" fmla="*/ 40 w 140"/>
                  <a:gd name="T5" fmla="*/ 0 h 199"/>
                  <a:gd name="T6" fmla="*/ 53 w 140"/>
                  <a:gd name="T7" fmla="*/ 0 h 199"/>
                  <a:gd name="T8" fmla="*/ 66 w 140"/>
                  <a:gd name="T9" fmla="*/ 6 h 199"/>
                  <a:gd name="T10" fmla="*/ 80 w 140"/>
                  <a:gd name="T11" fmla="*/ 13 h 199"/>
                  <a:gd name="T12" fmla="*/ 93 w 140"/>
                  <a:gd name="T13" fmla="*/ 25 h 199"/>
                  <a:gd name="T14" fmla="*/ 106 w 140"/>
                  <a:gd name="T15" fmla="*/ 40 h 199"/>
                  <a:gd name="T16" fmla="*/ 116 w 140"/>
                  <a:gd name="T17" fmla="*/ 55 h 199"/>
                  <a:gd name="T18" fmla="*/ 125 w 140"/>
                  <a:gd name="T19" fmla="*/ 76 h 199"/>
                  <a:gd name="T20" fmla="*/ 125 w 140"/>
                  <a:gd name="T21" fmla="*/ 76 h 199"/>
                  <a:gd name="T22" fmla="*/ 133 w 140"/>
                  <a:gd name="T23" fmla="*/ 95 h 199"/>
                  <a:gd name="T24" fmla="*/ 137 w 140"/>
                  <a:gd name="T25" fmla="*/ 114 h 199"/>
                  <a:gd name="T26" fmla="*/ 140 w 140"/>
                  <a:gd name="T27" fmla="*/ 133 h 199"/>
                  <a:gd name="T28" fmla="*/ 137 w 140"/>
                  <a:gd name="T29" fmla="*/ 150 h 199"/>
                  <a:gd name="T30" fmla="*/ 135 w 140"/>
                  <a:gd name="T31" fmla="*/ 167 h 199"/>
                  <a:gd name="T32" fmla="*/ 129 w 140"/>
                  <a:gd name="T33" fmla="*/ 180 h 199"/>
                  <a:gd name="T34" fmla="*/ 121 w 140"/>
                  <a:gd name="T35" fmla="*/ 188 h 199"/>
                  <a:gd name="T36" fmla="*/ 110 w 140"/>
                  <a:gd name="T37" fmla="*/ 196 h 199"/>
                  <a:gd name="T38" fmla="*/ 110 w 140"/>
                  <a:gd name="T39" fmla="*/ 196 h 199"/>
                  <a:gd name="T40" fmla="*/ 99 w 140"/>
                  <a:gd name="T41" fmla="*/ 199 h 199"/>
                  <a:gd name="T42" fmla="*/ 87 w 140"/>
                  <a:gd name="T43" fmla="*/ 199 h 199"/>
                  <a:gd name="T44" fmla="*/ 72 w 140"/>
                  <a:gd name="T45" fmla="*/ 192 h 199"/>
                  <a:gd name="T46" fmla="*/ 59 w 140"/>
                  <a:gd name="T47" fmla="*/ 184 h 199"/>
                  <a:gd name="T48" fmla="*/ 47 w 140"/>
                  <a:gd name="T49" fmla="*/ 173 h 199"/>
                  <a:gd name="T50" fmla="*/ 34 w 140"/>
                  <a:gd name="T51" fmla="*/ 158 h 199"/>
                  <a:gd name="T52" fmla="*/ 23 w 140"/>
                  <a:gd name="T53" fmla="*/ 142 h 199"/>
                  <a:gd name="T54" fmla="*/ 13 w 140"/>
                  <a:gd name="T55" fmla="*/ 123 h 199"/>
                  <a:gd name="T56" fmla="*/ 13 w 140"/>
                  <a:gd name="T57" fmla="*/ 123 h 199"/>
                  <a:gd name="T58" fmla="*/ 7 w 140"/>
                  <a:gd name="T59" fmla="*/ 104 h 199"/>
                  <a:gd name="T60" fmla="*/ 2 w 140"/>
                  <a:gd name="T61" fmla="*/ 85 h 199"/>
                  <a:gd name="T62" fmla="*/ 0 w 140"/>
                  <a:gd name="T63" fmla="*/ 66 h 199"/>
                  <a:gd name="T64" fmla="*/ 0 w 140"/>
                  <a:gd name="T65" fmla="*/ 49 h 199"/>
                  <a:gd name="T66" fmla="*/ 4 w 140"/>
                  <a:gd name="T67" fmla="*/ 32 h 199"/>
                  <a:gd name="T68" fmla="*/ 9 w 140"/>
                  <a:gd name="T69" fmla="*/ 19 h 199"/>
                  <a:gd name="T70" fmla="*/ 17 w 140"/>
                  <a:gd name="T71" fmla="*/ 9 h 199"/>
                  <a:gd name="T72" fmla="*/ 28 w 140"/>
                  <a:gd name="T73" fmla="*/ 2 h 199"/>
                  <a:gd name="T74" fmla="*/ 28 w 140"/>
                  <a:gd name="T75" fmla="*/ 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99">
                    <a:moveTo>
                      <a:pt x="28" y="2"/>
                    </a:moveTo>
                    <a:lnTo>
                      <a:pt x="28" y="2"/>
                    </a:lnTo>
                    <a:lnTo>
                      <a:pt x="40" y="0"/>
                    </a:lnTo>
                    <a:lnTo>
                      <a:pt x="53" y="0"/>
                    </a:lnTo>
                    <a:lnTo>
                      <a:pt x="66" y="6"/>
                    </a:lnTo>
                    <a:lnTo>
                      <a:pt x="80" y="13"/>
                    </a:lnTo>
                    <a:lnTo>
                      <a:pt x="93" y="25"/>
                    </a:lnTo>
                    <a:lnTo>
                      <a:pt x="106" y="40"/>
                    </a:lnTo>
                    <a:lnTo>
                      <a:pt x="116" y="55"/>
                    </a:lnTo>
                    <a:lnTo>
                      <a:pt x="125" y="76"/>
                    </a:lnTo>
                    <a:lnTo>
                      <a:pt x="125" y="76"/>
                    </a:lnTo>
                    <a:lnTo>
                      <a:pt x="133" y="95"/>
                    </a:lnTo>
                    <a:lnTo>
                      <a:pt x="137" y="114"/>
                    </a:lnTo>
                    <a:lnTo>
                      <a:pt x="140" y="133"/>
                    </a:lnTo>
                    <a:lnTo>
                      <a:pt x="137" y="150"/>
                    </a:lnTo>
                    <a:lnTo>
                      <a:pt x="135" y="167"/>
                    </a:lnTo>
                    <a:lnTo>
                      <a:pt x="129" y="180"/>
                    </a:lnTo>
                    <a:lnTo>
                      <a:pt x="121" y="188"/>
                    </a:lnTo>
                    <a:lnTo>
                      <a:pt x="110" y="196"/>
                    </a:lnTo>
                    <a:lnTo>
                      <a:pt x="110" y="196"/>
                    </a:lnTo>
                    <a:lnTo>
                      <a:pt x="99" y="199"/>
                    </a:lnTo>
                    <a:lnTo>
                      <a:pt x="87" y="199"/>
                    </a:lnTo>
                    <a:lnTo>
                      <a:pt x="72" y="192"/>
                    </a:lnTo>
                    <a:lnTo>
                      <a:pt x="59" y="184"/>
                    </a:lnTo>
                    <a:lnTo>
                      <a:pt x="47" y="173"/>
                    </a:lnTo>
                    <a:lnTo>
                      <a:pt x="34" y="158"/>
                    </a:lnTo>
                    <a:lnTo>
                      <a:pt x="23" y="142"/>
                    </a:lnTo>
                    <a:lnTo>
                      <a:pt x="13" y="123"/>
                    </a:lnTo>
                    <a:lnTo>
                      <a:pt x="13" y="123"/>
                    </a:lnTo>
                    <a:lnTo>
                      <a:pt x="7" y="104"/>
                    </a:lnTo>
                    <a:lnTo>
                      <a:pt x="2" y="85"/>
                    </a:lnTo>
                    <a:lnTo>
                      <a:pt x="0" y="66"/>
                    </a:lnTo>
                    <a:lnTo>
                      <a:pt x="0" y="49"/>
                    </a:lnTo>
                    <a:lnTo>
                      <a:pt x="4" y="32"/>
                    </a:lnTo>
                    <a:lnTo>
                      <a:pt x="9" y="19"/>
                    </a:lnTo>
                    <a:lnTo>
                      <a:pt x="17" y="9"/>
                    </a:lnTo>
                    <a:lnTo>
                      <a:pt x="28" y="2"/>
                    </a:lnTo>
                    <a:lnTo>
                      <a:pt x="28" y="2"/>
                    </a:lnTo>
                    <a:close/>
                  </a:path>
                </a:pathLst>
              </a:custGeom>
              <a:solidFill>
                <a:srgbClr val="FFDE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59" name="Freeform 117"/>
              <p:cNvSpPr/>
              <p:nvPr/>
            </p:nvSpPr>
            <p:spPr bwMode="auto">
              <a:xfrm>
                <a:off x="4159" y="3211"/>
                <a:ext cx="139" cy="199"/>
              </a:xfrm>
              <a:custGeom>
                <a:avLst/>
                <a:gdLst>
                  <a:gd name="T0" fmla="*/ 112 w 139"/>
                  <a:gd name="T1" fmla="*/ 2 h 199"/>
                  <a:gd name="T2" fmla="*/ 112 w 139"/>
                  <a:gd name="T3" fmla="*/ 2 h 199"/>
                  <a:gd name="T4" fmla="*/ 99 w 139"/>
                  <a:gd name="T5" fmla="*/ 0 h 199"/>
                  <a:gd name="T6" fmla="*/ 86 w 139"/>
                  <a:gd name="T7" fmla="*/ 0 h 199"/>
                  <a:gd name="T8" fmla="*/ 74 w 139"/>
                  <a:gd name="T9" fmla="*/ 6 h 199"/>
                  <a:gd name="T10" fmla="*/ 59 w 139"/>
                  <a:gd name="T11" fmla="*/ 13 h 199"/>
                  <a:gd name="T12" fmla="*/ 46 w 139"/>
                  <a:gd name="T13" fmla="*/ 25 h 199"/>
                  <a:gd name="T14" fmla="*/ 34 w 139"/>
                  <a:gd name="T15" fmla="*/ 40 h 199"/>
                  <a:gd name="T16" fmla="*/ 23 w 139"/>
                  <a:gd name="T17" fmla="*/ 55 h 199"/>
                  <a:gd name="T18" fmla="*/ 15 w 139"/>
                  <a:gd name="T19" fmla="*/ 76 h 199"/>
                  <a:gd name="T20" fmla="*/ 15 w 139"/>
                  <a:gd name="T21" fmla="*/ 76 h 199"/>
                  <a:gd name="T22" fmla="*/ 6 w 139"/>
                  <a:gd name="T23" fmla="*/ 95 h 199"/>
                  <a:gd name="T24" fmla="*/ 2 w 139"/>
                  <a:gd name="T25" fmla="*/ 114 h 199"/>
                  <a:gd name="T26" fmla="*/ 0 w 139"/>
                  <a:gd name="T27" fmla="*/ 133 h 199"/>
                  <a:gd name="T28" fmla="*/ 2 w 139"/>
                  <a:gd name="T29" fmla="*/ 150 h 199"/>
                  <a:gd name="T30" fmla="*/ 4 w 139"/>
                  <a:gd name="T31" fmla="*/ 167 h 199"/>
                  <a:gd name="T32" fmla="*/ 10 w 139"/>
                  <a:gd name="T33" fmla="*/ 180 h 199"/>
                  <a:gd name="T34" fmla="*/ 19 w 139"/>
                  <a:gd name="T35" fmla="*/ 188 h 199"/>
                  <a:gd name="T36" fmla="*/ 29 w 139"/>
                  <a:gd name="T37" fmla="*/ 196 h 199"/>
                  <a:gd name="T38" fmla="*/ 29 w 139"/>
                  <a:gd name="T39" fmla="*/ 196 h 199"/>
                  <a:gd name="T40" fmla="*/ 40 w 139"/>
                  <a:gd name="T41" fmla="*/ 199 h 199"/>
                  <a:gd name="T42" fmla="*/ 53 w 139"/>
                  <a:gd name="T43" fmla="*/ 199 h 199"/>
                  <a:gd name="T44" fmla="*/ 67 w 139"/>
                  <a:gd name="T45" fmla="*/ 192 h 199"/>
                  <a:gd name="T46" fmla="*/ 80 w 139"/>
                  <a:gd name="T47" fmla="*/ 184 h 199"/>
                  <a:gd name="T48" fmla="*/ 93 w 139"/>
                  <a:gd name="T49" fmla="*/ 173 h 199"/>
                  <a:gd name="T50" fmla="*/ 105 w 139"/>
                  <a:gd name="T51" fmla="*/ 158 h 199"/>
                  <a:gd name="T52" fmla="*/ 116 w 139"/>
                  <a:gd name="T53" fmla="*/ 142 h 199"/>
                  <a:gd name="T54" fmla="*/ 127 w 139"/>
                  <a:gd name="T55" fmla="*/ 123 h 199"/>
                  <a:gd name="T56" fmla="*/ 127 w 139"/>
                  <a:gd name="T57" fmla="*/ 123 h 199"/>
                  <a:gd name="T58" fmla="*/ 133 w 139"/>
                  <a:gd name="T59" fmla="*/ 104 h 199"/>
                  <a:gd name="T60" fmla="*/ 137 w 139"/>
                  <a:gd name="T61" fmla="*/ 85 h 199"/>
                  <a:gd name="T62" fmla="*/ 139 w 139"/>
                  <a:gd name="T63" fmla="*/ 66 h 199"/>
                  <a:gd name="T64" fmla="*/ 139 w 139"/>
                  <a:gd name="T65" fmla="*/ 49 h 199"/>
                  <a:gd name="T66" fmla="*/ 135 w 139"/>
                  <a:gd name="T67" fmla="*/ 32 h 199"/>
                  <a:gd name="T68" fmla="*/ 131 w 139"/>
                  <a:gd name="T69" fmla="*/ 19 h 199"/>
                  <a:gd name="T70" fmla="*/ 122 w 139"/>
                  <a:gd name="T71" fmla="*/ 9 h 199"/>
                  <a:gd name="T72" fmla="*/ 112 w 139"/>
                  <a:gd name="T73" fmla="*/ 2 h 199"/>
                  <a:gd name="T74" fmla="*/ 112 w 139"/>
                  <a:gd name="T75" fmla="*/ 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9" h="199">
                    <a:moveTo>
                      <a:pt x="112" y="2"/>
                    </a:moveTo>
                    <a:lnTo>
                      <a:pt x="112" y="2"/>
                    </a:lnTo>
                    <a:lnTo>
                      <a:pt x="99" y="0"/>
                    </a:lnTo>
                    <a:lnTo>
                      <a:pt x="86" y="0"/>
                    </a:lnTo>
                    <a:lnTo>
                      <a:pt x="74" y="6"/>
                    </a:lnTo>
                    <a:lnTo>
                      <a:pt x="59" y="13"/>
                    </a:lnTo>
                    <a:lnTo>
                      <a:pt x="46" y="25"/>
                    </a:lnTo>
                    <a:lnTo>
                      <a:pt x="34" y="40"/>
                    </a:lnTo>
                    <a:lnTo>
                      <a:pt x="23" y="55"/>
                    </a:lnTo>
                    <a:lnTo>
                      <a:pt x="15" y="76"/>
                    </a:lnTo>
                    <a:lnTo>
                      <a:pt x="15" y="76"/>
                    </a:lnTo>
                    <a:lnTo>
                      <a:pt x="6" y="95"/>
                    </a:lnTo>
                    <a:lnTo>
                      <a:pt x="2" y="114"/>
                    </a:lnTo>
                    <a:lnTo>
                      <a:pt x="0" y="133"/>
                    </a:lnTo>
                    <a:lnTo>
                      <a:pt x="2" y="150"/>
                    </a:lnTo>
                    <a:lnTo>
                      <a:pt x="4" y="167"/>
                    </a:lnTo>
                    <a:lnTo>
                      <a:pt x="10" y="180"/>
                    </a:lnTo>
                    <a:lnTo>
                      <a:pt x="19" y="188"/>
                    </a:lnTo>
                    <a:lnTo>
                      <a:pt x="29" y="196"/>
                    </a:lnTo>
                    <a:lnTo>
                      <a:pt x="29" y="196"/>
                    </a:lnTo>
                    <a:lnTo>
                      <a:pt x="40" y="199"/>
                    </a:lnTo>
                    <a:lnTo>
                      <a:pt x="53" y="199"/>
                    </a:lnTo>
                    <a:lnTo>
                      <a:pt x="67" y="192"/>
                    </a:lnTo>
                    <a:lnTo>
                      <a:pt x="80" y="184"/>
                    </a:lnTo>
                    <a:lnTo>
                      <a:pt x="93" y="173"/>
                    </a:lnTo>
                    <a:lnTo>
                      <a:pt x="105" y="158"/>
                    </a:lnTo>
                    <a:lnTo>
                      <a:pt x="116" y="142"/>
                    </a:lnTo>
                    <a:lnTo>
                      <a:pt x="127" y="123"/>
                    </a:lnTo>
                    <a:lnTo>
                      <a:pt x="127" y="123"/>
                    </a:lnTo>
                    <a:lnTo>
                      <a:pt x="133" y="104"/>
                    </a:lnTo>
                    <a:lnTo>
                      <a:pt x="137" y="85"/>
                    </a:lnTo>
                    <a:lnTo>
                      <a:pt x="139" y="66"/>
                    </a:lnTo>
                    <a:lnTo>
                      <a:pt x="139" y="49"/>
                    </a:lnTo>
                    <a:lnTo>
                      <a:pt x="135" y="32"/>
                    </a:lnTo>
                    <a:lnTo>
                      <a:pt x="131" y="19"/>
                    </a:lnTo>
                    <a:lnTo>
                      <a:pt x="122" y="9"/>
                    </a:lnTo>
                    <a:lnTo>
                      <a:pt x="112" y="2"/>
                    </a:lnTo>
                    <a:lnTo>
                      <a:pt x="112" y="2"/>
                    </a:lnTo>
                    <a:close/>
                  </a:path>
                </a:pathLst>
              </a:custGeom>
              <a:solidFill>
                <a:srgbClr val="FFDE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60" name="Freeform 118"/>
              <p:cNvSpPr/>
              <p:nvPr/>
            </p:nvSpPr>
            <p:spPr bwMode="auto">
              <a:xfrm>
                <a:off x="3422" y="2759"/>
                <a:ext cx="832" cy="591"/>
              </a:xfrm>
              <a:custGeom>
                <a:avLst/>
                <a:gdLst>
                  <a:gd name="T0" fmla="*/ 809 w 832"/>
                  <a:gd name="T1" fmla="*/ 583 h 591"/>
                  <a:gd name="T2" fmla="*/ 826 w 832"/>
                  <a:gd name="T3" fmla="*/ 494 h 591"/>
                  <a:gd name="T4" fmla="*/ 832 w 832"/>
                  <a:gd name="T5" fmla="*/ 414 h 591"/>
                  <a:gd name="T6" fmla="*/ 830 w 832"/>
                  <a:gd name="T7" fmla="*/ 344 h 591"/>
                  <a:gd name="T8" fmla="*/ 817 w 832"/>
                  <a:gd name="T9" fmla="*/ 281 h 591"/>
                  <a:gd name="T10" fmla="*/ 800 w 832"/>
                  <a:gd name="T11" fmla="*/ 226 h 591"/>
                  <a:gd name="T12" fmla="*/ 775 w 832"/>
                  <a:gd name="T13" fmla="*/ 180 h 591"/>
                  <a:gd name="T14" fmla="*/ 745 w 832"/>
                  <a:gd name="T15" fmla="*/ 140 h 591"/>
                  <a:gd name="T16" fmla="*/ 709 w 832"/>
                  <a:gd name="T17" fmla="*/ 104 h 591"/>
                  <a:gd name="T18" fmla="*/ 671 w 832"/>
                  <a:gd name="T19" fmla="*/ 76 h 591"/>
                  <a:gd name="T20" fmla="*/ 629 w 832"/>
                  <a:gd name="T21" fmla="*/ 53 h 591"/>
                  <a:gd name="T22" fmla="*/ 540 w 832"/>
                  <a:gd name="T23" fmla="*/ 21 h 591"/>
                  <a:gd name="T24" fmla="*/ 452 w 832"/>
                  <a:gd name="T25" fmla="*/ 5 h 591"/>
                  <a:gd name="T26" fmla="*/ 369 w 832"/>
                  <a:gd name="T27" fmla="*/ 0 h 591"/>
                  <a:gd name="T28" fmla="*/ 348 w 832"/>
                  <a:gd name="T29" fmla="*/ 0 h 591"/>
                  <a:gd name="T30" fmla="*/ 306 w 832"/>
                  <a:gd name="T31" fmla="*/ 7 h 591"/>
                  <a:gd name="T32" fmla="*/ 266 w 832"/>
                  <a:gd name="T33" fmla="*/ 19 h 591"/>
                  <a:gd name="T34" fmla="*/ 228 w 832"/>
                  <a:gd name="T35" fmla="*/ 36 h 591"/>
                  <a:gd name="T36" fmla="*/ 192 w 832"/>
                  <a:gd name="T37" fmla="*/ 59 h 591"/>
                  <a:gd name="T38" fmla="*/ 158 w 832"/>
                  <a:gd name="T39" fmla="*/ 87 h 591"/>
                  <a:gd name="T40" fmla="*/ 114 w 832"/>
                  <a:gd name="T41" fmla="*/ 138 h 591"/>
                  <a:gd name="T42" fmla="*/ 63 w 832"/>
                  <a:gd name="T43" fmla="*/ 218 h 591"/>
                  <a:gd name="T44" fmla="*/ 25 w 832"/>
                  <a:gd name="T45" fmla="*/ 313 h 591"/>
                  <a:gd name="T46" fmla="*/ 4 w 832"/>
                  <a:gd name="T47" fmla="*/ 418 h 591"/>
                  <a:gd name="T48" fmla="*/ 0 w 832"/>
                  <a:gd name="T49" fmla="*/ 532 h 591"/>
                  <a:gd name="T50" fmla="*/ 4 w 832"/>
                  <a:gd name="T51" fmla="*/ 591 h 591"/>
                  <a:gd name="T52" fmla="*/ 51 w 832"/>
                  <a:gd name="T53" fmla="*/ 560 h 591"/>
                  <a:gd name="T54" fmla="*/ 146 w 832"/>
                  <a:gd name="T55" fmla="*/ 477 h 591"/>
                  <a:gd name="T56" fmla="*/ 331 w 832"/>
                  <a:gd name="T57" fmla="*/ 294 h 591"/>
                  <a:gd name="T58" fmla="*/ 505 w 832"/>
                  <a:gd name="T59" fmla="*/ 133 h 591"/>
                  <a:gd name="T60" fmla="*/ 488 w 832"/>
                  <a:gd name="T61" fmla="*/ 161 h 591"/>
                  <a:gd name="T62" fmla="*/ 437 w 832"/>
                  <a:gd name="T63" fmla="*/ 239 h 591"/>
                  <a:gd name="T64" fmla="*/ 353 w 832"/>
                  <a:gd name="T65" fmla="*/ 342 h 591"/>
                  <a:gd name="T66" fmla="*/ 219 w 832"/>
                  <a:gd name="T67" fmla="*/ 480 h 591"/>
                  <a:gd name="T68" fmla="*/ 131 w 832"/>
                  <a:gd name="T69" fmla="*/ 562 h 591"/>
                  <a:gd name="T70" fmla="*/ 188 w 832"/>
                  <a:gd name="T71" fmla="*/ 560 h 591"/>
                  <a:gd name="T72" fmla="*/ 253 w 832"/>
                  <a:gd name="T73" fmla="*/ 543 h 591"/>
                  <a:gd name="T74" fmla="*/ 325 w 832"/>
                  <a:gd name="T75" fmla="*/ 513 h 591"/>
                  <a:gd name="T76" fmla="*/ 399 w 832"/>
                  <a:gd name="T77" fmla="*/ 471 h 591"/>
                  <a:gd name="T78" fmla="*/ 473 w 832"/>
                  <a:gd name="T79" fmla="*/ 418 h 591"/>
                  <a:gd name="T80" fmla="*/ 545 w 832"/>
                  <a:gd name="T81" fmla="*/ 357 h 591"/>
                  <a:gd name="T82" fmla="*/ 610 w 832"/>
                  <a:gd name="T83" fmla="*/ 294 h 591"/>
                  <a:gd name="T84" fmla="*/ 667 w 832"/>
                  <a:gd name="T85" fmla="*/ 224 h 591"/>
                  <a:gd name="T86" fmla="*/ 680 w 832"/>
                  <a:gd name="T87" fmla="*/ 275 h 591"/>
                  <a:gd name="T88" fmla="*/ 712 w 832"/>
                  <a:gd name="T89" fmla="*/ 374 h 591"/>
                  <a:gd name="T90" fmla="*/ 745 w 832"/>
                  <a:gd name="T91" fmla="*/ 467 h 591"/>
                  <a:gd name="T92" fmla="*/ 788 w 832"/>
                  <a:gd name="T93" fmla="*/ 547 h 591"/>
                  <a:gd name="T94" fmla="*/ 809 w 832"/>
                  <a:gd name="T95" fmla="*/ 583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32" h="591">
                    <a:moveTo>
                      <a:pt x="809" y="583"/>
                    </a:moveTo>
                    <a:lnTo>
                      <a:pt x="809" y="583"/>
                    </a:lnTo>
                    <a:lnTo>
                      <a:pt x="819" y="537"/>
                    </a:lnTo>
                    <a:lnTo>
                      <a:pt x="826" y="494"/>
                    </a:lnTo>
                    <a:lnTo>
                      <a:pt x="830" y="452"/>
                    </a:lnTo>
                    <a:lnTo>
                      <a:pt x="832" y="414"/>
                    </a:lnTo>
                    <a:lnTo>
                      <a:pt x="832" y="378"/>
                    </a:lnTo>
                    <a:lnTo>
                      <a:pt x="830" y="344"/>
                    </a:lnTo>
                    <a:lnTo>
                      <a:pt x="826" y="311"/>
                    </a:lnTo>
                    <a:lnTo>
                      <a:pt x="817" y="281"/>
                    </a:lnTo>
                    <a:lnTo>
                      <a:pt x="811" y="254"/>
                    </a:lnTo>
                    <a:lnTo>
                      <a:pt x="800" y="226"/>
                    </a:lnTo>
                    <a:lnTo>
                      <a:pt x="788" y="203"/>
                    </a:lnTo>
                    <a:lnTo>
                      <a:pt x="775" y="180"/>
                    </a:lnTo>
                    <a:lnTo>
                      <a:pt x="760" y="159"/>
                    </a:lnTo>
                    <a:lnTo>
                      <a:pt x="745" y="140"/>
                    </a:lnTo>
                    <a:lnTo>
                      <a:pt x="728" y="121"/>
                    </a:lnTo>
                    <a:lnTo>
                      <a:pt x="709" y="104"/>
                    </a:lnTo>
                    <a:lnTo>
                      <a:pt x="690" y="89"/>
                    </a:lnTo>
                    <a:lnTo>
                      <a:pt x="671" y="76"/>
                    </a:lnTo>
                    <a:lnTo>
                      <a:pt x="650" y="64"/>
                    </a:lnTo>
                    <a:lnTo>
                      <a:pt x="629" y="53"/>
                    </a:lnTo>
                    <a:lnTo>
                      <a:pt x="587" y="34"/>
                    </a:lnTo>
                    <a:lnTo>
                      <a:pt x="540" y="21"/>
                    </a:lnTo>
                    <a:lnTo>
                      <a:pt x="496" y="11"/>
                    </a:lnTo>
                    <a:lnTo>
                      <a:pt x="452" y="5"/>
                    </a:lnTo>
                    <a:lnTo>
                      <a:pt x="410" y="0"/>
                    </a:lnTo>
                    <a:lnTo>
                      <a:pt x="369" y="0"/>
                    </a:lnTo>
                    <a:lnTo>
                      <a:pt x="369" y="0"/>
                    </a:lnTo>
                    <a:lnTo>
                      <a:pt x="348" y="0"/>
                    </a:lnTo>
                    <a:lnTo>
                      <a:pt x="327" y="2"/>
                    </a:lnTo>
                    <a:lnTo>
                      <a:pt x="306" y="7"/>
                    </a:lnTo>
                    <a:lnTo>
                      <a:pt x="287" y="13"/>
                    </a:lnTo>
                    <a:lnTo>
                      <a:pt x="266" y="19"/>
                    </a:lnTo>
                    <a:lnTo>
                      <a:pt x="247" y="28"/>
                    </a:lnTo>
                    <a:lnTo>
                      <a:pt x="228" y="36"/>
                    </a:lnTo>
                    <a:lnTo>
                      <a:pt x="211" y="47"/>
                    </a:lnTo>
                    <a:lnTo>
                      <a:pt x="192" y="59"/>
                    </a:lnTo>
                    <a:lnTo>
                      <a:pt x="175" y="72"/>
                    </a:lnTo>
                    <a:lnTo>
                      <a:pt x="158" y="87"/>
                    </a:lnTo>
                    <a:lnTo>
                      <a:pt x="143" y="104"/>
                    </a:lnTo>
                    <a:lnTo>
                      <a:pt x="114" y="138"/>
                    </a:lnTo>
                    <a:lnTo>
                      <a:pt x="86" y="176"/>
                    </a:lnTo>
                    <a:lnTo>
                      <a:pt x="63" y="218"/>
                    </a:lnTo>
                    <a:lnTo>
                      <a:pt x="42" y="264"/>
                    </a:lnTo>
                    <a:lnTo>
                      <a:pt x="25" y="313"/>
                    </a:lnTo>
                    <a:lnTo>
                      <a:pt x="13" y="366"/>
                    </a:lnTo>
                    <a:lnTo>
                      <a:pt x="4" y="418"/>
                    </a:lnTo>
                    <a:lnTo>
                      <a:pt x="0" y="475"/>
                    </a:lnTo>
                    <a:lnTo>
                      <a:pt x="0" y="532"/>
                    </a:lnTo>
                    <a:lnTo>
                      <a:pt x="4" y="591"/>
                    </a:lnTo>
                    <a:lnTo>
                      <a:pt x="4" y="591"/>
                    </a:lnTo>
                    <a:lnTo>
                      <a:pt x="27" y="577"/>
                    </a:lnTo>
                    <a:lnTo>
                      <a:pt x="51" y="560"/>
                    </a:lnTo>
                    <a:lnTo>
                      <a:pt x="97" y="522"/>
                    </a:lnTo>
                    <a:lnTo>
                      <a:pt x="146" y="477"/>
                    </a:lnTo>
                    <a:lnTo>
                      <a:pt x="200" y="425"/>
                    </a:lnTo>
                    <a:lnTo>
                      <a:pt x="331" y="294"/>
                    </a:lnTo>
                    <a:lnTo>
                      <a:pt x="412" y="218"/>
                    </a:lnTo>
                    <a:lnTo>
                      <a:pt x="505" y="133"/>
                    </a:lnTo>
                    <a:lnTo>
                      <a:pt x="505" y="133"/>
                    </a:lnTo>
                    <a:lnTo>
                      <a:pt x="488" y="161"/>
                    </a:lnTo>
                    <a:lnTo>
                      <a:pt x="467" y="197"/>
                    </a:lnTo>
                    <a:lnTo>
                      <a:pt x="437" y="239"/>
                    </a:lnTo>
                    <a:lnTo>
                      <a:pt x="401" y="287"/>
                    </a:lnTo>
                    <a:lnTo>
                      <a:pt x="353" y="342"/>
                    </a:lnTo>
                    <a:lnTo>
                      <a:pt x="293" y="406"/>
                    </a:lnTo>
                    <a:lnTo>
                      <a:pt x="219" y="480"/>
                    </a:lnTo>
                    <a:lnTo>
                      <a:pt x="131" y="562"/>
                    </a:lnTo>
                    <a:lnTo>
                      <a:pt x="131" y="562"/>
                    </a:lnTo>
                    <a:lnTo>
                      <a:pt x="158" y="562"/>
                    </a:lnTo>
                    <a:lnTo>
                      <a:pt x="188" y="560"/>
                    </a:lnTo>
                    <a:lnTo>
                      <a:pt x="219" y="553"/>
                    </a:lnTo>
                    <a:lnTo>
                      <a:pt x="253" y="543"/>
                    </a:lnTo>
                    <a:lnTo>
                      <a:pt x="289" y="530"/>
                    </a:lnTo>
                    <a:lnTo>
                      <a:pt x="325" y="513"/>
                    </a:lnTo>
                    <a:lnTo>
                      <a:pt x="363" y="492"/>
                    </a:lnTo>
                    <a:lnTo>
                      <a:pt x="399" y="471"/>
                    </a:lnTo>
                    <a:lnTo>
                      <a:pt x="437" y="446"/>
                    </a:lnTo>
                    <a:lnTo>
                      <a:pt x="473" y="418"/>
                    </a:lnTo>
                    <a:lnTo>
                      <a:pt x="511" y="389"/>
                    </a:lnTo>
                    <a:lnTo>
                      <a:pt x="545" y="357"/>
                    </a:lnTo>
                    <a:lnTo>
                      <a:pt x="578" y="325"/>
                    </a:lnTo>
                    <a:lnTo>
                      <a:pt x="610" y="294"/>
                    </a:lnTo>
                    <a:lnTo>
                      <a:pt x="640" y="260"/>
                    </a:lnTo>
                    <a:lnTo>
                      <a:pt x="667" y="224"/>
                    </a:lnTo>
                    <a:lnTo>
                      <a:pt x="667" y="224"/>
                    </a:lnTo>
                    <a:lnTo>
                      <a:pt x="680" y="275"/>
                    </a:lnTo>
                    <a:lnTo>
                      <a:pt x="695" y="323"/>
                    </a:lnTo>
                    <a:lnTo>
                      <a:pt x="712" y="374"/>
                    </a:lnTo>
                    <a:lnTo>
                      <a:pt x="728" y="420"/>
                    </a:lnTo>
                    <a:lnTo>
                      <a:pt x="745" y="467"/>
                    </a:lnTo>
                    <a:lnTo>
                      <a:pt x="766" y="509"/>
                    </a:lnTo>
                    <a:lnTo>
                      <a:pt x="788" y="547"/>
                    </a:lnTo>
                    <a:lnTo>
                      <a:pt x="809" y="583"/>
                    </a:lnTo>
                    <a:lnTo>
                      <a:pt x="809" y="583"/>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61" name="Freeform 119"/>
              <p:cNvSpPr/>
              <p:nvPr/>
            </p:nvSpPr>
            <p:spPr bwMode="auto">
              <a:xfrm>
                <a:off x="3103" y="3874"/>
                <a:ext cx="1474" cy="439"/>
              </a:xfrm>
              <a:custGeom>
                <a:avLst/>
                <a:gdLst>
                  <a:gd name="T0" fmla="*/ 422 w 1474"/>
                  <a:gd name="T1" fmla="*/ 2 h 439"/>
                  <a:gd name="T2" fmla="*/ 422 w 1474"/>
                  <a:gd name="T3" fmla="*/ 2 h 439"/>
                  <a:gd name="T4" fmla="*/ 391 w 1474"/>
                  <a:gd name="T5" fmla="*/ 17 h 439"/>
                  <a:gd name="T6" fmla="*/ 357 w 1474"/>
                  <a:gd name="T7" fmla="*/ 29 h 439"/>
                  <a:gd name="T8" fmla="*/ 289 w 1474"/>
                  <a:gd name="T9" fmla="*/ 53 h 439"/>
                  <a:gd name="T10" fmla="*/ 222 w 1474"/>
                  <a:gd name="T11" fmla="*/ 70 h 439"/>
                  <a:gd name="T12" fmla="*/ 158 w 1474"/>
                  <a:gd name="T13" fmla="*/ 86 h 439"/>
                  <a:gd name="T14" fmla="*/ 158 w 1474"/>
                  <a:gd name="T15" fmla="*/ 86 h 439"/>
                  <a:gd name="T16" fmla="*/ 131 w 1474"/>
                  <a:gd name="T17" fmla="*/ 95 h 439"/>
                  <a:gd name="T18" fmla="*/ 108 w 1474"/>
                  <a:gd name="T19" fmla="*/ 105 h 439"/>
                  <a:gd name="T20" fmla="*/ 87 w 1474"/>
                  <a:gd name="T21" fmla="*/ 120 h 439"/>
                  <a:gd name="T22" fmla="*/ 70 w 1474"/>
                  <a:gd name="T23" fmla="*/ 137 h 439"/>
                  <a:gd name="T24" fmla="*/ 55 w 1474"/>
                  <a:gd name="T25" fmla="*/ 156 h 439"/>
                  <a:gd name="T26" fmla="*/ 42 w 1474"/>
                  <a:gd name="T27" fmla="*/ 179 h 439"/>
                  <a:gd name="T28" fmla="*/ 32 w 1474"/>
                  <a:gd name="T29" fmla="*/ 203 h 439"/>
                  <a:gd name="T30" fmla="*/ 23 w 1474"/>
                  <a:gd name="T31" fmla="*/ 228 h 439"/>
                  <a:gd name="T32" fmla="*/ 17 w 1474"/>
                  <a:gd name="T33" fmla="*/ 253 h 439"/>
                  <a:gd name="T34" fmla="*/ 11 w 1474"/>
                  <a:gd name="T35" fmla="*/ 281 h 439"/>
                  <a:gd name="T36" fmla="*/ 4 w 1474"/>
                  <a:gd name="T37" fmla="*/ 336 h 439"/>
                  <a:gd name="T38" fmla="*/ 2 w 1474"/>
                  <a:gd name="T39" fmla="*/ 388 h 439"/>
                  <a:gd name="T40" fmla="*/ 0 w 1474"/>
                  <a:gd name="T41" fmla="*/ 439 h 439"/>
                  <a:gd name="T42" fmla="*/ 1474 w 1474"/>
                  <a:gd name="T43" fmla="*/ 439 h 439"/>
                  <a:gd name="T44" fmla="*/ 1474 w 1474"/>
                  <a:gd name="T45" fmla="*/ 439 h 439"/>
                  <a:gd name="T46" fmla="*/ 1472 w 1474"/>
                  <a:gd name="T47" fmla="*/ 388 h 439"/>
                  <a:gd name="T48" fmla="*/ 1470 w 1474"/>
                  <a:gd name="T49" fmla="*/ 336 h 439"/>
                  <a:gd name="T50" fmla="*/ 1463 w 1474"/>
                  <a:gd name="T51" fmla="*/ 281 h 439"/>
                  <a:gd name="T52" fmla="*/ 1459 w 1474"/>
                  <a:gd name="T53" fmla="*/ 253 h 439"/>
                  <a:gd name="T54" fmla="*/ 1453 w 1474"/>
                  <a:gd name="T55" fmla="*/ 228 h 439"/>
                  <a:gd name="T56" fmla="*/ 1444 w 1474"/>
                  <a:gd name="T57" fmla="*/ 203 h 439"/>
                  <a:gd name="T58" fmla="*/ 1434 w 1474"/>
                  <a:gd name="T59" fmla="*/ 179 h 439"/>
                  <a:gd name="T60" fmla="*/ 1421 w 1474"/>
                  <a:gd name="T61" fmla="*/ 158 h 439"/>
                  <a:gd name="T62" fmla="*/ 1406 w 1474"/>
                  <a:gd name="T63" fmla="*/ 137 h 439"/>
                  <a:gd name="T64" fmla="*/ 1387 w 1474"/>
                  <a:gd name="T65" fmla="*/ 120 h 439"/>
                  <a:gd name="T66" fmla="*/ 1366 w 1474"/>
                  <a:gd name="T67" fmla="*/ 105 h 439"/>
                  <a:gd name="T68" fmla="*/ 1343 w 1474"/>
                  <a:gd name="T69" fmla="*/ 95 h 439"/>
                  <a:gd name="T70" fmla="*/ 1316 w 1474"/>
                  <a:gd name="T71" fmla="*/ 86 h 439"/>
                  <a:gd name="T72" fmla="*/ 1316 w 1474"/>
                  <a:gd name="T73" fmla="*/ 86 h 439"/>
                  <a:gd name="T74" fmla="*/ 1252 w 1474"/>
                  <a:gd name="T75" fmla="*/ 70 h 439"/>
                  <a:gd name="T76" fmla="*/ 1185 w 1474"/>
                  <a:gd name="T77" fmla="*/ 51 h 439"/>
                  <a:gd name="T78" fmla="*/ 1117 w 1474"/>
                  <a:gd name="T79" fmla="*/ 27 h 439"/>
                  <a:gd name="T80" fmla="*/ 1085 w 1474"/>
                  <a:gd name="T81" fmla="*/ 15 h 439"/>
                  <a:gd name="T82" fmla="*/ 1054 w 1474"/>
                  <a:gd name="T83" fmla="*/ 0 h 439"/>
                  <a:gd name="T84" fmla="*/ 1052 w 1474"/>
                  <a:gd name="T85" fmla="*/ 0 h 439"/>
                  <a:gd name="T86" fmla="*/ 1052 w 1474"/>
                  <a:gd name="T87" fmla="*/ 0 h 439"/>
                  <a:gd name="T88" fmla="*/ 1005 w 1474"/>
                  <a:gd name="T89" fmla="*/ 76 h 439"/>
                  <a:gd name="T90" fmla="*/ 961 w 1474"/>
                  <a:gd name="T91" fmla="*/ 141 h 439"/>
                  <a:gd name="T92" fmla="*/ 916 w 1474"/>
                  <a:gd name="T93" fmla="*/ 198 h 439"/>
                  <a:gd name="T94" fmla="*/ 874 w 1474"/>
                  <a:gd name="T95" fmla="*/ 247 h 439"/>
                  <a:gd name="T96" fmla="*/ 836 w 1474"/>
                  <a:gd name="T97" fmla="*/ 289 h 439"/>
                  <a:gd name="T98" fmla="*/ 798 w 1474"/>
                  <a:gd name="T99" fmla="*/ 323 h 439"/>
                  <a:gd name="T100" fmla="*/ 767 w 1474"/>
                  <a:gd name="T101" fmla="*/ 348 h 439"/>
                  <a:gd name="T102" fmla="*/ 737 w 1474"/>
                  <a:gd name="T103" fmla="*/ 367 h 439"/>
                  <a:gd name="T104" fmla="*/ 737 w 1474"/>
                  <a:gd name="T105" fmla="*/ 367 h 439"/>
                  <a:gd name="T106" fmla="*/ 707 w 1474"/>
                  <a:gd name="T107" fmla="*/ 348 h 439"/>
                  <a:gd name="T108" fmla="*/ 676 w 1474"/>
                  <a:gd name="T109" fmla="*/ 323 h 439"/>
                  <a:gd name="T110" fmla="*/ 638 w 1474"/>
                  <a:gd name="T111" fmla="*/ 289 h 439"/>
                  <a:gd name="T112" fmla="*/ 600 w 1474"/>
                  <a:gd name="T113" fmla="*/ 247 h 439"/>
                  <a:gd name="T114" fmla="*/ 558 w 1474"/>
                  <a:gd name="T115" fmla="*/ 198 h 439"/>
                  <a:gd name="T116" fmla="*/ 515 w 1474"/>
                  <a:gd name="T117" fmla="*/ 141 h 439"/>
                  <a:gd name="T118" fmla="*/ 469 w 1474"/>
                  <a:gd name="T119" fmla="*/ 76 h 439"/>
                  <a:gd name="T120" fmla="*/ 422 w 1474"/>
                  <a:gd name="T121" fmla="*/ 2 h 439"/>
                  <a:gd name="T122" fmla="*/ 422 w 1474"/>
                  <a:gd name="T123" fmla="*/ 2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74" h="439">
                    <a:moveTo>
                      <a:pt x="422" y="2"/>
                    </a:moveTo>
                    <a:lnTo>
                      <a:pt x="422" y="2"/>
                    </a:lnTo>
                    <a:lnTo>
                      <a:pt x="391" y="17"/>
                    </a:lnTo>
                    <a:lnTo>
                      <a:pt x="357" y="29"/>
                    </a:lnTo>
                    <a:lnTo>
                      <a:pt x="289" y="53"/>
                    </a:lnTo>
                    <a:lnTo>
                      <a:pt x="222" y="70"/>
                    </a:lnTo>
                    <a:lnTo>
                      <a:pt x="158" y="86"/>
                    </a:lnTo>
                    <a:lnTo>
                      <a:pt x="158" y="86"/>
                    </a:lnTo>
                    <a:lnTo>
                      <a:pt x="131" y="95"/>
                    </a:lnTo>
                    <a:lnTo>
                      <a:pt x="108" y="105"/>
                    </a:lnTo>
                    <a:lnTo>
                      <a:pt x="87" y="120"/>
                    </a:lnTo>
                    <a:lnTo>
                      <a:pt x="70" y="137"/>
                    </a:lnTo>
                    <a:lnTo>
                      <a:pt x="55" y="156"/>
                    </a:lnTo>
                    <a:lnTo>
                      <a:pt x="42" y="179"/>
                    </a:lnTo>
                    <a:lnTo>
                      <a:pt x="32" y="203"/>
                    </a:lnTo>
                    <a:lnTo>
                      <a:pt x="23" y="228"/>
                    </a:lnTo>
                    <a:lnTo>
                      <a:pt x="17" y="253"/>
                    </a:lnTo>
                    <a:lnTo>
                      <a:pt x="11" y="281"/>
                    </a:lnTo>
                    <a:lnTo>
                      <a:pt x="4" y="336"/>
                    </a:lnTo>
                    <a:lnTo>
                      <a:pt x="2" y="388"/>
                    </a:lnTo>
                    <a:lnTo>
                      <a:pt x="0" y="439"/>
                    </a:lnTo>
                    <a:lnTo>
                      <a:pt x="1474" y="439"/>
                    </a:lnTo>
                    <a:lnTo>
                      <a:pt x="1474" y="439"/>
                    </a:lnTo>
                    <a:lnTo>
                      <a:pt x="1472" y="388"/>
                    </a:lnTo>
                    <a:lnTo>
                      <a:pt x="1470" y="336"/>
                    </a:lnTo>
                    <a:lnTo>
                      <a:pt x="1463" y="281"/>
                    </a:lnTo>
                    <a:lnTo>
                      <a:pt x="1459" y="253"/>
                    </a:lnTo>
                    <a:lnTo>
                      <a:pt x="1453" y="228"/>
                    </a:lnTo>
                    <a:lnTo>
                      <a:pt x="1444" y="203"/>
                    </a:lnTo>
                    <a:lnTo>
                      <a:pt x="1434" y="179"/>
                    </a:lnTo>
                    <a:lnTo>
                      <a:pt x="1421" y="158"/>
                    </a:lnTo>
                    <a:lnTo>
                      <a:pt x="1406" y="137"/>
                    </a:lnTo>
                    <a:lnTo>
                      <a:pt x="1387" y="120"/>
                    </a:lnTo>
                    <a:lnTo>
                      <a:pt x="1366" y="105"/>
                    </a:lnTo>
                    <a:lnTo>
                      <a:pt x="1343" y="95"/>
                    </a:lnTo>
                    <a:lnTo>
                      <a:pt x="1316" y="86"/>
                    </a:lnTo>
                    <a:lnTo>
                      <a:pt x="1316" y="86"/>
                    </a:lnTo>
                    <a:lnTo>
                      <a:pt x="1252" y="70"/>
                    </a:lnTo>
                    <a:lnTo>
                      <a:pt x="1185" y="51"/>
                    </a:lnTo>
                    <a:lnTo>
                      <a:pt x="1117" y="27"/>
                    </a:lnTo>
                    <a:lnTo>
                      <a:pt x="1085" y="15"/>
                    </a:lnTo>
                    <a:lnTo>
                      <a:pt x="1054" y="0"/>
                    </a:lnTo>
                    <a:lnTo>
                      <a:pt x="1052" y="0"/>
                    </a:lnTo>
                    <a:lnTo>
                      <a:pt x="1052" y="0"/>
                    </a:lnTo>
                    <a:lnTo>
                      <a:pt x="1005" y="76"/>
                    </a:lnTo>
                    <a:lnTo>
                      <a:pt x="961" y="141"/>
                    </a:lnTo>
                    <a:lnTo>
                      <a:pt x="916" y="198"/>
                    </a:lnTo>
                    <a:lnTo>
                      <a:pt x="874" y="247"/>
                    </a:lnTo>
                    <a:lnTo>
                      <a:pt x="836" y="289"/>
                    </a:lnTo>
                    <a:lnTo>
                      <a:pt x="798" y="323"/>
                    </a:lnTo>
                    <a:lnTo>
                      <a:pt x="767" y="348"/>
                    </a:lnTo>
                    <a:lnTo>
                      <a:pt x="737" y="367"/>
                    </a:lnTo>
                    <a:lnTo>
                      <a:pt x="737" y="367"/>
                    </a:lnTo>
                    <a:lnTo>
                      <a:pt x="707" y="348"/>
                    </a:lnTo>
                    <a:lnTo>
                      <a:pt x="676" y="323"/>
                    </a:lnTo>
                    <a:lnTo>
                      <a:pt x="638" y="289"/>
                    </a:lnTo>
                    <a:lnTo>
                      <a:pt x="600" y="247"/>
                    </a:lnTo>
                    <a:lnTo>
                      <a:pt x="558" y="198"/>
                    </a:lnTo>
                    <a:lnTo>
                      <a:pt x="515" y="141"/>
                    </a:lnTo>
                    <a:lnTo>
                      <a:pt x="469" y="76"/>
                    </a:lnTo>
                    <a:lnTo>
                      <a:pt x="422" y="2"/>
                    </a:lnTo>
                    <a:lnTo>
                      <a:pt x="422" y="2"/>
                    </a:lnTo>
                    <a:close/>
                  </a:path>
                </a:pathLst>
              </a:custGeom>
              <a:solidFill>
                <a:srgbClr val="68C4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62" name="Freeform 120"/>
              <p:cNvSpPr/>
              <p:nvPr/>
            </p:nvSpPr>
            <p:spPr bwMode="auto">
              <a:xfrm>
                <a:off x="3348" y="4207"/>
                <a:ext cx="30" cy="106"/>
              </a:xfrm>
              <a:custGeom>
                <a:avLst/>
                <a:gdLst>
                  <a:gd name="T0" fmla="*/ 19 w 30"/>
                  <a:gd name="T1" fmla="*/ 106 h 106"/>
                  <a:gd name="T2" fmla="*/ 19 w 30"/>
                  <a:gd name="T3" fmla="*/ 106 h 106"/>
                  <a:gd name="T4" fmla="*/ 23 w 30"/>
                  <a:gd name="T5" fmla="*/ 57 h 106"/>
                  <a:gd name="T6" fmla="*/ 30 w 30"/>
                  <a:gd name="T7" fmla="*/ 0 h 106"/>
                  <a:gd name="T8" fmla="*/ 30 w 30"/>
                  <a:gd name="T9" fmla="*/ 0 h 106"/>
                  <a:gd name="T10" fmla="*/ 13 w 30"/>
                  <a:gd name="T11" fmla="*/ 57 h 106"/>
                  <a:gd name="T12" fmla="*/ 0 w 30"/>
                  <a:gd name="T13" fmla="*/ 106 h 106"/>
                  <a:gd name="T14" fmla="*/ 19 w 30"/>
                  <a:gd name="T15" fmla="*/ 106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06">
                    <a:moveTo>
                      <a:pt x="19" y="106"/>
                    </a:moveTo>
                    <a:lnTo>
                      <a:pt x="19" y="106"/>
                    </a:lnTo>
                    <a:lnTo>
                      <a:pt x="23" y="57"/>
                    </a:lnTo>
                    <a:lnTo>
                      <a:pt x="30" y="0"/>
                    </a:lnTo>
                    <a:lnTo>
                      <a:pt x="30" y="0"/>
                    </a:lnTo>
                    <a:lnTo>
                      <a:pt x="13" y="57"/>
                    </a:lnTo>
                    <a:lnTo>
                      <a:pt x="0" y="106"/>
                    </a:lnTo>
                    <a:lnTo>
                      <a:pt x="19" y="106"/>
                    </a:lnTo>
                    <a:close/>
                  </a:path>
                </a:pathLst>
              </a:custGeom>
              <a:solidFill>
                <a:srgbClr val="3C8A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63" name="Freeform 121"/>
              <p:cNvSpPr/>
              <p:nvPr/>
            </p:nvSpPr>
            <p:spPr bwMode="auto">
              <a:xfrm>
                <a:off x="4302" y="4207"/>
                <a:ext cx="30" cy="106"/>
              </a:xfrm>
              <a:custGeom>
                <a:avLst/>
                <a:gdLst>
                  <a:gd name="T0" fmla="*/ 11 w 30"/>
                  <a:gd name="T1" fmla="*/ 106 h 106"/>
                  <a:gd name="T2" fmla="*/ 11 w 30"/>
                  <a:gd name="T3" fmla="*/ 106 h 106"/>
                  <a:gd name="T4" fmla="*/ 7 w 30"/>
                  <a:gd name="T5" fmla="*/ 57 h 106"/>
                  <a:gd name="T6" fmla="*/ 0 w 30"/>
                  <a:gd name="T7" fmla="*/ 0 h 106"/>
                  <a:gd name="T8" fmla="*/ 0 w 30"/>
                  <a:gd name="T9" fmla="*/ 0 h 106"/>
                  <a:gd name="T10" fmla="*/ 17 w 30"/>
                  <a:gd name="T11" fmla="*/ 57 h 106"/>
                  <a:gd name="T12" fmla="*/ 30 w 30"/>
                  <a:gd name="T13" fmla="*/ 106 h 106"/>
                  <a:gd name="T14" fmla="*/ 11 w 30"/>
                  <a:gd name="T15" fmla="*/ 106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06">
                    <a:moveTo>
                      <a:pt x="11" y="106"/>
                    </a:moveTo>
                    <a:lnTo>
                      <a:pt x="11" y="106"/>
                    </a:lnTo>
                    <a:lnTo>
                      <a:pt x="7" y="57"/>
                    </a:lnTo>
                    <a:lnTo>
                      <a:pt x="0" y="0"/>
                    </a:lnTo>
                    <a:lnTo>
                      <a:pt x="0" y="0"/>
                    </a:lnTo>
                    <a:lnTo>
                      <a:pt x="17" y="57"/>
                    </a:lnTo>
                    <a:lnTo>
                      <a:pt x="30" y="106"/>
                    </a:lnTo>
                    <a:lnTo>
                      <a:pt x="11" y="106"/>
                    </a:lnTo>
                    <a:close/>
                  </a:path>
                </a:pathLst>
              </a:custGeom>
              <a:solidFill>
                <a:srgbClr val="3C8A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64" name="Line 122"/>
              <p:cNvSpPr>
                <a:spLocks noChangeShapeType="1"/>
              </p:cNvSpPr>
              <p:nvPr/>
            </p:nvSpPr>
            <p:spPr bwMode="auto">
              <a:xfrm>
                <a:off x="3498" y="3887"/>
                <a:ext cx="8" cy="14"/>
              </a:xfrm>
              <a:prstGeom prst="line">
                <a:avLst/>
              </a:prstGeom>
              <a:noFill/>
              <a:ln w="17463">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65" name="Freeform 123"/>
              <p:cNvSpPr/>
              <p:nvPr/>
            </p:nvSpPr>
            <p:spPr bwMode="auto">
              <a:xfrm>
                <a:off x="3521" y="3931"/>
                <a:ext cx="9" cy="15"/>
              </a:xfrm>
              <a:custGeom>
                <a:avLst/>
                <a:gdLst>
                  <a:gd name="T0" fmla="*/ 0 w 9"/>
                  <a:gd name="T1" fmla="*/ 0 h 15"/>
                  <a:gd name="T2" fmla="*/ 6 w 9"/>
                  <a:gd name="T3" fmla="*/ 10 h 15"/>
                  <a:gd name="T4" fmla="*/ 9 w 9"/>
                  <a:gd name="T5" fmla="*/ 15 h 15"/>
                </a:gdLst>
                <a:ahLst/>
                <a:cxnLst>
                  <a:cxn ang="0">
                    <a:pos x="T0" y="T1"/>
                  </a:cxn>
                  <a:cxn ang="0">
                    <a:pos x="T2" y="T3"/>
                  </a:cxn>
                  <a:cxn ang="0">
                    <a:pos x="T4" y="T5"/>
                  </a:cxn>
                </a:cxnLst>
                <a:rect l="0" t="0" r="r" b="b"/>
                <a:pathLst>
                  <a:path w="9" h="15">
                    <a:moveTo>
                      <a:pt x="0" y="0"/>
                    </a:moveTo>
                    <a:lnTo>
                      <a:pt x="6" y="10"/>
                    </a:lnTo>
                    <a:lnTo>
                      <a:pt x="9" y="15"/>
                    </a:lnTo>
                  </a:path>
                </a:pathLst>
              </a:custGeom>
              <a:noFill/>
              <a:ln w="17463">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66" name="Line 124"/>
              <p:cNvSpPr>
                <a:spLocks noChangeShapeType="1"/>
              </p:cNvSpPr>
              <p:nvPr/>
            </p:nvSpPr>
            <p:spPr bwMode="auto">
              <a:xfrm>
                <a:off x="3549" y="3975"/>
                <a:ext cx="8" cy="15"/>
              </a:xfrm>
              <a:prstGeom prst="line">
                <a:avLst/>
              </a:prstGeom>
              <a:noFill/>
              <a:ln w="17463">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67" name="Line 125"/>
              <p:cNvSpPr>
                <a:spLocks noChangeShapeType="1"/>
              </p:cNvSpPr>
              <p:nvPr/>
            </p:nvSpPr>
            <p:spPr bwMode="auto">
              <a:xfrm>
                <a:off x="3576" y="4017"/>
                <a:ext cx="8" cy="15"/>
              </a:xfrm>
              <a:prstGeom prst="line">
                <a:avLst/>
              </a:prstGeom>
              <a:noFill/>
              <a:ln w="17463">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68" name="Line 126"/>
              <p:cNvSpPr>
                <a:spLocks noChangeShapeType="1"/>
              </p:cNvSpPr>
              <p:nvPr/>
            </p:nvSpPr>
            <p:spPr bwMode="auto">
              <a:xfrm>
                <a:off x="3603" y="4060"/>
                <a:ext cx="11" cy="12"/>
              </a:xfrm>
              <a:prstGeom prst="line">
                <a:avLst/>
              </a:prstGeom>
              <a:noFill/>
              <a:ln w="17463">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69" name="Line 127"/>
              <p:cNvSpPr>
                <a:spLocks noChangeShapeType="1"/>
              </p:cNvSpPr>
              <p:nvPr/>
            </p:nvSpPr>
            <p:spPr bwMode="auto">
              <a:xfrm>
                <a:off x="3635" y="4100"/>
                <a:ext cx="11" cy="12"/>
              </a:xfrm>
              <a:prstGeom prst="line">
                <a:avLst/>
              </a:prstGeom>
              <a:noFill/>
              <a:ln w="17463">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70" name="Line 128"/>
              <p:cNvSpPr>
                <a:spLocks noChangeShapeType="1"/>
              </p:cNvSpPr>
              <p:nvPr/>
            </p:nvSpPr>
            <p:spPr bwMode="auto">
              <a:xfrm>
                <a:off x="3667" y="4138"/>
                <a:ext cx="13" cy="12"/>
              </a:xfrm>
              <a:prstGeom prst="line">
                <a:avLst/>
              </a:prstGeom>
              <a:noFill/>
              <a:ln w="17463">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71" name="Line 129"/>
              <p:cNvSpPr>
                <a:spLocks noChangeShapeType="1"/>
              </p:cNvSpPr>
              <p:nvPr/>
            </p:nvSpPr>
            <p:spPr bwMode="auto">
              <a:xfrm>
                <a:off x="3701" y="4176"/>
                <a:ext cx="12" cy="12"/>
              </a:xfrm>
              <a:prstGeom prst="line">
                <a:avLst/>
              </a:prstGeom>
              <a:noFill/>
              <a:ln w="17463">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72" name="Freeform 130"/>
              <p:cNvSpPr/>
              <p:nvPr/>
            </p:nvSpPr>
            <p:spPr bwMode="auto">
              <a:xfrm>
                <a:off x="3739" y="4212"/>
                <a:ext cx="12" cy="10"/>
              </a:xfrm>
              <a:custGeom>
                <a:avLst/>
                <a:gdLst>
                  <a:gd name="T0" fmla="*/ 0 w 12"/>
                  <a:gd name="T1" fmla="*/ 0 h 10"/>
                  <a:gd name="T2" fmla="*/ 2 w 12"/>
                  <a:gd name="T3" fmla="*/ 2 h 10"/>
                  <a:gd name="T4" fmla="*/ 12 w 12"/>
                  <a:gd name="T5" fmla="*/ 10 h 10"/>
                </a:gdLst>
                <a:ahLst/>
                <a:cxnLst>
                  <a:cxn ang="0">
                    <a:pos x="T0" y="T1"/>
                  </a:cxn>
                  <a:cxn ang="0">
                    <a:pos x="T2" y="T3"/>
                  </a:cxn>
                  <a:cxn ang="0">
                    <a:pos x="T4" y="T5"/>
                  </a:cxn>
                </a:cxnLst>
                <a:rect l="0" t="0" r="r" b="b"/>
                <a:pathLst>
                  <a:path w="12" h="10">
                    <a:moveTo>
                      <a:pt x="0" y="0"/>
                    </a:moveTo>
                    <a:lnTo>
                      <a:pt x="2" y="2"/>
                    </a:lnTo>
                    <a:lnTo>
                      <a:pt x="12" y="10"/>
                    </a:lnTo>
                  </a:path>
                </a:pathLst>
              </a:custGeom>
              <a:noFill/>
              <a:ln w="17463">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73" name="Freeform 131"/>
              <p:cNvSpPr/>
              <p:nvPr/>
            </p:nvSpPr>
            <p:spPr bwMode="auto">
              <a:xfrm>
                <a:off x="3777" y="4243"/>
                <a:ext cx="14" cy="9"/>
              </a:xfrm>
              <a:custGeom>
                <a:avLst/>
                <a:gdLst>
                  <a:gd name="T0" fmla="*/ 0 w 14"/>
                  <a:gd name="T1" fmla="*/ 0 h 9"/>
                  <a:gd name="T2" fmla="*/ 14 w 14"/>
                  <a:gd name="T3" fmla="*/ 9 h 9"/>
                  <a:gd name="T4" fmla="*/ 14 w 14"/>
                  <a:gd name="T5" fmla="*/ 9 h 9"/>
                </a:gdLst>
                <a:ahLst/>
                <a:cxnLst>
                  <a:cxn ang="0">
                    <a:pos x="T0" y="T1"/>
                  </a:cxn>
                  <a:cxn ang="0">
                    <a:pos x="T2" y="T3"/>
                  </a:cxn>
                  <a:cxn ang="0">
                    <a:pos x="T4" y="T5"/>
                  </a:cxn>
                </a:cxnLst>
                <a:rect l="0" t="0" r="r" b="b"/>
                <a:pathLst>
                  <a:path w="14" h="9">
                    <a:moveTo>
                      <a:pt x="0" y="0"/>
                    </a:moveTo>
                    <a:lnTo>
                      <a:pt x="14" y="9"/>
                    </a:lnTo>
                    <a:lnTo>
                      <a:pt x="14" y="9"/>
                    </a:lnTo>
                  </a:path>
                </a:pathLst>
              </a:custGeom>
              <a:noFill/>
              <a:ln w="17463">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74" name="Line 132"/>
              <p:cNvSpPr>
                <a:spLocks noChangeShapeType="1"/>
              </p:cNvSpPr>
              <p:nvPr/>
            </p:nvSpPr>
            <p:spPr bwMode="auto">
              <a:xfrm>
                <a:off x="3819" y="4271"/>
                <a:ext cx="15" cy="8"/>
              </a:xfrm>
              <a:prstGeom prst="line">
                <a:avLst/>
              </a:prstGeom>
              <a:noFill/>
              <a:ln w="17463">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75" name="Line 133"/>
              <p:cNvSpPr>
                <a:spLocks noChangeShapeType="1"/>
              </p:cNvSpPr>
              <p:nvPr/>
            </p:nvSpPr>
            <p:spPr bwMode="auto">
              <a:xfrm flipH="1">
                <a:off x="4174" y="3887"/>
                <a:ext cx="8" cy="14"/>
              </a:xfrm>
              <a:prstGeom prst="line">
                <a:avLst/>
              </a:prstGeom>
              <a:noFill/>
              <a:ln w="17463">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76" name="Freeform 134"/>
              <p:cNvSpPr/>
              <p:nvPr/>
            </p:nvSpPr>
            <p:spPr bwMode="auto">
              <a:xfrm>
                <a:off x="4150" y="3931"/>
                <a:ext cx="9" cy="15"/>
              </a:xfrm>
              <a:custGeom>
                <a:avLst/>
                <a:gdLst>
                  <a:gd name="T0" fmla="*/ 9 w 9"/>
                  <a:gd name="T1" fmla="*/ 0 h 15"/>
                  <a:gd name="T2" fmla="*/ 3 w 9"/>
                  <a:gd name="T3" fmla="*/ 10 h 15"/>
                  <a:gd name="T4" fmla="*/ 0 w 9"/>
                  <a:gd name="T5" fmla="*/ 15 h 15"/>
                </a:gdLst>
                <a:ahLst/>
                <a:cxnLst>
                  <a:cxn ang="0">
                    <a:pos x="T0" y="T1"/>
                  </a:cxn>
                  <a:cxn ang="0">
                    <a:pos x="T2" y="T3"/>
                  </a:cxn>
                  <a:cxn ang="0">
                    <a:pos x="T4" y="T5"/>
                  </a:cxn>
                </a:cxnLst>
                <a:rect l="0" t="0" r="r" b="b"/>
                <a:pathLst>
                  <a:path w="9" h="15">
                    <a:moveTo>
                      <a:pt x="9" y="0"/>
                    </a:moveTo>
                    <a:lnTo>
                      <a:pt x="3" y="10"/>
                    </a:lnTo>
                    <a:lnTo>
                      <a:pt x="0" y="15"/>
                    </a:lnTo>
                  </a:path>
                </a:pathLst>
              </a:custGeom>
              <a:noFill/>
              <a:ln w="17463">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77" name="Line 135"/>
              <p:cNvSpPr>
                <a:spLocks noChangeShapeType="1"/>
              </p:cNvSpPr>
              <p:nvPr/>
            </p:nvSpPr>
            <p:spPr bwMode="auto">
              <a:xfrm flipH="1">
                <a:off x="4123" y="3975"/>
                <a:ext cx="8" cy="15"/>
              </a:xfrm>
              <a:prstGeom prst="line">
                <a:avLst/>
              </a:prstGeom>
              <a:noFill/>
              <a:ln w="17463">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78" name="Line 136"/>
              <p:cNvSpPr>
                <a:spLocks noChangeShapeType="1"/>
              </p:cNvSpPr>
              <p:nvPr/>
            </p:nvSpPr>
            <p:spPr bwMode="auto">
              <a:xfrm flipH="1">
                <a:off x="4096" y="4017"/>
                <a:ext cx="8" cy="15"/>
              </a:xfrm>
              <a:prstGeom prst="line">
                <a:avLst/>
              </a:prstGeom>
              <a:noFill/>
              <a:ln w="17463">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79" name="Line 137"/>
              <p:cNvSpPr>
                <a:spLocks noChangeShapeType="1"/>
              </p:cNvSpPr>
              <p:nvPr/>
            </p:nvSpPr>
            <p:spPr bwMode="auto">
              <a:xfrm flipH="1">
                <a:off x="4066" y="4060"/>
                <a:ext cx="11" cy="12"/>
              </a:xfrm>
              <a:prstGeom prst="line">
                <a:avLst/>
              </a:prstGeom>
              <a:noFill/>
              <a:ln w="17463">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80" name="Line 138"/>
              <p:cNvSpPr>
                <a:spLocks noChangeShapeType="1"/>
              </p:cNvSpPr>
              <p:nvPr/>
            </p:nvSpPr>
            <p:spPr bwMode="auto">
              <a:xfrm flipH="1">
                <a:off x="4034" y="4100"/>
                <a:ext cx="11" cy="12"/>
              </a:xfrm>
              <a:prstGeom prst="line">
                <a:avLst/>
              </a:prstGeom>
              <a:noFill/>
              <a:ln w="17463">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81" name="Line 139"/>
              <p:cNvSpPr>
                <a:spLocks noChangeShapeType="1"/>
              </p:cNvSpPr>
              <p:nvPr/>
            </p:nvSpPr>
            <p:spPr bwMode="auto">
              <a:xfrm flipH="1">
                <a:off x="4000" y="4138"/>
                <a:ext cx="13" cy="12"/>
              </a:xfrm>
              <a:prstGeom prst="line">
                <a:avLst/>
              </a:prstGeom>
              <a:noFill/>
              <a:ln w="17463">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82" name="Line 140"/>
              <p:cNvSpPr>
                <a:spLocks noChangeShapeType="1"/>
              </p:cNvSpPr>
              <p:nvPr/>
            </p:nvSpPr>
            <p:spPr bwMode="auto">
              <a:xfrm flipH="1">
                <a:off x="3967" y="4176"/>
                <a:ext cx="12" cy="12"/>
              </a:xfrm>
              <a:prstGeom prst="line">
                <a:avLst/>
              </a:prstGeom>
              <a:noFill/>
              <a:ln w="17463">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83" name="Freeform 141"/>
              <p:cNvSpPr/>
              <p:nvPr/>
            </p:nvSpPr>
            <p:spPr bwMode="auto">
              <a:xfrm>
                <a:off x="3929" y="4212"/>
                <a:ext cx="12" cy="10"/>
              </a:xfrm>
              <a:custGeom>
                <a:avLst/>
                <a:gdLst>
                  <a:gd name="T0" fmla="*/ 12 w 12"/>
                  <a:gd name="T1" fmla="*/ 0 h 10"/>
                  <a:gd name="T2" fmla="*/ 10 w 12"/>
                  <a:gd name="T3" fmla="*/ 2 h 10"/>
                  <a:gd name="T4" fmla="*/ 0 w 12"/>
                  <a:gd name="T5" fmla="*/ 10 h 10"/>
                </a:gdLst>
                <a:ahLst/>
                <a:cxnLst>
                  <a:cxn ang="0">
                    <a:pos x="T0" y="T1"/>
                  </a:cxn>
                  <a:cxn ang="0">
                    <a:pos x="T2" y="T3"/>
                  </a:cxn>
                  <a:cxn ang="0">
                    <a:pos x="T4" y="T5"/>
                  </a:cxn>
                </a:cxnLst>
                <a:rect l="0" t="0" r="r" b="b"/>
                <a:pathLst>
                  <a:path w="12" h="10">
                    <a:moveTo>
                      <a:pt x="12" y="0"/>
                    </a:moveTo>
                    <a:lnTo>
                      <a:pt x="10" y="2"/>
                    </a:lnTo>
                    <a:lnTo>
                      <a:pt x="0" y="10"/>
                    </a:lnTo>
                  </a:path>
                </a:pathLst>
              </a:custGeom>
              <a:noFill/>
              <a:ln w="17463">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84" name="Freeform 142"/>
              <p:cNvSpPr/>
              <p:nvPr/>
            </p:nvSpPr>
            <p:spPr bwMode="auto">
              <a:xfrm>
                <a:off x="3889" y="4243"/>
                <a:ext cx="14" cy="9"/>
              </a:xfrm>
              <a:custGeom>
                <a:avLst/>
                <a:gdLst>
                  <a:gd name="T0" fmla="*/ 14 w 14"/>
                  <a:gd name="T1" fmla="*/ 0 h 9"/>
                  <a:gd name="T2" fmla="*/ 0 w 14"/>
                  <a:gd name="T3" fmla="*/ 9 h 9"/>
                  <a:gd name="T4" fmla="*/ 0 w 14"/>
                  <a:gd name="T5" fmla="*/ 9 h 9"/>
                </a:gdLst>
                <a:ahLst/>
                <a:cxnLst>
                  <a:cxn ang="0">
                    <a:pos x="T0" y="T1"/>
                  </a:cxn>
                  <a:cxn ang="0">
                    <a:pos x="T2" y="T3"/>
                  </a:cxn>
                  <a:cxn ang="0">
                    <a:pos x="T4" y="T5"/>
                  </a:cxn>
                </a:cxnLst>
                <a:rect l="0" t="0" r="r" b="b"/>
                <a:pathLst>
                  <a:path w="14" h="9">
                    <a:moveTo>
                      <a:pt x="14" y="0"/>
                    </a:moveTo>
                    <a:lnTo>
                      <a:pt x="0" y="9"/>
                    </a:lnTo>
                    <a:lnTo>
                      <a:pt x="0" y="9"/>
                    </a:lnTo>
                  </a:path>
                </a:pathLst>
              </a:custGeom>
              <a:noFill/>
              <a:ln w="17463">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85" name="Line 143"/>
              <p:cNvSpPr>
                <a:spLocks noChangeShapeType="1"/>
              </p:cNvSpPr>
              <p:nvPr/>
            </p:nvSpPr>
            <p:spPr bwMode="auto">
              <a:xfrm flipH="1">
                <a:off x="3846" y="4271"/>
                <a:ext cx="15" cy="8"/>
              </a:xfrm>
              <a:prstGeom prst="line">
                <a:avLst/>
              </a:prstGeom>
              <a:noFill/>
              <a:ln w="17463">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grpSp>
        <p:grpSp>
          <p:nvGrpSpPr>
            <p:cNvPr id="5" name="Group 5"/>
            <p:cNvGrpSpPr>
              <a:grpSpLocks noChangeAspect="1"/>
            </p:cNvGrpSpPr>
            <p:nvPr/>
          </p:nvGrpSpPr>
          <p:grpSpPr bwMode="auto">
            <a:xfrm>
              <a:off x="1680" y="1105"/>
              <a:ext cx="15840" cy="10095"/>
              <a:chOff x="672" y="442"/>
              <a:chExt cx="6336" cy="4038"/>
            </a:xfrm>
          </p:grpSpPr>
          <p:sp>
            <p:nvSpPr>
              <p:cNvPr id="10" name="AutoShape 4"/>
              <p:cNvSpPr>
                <a:spLocks noChangeAspect="1" noChangeArrowheads="1" noTextEdit="1"/>
              </p:cNvSpPr>
              <p:nvPr/>
            </p:nvSpPr>
            <p:spPr bwMode="auto">
              <a:xfrm>
                <a:off x="672" y="442"/>
                <a:ext cx="6336" cy="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en-IN" dirty="0"/>
                  <a:t> </a:t>
                </a:r>
                <a:endParaRPr lang="en-US" altLang="en-IN" dirty="0"/>
              </a:p>
            </p:txBody>
          </p:sp>
          <p:grpSp>
            <p:nvGrpSpPr>
              <p:cNvPr id="6" name="Group 206"/>
              <p:cNvGrpSpPr/>
              <p:nvPr/>
            </p:nvGrpSpPr>
            <p:grpSpPr bwMode="auto">
              <a:xfrm>
                <a:off x="791" y="445"/>
                <a:ext cx="6105" cy="3913"/>
                <a:chOff x="791" y="445"/>
                <a:chExt cx="6105" cy="3913"/>
              </a:xfrm>
            </p:grpSpPr>
            <p:sp>
              <p:nvSpPr>
                <p:cNvPr id="1298" name="Freeform 6"/>
                <p:cNvSpPr/>
                <p:nvPr/>
              </p:nvSpPr>
              <p:spPr bwMode="auto">
                <a:xfrm>
                  <a:off x="791" y="841"/>
                  <a:ext cx="6098" cy="3517"/>
                </a:xfrm>
                <a:custGeom>
                  <a:avLst/>
                  <a:gdLst>
                    <a:gd name="T0" fmla="*/ 4496 w 12196"/>
                    <a:gd name="T1" fmla="*/ 0 h 3517"/>
                    <a:gd name="T2" fmla="*/ 1017 w 12196"/>
                    <a:gd name="T3" fmla="*/ 1 h 3517"/>
                    <a:gd name="T4" fmla="*/ 755 w 12196"/>
                    <a:gd name="T5" fmla="*/ 17 h 3517"/>
                    <a:gd name="T6" fmla="*/ 535 w 12196"/>
                    <a:gd name="T7" fmla="*/ 53 h 3517"/>
                    <a:gd name="T8" fmla="*/ 354 w 12196"/>
                    <a:gd name="T9" fmla="*/ 105 h 3517"/>
                    <a:gd name="T10" fmla="*/ 211 w 12196"/>
                    <a:gd name="T11" fmla="*/ 171 h 3517"/>
                    <a:gd name="T12" fmla="*/ 106 w 12196"/>
                    <a:gd name="T13" fmla="*/ 248 h 3517"/>
                    <a:gd name="T14" fmla="*/ 36 w 12196"/>
                    <a:gd name="T15" fmla="*/ 333 h 3517"/>
                    <a:gd name="T16" fmla="*/ 2 w 12196"/>
                    <a:gd name="T17" fmla="*/ 423 h 3517"/>
                    <a:gd name="T18" fmla="*/ 4 w 12196"/>
                    <a:gd name="T19" fmla="*/ 515 h 3517"/>
                    <a:gd name="T20" fmla="*/ 40 w 12196"/>
                    <a:gd name="T21" fmla="*/ 606 h 3517"/>
                    <a:gd name="T22" fmla="*/ 108 w 12196"/>
                    <a:gd name="T23" fmla="*/ 694 h 3517"/>
                    <a:gd name="T24" fmla="*/ 207 w 12196"/>
                    <a:gd name="T25" fmla="*/ 775 h 3517"/>
                    <a:gd name="T26" fmla="*/ 338 w 12196"/>
                    <a:gd name="T27" fmla="*/ 848 h 3517"/>
                    <a:gd name="T28" fmla="*/ 499 w 12196"/>
                    <a:gd name="T29" fmla="*/ 907 h 3517"/>
                    <a:gd name="T30" fmla="*/ 689 w 12196"/>
                    <a:gd name="T31" fmla="*/ 952 h 3517"/>
                    <a:gd name="T32" fmla="*/ 908 w 12196"/>
                    <a:gd name="T33" fmla="*/ 978 h 3517"/>
                    <a:gd name="T34" fmla="*/ 1089 w 12196"/>
                    <a:gd name="T35" fmla="*/ 984 h 3517"/>
                    <a:gd name="T36" fmla="*/ 11264 w 12196"/>
                    <a:gd name="T37" fmla="*/ 987 h 3517"/>
                    <a:gd name="T38" fmla="*/ 11497 w 12196"/>
                    <a:gd name="T39" fmla="*/ 1010 h 3517"/>
                    <a:gd name="T40" fmla="*/ 11695 w 12196"/>
                    <a:gd name="T41" fmla="*/ 1052 h 3517"/>
                    <a:gd name="T42" fmla="*/ 11860 w 12196"/>
                    <a:gd name="T43" fmla="*/ 1111 h 3517"/>
                    <a:gd name="T44" fmla="*/ 11993 w 12196"/>
                    <a:gd name="T45" fmla="*/ 1182 h 3517"/>
                    <a:gd name="T46" fmla="*/ 12092 w 12196"/>
                    <a:gd name="T47" fmla="*/ 1265 h 3517"/>
                    <a:gd name="T48" fmla="*/ 12158 w 12196"/>
                    <a:gd name="T49" fmla="*/ 1355 h 3517"/>
                    <a:gd name="T50" fmla="*/ 12190 w 12196"/>
                    <a:gd name="T51" fmla="*/ 1450 h 3517"/>
                    <a:gd name="T52" fmla="*/ 12190 w 12196"/>
                    <a:gd name="T53" fmla="*/ 1546 h 3517"/>
                    <a:gd name="T54" fmla="*/ 12158 w 12196"/>
                    <a:gd name="T55" fmla="*/ 1641 h 3517"/>
                    <a:gd name="T56" fmla="*/ 12092 w 12196"/>
                    <a:gd name="T57" fmla="*/ 1732 h 3517"/>
                    <a:gd name="T58" fmla="*/ 11993 w 12196"/>
                    <a:gd name="T59" fmla="*/ 1814 h 3517"/>
                    <a:gd name="T60" fmla="*/ 11860 w 12196"/>
                    <a:gd name="T61" fmla="*/ 1886 h 3517"/>
                    <a:gd name="T62" fmla="*/ 11695 w 12196"/>
                    <a:gd name="T63" fmla="*/ 1945 h 3517"/>
                    <a:gd name="T64" fmla="*/ 11497 w 12196"/>
                    <a:gd name="T65" fmla="*/ 1986 h 3517"/>
                    <a:gd name="T66" fmla="*/ 11264 w 12196"/>
                    <a:gd name="T67" fmla="*/ 2009 h 3517"/>
                    <a:gd name="T68" fmla="*/ 1343 w 12196"/>
                    <a:gd name="T69" fmla="*/ 2012 h 3517"/>
                    <a:gd name="T70" fmla="*/ 1174 w 12196"/>
                    <a:gd name="T71" fmla="*/ 2019 h 3517"/>
                    <a:gd name="T72" fmla="*/ 973 w 12196"/>
                    <a:gd name="T73" fmla="*/ 2051 h 3517"/>
                    <a:gd name="T74" fmla="*/ 799 w 12196"/>
                    <a:gd name="T75" fmla="*/ 2103 h 3517"/>
                    <a:gd name="T76" fmla="*/ 654 w 12196"/>
                    <a:gd name="T77" fmla="*/ 2172 h 3517"/>
                    <a:gd name="T78" fmla="*/ 536 w 12196"/>
                    <a:gd name="T79" fmla="*/ 2257 h 3517"/>
                    <a:gd name="T80" fmla="*/ 447 w 12196"/>
                    <a:gd name="T81" fmla="*/ 2352 h 3517"/>
                    <a:gd name="T82" fmla="*/ 390 w 12196"/>
                    <a:gd name="T83" fmla="*/ 2454 h 3517"/>
                    <a:gd name="T84" fmla="*/ 362 w 12196"/>
                    <a:gd name="T85" fmla="*/ 2561 h 3517"/>
                    <a:gd name="T86" fmla="*/ 364 w 12196"/>
                    <a:gd name="T87" fmla="*/ 2670 h 3517"/>
                    <a:gd name="T88" fmla="*/ 397 w 12196"/>
                    <a:gd name="T89" fmla="*/ 2776 h 3517"/>
                    <a:gd name="T90" fmla="*/ 463 w 12196"/>
                    <a:gd name="T91" fmla="*/ 2874 h 3517"/>
                    <a:gd name="T92" fmla="*/ 560 w 12196"/>
                    <a:gd name="T93" fmla="*/ 2965 h 3517"/>
                    <a:gd name="T94" fmla="*/ 689 w 12196"/>
                    <a:gd name="T95" fmla="*/ 3043 h 3517"/>
                    <a:gd name="T96" fmla="*/ 852 w 12196"/>
                    <a:gd name="T97" fmla="*/ 3104 h 3517"/>
                    <a:gd name="T98" fmla="*/ 1049 w 12196"/>
                    <a:gd name="T99" fmla="*/ 3146 h 3517"/>
                    <a:gd name="T100" fmla="*/ 1279 w 12196"/>
                    <a:gd name="T101" fmla="*/ 3165 h 3517"/>
                    <a:gd name="T102" fmla="*/ 5195 w 12196"/>
                    <a:gd name="T103" fmla="*/ 3166 h 3517"/>
                    <a:gd name="T104" fmla="*/ 5553 w 12196"/>
                    <a:gd name="T105" fmla="*/ 3177 h 3517"/>
                    <a:gd name="T106" fmla="*/ 5720 w 12196"/>
                    <a:gd name="T107" fmla="*/ 3196 h 3517"/>
                    <a:gd name="T108" fmla="*/ 5873 w 12196"/>
                    <a:gd name="T109" fmla="*/ 3225 h 3517"/>
                    <a:gd name="T110" fmla="*/ 6000 w 12196"/>
                    <a:gd name="T111" fmla="*/ 3270 h 3517"/>
                    <a:gd name="T112" fmla="*/ 6101 w 12196"/>
                    <a:gd name="T113" fmla="*/ 3331 h 3517"/>
                    <a:gd name="T114" fmla="*/ 6165 w 12196"/>
                    <a:gd name="T115" fmla="*/ 3413 h 3517"/>
                    <a:gd name="T116" fmla="*/ 6188 w 12196"/>
                    <a:gd name="T117" fmla="*/ 3517 h 3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196" h="3517">
                      <a:moveTo>
                        <a:pt x="5033" y="2"/>
                      </a:moveTo>
                      <a:lnTo>
                        <a:pt x="5033" y="2"/>
                      </a:lnTo>
                      <a:lnTo>
                        <a:pt x="4766" y="1"/>
                      </a:lnTo>
                      <a:lnTo>
                        <a:pt x="4496" y="0"/>
                      </a:lnTo>
                      <a:lnTo>
                        <a:pt x="4496" y="0"/>
                      </a:lnTo>
                      <a:lnTo>
                        <a:pt x="1089" y="0"/>
                      </a:lnTo>
                      <a:lnTo>
                        <a:pt x="1089" y="0"/>
                      </a:lnTo>
                      <a:lnTo>
                        <a:pt x="1017" y="1"/>
                      </a:lnTo>
                      <a:lnTo>
                        <a:pt x="948" y="3"/>
                      </a:lnTo>
                      <a:lnTo>
                        <a:pt x="882" y="6"/>
                      </a:lnTo>
                      <a:lnTo>
                        <a:pt x="817" y="11"/>
                      </a:lnTo>
                      <a:lnTo>
                        <a:pt x="755" y="17"/>
                      </a:lnTo>
                      <a:lnTo>
                        <a:pt x="697" y="24"/>
                      </a:lnTo>
                      <a:lnTo>
                        <a:pt x="640" y="32"/>
                      </a:lnTo>
                      <a:lnTo>
                        <a:pt x="586" y="41"/>
                      </a:lnTo>
                      <a:lnTo>
                        <a:pt x="535" y="53"/>
                      </a:lnTo>
                      <a:lnTo>
                        <a:pt x="487" y="64"/>
                      </a:lnTo>
                      <a:lnTo>
                        <a:pt x="439" y="77"/>
                      </a:lnTo>
                      <a:lnTo>
                        <a:pt x="396" y="90"/>
                      </a:lnTo>
                      <a:lnTo>
                        <a:pt x="354" y="105"/>
                      </a:lnTo>
                      <a:lnTo>
                        <a:pt x="314" y="120"/>
                      </a:lnTo>
                      <a:lnTo>
                        <a:pt x="276" y="136"/>
                      </a:lnTo>
                      <a:lnTo>
                        <a:pt x="243" y="154"/>
                      </a:lnTo>
                      <a:lnTo>
                        <a:pt x="211" y="171"/>
                      </a:lnTo>
                      <a:lnTo>
                        <a:pt x="181" y="189"/>
                      </a:lnTo>
                      <a:lnTo>
                        <a:pt x="153" y="209"/>
                      </a:lnTo>
                      <a:lnTo>
                        <a:pt x="127" y="228"/>
                      </a:lnTo>
                      <a:lnTo>
                        <a:pt x="106" y="248"/>
                      </a:lnTo>
                      <a:lnTo>
                        <a:pt x="84" y="269"/>
                      </a:lnTo>
                      <a:lnTo>
                        <a:pt x="66" y="290"/>
                      </a:lnTo>
                      <a:lnTo>
                        <a:pt x="50" y="312"/>
                      </a:lnTo>
                      <a:lnTo>
                        <a:pt x="36" y="333"/>
                      </a:lnTo>
                      <a:lnTo>
                        <a:pt x="24" y="355"/>
                      </a:lnTo>
                      <a:lnTo>
                        <a:pt x="16" y="378"/>
                      </a:lnTo>
                      <a:lnTo>
                        <a:pt x="8" y="400"/>
                      </a:lnTo>
                      <a:lnTo>
                        <a:pt x="2" y="423"/>
                      </a:lnTo>
                      <a:lnTo>
                        <a:pt x="0" y="446"/>
                      </a:lnTo>
                      <a:lnTo>
                        <a:pt x="0" y="469"/>
                      </a:lnTo>
                      <a:lnTo>
                        <a:pt x="0" y="492"/>
                      </a:lnTo>
                      <a:lnTo>
                        <a:pt x="4" y="515"/>
                      </a:lnTo>
                      <a:lnTo>
                        <a:pt x="10" y="538"/>
                      </a:lnTo>
                      <a:lnTo>
                        <a:pt x="18" y="561"/>
                      </a:lnTo>
                      <a:lnTo>
                        <a:pt x="28" y="584"/>
                      </a:lnTo>
                      <a:lnTo>
                        <a:pt x="40" y="606"/>
                      </a:lnTo>
                      <a:lnTo>
                        <a:pt x="54" y="629"/>
                      </a:lnTo>
                      <a:lnTo>
                        <a:pt x="70" y="651"/>
                      </a:lnTo>
                      <a:lnTo>
                        <a:pt x="88" y="672"/>
                      </a:lnTo>
                      <a:lnTo>
                        <a:pt x="108" y="694"/>
                      </a:lnTo>
                      <a:lnTo>
                        <a:pt x="129" y="715"/>
                      </a:lnTo>
                      <a:lnTo>
                        <a:pt x="153" y="736"/>
                      </a:lnTo>
                      <a:lnTo>
                        <a:pt x="179" y="756"/>
                      </a:lnTo>
                      <a:lnTo>
                        <a:pt x="207" y="775"/>
                      </a:lnTo>
                      <a:lnTo>
                        <a:pt x="237" y="795"/>
                      </a:lnTo>
                      <a:lnTo>
                        <a:pt x="268" y="813"/>
                      </a:lnTo>
                      <a:lnTo>
                        <a:pt x="302" y="830"/>
                      </a:lnTo>
                      <a:lnTo>
                        <a:pt x="338" y="848"/>
                      </a:lnTo>
                      <a:lnTo>
                        <a:pt x="376" y="864"/>
                      </a:lnTo>
                      <a:lnTo>
                        <a:pt x="415" y="879"/>
                      </a:lnTo>
                      <a:lnTo>
                        <a:pt x="457" y="894"/>
                      </a:lnTo>
                      <a:lnTo>
                        <a:pt x="499" y="907"/>
                      </a:lnTo>
                      <a:lnTo>
                        <a:pt x="544" y="920"/>
                      </a:lnTo>
                      <a:lnTo>
                        <a:pt x="590" y="931"/>
                      </a:lnTo>
                      <a:lnTo>
                        <a:pt x="640" y="942"/>
                      </a:lnTo>
                      <a:lnTo>
                        <a:pt x="689" y="952"/>
                      </a:lnTo>
                      <a:lnTo>
                        <a:pt x="741" y="960"/>
                      </a:lnTo>
                      <a:lnTo>
                        <a:pt x="795" y="967"/>
                      </a:lnTo>
                      <a:lnTo>
                        <a:pt x="850" y="973"/>
                      </a:lnTo>
                      <a:lnTo>
                        <a:pt x="908" y="978"/>
                      </a:lnTo>
                      <a:lnTo>
                        <a:pt x="965" y="981"/>
                      </a:lnTo>
                      <a:lnTo>
                        <a:pt x="1027" y="983"/>
                      </a:lnTo>
                      <a:lnTo>
                        <a:pt x="1089" y="984"/>
                      </a:lnTo>
                      <a:lnTo>
                        <a:pt x="1089" y="984"/>
                      </a:lnTo>
                      <a:lnTo>
                        <a:pt x="11137" y="984"/>
                      </a:lnTo>
                      <a:lnTo>
                        <a:pt x="11137" y="984"/>
                      </a:lnTo>
                      <a:lnTo>
                        <a:pt x="11203" y="985"/>
                      </a:lnTo>
                      <a:lnTo>
                        <a:pt x="11264" y="987"/>
                      </a:lnTo>
                      <a:lnTo>
                        <a:pt x="11326" y="990"/>
                      </a:lnTo>
                      <a:lnTo>
                        <a:pt x="11385" y="996"/>
                      </a:lnTo>
                      <a:lnTo>
                        <a:pt x="11441" y="1002"/>
                      </a:lnTo>
                      <a:lnTo>
                        <a:pt x="11497" y="1010"/>
                      </a:lnTo>
                      <a:lnTo>
                        <a:pt x="11550" y="1019"/>
                      </a:lnTo>
                      <a:lnTo>
                        <a:pt x="11600" y="1028"/>
                      </a:lnTo>
                      <a:lnTo>
                        <a:pt x="11648" y="1039"/>
                      </a:lnTo>
                      <a:lnTo>
                        <a:pt x="11695" y="1052"/>
                      </a:lnTo>
                      <a:lnTo>
                        <a:pt x="11739" y="1065"/>
                      </a:lnTo>
                      <a:lnTo>
                        <a:pt x="11783" y="1079"/>
                      </a:lnTo>
                      <a:lnTo>
                        <a:pt x="11822" y="1094"/>
                      </a:lnTo>
                      <a:lnTo>
                        <a:pt x="11860" y="1111"/>
                      </a:lnTo>
                      <a:lnTo>
                        <a:pt x="11896" y="1127"/>
                      </a:lnTo>
                      <a:lnTo>
                        <a:pt x="11930" y="1145"/>
                      </a:lnTo>
                      <a:lnTo>
                        <a:pt x="11963" y="1164"/>
                      </a:lnTo>
                      <a:lnTo>
                        <a:pt x="11993" y="1182"/>
                      </a:lnTo>
                      <a:lnTo>
                        <a:pt x="12021" y="1203"/>
                      </a:lnTo>
                      <a:lnTo>
                        <a:pt x="12047" y="1223"/>
                      </a:lnTo>
                      <a:lnTo>
                        <a:pt x="12071" y="1243"/>
                      </a:lnTo>
                      <a:lnTo>
                        <a:pt x="12092" y="1265"/>
                      </a:lnTo>
                      <a:lnTo>
                        <a:pt x="12110" y="1287"/>
                      </a:lnTo>
                      <a:lnTo>
                        <a:pt x="12128" y="1310"/>
                      </a:lnTo>
                      <a:lnTo>
                        <a:pt x="12144" y="1332"/>
                      </a:lnTo>
                      <a:lnTo>
                        <a:pt x="12158" y="1355"/>
                      </a:lnTo>
                      <a:lnTo>
                        <a:pt x="12170" y="1379"/>
                      </a:lnTo>
                      <a:lnTo>
                        <a:pt x="12178" y="1402"/>
                      </a:lnTo>
                      <a:lnTo>
                        <a:pt x="12186" y="1426"/>
                      </a:lnTo>
                      <a:lnTo>
                        <a:pt x="12190" y="1450"/>
                      </a:lnTo>
                      <a:lnTo>
                        <a:pt x="12194" y="1474"/>
                      </a:lnTo>
                      <a:lnTo>
                        <a:pt x="12196" y="1498"/>
                      </a:lnTo>
                      <a:lnTo>
                        <a:pt x="12194" y="1523"/>
                      </a:lnTo>
                      <a:lnTo>
                        <a:pt x="12190" y="1546"/>
                      </a:lnTo>
                      <a:lnTo>
                        <a:pt x="12186" y="1571"/>
                      </a:lnTo>
                      <a:lnTo>
                        <a:pt x="12178" y="1594"/>
                      </a:lnTo>
                      <a:lnTo>
                        <a:pt x="12170" y="1617"/>
                      </a:lnTo>
                      <a:lnTo>
                        <a:pt x="12158" y="1641"/>
                      </a:lnTo>
                      <a:lnTo>
                        <a:pt x="12144" y="1664"/>
                      </a:lnTo>
                      <a:lnTo>
                        <a:pt x="12128" y="1687"/>
                      </a:lnTo>
                      <a:lnTo>
                        <a:pt x="12110" y="1709"/>
                      </a:lnTo>
                      <a:lnTo>
                        <a:pt x="12092" y="1732"/>
                      </a:lnTo>
                      <a:lnTo>
                        <a:pt x="12071" y="1753"/>
                      </a:lnTo>
                      <a:lnTo>
                        <a:pt x="12047" y="1773"/>
                      </a:lnTo>
                      <a:lnTo>
                        <a:pt x="12021" y="1794"/>
                      </a:lnTo>
                      <a:lnTo>
                        <a:pt x="11993" y="1814"/>
                      </a:lnTo>
                      <a:lnTo>
                        <a:pt x="11963" y="1833"/>
                      </a:lnTo>
                      <a:lnTo>
                        <a:pt x="11930" y="1852"/>
                      </a:lnTo>
                      <a:lnTo>
                        <a:pt x="11896" y="1869"/>
                      </a:lnTo>
                      <a:lnTo>
                        <a:pt x="11860" y="1886"/>
                      </a:lnTo>
                      <a:lnTo>
                        <a:pt x="11822" y="1902"/>
                      </a:lnTo>
                      <a:lnTo>
                        <a:pt x="11783" y="1917"/>
                      </a:lnTo>
                      <a:lnTo>
                        <a:pt x="11739" y="1931"/>
                      </a:lnTo>
                      <a:lnTo>
                        <a:pt x="11695" y="1945"/>
                      </a:lnTo>
                      <a:lnTo>
                        <a:pt x="11648" y="1957"/>
                      </a:lnTo>
                      <a:lnTo>
                        <a:pt x="11600" y="1968"/>
                      </a:lnTo>
                      <a:lnTo>
                        <a:pt x="11550" y="1977"/>
                      </a:lnTo>
                      <a:lnTo>
                        <a:pt x="11497" y="1986"/>
                      </a:lnTo>
                      <a:lnTo>
                        <a:pt x="11441" y="1995"/>
                      </a:lnTo>
                      <a:lnTo>
                        <a:pt x="11385" y="2001"/>
                      </a:lnTo>
                      <a:lnTo>
                        <a:pt x="11326" y="2006"/>
                      </a:lnTo>
                      <a:lnTo>
                        <a:pt x="11264" y="2009"/>
                      </a:lnTo>
                      <a:lnTo>
                        <a:pt x="11203" y="2011"/>
                      </a:lnTo>
                      <a:lnTo>
                        <a:pt x="11137" y="2012"/>
                      </a:lnTo>
                      <a:lnTo>
                        <a:pt x="11137" y="2012"/>
                      </a:lnTo>
                      <a:lnTo>
                        <a:pt x="1343" y="2012"/>
                      </a:lnTo>
                      <a:lnTo>
                        <a:pt x="1343" y="2012"/>
                      </a:lnTo>
                      <a:lnTo>
                        <a:pt x="1285" y="2013"/>
                      </a:lnTo>
                      <a:lnTo>
                        <a:pt x="1228" y="2015"/>
                      </a:lnTo>
                      <a:lnTo>
                        <a:pt x="1174" y="2019"/>
                      </a:lnTo>
                      <a:lnTo>
                        <a:pt x="1120" y="2025"/>
                      </a:lnTo>
                      <a:lnTo>
                        <a:pt x="1069" y="2032"/>
                      </a:lnTo>
                      <a:lnTo>
                        <a:pt x="1021" y="2041"/>
                      </a:lnTo>
                      <a:lnTo>
                        <a:pt x="973" y="2051"/>
                      </a:lnTo>
                      <a:lnTo>
                        <a:pt x="926" y="2062"/>
                      </a:lnTo>
                      <a:lnTo>
                        <a:pt x="882" y="2074"/>
                      </a:lnTo>
                      <a:lnTo>
                        <a:pt x="840" y="2087"/>
                      </a:lnTo>
                      <a:lnTo>
                        <a:pt x="799" y="2103"/>
                      </a:lnTo>
                      <a:lnTo>
                        <a:pt x="759" y="2118"/>
                      </a:lnTo>
                      <a:lnTo>
                        <a:pt x="723" y="2135"/>
                      </a:lnTo>
                      <a:lnTo>
                        <a:pt x="687" y="2154"/>
                      </a:lnTo>
                      <a:lnTo>
                        <a:pt x="654" y="2172"/>
                      </a:lnTo>
                      <a:lnTo>
                        <a:pt x="622" y="2192"/>
                      </a:lnTo>
                      <a:lnTo>
                        <a:pt x="590" y="2213"/>
                      </a:lnTo>
                      <a:lnTo>
                        <a:pt x="562" y="2234"/>
                      </a:lnTo>
                      <a:lnTo>
                        <a:pt x="536" y="2257"/>
                      </a:lnTo>
                      <a:lnTo>
                        <a:pt x="511" y="2280"/>
                      </a:lnTo>
                      <a:lnTo>
                        <a:pt x="489" y="2304"/>
                      </a:lnTo>
                      <a:lnTo>
                        <a:pt x="467" y="2327"/>
                      </a:lnTo>
                      <a:lnTo>
                        <a:pt x="447" y="2352"/>
                      </a:lnTo>
                      <a:lnTo>
                        <a:pt x="431" y="2377"/>
                      </a:lnTo>
                      <a:lnTo>
                        <a:pt x="415" y="2402"/>
                      </a:lnTo>
                      <a:lnTo>
                        <a:pt x="401" y="2429"/>
                      </a:lnTo>
                      <a:lnTo>
                        <a:pt x="390" y="2454"/>
                      </a:lnTo>
                      <a:lnTo>
                        <a:pt x="380" y="2481"/>
                      </a:lnTo>
                      <a:lnTo>
                        <a:pt x="372" y="2508"/>
                      </a:lnTo>
                      <a:lnTo>
                        <a:pt x="366" y="2535"/>
                      </a:lnTo>
                      <a:lnTo>
                        <a:pt x="362" y="2561"/>
                      </a:lnTo>
                      <a:lnTo>
                        <a:pt x="360" y="2589"/>
                      </a:lnTo>
                      <a:lnTo>
                        <a:pt x="360" y="2617"/>
                      </a:lnTo>
                      <a:lnTo>
                        <a:pt x="360" y="2643"/>
                      </a:lnTo>
                      <a:lnTo>
                        <a:pt x="364" y="2670"/>
                      </a:lnTo>
                      <a:lnTo>
                        <a:pt x="370" y="2697"/>
                      </a:lnTo>
                      <a:lnTo>
                        <a:pt x="378" y="2724"/>
                      </a:lnTo>
                      <a:lnTo>
                        <a:pt x="386" y="2749"/>
                      </a:lnTo>
                      <a:lnTo>
                        <a:pt x="397" y="2776"/>
                      </a:lnTo>
                      <a:lnTo>
                        <a:pt x="411" y="2801"/>
                      </a:lnTo>
                      <a:lnTo>
                        <a:pt x="427" y="2825"/>
                      </a:lnTo>
                      <a:lnTo>
                        <a:pt x="443" y="2851"/>
                      </a:lnTo>
                      <a:lnTo>
                        <a:pt x="463" y="2874"/>
                      </a:lnTo>
                      <a:lnTo>
                        <a:pt x="485" y="2898"/>
                      </a:lnTo>
                      <a:lnTo>
                        <a:pt x="507" y="2921"/>
                      </a:lnTo>
                      <a:lnTo>
                        <a:pt x="533" y="2944"/>
                      </a:lnTo>
                      <a:lnTo>
                        <a:pt x="560" y="2965"/>
                      </a:lnTo>
                      <a:lnTo>
                        <a:pt x="590" y="2986"/>
                      </a:lnTo>
                      <a:lnTo>
                        <a:pt x="622" y="3006"/>
                      </a:lnTo>
                      <a:lnTo>
                        <a:pt x="654" y="3024"/>
                      </a:lnTo>
                      <a:lnTo>
                        <a:pt x="689" y="3043"/>
                      </a:lnTo>
                      <a:lnTo>
                        <a:pt x="727" y="3060"/>
                      </a:lnTo>
                      <a:lnTo>
                        <a:pt x="767" y="3075"/>
                      </a:lnTo>
                      <a:lnTo>
                        <a:pt x="809" y="3091"/>
                      </a:lnTo>
                      <a:lnTo>
                        <a:pt x="852" y="3104"/>
                      </a:lnTo>
                      <a:lnTo>
                        <a:pt x="898" y="3116"/>
                      </a:lnTo>
                      <a:lnTo>
                        <a:pt x="948" y="3127"/>
                      </a:lnTo>
                      <a:lnTo>
                        <a:pt x="997" y="3137"/>
                      </a:lnTo>
                      <a:lnTo>
                        <a:pt x="1049" y="3146"/>
                      </a:lnTo>
                      <a:lnTo>
                        <a:pt x="1104" y="3153"/>
                      </a:lnTo>
                      <a:lnTo>
                        <a:pt x="1160" y="3159"/>
                      </a:lnTo>
                      <a:lnTo>
                        <a:pt x="1220" y="3163"/>
                      </a:lnTo>
                      <a:lnTo>
                        <a:pt x="1279" y="3165"/>
                      </a:lnTo>
                      <a:lnTo>
                        <a:pt x="1343" y="3166"/>
                      </a:lnTo>
                      <a:lnTo>
                        <a:pt x="1343" y="3166"/>
                      </a:lnTo>
                      <a:lnTo>
                        <a:pt x="5195" y="3166"/>
                      </a:lnTo>
                      <a:lnTo>
                        <a:pt x="5195" y="3166"/>
                      </a:lnTo>
                      <a:lnTo>
                        <a:pt x="5287" y="3167"/>
                      </a:lnTo>
                      <a:lnTo>
                        <a:pt x="5376" y="3168"/>
                      </a:lnTo>
                      <a:lnTo>
                        <a:pt x="5465" y="3172"/>
                      </a:lnTo>
                      <a:lnTo>
                        <a:pt x="5553" y="3177"/>
                      </a:lnTo>
                      <a:lnTo>
                        <a:pt x="5597" y="3180"/>
                      </a:lnTo>
                      <a:lnTo>
                        <a:pt x="5638" y="3185"/>
                      </a:lnTo>
                      <a:lnTo>
                        <a:pt x="5680" y="3189"/>
                      </a:lnTo>
                      <a:lnTo>
                        <a:pt x="5720" y="3196"/>
                      </a:lnTo>
                      <a:lnTo>
                        <a:pt x="5759" y="3202"/>
                      </a:lnTo>
                      <a:lnTo>
                        <a:pt x="5799" y="3209"/>
                      </a:lnTo>
                      <a:lnTo>
                        <a:pt x="5835" y="3216"/>
                      </a:lnTo>
                      <a:lnTo>
                        <a:pt x="5873" y="3225"/>
                      </a:lnTo>
                      <a:lnTo>
                        <a:pt x="5906" y="3234"/>
                      </a:lnTo>
                      <a:lnTo>
                        <a:pt x="5940" y="3245"/>
                      </a:lnTo>
                      <a:lnTo>
                        <a:pt x="5972" y="3257"/>
                      </a:lnTo>
                      <a:lnTo>
                        <a:pt x="6000" y="3270"/>
                      </a:lnTo>
                      <a:lnTo>
                        <a:pt x="6029" y="3283"/>
                      </a:lnTo>
                      <a:lnTo>
                        <a:pt x="6055" y="3299"/>
                      </a:lnTo>
                      <a:lnTo>
                        <a:pt x="6079" y="3314"/>
                      </a:lnTo>
                      <a:lnTo>
                        <a:pt x="6101" y="3331"/>
                      </a:lnTo>
                      <a:lnTo>
                        <a:pt x="6121" y="3349"/>
                      </a:lnTo>
                      <a:lnTo>
                        <a:pt x="6139" y="3369"/>
                      </a:lnTo>
                      <a:lnTo>
                        <a:pt x="6153" y="3390"/>
                      </a:lnTo>
                      <a:lnTo>
                        <a:pt x="6165" y="3413"/>
                      </a:lnTo>
                      <a:lnTo>
                        <a:pt x="6174" y="3436"/>
                      </a:lnTo>
                      <a:lnTo>
                        <a:pt x="6182" y="3462"/>
                      </a:lnTo>
                      <a:lnTo>
                        <a:pt x="6186" y="3488"/>
                      </a:lnTo>
                      <a:lnTo>
                        <a:pt x="6188" y="3517"/>
                      </a:lnTo>
                    </a:path>
                  </a:pathLst>
                </a:custGeom>
                <a:noFill/>
                <a:ln w="377825">
                  <a:solidFill>
                    <a:srgbClr val="FF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299" name="Freeform 7"/>
                <p:cNvSpPr/>
                <p:nvPr/>
              </p:nvSpPr>
              <p:spPr bwMode="auto">
                <a:xfrm>
                  <a:off x="3214" y="445"/>
                  <a:ext cx="592" cy="547"/>
                </a:xfrm>
                <a:custGeom>
                  <a:avLst/>
                  <a:gdLst>
                    <a:gd name="T0" fmla="*/ 395 w 1183"/>
                    <a:gd name="T1" fmla="*/ 513 h 547"/>
                    <a:gd name="T2" fmla="*/ 423 w 1183"/>
                    <a:gd name="T3" fmla="*/ 503 h 547"/>
                    <a:gd name="T4" fmla="*/ 421 w 1183"/>
                    <a:gd name="T5" fmla="*/ 461 h 547"/>
                    <a:gd name="T6" fmla="*/ 427 w 1183"/>
                    <a:gd name="T7" fmla="*/ 451 h 547"/>
                    <a:gd name="T8" fmla="*/ 468 w 1183"/>
                    <a:gd name="T9" fmla="*/ 438 h 547"/>
                    <a:gd name="T10" fmla="*/ 478 w 1183"/>
                    <a:gd name="T11" fmla="*/ 427 h 547"/>
                    <a:gd name="T12" fmla="*/ 470 w 1183"/>
                    <a:gd name="T13" fmla="*/ 394 h 547"/>
                    <a:gd name="T14" fmla="*/ 474 w 1183"/>
                    <a:gd name="T15" fmla="*/ 384 h 547"/>
                    <a:gd name="T16" fmla="*/ 522 w 1183"/>
                    <a:gd name="T17" fmla="*/ 382 h 547"/>
                    <a:gd name="T18" fmla="*/ 599 w 1183"/>
                    <a:gd name="T19" fmla="*/ 367 h 547"/>
                    <a:gd name="T20" fmla="*/ 687 w 1183"/>
                    <a:gd name="T21" fmla="*/ 333 h 547"/>
                    <a:gd name="T22" fmla="*/ 701 w 1183"/>
                    <a:gd name="T23" fmla="*/ 336 h 547"/>
                    <a:gd name="T24" fmla="*/ 740 w 1183"/>
                    <a:gd name="T25" fmla="*/ 346 h 547"/>
                    <a:gd name="T26" fmla="*/ 784 w 1183"/>
                    <a:gd name="T27" fmla="*/ 338 h 547"/>
                    <a:gd name="T28" fmla="*/ 800 w 1183"/>
                    <a:gd name="T29" fmla="*/ 343 h 547"/>
                    <a:gd name="T30" fmla="*/ 838 w 1183"/>
                    <a:gd name="T31" fmla="*/ 348 h 547"/>
                    <a:gd name="T32" fmla="*/ 859 w 1183"/>
                    <a:gd name="T33" fmla="*/ 338 h 547"/>
                    <a:gd name="T34" fmla="*/ 893 w 1183"/>
                    <a:gd name="T35" fmla="*/ 310 h 547"/>
                    <a:gd name="T36" fmla="*/ 923 w 1183"/>
                    <a:gd name="T37" fmla="*/ 292 h 547"/>
                    <a:gd name="T38" fmla="*/ 957 w 1183"/>
                    <a:gd name="T39" fmla="*/ 266 h 547"/>
                    <a:gd name="T40" fmla="*/ 1008 w 1183"/>
                    <a:gd name="T41" fmla="*/ 251 h 547"/>
                    <a:gd name="T42" fmla="*/ 1026 w 1183"/>
                    <a:gd name="T43" fmla="*/ 238 h 547"/>
                    <a:gd name="T44" fmla="*/ 1022 w 1183"/>
                    <a:gd name="T45" fmla="*/ 216 h 547"/>
                    <a:gd name="T46" fmla="*/ 975 w 1183"/>
                    <a:gd name="T47" fmla="*/ 196 h 547"/>
                    <a:gd name="T48" fmla="*/ 959 w 1183"/>
                    <a:gd name="T49" fmla="*/ 186 h 547"/>
                    <a:gd name="T50" fmla="*/ 883 w 1183"/>
                    <a:gd name="T51" fmla="*/ 156 h 547"/>
                    <a:gd name="T52" fmla="*/ 871 w 1183"/>
                    <a:gd name="T53" fmla="*/ 142 h 547"/>
                    <a:gd name="T54" fmla="*/ 933 w 1183"/>
                    <a:gd name="T55" fmla="*/ 119 h 547"/>
                    <a:gd name="T56" fmla="*/ 985 w 1183"/>
                    <a:gd name="T57" fmla="*/ 108 h 547"/>
                    <a:gd name="T58" fmla="*/ 1052 w 1183"/>
                    <a:gd name="T59" fmla="*/ 88 h 547"/>
                    <a:gd name="T60" fmla="*/ 1096 w 1183"/>
                    <a:gd name="T61" fmla="*/ 73 h 547"/>
                    <a:gd name="T62" fmla="*/ 1140 w 1183"/>
                    <a:gd name="T63" fmla="*/ 59 h 547"/>
                    <a:gd name="T64" fmla="*/ 1175 w 1183"/>
                    <a:gd name="T65" fmla="*/ 42 h 547"/>
                    <a:gd name="T66" fmla="*/ 1183 w 1183"/>
                    <a:gd name="T67" fmla="*/ 22 h 547"/>
                    <a:gd name="T68" fmla="*/ 1167 w 1183"/>
                    <a:gd name="T69" fmla="*/ 0 h 547"/>
                    <a:gd name="T70" fmla="*/ 1151 w 1183"/>
                    <a:gd name="T71" fmla="*/ 2 h 547"/>
                    <a:gd name="T72" fmla="*/ 1076 w 1183"/>
                    <a:gd name="T73" fmla="*/ 14 h 547"/>
                    <a:gd name="T74" fmla="*/ 1042 w 1183"/>
                    <a:gd name="T75" fmla="*/ 21 h 547"/>
                    <a:gd name="T76" fmla="*/ 983 w 1183"/>
                    <a:gd name="T77" fmla="*/ 34 h 547"/>
                    <a:gd name="T78" fmla="*/ 903 w 1183"/>
                    <a:gd name="T79" fmla="*/ 44 h 547"/>
                    <a:gd name="T80" fmla="*/ 893 w 1183"/>
                    <a:gd name="T81" fmla="*/ 48 h 547"/>
                    <a:gd name="T82" fmla="*/ 877 w 1183"/>
                    <a:gd name="T83" fmla="*/ 49 h 547"/>
                    <a:gd name="T84" fmla="*/ 840 w 1183"/>
                    <a:gd name="T85" fmla="*/ 57 h 547"/>
                    <a:gd name="T86" fmla="*/ 752 w 1183"/>
                    <a:gd name="T87" fmla="*/ 74 h 547"/>
                    <a:gd name="T88" fmla="*/ 647 w 1183"/>
                    <a:gd name="T89" fmla="*/ 90 h 547"/>
                    <a:gd name="T90" fmla="*/ 585 w 1183"/>
                    <a:gd name="T91" fmla="*/ 97 h 547"/>
                    <a:gd name="T92" fmla="*/ 490 w 1183"/>
                    <a:gd name="T93" fmla="*/ 146 h 547"/>
                    <a:gd name="T94" fmla="*/ 353 w 1183"/>
                    <a:gd name="T95" fmla="*/ 222 h 547"/>
                    <a:gd name="T96" fmla="*/ 337 w 1183"/>
                    <a:gd name="T97" fmla="*/ 222 h 547"/>
                    <a:gd name="T98" fmla="*/ 317 w 1183"/>
                    <a:gd name="T99" fmla="*/ 216 h 547"/>
                    <a:gd name="T100" fmla="*/ 256 w 1183"/>
                    <a:gd name="T101" fmla="*/ 226 h 547"/>
                    <a:gd name="T102" fmla="*/ 234 w 1183"/>
                    <a:gd name="T103" fmla="*/ 226 h 547"/>
                    <a:gd name="T104" fmla="*/ 212 w 1183"/>
                    <a:gd name="T105" fmla="*/ 220 h 547"/>
                    <a:gd name="T106" fmla="*/ 91 w 1183"/>
                    <a:gd name="T107" fmla="*/ 248 h 547"/>
                    <a:gd name="T108" fmla="*/ 8 w 1183"/>
                    <a:gd name="T109" fmla="*/ 264 h 547"/>
                    <a:gd name="T110" fmla="*/ 0 w 1183"/>
                    <a:gd name="T111" fmla="*/ 274 h 547"/>
                    <a:gd name="T112" fmla="*/ 210 w 1183"/>
                    <a:gd name="T113" fmla="*/ 544 h 547"/>
                    <a:gd name="T114" fmla="*/ 228 w 1183"/>
                    <a:gd name="T115" fmla="*/ 546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83" h="547">
                      <a:moveTo>
                        <a:pt x="228" y="546"/>
                      </a:moveTo>
                      <a:lnTo>
                        <a:pt x="228" y="546"/>
                      </a:lnTo>
                      <a:lnTo>
                        <a:pt x="295" y="532"/>
                      </a:lnTo>
                      <a:lnTo>
                        <a:pt x="395" y="513"/>
                      </a:lnTo>
                      <a:lnTo>
                        <a:pt x="395" y="513"/>
                      </a:lnTo>
                      <a:lnTo>
                        <a:pt x="407" y="510"/>
                      </a:lnTo>
                      <a:lnTo>
                        <a:pt x="417" y="507"/>
                      </a:lnTo>
                      <a:lnTo>
                        <a:pt x="423" y="503"/>
                      </a:lnTo>
                      <a:lnTo>
                        <a:pt x="427" y="497"/>
                      </a:lnTo>
                      <a:lnTo>
                        <a:pt x="429" y="491"/>
                      </a:lnTo>
                      <a:lnTo>
                        <a:pt x="429" y="483"/>
                      </a:lnTo>
                      <a:lnTo>
                        <a:pt x="421" y="461"/>
                      </a:lnTo>
                      <a:lnTo>
                        <a:pt x="421" y="461"/>
                      </a:lnTo>
                      <a:lnTo>
                        <a:pt x="421" y="457"/>
                      </a:lnTo>
                      <a:lnTo>
                        <a:pt x="423" y="453"/>
                      </a:lnTo>
                      <a:lnTo>
                        <a:pt x="427" y="451"/>
                      </a:lnTo>
                      <a:lnTo>
                        <a:pt x="433" y="449"/>
                      </a:lnTo>
                      <a:lnTo>
                        <a:pt x="448" y="444"/>
                      </a:lnTo>
                      <a:lnTo>
                        <a:pt x="458" y="442"/>
                      </a:lnTo>
                      <a:lnTo>
                        <a:pt x="468" y="438"/>
                      </a:lnTo>
                      <a:lnTo>
                        <a:pt x="468" y="438"/>
                      </a:lnTo>
                      <a:lnTo>
                        <a:pt x="472" y="436"/>
                      </a:lnTo>
                      <a:lnTo>
                        <a:pt x="474" y="433"/>
                      </a:lnTo>
                      <a:lnTo>
                        <a:pt x="478" y="427"/>
                      </a:lnTo>
                      <a:lnTo>
                        <a:pt x="478" y="419"/>
                      </a:lnTo>
                      <a:lnTo>
                        <a:pt x="478" y="412"/>
                      </a:lnTo>
                      <a:lnTo>
                        <a:pt x="474" y="399"/>
                      </a:lnTo>
                      <a:lnTo>
                        <a:pt x="470" y="394"/>
                      </a:lnTo>
                      <a:lnTo>
                        <a:pt x="470" y="394"/>
                      </a:lnTo>
                      <a:lnTo>
                        <a:pt x="468" y="388"/>
                      </a:lnTo>
                      <a:lnTo>
                        <a:pt x="470" y="386"/>
                      </a:lnTo>
                      <a:lnTo>
                        <a:pt x="474" y="384"/>
                      </a:lnTo>
                      <a:lnTo>
                        <a:pt x="478" y="384"/>
                      </a:lnTo>
                      <a:lnTo>
                        <a:pt x="478" y="384"/>
                      </a:lnTo>
                      <a:lnTo>
                        <a:pt x="500" y="383"/>
                      </a:lnTo>
                      <a:lnTo>
                        <a:pt x="522" y="382"/>
                      </a:lnTo>
                      <a:lnTo>
                        <a:pt x="544" y="379"/>
                      </a:lnTo>
                      <a:lnTo>
                        <a:pt x="564" y="376"/>
                      </a:lnTo>
                      <a:lnTo>
                        <a:pt x="581" y="372"/>
                      </a:lnTo>
                      <a:lnTo>
                        <a:pt x="599" y="367"/>
                      </a:lnTo>
                      <a:lnTo>
                        <a:pt x="629" y="357"/>
                      </a:lnTo>
                      <a:lnTo>
                        <a:pt x="655" y="347"/>
                      </a:lnTo>
                      <a:lnTo>
                        <a:pt x="675" y="338"/>
                      </a:lnTo>
                      <a:lnTo>
                        <a:pt x="687" y="333"/>
                      </a:lnTo>
                      <a:lnTo>
                        <a:pt x="691" y="332"/>
                      </a:lnTo>
                      <a:lnTo>
                        <a:pt x="695" y="333"/>
                      </a:lnTo>
                      <a:lnTo>
                        <a:pt x="695" y="333"/>
                      </a:lnTo>
                      <a:lnTo>
                        <a:pt x="701" y="336"/>
                      </a:lnTo>
                      <a:lnTo>
                        <a:pt x="709" y="340"/>
                      </a:lnTo>
                      <a:lnTo>
                        <a:pt x="718" y="343"/>
                      </a:lnTo>
                      <a:lnTo>
                        <a:pt x="726" y="345"/>
                      </a:lnTo>
                      <a:lnTo>
                        <a:pt x="740" y="346"/>
                      </a:lnTo>
                      <a:lnTo>
                        <a:pt x="756" y="346"/>
                      </a:lnTo>
                      <a:lnTo>
                        <a:pt x="768" y="344"/>
                      </a:lnTo>
                      <a:lnTo>
                        <a:pt x="778" y="342"/>
                      </a:lnTo>
                      <a:lnTo>
                        <a:pt x="784" y="338"/>
                      </a:lnTo>
                      <a:lnTo>
                        <a:pt x="788" y="334"/>
                      </a:lnTo>
                      <a:lnTo>
                        <a:pt x="788" y="334"/>
                      </a:lnTo>
                      <a:lnTo>
                        <a:pt x="792" y="339"/>
                      </a:lnTo>
                      <a:lnTo>
                        <a:pt x="800" y="343"/>
                      </a:lnTo>
                      <a:lnTo>
                        <a:pt x="808" y="345"/>
                      </a:lnTo>
                      <a:lnTo>
                        <a:pt x="818" y="347"/>
                      </a:lnTo>
                      <a:lnTo>
                        <a:pt x="828" y="348"/>
                      </a:lnTo>
                      <a:lnTo>
                        <a:pt x="838" y="348"/>
                      </a:lnTo>
                      <a:lnTo>
                        <a:pt x="846" y="347"/>
                      </a:lnTo>
                      <a:lnTo>
                        <a:pt x="850" y="345"/>
                      </a:lnTo>
                      <a:lnTo>
                        <a:pt x="850" y="345"/>
                      </a:lnTo>
                      <a:lnTo>
                        <a:pt x="859" y="338"/>
                      </a:lnTo>
                      <a:lnTo>
                        <a:pt x="867" y="332"/>
                      </a:lnTo>
                      <a:lnTo>
                        <a:pt x="877" y="322"/>
                      </a:lnTo>
                      <a:lnTo>
                        <a:pt x="887" y="314"/>
                      </a:lnTo>
                      <a:lnTo>
                        <a:pt x="893" y="310"/>
                      </a:lnTo>
                      <a:lnTo>
                        <a:pt x="901" y="306"/>
                      </a:lnTo>
                      <a:lnTo>
                        <a:pt x="901" y="306"/>
                      </a:lnTo>
                      <a:lnTo>
                        <a:pt x="915" y="299"/>
                      </a:lnTo>
                      <a:lnTo>
                        <a:pt x="923" y="292"/>
                      </a:lnTo>
                      <a:lnTo>
                        <a:pt x="935" y="280"/>
                      </a:lnTo>
                      <a:lnTo>
                        <a:pt x="939" y="275"/>
                      </a:lnTo>
                      <a:lnTo>
                        <a:pt x="947" y="271"/>
                      </a:lnTo>
                      <a:lnTo>
                        <a:pt x="957" y="266"/>
                      </a:lnTo>
                      <a:lnTo>
                        <a:pt x="971" y="262"/>
                      </a:lnTo>
                      <a:lnTo>
                        <a:pt x="971" y="262"/>
                      </a:lnTo>
                      <a:lnTo>
                        <a:pt x="995" y="256"/>
                      </a:lnTo>
                      <a:lnTo>
                        <a:pt x="1008" y="251"/>
                      </a:lnTo>
                      <a:lnTo>
                        <a:pt x="1016" y="247"/>
                      </a:lnTo>
                      <a:lnTo>
                        <a:pt x="1022" y="243"/>
                      </a:lnTo>
                      <a:lnTo>
                        <a:pt x="1022" y="243"/>
                      </a:lnTo>
                      <a:lnTo>
                        <a:pt x="1026" y="238"/>
                      </a:lnTo>
                      <a:lnTo>
                        <a:pt x="1028" y="232"/>
                      </a:lnTo>
                      <a:lnTo>
                        <a:pt x="1028" y="228"/>
                      </a:lnTo>
                      <a:lnTo>
                        <a:pt x="1026" y="224"/>
                      </a:lnTo>
                      <a:lnTo>
                        <a:pt x="1022" y="216"/>
                      </a:lnTo>
                      <a:lnTo>
                        <a:pt x="1012" y="209"/>
                      </a:lnTo>
                      <a:lnTo>
                        <a:pt x="1000" y="204"/>
                      </a:lnTo>
                      <a:lnTo>
                        <a:pt x="989" y="199"/>
                      </a:lnTo>
                      <a:lnTo>
                        <a:pt x="975" y="196"/>
                      </a:lnTo>
                      <a:lnTo>
                        <a:pt x="963" y="194"/>
                      </a:lnTo>
                      <a:lnTo>
                        <a:pt x="963" y="194"/>
                      </a:lnTo>
                      <a:lnTo>
                        <a:pt x="961" y="190"/>
                      </a:lnTo>
                      <a:lnTo>
                        <a:pt x="959" y="186"/>
                      </a:lnTo>
                      <a:lnTo>
                        <a:pt x="947" y="178"/>
                      </a:lnTo>
                      <a:lnTo>
                        <a:pt x="933" y="172"/>
                      </a:lnTo>
                      <a:lnTo>
                        <a:pt x="917" y="166"/>
                      </a:lnTo>
                      <a:lnTo>
                        <a:pt x="883" y="156"/>
                      </a:lnTo>
                      <a:lnTo>
                        <a:pt x="867" y="151"/>
                      </a:lnTo>
                      <a:lnTo>
                        <a:pt x="858" y="146"/>
                      </a:lnTo>
                      <a:lnTo>
                        <a:pt x="858" y="146"/>
                      </a:lnTo>
                      <a:lnTo>
                        <a:pt x="871" y="142"/>
                      </a:lnTo>
                      <a:lnTo>
                        <a:pt x="887" y="137"/>
                      </a:lnTo>
                      <a:lnTo>
                        <a:pt x="909" y="129"/>
                      </a:lnTo>
                      <a:lnTo>
                        <a:pt x="933" y="119"/>
                      </a:lnTo>
                      <a:lnTo>
                        <a:pt x="933" y="119"/>
                      </a:lnTo>
                      <a:lnTo>
                        <a:pt x="943" y="115"/>
                      </a:lnTo>
                      <a:lnTo>
                        <a:pt x="953" y="114"/>
                      </a:lnTo>
                      <a:lnTo>
                        <a:pt x="965" y="113"/>
                      </a:lnTo>
                      <a:lnTo>
                        <a:pt x="985" y="108"/>
                      </a:lnTo>
                      <a:lnTo>
                        <a:pt x="985" y="108"/>
                      </a:lnTo>
                      <a:lnTo>
                        <a:pt x="1016" y="100"/>
                      </a:lnTo>
                      <a:lnTo>
                        <a:pt x="1036" y="93"/>
                      </a:lnTo>
                      <a:lnTo>
                        <a:pt x="1052" y="88"/>
                      </a:lnTo>
                      <a:lnTo>
                        <a:pt x="1062" y="83"/>
                      </a:lnTo>
                      <a:lnTo>
                        <a:pt x="1062" y="83"/>
                      </a:lnTo>
                      <a:lnTo>
                        <a:pt x="1074" y="78"/>
                      </a:lnTo>
                      <a:lnTo>
                        <a:pt x="1096" y="73"/>
                      </a:lnTo>
                      <a:lnTo>
                        <a:pt x="1120" y="66"/>
                      </a:lnTo>
                      <a:lnTo>
                        <a:pt x="1130" y="63"/>
                      </a:lnTo>
                      <a:lnTo>
                        <a:pt x="1140" y="59"/>
                      </a:lnTo>
                      <a:lnTo>
                        <a:pt x="1140" y="59"/>
                      </a:lnTo>
                      <a:lnTo>
                        <a:pt x="1151" y="55"/>
                      </a:lnTo>
                      <a:lnTo>
                        <a:pt x="1161" y="51"/>
                      </a:lnTo>
                      <a:lnTo>
                        <a:pt x="1169" y="46"/>
                      </a:lnTo>
                      <a:lnTo>
                        <a:pt x="1175" y="42"/>
                      </a:lnTo>
                      <a:lnTo>
                        <a:pt x="1179" y="37"/>
                      </a:lnTo>
                      <a:lnTo>
                        <a:pt x="1183" y="32"/>
                      </a:lnTo>
                      <a:lnTo>
                        <a:pt x="1183" y="28"/>
                      </a:lnTo>
                      <a:lnTo>
                        <a:pt x="1183" y="22"/>
                      </a:lnTo>
                      <a:lnTo>
                        <a:pt x="1181" y="14"/>
                      </a:lnTo>
                      <a:lnTo>
                        <a:pt x="1175" y="8"/>
                      </a:lnTo>
                      <a:lnTo>
                        <a:pt x="1167" y="0"/>
                      </a:lnTo>
                      <a:lnTo>
                        <a:pt x="1167" y="0"/>
                      </a:lnTo>
                      <a:lnTo>
                        <a:pt x="1167" y="0"/>
                      </a:lnTo>
                      <a:lnTo>
                        <a:pt x="1163" y="0"/>
                      </a:lnTo>
                      <a:lnTo>
                        <a:pt x="1151" y="2"/>
                      </a:lnTo>
                      <a:lnTo>
                        <a:pt x="1151" y="2"/>
                      </a:lnTo>
                      <a:lnTo>
                        <a:pt x="1134" y="5"/>
                      </a:lnTo>
                      <a:lnTo>
                        <a:pt x="1110" y="8"/>
                      </a:lnTo>
                      <a:lnTo>
                        <a:pt x="1086" y="12"/>
                      </a:lnTo>
                      <a:lnTo>
                        <a:pt x="1076" y="14"/>
                      </a:lnTo>
                      <a:lnTo>
                        <a:pt x="1064" y="17"/>
                      </a:lnTo>
                      <a:lnTo>
                        <a:pt x="1064" y="17"/>
                      </a:lnTo>
                      <a:lnTo>
                        <a:pt x="1054" y="19"/>
                      </a:lnTo>
                      <a:lnTo>
                        <a:pt x="1042" y="21"/>
                      </a:lnTo>
                      <a:lnTo>
                        <a:pt x="1026" y="24"/>
                      </a:lnTo>
                      <a:lnTo>
                        <a:pt x="1008" y="30"/>
                      </a:lnTo>
                      <a:lnTo>
                        <a:pt x="1008" y="30"/>
                      </a:lnTo>
                      <a:lnTo>
                        <a:pt x="983" y="34"/>
                      </a:lnTo>
                      <a:lnTo>
                        <a:pt x="959" y="38"/>
                      </a:lnTo>
                      <a:lnTo>
                        <a:pt x="933" y="42"/>
                      </a:lnTo>
                      <a:lnTo>
                        <a:pt x="919" y="44"/>
                      </a:lnTo>
                      <a:lnTo>
                        <a:pt x="903" y="44"/>
                      </a:lnTo>
                      <a:lnTo>
                        <a:pt x="903" y="44"/>
                      </a:lnTo>
                      <a:lnTo>
                        <a:pt x="899" y="45"/>
                      </a:lnTo>
                      <a:lnTo>
                        <a:pt x="897" y="46"/>
                      </a:lnTo>
                      <a:lnTo>
                        <a:pt x="893" y="48"/>
                      </a:lnTo>
                      <a:lnTo>
                        <a:pt x="885" y="49"/>
                      </a:lnTo>
                      <a:lnTo>
                        <a:pt x="885" y="49"/>
                      </a:lnTo>
                      <a:lnTo>
                        <a:pt x="881" y="50"/>
                      </a:lnTo>
                      <a:lnTo>
                        <a:pt x="877" y="49"/>
                      </a:lnTo>
                      <a:lnTo>
                        <a:pt x="869" y="50"/>
                      </a:lnTo>
                      <a:lnTo>
                        <a:pt x="858" y="53"/>
                      </a:lnTo>
                      <a:lnTo>
                        <a:pt x="858" y="53"/>
                      </a:lnTo>
                      <a:lnTo>
                        <a:pt x="840" y="57"/>
                      </a:lnTo>
                      <a:lnTo>
                        <a:pt x="818" y="62"/>
                      </a:lnTo>
                      <a:lnTo>
                        <a:pt x="774" y="70"/>
                      </a:lnTo>
                      <a:lnTo>
                        <a:pt x="774" y="70"/>
                      </a:lnTo>
                      <a:lnTo>
                        <a:pt x="752" y="74"/>
                      </a:lnTo>
                      <a:lnTo>
                        <a:pt x="726" y="77"/>
                      </a:lnTo>
                      <a:lnTo>
                        <a:pt x="693" y="83"/>
                      </a:lnTo>
                      <a:lnTo>
                        <a:pt x="647" y="90"/>
                      </a:lnTo>
                      <a:lnTo>
                        <a:pt x="647" y="90"/>
                      </a:lnTo>
                      <a:lnTo>
                        <a:pt x="623" y="92"/>
                      </a:lnTo>
                      <a:lnTo>
                        <a:pt x="603" y="94"/>
                      </a:lnTo>
                      <a:lnTo>
                        <a:pt x="593" y="95"/>
                      </a:lnTo>
                      <a:lnTo>
                        <a:pt x="585" y="97"/>
                      </a:lnTo>
                      <a:lnTo>
                        <a:pt x="577" y="99"/>
                      </a:lnTo>
                      <a:lnTo>
                        <a:pt x="572" y="102"/>
                      </a:lnTo>
                      <a:lnTo>
                        <a:pt x="572" y="102"/>
                      </a:lnTo>
                      <a:lnTo>
                        <a:pt x="490" y="146"/>
                      </a:lnTo>
                      <a:lnTo>
                        <a:pt x="427" y="181"/>
                      </a:lnTo>
                      <a:lnTo>
                        <a:pt x="355" y="221"/>
                      </a:lnTo>
                      <a:lnTo>
                        <a:pt x="355" y="221"/>
                      </a:lnTo>
                      <a:lnTo>
                        <a:pt x="353" y="222"/>
                      </a:lnTo>
                      <a:lnTo>
                        <a:pt x="347" y="223"/>
                      </a:lnTo>
                      <a:lnTo>
                        <a:pt x="345" y="224"/>
                      </a:lnTo>
                      <a:lnTo>
                        <a:pt x="341" y="223"/>
                      </a:lnTo>
                      <a:lnTo>
                        <a:pt x="337" y="222"/>
                      </a:lnTo>
                      <a:lnTo>
                        <a:pt x="331" y="220"/>
                      </a:lnTo>
                      <a:lnTo>
                        <a:pt x="331" y="220"/>
                      </a:lnTo>
                      <a:lnTo>
                        <a:pt x="323" y="217"/>
                      </a:lnTo>
                      <a:lnTo>
                        <a:pt x="317" y="216"/>
                      </a:lnTo>
                      <a:lnTo>
                        <a:pt x="309" y="215"/>
                      </a:lnTo>
                      <a:lnTo>
                        <a:pt x="303" y="216"/>
                      </a:lnTo>
                      <a:lnTo>
                        <a:pt x="286" y="220"/>
                      </a:lnTo>
                      <a:lnTo>
                        <a:pt x="256" y="226"/>
                      </a:lnTo>
                      <a:lnTo>
                        <a:pt x="256" y="226"/>
                      </a:lnTo>
                      <a:lnTo>
                        <a:pt x="246" y="227"/>
                      </a:lnTo>
                      <a:lnTo>
                        <a:pt x="238" y="227"/>
                      </a:lnTo>
                      <a:lnTo>
                        <a:pt x="234" y="226"/>
                      </a:lnTo>
                      <a:lnTo>
                        <a:pt x="228" y="223"/>
                      </a:lnTo>
                      <a:lnTo>
                        <a:pt x="224" y="222"/>
                      </a:lnTo>
                      <a:lnTo>
                        <a:pt x="220" y="220"/>
                      </a:lnTo>
                      <a:lnTo>
                        <a:pt x="212" y="220"/>
                      </a:lnTo>
                      <a:lnTo>
                        <a:pt x="200" y="222"/>
                      </a:lnTo>
                      <a:lnTo>
                        <a:pt x="200" y="222"/>
                      </a:lnTo>
                      <a:lnTo>
                        <a:pt x="129" y="239"/>
                      </a:lnTo>
                      <a:lnTo>
                        <a:pt x="91" y="248"/>
                      </a:lnTo>
                      <a:lnTo>
                        <a:pt x="37" y="258"/>
                      </a:lnTo>
                      <a:lnTo>
                        <a:pt x="37" y="258"/>
                      </a:lnTo>
                      <a:lnTo>
                        <a:pt x="15" y="263"/>
                      </a:lnTo>
                      <a:lnTo>
                        <a:pt x="8" y="264"/>
                      </a:lnTo>
                      <a:lnTo>
                        <a:pt x="4" y="266"/>
                      </a:lnTo>
                      <a:lnTo>
                        <a:pt x="0" y="268"/>
                      </a:lnTo>
                      <a:lnTo>
                        <a:pt x="0" y="271"/>
                      </a:lnTo>
                      <a:lnTo>
                        <a:pt x="0" y="274"/>
                      </a:lnTo>
                      <a:lnTo>
                        <a:pt x="2" y="279"/>
                      </a:lnTo>
                      <a:lnTo>
                        <a:pt x="208" y="541"/>
                      </a:lnTo>
                      <a:lnTo>
                        <a:pt x="208" y="541"/>
                      </a:lnTo>
                      <a:lnTo>
                        <a:pt x="210" y="544"/>
                      </a:lnTo>
                      <a:lnTo>
                        <a:pt x="214" y="546"/>
                      </a:lnTo>
                      <a:lnTo>
                        <a:pt x="220" y="547"/>
                      </a:lnTo>
                      <a:lnTo>
                        <a:pt x="228" y="546"/>
                      </a:lnTo>
                      <a:lnTo>
                        <a:pt x="228" y="546"/>
                      </a:lnTo>
                      <a:close/>
                    </a:path>
                  </a:pathLst>
                </a:custGeom>
                <a:solidFill>
                  <a:srgbClr val="3F3F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1300" name="Freeform 8"/>
                <p:cNvSpPr/>
                <p:nvPr/>
              </p:nvSpPr>
              <p:spPr bwMode="auto">
                <a:xfrm>
                  <a:off x="3779" y="453"/>
                  <a:ext cx="36" cy="19"/>
                </a:xfrm>
                <a:custGeom>
                  <a:avLst/>
                  <a:gdLst>
                    <a:gd name="T0" fmla="*/ 69 w 71"/>
                    <a:gd name="T1" fmla="*/ 0 h 19"/>
                    <a:gd name="T2" fmla="*/ 69 w 71"/>
                    <a:gd name="T3" fmla="*/ 0 h 19"/>
                    <a:gd name="T4" fmla="*/ 71 w 71"/>
                    <a:gd name="T5" fmla="*/ 4 h 19"/>
                    <a:gd name="T6" fmla="*/ 67 w 71"/>
                    <a:gd name="T7" fmla="*/ 7 h 19"/>
                    <a:gd name="T8" fmla="*/ 61 w 71"/>
                    <a:gd name="T9" fmla="*/ 10 h 19"/>
                    <a:gd name="T10" fmla="*/ 53 w 71"/>
                    <a:gd name="T11" fmla="*/ 13 h 19"/>
                    <a:gd name="T12" fmla="*/ 36 w 71"/>
                    <a:gd name="T13" fmla="*/ 17 h 19"/>
                    <a:gd name="T14" fmla="*/ 18 w 71"/>
                    <a:gd name="T15" fmla="*/ 19 h 19"/>
                    <a:gd name="T16" fmla="*/ 18 w 71"/>
                    <a:gd name="T17" fmla="*/ 19 h 19"/>
                    <a:gd name="T18" fmla="*/ 14 w 71"/>
                    <a:gd name="T19" fmla="*/ 19 h 19"/>
                    <a:gd name="T20" fmla="*/ 10 w 71"/>
                    <a:gd name="T21" fmla="*/ 19 h 19"/>
                    <a:gd name="T22" fmla="*/ 2 w 71"/>
                    <a:gd name="T23" fmla="*/ 17 h 19"/>
                    <a:gd name="T24" fmla="*/ 0 w 71"/>
                    <a:gd name="T25" fmla="*/ 14 h 19"/>
                    <a:gd name="T26" fmla="*/ 0 w 71"/>
                    <a:gd name="T27" fmla="*/ 12 h 19"/>
                    <a:gd name="T28" fmla="*/ 0 w 71"/>
                    <a:gd name="T29" fmla="*/ 11 h 19"/>
                    <a:gd name="T30" fmla="*/ 2 w 71"/>
                    <a:gd name="T31" fmla="*/ 9 h 19"/>
                    <a:gd name="T32" fmla="*/ 65 w 71"/>
                    <a:gd name="T33" fmla="*/ 0 h 19"/>
                    <a:gd name="T34" fmla="*/ 65 w 71"/>
                    <a:gd name="T35" fmla="*/ 0 h 19"/>
                    <a:gd name="T36" fmla="*/ 69 w 71"/>
                    <a:gd name="T37" fmla="*/ 0 h 19"/>
                    <a:gd name="T38" fmla="*/ 69 w 71"/>
                    <a:gd name="T3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1" h="19">
                      <a:moveTo>
                        <a:pt x="69" y="0"/>
                      </a:moveTo>
                      <a:lnTo>
                        <a:pt x="69" y="0"/>
                      </a:lnTo>
                      <a:lnTo>
                        <a:pt x="71" y="4"/>
                      </a:lnTo>
                      <a:lnTo>
                        <a:pt x="67" y="7"/>
                      </a:lnTo>
                      <a:lnTo>
                        <a:pt x="61" y="10"/>
                      </a:lnTo>
                      <a:lnTo>
                        <a:pt x="53" y="13"/>
                      </a:lnTo>
                      <a:lnTo>
                        <a:pt x="36" y="17"/>
                      </a:lnTo>
                      <a:lnTo>
                        <a:pt x="18" y="19"/>
                      </a:lnTo>
                      <a:lnTo>
                        <a:pt x="18" y="19"/>
                      </a:lnTo>
                      <a:lnTo>
                        <a:pt x="14" y="19"/>
                      </a:lnTo>
                      <a:lnTo>
                        <a:pt x="10" y="19"/>
                      </a:lnTo>
                      <a:lnTo>
                        <a:pt x="2" y="17"/>
                      </a:lnTo>
                      <a:lnTo>
                        <a:pt x="0" y="14"/>
                      </a:lnTo>
                      <a:lnTo>
                        <a:pt x="0" y="12"/>
                      </a:lnTo>
                      <a:lnTo>
                        <a:pt x="0" y="11"/>
                      </a:lnTo>
                      <a:lnTo>
                        <a:pt x="2" y="9"/>
                      </a:lnTo>
                      <a:lnTo>
                        <a:pt x="65" y="0"/>
                      </a:lnTo>
                      <a:lnTo>
                        <a:pt x="65" y="0"/>
                      </a:lnTo>
                      <a:lnTo>
                        <a:pt x="69" y="0"/>
                      </a:lnTo>
                      <a:lnTo>
                        <a:pt x="69"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1302" name="Freeform 10"/>
                <p:cNvSpPr/>
                <p:nvPr/>
              </p:nvSpPr>
              <p:spPr bwMode="auto">
                <a:xfrm>
                  <a:off x="3699" y="662"/>
                  <a:ext cx="42" cy="29"/>
                </a:xfrm>
                <a:custGeom>
                  <a:avLst/>
                  <a:gdLst>
                    <a:gd name="T0" fmla="*/ 0 w 85"/>
                    <a:gd name="T1" fmla="*/ 24 h 29"/>
                    <a:gd name="T2" fmla="*/ 0 w 85"/>
                    <a:gd name="T3" fmla="*/ 24 h 29"/>
                    <a:gd name="T4" fmla="*/ 2 w 85"/>
                    <a:gd name="T5" fmla="*/ 17 h 29"/>
                    <a:gd name="T6" fmla="*/ 4 w 85"/>
                    <a:gd name="T7" fmla="*/ 12 h 29"/>
                    <a:gd name="T8" fmla="*/ 8 w 85"/>
                    <a:gd name="T9" fmla="*/ 8 h 29"/>
                    <a:gd name="T10" fmla="*/ 18 w 85"/>
                    <a:gd name="T11" fmla="*/ 5 h 29"/>
                    <a:gd name="T12" fmla="*/ 18 w 85"/>
                    <a:gd name="T13" fmla="*/ 5 h 29"/>
                    <a:gd name="T14" fmla="*/ 24 w 85"/>
                    <a:gd name="T15" fmla="*/ 3 h 29"/>
                    <a:gd name="T16" fmla="*/ 34 w 85"/>
                    <a:gd name="T17" fmla="*/ 2 h 29"/>
                    <a:gd name="T18" fmla="*/ 44 w 85"/>
                    <a:gd name="T19" fmla="*/ 1 h 29"/>
                    <a:gd name="T20" fmla="*/ 56 w 85"/>
                    <a:gd name="T21" fmla="*/ 0 h 29"/>
                    <a:gd name="T22" fmla="*/ 66 w 85"/>
                    <a:gd name="T23" fmla="*/ 1 h 29"/>
                    <a:gd name="T24" fmla="*/ 75 w 85"/>
                    <a:gd name="T25" fmla="*/ 2 h 29"/>
                    <a:gd name="T26" fmla="*/ 81 w 85"/>
                    <a:gd name="T27" fmla="*/ 5 h 29"/>
                    <a:gd name="T28" fmla="*/ 83 w 85"/>
                    <a:gd name="T29" fmla="*/ 6 h 29"/>
                    <a:gd name="T30" fmla="*/ 85 w 85"/>
                    <a:gd name="T31" fmla="*/ 8 h 29"/>
                    <a:gd name="T32" fmla="*/ 85 w 85"/>
                    <a:gd name="T33" fmla="*/ 8 h 29"/>
                    <a:gd name="T34" fmla="*/ 79 w 85"/>
                    <a:gd name="T35" fmla="*/ 11 h 29"/>
                    <a:gd name="T36" fmla="*/ 72 w 85"/>
                    <a:gd name="T37" fmla="*/ 14 h 29"/>
                    <a:gd name="T38" fmla="*/ 52 w 85"/>
                    <a:gd name="T39" fmla="*/ 21 h 29"/>
                    <a:gd name="T40" fmla="*/ 52 w 85"/>
                    <a:gd name="T41" fmla="*/ 21 h 29"/>
                    <a:gd name="T42" fmla="*/ 40 w 85"/>
                    <a:gd name="T43" fmla="*/ 25 h 29"/>
                    <a:gd name="T44" fmla="*/ 22 w 85"/>
                    <a:gd name="T45" fmla="*/ 28 h 29"/>
                    <a:gd name="T46" fmla="*/ 14 w 85"/>
                    <a:gd name="T47" fmla="*/ 29 h 29"/>
                    <a:gd name="T48" fmla="*/ 8 w 85"/>
                    <a:gd name="T49" fmla="*/ 29 h 29"/>
                    <a:gd name="T50" fmla="*/ 2 w 85"/>
                    <a:gd name="T51" fmla="*/ 27 h 29"/>
                    <a:gd name="T52" fmla="*/ 0 w 85"/>
                    <a:gd name="T53" fmla="*/ 24 h 29"/>
                    <a:gd name="T54" fmla="*/ 0 w 85"/>
                    <a:gd name="T55" fmla="*/ 2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5" h="29">
                      <a:moveTo>
                        <a:pt x="0" y="24"/>
                      </a:moveTo>
                      <a:lnTo>
                        <a:pt x="0" y="24"/>
                      </a:lnTo>
                      <a:lnTo>
                        <a:pt x="2" y="17"/>
                      </a:lnTo>
                      <a:lnTo>
                        <a:pt x="4" y="12"/>
                      </a:lnTo>
                      <a:lnTo>
                        <a:pt x="8" y="8"/>
                      </a:lnTo>
                      <a:lnTo>
                        <a:pt x="18" y="5"/>
                      </a:lnTo>
                      <a:lnTo>
                        <a:pt x="18" y="5"/>
                      </a:lnTo>
                      <a:lnTo>
                        <a:pt x="24" y="3"/>
                      </a:lnTo>
                      <a:lnTo>
                        <a:pt x="34" y="2"/>
                      </a:lnTo>
                      <a:lnTo>
                        <a:pt x="44" y="1"/>
                      </a:lnTo>
                      <a:lnTo>
                        <a:pt x="56" y="0"/>
                      </a:lnTo>
                      <a:lnTo>
                        <a:pt x="66" y="1"/>
                      </a:lnTo>
                      <a:lnTo>
                        <a:pt x="75" y="2"/>
                      </a:lnTo>
                      <a:lnTo>
                        <a:pt x="81" y="5"/>
                      </a:lnTo>
                      <a:lnTo>
                        <a:pt x="83" y="6"/>
                      </a:lnTo>
                      <a:lnTo>
                        <a:pt x="85" y="8"/>
                      </a:lnTo>
                      <a:lnTo>
                        <a:pt x="85" y="8"/>
                      </a:lnTo>
                      <a:lnTo>
                        <a:pt x="79" y="11"/>
                      </a:lnTo>
                      <a:lnTo>
                        <a:pt x="72" y="14"/>
                      </a:lnTo>
                      <a:lnTo>
                        <a:pt x="52" y="21"/>
                      </a:lnTo>
                      <a:lnTo>
                        <a:pt x="52" y="21"/>
                      </a:lnTo>
                      <a:lnTo>
                        <a:pt x="40" y="25"/>
                      </a:lnTo>
                      <a:lnTo>
                        <a:pt x="22" y="28"/>
                      </a:lnTo>
                      <a:lnTo>
                        <a:pt x="14" y="29"/>
                      </a:lnTo>
                      <a:lnTo>
                        <a:pt x="8" y="29"/>
                      </a:lnTo>
                      <a:lnTo>
                        <a:pt x="2" y="27"/>
                      </a:lnTo>
                      <a:lnTo>
                        <a:pt x="0" y="24"/>
                      </a:lnTo>
                      <a:lnTo>
                        <a:pt x="0" y="2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1303" name="Freeform 11"/>
                <p:cNvSpPr/>
                <p:nvPr/>
              </p:nvSpPr>
              <p:spPr bwMode="auto">
                <a:xfrm>
                  <a:off x="3344" y="672"/>
                  <a:ext cx="113" cy="215"/>
                </a:xfrm>
                <a:custGeom>
                  <a:avLst/>
                  <a:gdLst>
                    <a:gd name="T0" fmla="*/ 211 w 226"/>
                    <a:gd name="T1" fmla="*/ 205 h 215"/>
                    <a:gd name="T2" fmla="*/ 211 w 226"/>
                    <a:gd name="T3" fmla="*/ 205 h 215"/>
                    <a:gd name="T4" fmla="*/ 217 w 226"/>
                    <a:gd name="T5" fmla="*/ 204 h 215"/>
                    <a:gd name="T6" fmla="*/ 220 w 226"/>
                    <a:gd name="T7" fmla="*/ 202 h 215"/>
                    <a:gd name="T8" fmla="*/ 222 w 226"/>
                    <a:gd name="T9" fmla="*/ 200 h 215"/>
                    <a:gd name="T10" fmla="*/ 224 w 226"/>
                    <a:gd name="T11" fmla="*/ 198 h 215"/>
                    <a:gd name="T12" fmla="*/ 226 w 226"/>
                    <a:gd name="T13" fmla="*/ 193 h 215"/>
                    <a:gd name="T14" fmla="*/ 224 w 226"/>
                    <a:gd name="T15" fmla="*/ 189 h 215"/>
                    <a:gd name="T16" fmla="*/ 224 w 226"/>
                    <a:gd name="T17" fmla="*/ 189 h 215"/>
                    <a:gd name="T18" fmla="*/ 222 w 226"/>
                    <a:gd name="T19" fmla="*/ 184 h 215"/>
                    <a:gd name="T20" fmla="*/ 217 w 226"/>
                    <a:gd name="T21" fmla="*/ 177 h 215"/>
                    <a:gd name="T22" fmla="*/ 197 w 226"/>
                    <a:gd name="T23" fmla="*/ 157 h 215"/>
                    <a:gd name="T24" fmla="*/ 171 w 226"/>
                    <a:gd name="T25" fmla="*/ 131 h 215"/>
                    <a:gd name="T26" fmla="*/ 143 w 226"/>
                    <a:gd name="T27" fmla="*/ 99 h 215"/>
                    <a:gd name="T28" fmla="*/ 143 w 226"/>
                    <a:gd name="T29" fmla="*/ 99 h 215"/>
                    <a:gd name="T30" fmla="*/ 119 w 226"/>
                    <a:gd name="T31" fmla="*/ 71 h 215"/>
                    <a:gd name="T32" fmla="*/ 105 w 226"/>
                    <a:gd name="T33" fmla="*/ 49 h 215"/>
                    <a:gd name="T34" fmla="*/ 83 w 226"/>
                    <a:gd name="T35" fmla="*/ 15 h 215"/>
                    <a:gd name="T36" fmla="*/ 83 w 226"/>
                    <a:gd name="T37" fmla="*/ 15 h 215"/>
                    <a:gd name="T38" fmla="*/ 79 w 226"/>
                    <a:gd name="T39" fmla="*/ 4 h 215"/>
                    <a:gd name="T40" fmla="*/ 77 w 226"/>
                    <a:gd name="T41" fmla="*/ 2 h 215"/>
                    <a:gd name="T42" fmla="*/ 76 w 226"/>
                    <a:gd name="T43" fmla="*/ 1 h 215"/>
                    <a:gd name="T44" fmla="*/ 72 w 226"/>
                    <a:gd name="T45" fmla="*/ 0 h 215"/>
                    <a:gd name="T46" fmla="*/ 66 w 226"/>
                    <a:gd name="T47" fmla="*/ 1 h 215"/>
                    <a:gd name="T48" fmla="*/ 66 w 226"/>
                    <a:gd name="T49" fmla="*/ 1 h 215"/>
                    <a:gd name="T50" fmla="*/ 32 w 226"/>
                    <a:gd name="T51" fmla="*/ 8 h 215"/>
                    <a:gd name="T52" fmla="*/ 20 w 226"/>
                    <a:gd name="T53" fmla="*/ 11 h 215"/>
                    <a:gd name="T54" fmla="*/ 10 w 226"/>
                    <a:gd name="T55" fmla="*/ 14 h 215"/>
                    <a:gd name="T56" fmla="*/ 4 w 226"/>
                    <a:gd name="T57" fmla="*/ 17 h 215"/>
                    <a:gd name="T58" fmla="*/ 0 w 226"/>
                    <a:gd name="T59" fmla="*/ 22 h 215"/>
                    <a:gd name="T60" fmla="*/ 0 w 226"/>
                    <a:gd name="T61" fmla="*/ 28 h 215"/>
                    <a:gd name="T62" fmla="*/ 2 w 226"/>
                    <a:gd name="T63" fmla="*/ 35 h 215"/>
                    <a:gd name="T64" fmla="*/ 2 w 226"/>
                    <a:gd name="T65" fmla="*/ 35 h 215"/>
                    <a:gd name="T66" fmla="*/ 8 w 226"/>
                    <a:gd name="T67" fmla="*/ 48 h 215"/>
                    <a:gd name="T68" fmla="*/ 20 w 226"/>
                    <a:gd name="T69" fmla="*/ 68 h 215"/>
                    <a:gd name="T70" fmla="*/ 36 w 226"/>
                    <a:gd name="T71" fmla="*/ 89 h 215"/>
                    <a:gd name="T72" fmla="*/ 56 w 226"/>
                    <a:gd name="T73" fmla="*/ 115 h 215"/>
                    <a:gd name="T74" fmla="*/ 76 w 226"/>
                    <a:gd name="T75" fmla="*/ 140 h 215"/>
                    <a:gd name="T76" fmla="*/ 97 w 226"/>
                    <a:gd name="T77" fmla="*/ 166 h 215"/>
                    <a:gd name="T78" fmla="*/ 119 w 226"/>
                    <a:gd name="T79" fmla="*/ 189 h 215"/>
                    <a:gd name="T80" fmla="*/ 139 w 226"/>
                    <a:gd name="T81" fmla="*/ 209 h 215"/>
                    <a:gd name="T82" fmla="*/ 139 w 226"/>
                    <a:gd name="T83" fmla="*/ 209 h 215"/>
                    <a:gd name="T84" fmla="*/ 145 w 226"/>
                    <a:gd name="T85" fmla="*/ 212 h 215"/>
                    <a:gd name="T86" fmla="*/ 147 w 226"/>
                    <a:gd name="T87" fmla="*/ 214 h 215"/>
                    <a:gd name="T88" fmla="*/ 153 w 226"/>
                    <a:gd name="T89" fmla="*/ 215 h 215"/>
                    <a:gd name="T90" fmla="*/ 161 w 226"/>
                    <a:gd name="T91" fmla="*/ 215 h 215"/>
                    <a:gd name="T92" fmla="*/ 173 w 226"/>
                    <a:gd name="T93" fmla="*/ 213 h 215"/>
                    <a:gd name="T94" fmla="*/ 189 w 226"/>
                    <a:gd name="T95" fmla="*/ 210 h 215"/>
                    <a:gd name="T96" fmla="*/ 211 w 226"/>
                    <a:gd name="T97" fmla="*/ 205 h 215"/>
                    <a:gd name="T98" fmla="*/ 211 w 226"/>
                    <a:gd name="T99" fmla="*/ 20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26" h="215">
                      <a:moveTo>
                        <a:pt x="211" y="205"/>
                      </a:moveTo>
                      <a:lnTo>
                        <a:pt x="211" y="205"/>
                      </a:lnTo>
                      <a:lnTo>
                        <a:pt x="217" y="204"/>
                      </a:lnTo>
                      <a:lnTo>
                        <a:pt x="220" y="202"/>
                      </a:lnTo>
                      <a:lnTo>
                        <a:pt x="222" y="200"/>
                      </a:lnTo>
                      <a:lnTo>
                        <a:pt x="224" y="198"/>
                      </a:lnTo>
                      <a:lnTo>
                        <a:pt x="226" y="193"/>
                      </a:lnTo>
                      <a:lnTo>
                        <a:pt x="224" y="189"/>
                      </a:lnTo>
                      <a:lnTo>
                        <a:pt x="224" y="189"/>
                      </a:lnTo>
                      <a:lnTo>
                        <a:pt x="222" y="184"/>
                      </a:lnTo>
                      <a:lnTo>
                        <a:pt x="217" y="177"/>
                      </a:lnTo>
                      <a:lnTo>
                        <a:pt x="197" y="157"/>
                      </a:lnTo>
                      <a:lnTo>
                        <a:pt x="171" y="131"/>
                      </a:lnTo>
                      <a:lnTo>
                        <a:pt x="143" y="99"/>
                      </a:lnTo>
                      <a:lnTo>
                        <a:pt x="143" y="99"/>
                      </a:lnTo>
                      <a:lnTo>
                        <a:pt x="119" y="71"/>
                      </a:lnTo>
                      <a:lnTo>
                        <a:pt x="105" y="49"/>
                      </a:lnTo>
                      <a:lnTo>
                        <a:pt x="83" y="15"/>
                      </a:lnTo>
                      <a:lnTo>
                        <a:pt x="83" y="15"/>
                      </a:lnTo>
                      <a:lnTo>
                        <a:pt x="79" y="4"/>
                      </a:lnTo>
                      <a:lnTo>
                        <a:pt x="77" y="2"/>
                      </a:lnTo>
                      <a:lnTo>
                        <a:pt x="76" y="1"/>
                      </a:lnTo>
                      <a:lnTo>
                        <a:pt x="72" y="0"/>
                      </a:lnTo>
                      <a:lnTo>
                        <a:pt x="66" y="1"/>
                      </a:lnTo>
                      <a:lnTo>
                        <a:pt x="66" y="1"/>
                      </a:lnTo>
                      <a:lnTo>
                        <a:pt x="32" y="8"/>
                      </a:lnTo>
                      <a:lnTo>
                        <a:pt x="20" y="11"/>
                      </a:lnTo>
                      <a:lnTo>
                        <a:pt x="10" y="14"/>
                      </a:lnTo>
                      <a:lnTo>
                        <a:pt x="4" y="17"/>
                      </a:lnTo>
                      <a:lnTo>
                        <a:pt x="0" y="22"/>
                      </a:lnTo>
                      <a:lnTo>
                        <a:pt x="0" y="28"/>
                      </a:lnTo>
                      <a:lnTo>
                        <a:pt x="2" y="35"/>
                      </a:lnTo>
                      <a:lnTo>
                        <a:pt x="2" y="35"/>
                      </a:lnTo>
                      <a:lnTo>
                        <a:pt x="8" y="48"/>
                      </a:lnTo>
                      <a:lnTo>
                        <a:pt x="20" y="68"/>
                      </a:lnTo>
                      <a:lnTo>
                        <a:pt x="36" y="89"/>
                      </a:lnTo>
                      <a:lnTo>
                        <a:pt x="56" y="115"/>
                      </a:lnTo>
                      <a:lnTo>
                        <a:pt x="76" y="140"/>
                      </a:lnTo>
                      <a:lnTo>
                        <a:pt x="97" y="166"/>
                      </a:lnTo>
                      <a:lnTo>
                        <a:pt x="119" y="189"/>
                      </a:lnTo>
                      <a:lnTo>
                        <a:pt x="139" y="209"/>
                      </a:lnTo>
                      <a:lnTo>
                        <a:pt x="139" y="209"/>
                      </a:lnTo>
                      <a:lnTo>
                        <a:pt x="145" y="212"/>
                      </a:lnTo>
                      <a:lnTo>
                        <a:pt x="147" y="214"/>
                      </a:lnTo>
                      <a:lnTo>
                        <a:pt x="153" y="215"/>
                      </a:lnTo>
                      <a:lnTo>
                        <a:pt x="161" y="215"/>
                      </a:lnTo>
                      <a:lnTo>
                        <a:pt x="173" y="213"/>
                      </a:lnTo>
                      <a:lnTo>
                        <a:pt x="189" y="210"/>
                      </a:lnTo>
                      <a:lnTo>
                        <a:pt x="211" y="205"/>
                      </a:lnTo>
                      <a:lnTo>
                        <a:pt x="211" y="20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1304" name="Line 12"/>
                <p:cNvSpPr>
                  <a:spLocks noChangeShapeType="1"/>
                </p:cNvSpPr>
                <p:nvPr/>
              </p:nvSpPr>
              <p:spPr bwMode="auto">
                <a:xfrm flipH="1">
                  <a:off x="3093" y="828"/>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305" name="Line 13"/>
                <p:cNvSpPr>
                  <a:spLocks noChangeShapeType="1"/>
                </p:cNvSpPr>
                <p:nvPr/>
              </p:nvSpPr>
              <p:spPr bwMode="auto">
                <a:xfrm>
                  <a:off x="2974"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306" name="Line 14"/>
                <p:cNvSpPr>
                  <a:spLocks noChangeShapeType="1"/>
                </p:cNvSpPr>
                <p:nvPr/>
              </p:nvSpPr>
              <p:spPr bwMode="auto">
                <a:xfrm>
                  <a:off x="2974"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307" name="Line 15"/>
                <p:cNvSpPr>
                  <a:spLocks noChangeShapeType="1"/>
                </p:cNvSpPr>
                <p:nvPr/>
              </p:nvSpPr>
              <p:spPr bwMode="auto">
                <a:xfrm flipH="1">
                  <a:off x="2934" y="828"/>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308" name="Line 16"/>
                <p:cNvSpPr>
                  <a:spLocks noChangeShapeType="1"/>
                </p:cNvSpPr>
                <p:nvPr/>
              </p:nvSpPr>
              <p:spPr bwMode="auto">
                <a:xfrm>
                  <a:off x="2815"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309" name="Line 17"/>
                <p:cNvSpPr>
                  <a:spLocks noChangeShapeType="1"/>
                </p:cNvSpPr>
                <p:nvPr/>
              </p:nvSpPr>
              <p:spPr bwMode="auto">
                <a:xfrm>
                  <a:off x="2815"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310" name="Line 18"/>
                <p:cNvSpPr>
                  <a:spLocks noChangeShapeType="1"/>
                </p:cNvSpPr>
                <p:nvPr/>
              </p:nvSpPr>
              <p:spPr bwMode="auto">
                <a:xfrm flipH="1">
                  <a:off x="2775" y="828"/>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311" name="Line 19"/>
                <p:cNvSpPr>
                  <a:spLocks noChangeShapeType="1"/>
                </p:cNvSpPr>
                <p:nvPr/>
              </p:nvSpPr>
              <p:spPr bwMode="auto">
                <a:xfrm>
                  <a:off x="2656"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2" name="Line 20"/>
                <p:cNvSpPr>
                  <a:spLocks noChangeShapeType="1"/>
                </p:cNvSpPr>
                <p:nvPr/>
              </p:nvSpPr>
              <p:spPr bwMode="auto">
                <a:xfrm>
                  <a:off x="2656"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3" name="Line 21"/>
                <p:cNvSpPr>
                  <a:spLocks noChangeShapeType="1"/>
                </p:cNvSpPr>
                <p:nvPr/>
              </p:nvSpPr>
              <p:spPr bwMode="auto">
                <a:xfrm flipH="1">
                  <a:off x="2616" y="828"/>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4" name="Line 22"/>
                <p:cNvSpPr>
                  <a:spLocks noChangeShapeType="1"/>
                </p:cNvSpPr>
                <p:nvPr/>
              </p:nvSpPr>
              <p:spPr bwMode="auto">
                <a:xfrm>
                  <a:off x="2497"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5" name="Line 23"/>
                <p:cNvSpPr>
                  <a:spLocks noChangeShapeType="1"/>
                </p:cNvSpPr>
                <p:nvPr/>
              </p:nvSpPr>
              <p:spPr bwMode="auto">
                <a:xfrm>
                  <a:off x="2497"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6" name="Line 24"/>
                <p:cNvSpPr>
                  <a:spLocks noChangeShapeType="1"/>
                </p:cNvSpPr>
                <p:nvPr/>
              </p:nvSpPr>
              <p:spPr bwMode="auto">
                <a:xfrm flipH="1">
                  <a:off x="2457" y="828"/>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7" name="Line 25"/>
                <p:cNvSpPr>
                  <a:spLocks noChangeShapeType="1"/>
                </p:cNvSpPr>
                <p:nvPr/>
              </p:nvSpPr>
              <p:spPr bwMode="auto">
                <a:xfrm>
                  <a:off x="2338"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9" name="Line 26"/>
                <p:cNvSpPr>
                  <a:spLocks noChangeShapeType="1"/>
                </p:cNvSpPr>
                <p:nvPr/>
              </p:nvSpPr>
              <p:spPr bwMode="auto">
                <a:xfrm>
                  <a:off x="2338"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73" name="Line 27"/>
                <p:cNvSpPr>
                  <a:spLocks noChangeShapeType="1"/>
                </p:cNvSpPr>
                <p:nvPr/>
              </p:nvSpPr>
              <p:spPr bwMode="auto">
                <a:xfrm flipH="1">
                  <a:off x="2298" y="828"/>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74" name="Line 28"/>
                <p:cNvSpPr>
                  <a:spLocks noChangeShapeType="1"/>
                </p:cNvSpPr>
                <p:nvPr/>
              </p:nvSpPr>
              <p:spPr bwMode="auto">
                <a:xfrm>
                  <a:off x="2179"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75" name="Line 29"/>
                <p:cNvSpPr>
                  <a:spLocks noChangeShapeType="1"/>
                </p:cNvSpPr>
                <p:nvPr/>
              </p:nvSpPr>
              <p:spPr bwMode="auto">
                <a:xfrm>
                  <a:off x="2179"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76" name="Line 30"/>
                <p:cNvSpPr>
                  <a:spLocks noChangeShapeType="1"/>
                </p:cNvSpPr>
                <p:nvPr/>
              </p:nvSpPr>
              <p:spPr bwMode="auto">
                <a:xfrm flipH="1">
                  <a:off x="2140" y="828"/>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77" name="Line 31"/>
                <p:cNvSpPr>
                  <a:spLocks noChangeShapeType="1"/>
                </p:cNvSpPr>
                <p:nvPr/>
              </p:nvSpPr>
              <p:spPr bwMode="auto">
                <a:xfrm>
                  <a:off x="2020"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78" name="Line 32"/>
                <p:cNvSpPr>
                  <a:spLocks noChangeShapeType="1"/>
                </p:cNvSpPr>
                <p:nvPr/>
              </p:nvSpPr>
              <p:spPr bwMode="auto">
                <a:xfrm>
                  <a:off x="2020"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79" name="Line 33"/>
                <p:cNvSpPr>
                  <a:spLocks noChangeShapeType="1"/>
                </p:cNvSpPr>
                <p:nvPr/>
              </p:nvSpPr>
              <p:spPr bwMode="auto">
                <a:xfrm flipH="1">
                  <a:off x="1981" y="828"/>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80" name="Line 34"/>
                <p:cNvSpPr>
                  <a:spLocks noChangeShapeType="1"/>
                </p:cNvSpPr>
                <p:nvPr/>
              </p:nvSpPr>
              <p:spPr bwMode="auto">
                <a:xfrm>
                  <a:off x="1862"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81" name="Line 35"/>
                <p:cNvSpPr>
                  <a:spLocks noChangeShapeType="1"/>
                </p:cNvSpPr>
                <p:nvPr/>
              </p:nvSpPr>
              <p:spPr bwMode="auto">
                <a:xfrm>
                  <a:off x="1862"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83" name="Line 36"/>
                <p:cNvSpPr>
                  <a:spLocks noChangeShapeType="1"/>
                </p:cNvSpPr>
                <p:nvPr/>
              </p:nvSpPr>
              <p:spPr bwMode="auto">
                <a:xfrm flipH="1">
                  <a:off x="1822" y="828"/>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84" name="Line 37"/>
                <p:cNvSpPr>
                  <a:spLocks noChangeShapeType="1"/>
                </p:cNvSpPr>
                <p:nvPr/>
              </p:nvSpPr>
              <p:spPr bwMode="auto">
                <a:xfrm>
                  <a:off x="1703"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85" name="Line 38"/>
                <p:cNvSpPr>
                  <a:spLocks noChangeShapeType="1"/>
                </p:cNvSpPr>
                <p:nvPr/>
              </p:nvSpPr>
              <p:spPr bwMode="auto">
                <a:xfrm>
                  <a:off x="1703"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86" name="Line 39"/>
                <p:cNvSpPr>
                  <a:spLocks noChangeShapeType="1"/>
                </p:cNvSpPr>
                <p:nvPr/>
              </p:nvSpPr>
              <p:spPr bwMode="auto">
                <a:xfrm flipH="1">
                  <a:off x="1663" y="828"/>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90" name="Line 40"/>
                <p:cNvSpPr>
                  <a:spLocks noChangeShapeType="1"/>
                </p:cNvSpPr>
                <p:nvPr/>
              </p:nvSpPr>
              <p:spPr bwMode="auto">
                <a:xfrm>
                  <a:off x="1544"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91" name="Line 41"/>
                <p:cNvSpPr>
                  <a:spLocks noChangeShapeType="1"/>
                </p:cNvSpPr>
                <p:nvPr/>
              </p:nvSpPr>
              <p:spPr bwMode="auto">
                <a:xfrm>
                  <a:off x="1544"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92" name="Line 42"/>
                <p:cNvSpPr>
                  <a:spLocks noChangeShapeType="1"/>
                </p:cNvSpPr>
                <p:nvPr/>
              </p:nvSpPr>
              <p:spPr bwMode="auto">
                <a:xfrm flipH="1">
                  <a:off x="1504" y="828"/>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94" name="Line 43"/>
                <p:cNvSpPr>
                  <a:spLocks noChangeShapeType="1"/>
                </p:cNvSpPr>
                <p:nvPr/>
              </p:nvSpPr>
              <p:spPr bwMode="auto">
                <a:xfrm>
                  <a:off x="1385"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95" name="Line 44"/>
                <p:cNvSpPr>
                  <a:spLocks noChangeShapeType="1"/>
                </p:cNvSpPr>
                <p:nvPr/>
              </p:nvSpPr>
              <p:spPr bwMode="auto">
                <a:xfrm>
                  <a:off x="1385" y="8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96" name="Line 45"/>
                <p:cNvSpPr>
                  <a:spLocks noChangeShapeType="1"/>
                </p:cNvSpPr>
                <p:nvPr/>
              </p:nvSpPr>
              <p:spPr bwMode="auto">
                <a:xfrm flipH="1">
                  <a:off x="1345" y="828"/>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97" name="Line 46"/>
                <p:cNvSpPr>
                  <a:spLocks noChangeShapeType="1"/>
                </p:cNvSpPr>
                <p:nvPr/>
              </p:nvSpPr>
              <p:spPr bwMode="auto">
                <a:xfrm>
                  <a:off x="1226" y="83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98" name="Line 47"/>
                <p:cNvSpPr>
                  <a:spLocks noChangeShapeType="1"/>
                </p:cNvSpPr>
                <p:nvPr/>
              </p:nvSpPr>
              <p:spPr bwMode="auto">
                <a:xfrm>
                  <a:off x="1226" y="83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99" name="Freeform 48"/>
                <p:cNvSpPr/>
                <p:nvPr/>
              </p:nvSpPr>
              <p:spPr bwMode="auto">
                <a:xfrm>
                  <a:off x="1187" y="837"/>
                  <a:ext cx="39" cy="6"/>
                </a:xfrm>
                <a:custGeom>
                  <a:avLst/>
                  <a:gdLst>
                    <a:gd name="T0" fmla="*/ 77 w 77"/>
                    <a:gd name="T1" fmla="*/ 0 h 6"/>
                    <a:gd name="T2" fmla="*/ 35 w 77"/>
                    <a:gd name="T3" fmla="*/ 3 h 6"/>
                    <a:gd name="T4" fmla="*/ 0 w 77"/>
                    <a:gd name="T5" fmla="*/ 6 h 6"/>
                  </a:gdLst>
                  <a:ahLst/>
                  <a:cxnLst>
                    <a:cxn ang="0">
                      <a:pos x="T0" y="T1"/>
                    </a:cxn>
                    <a:cxn ang="0">
                      <a:pos x="T2" y="T3"/>
                    </a:cxn>
                    <a:cxn ang="0">
                      <a:pos x="T4" y="T5"/>
                    </a:cxn>
                  </a:cxnLst>
                  <a:rect l="0" t="0" r="r" b="b"/>
                  <a:pathLst>
                    <a:path w="77" h="6">
                      <a:moveTo>
                        <a:pt x="77" y="0"/>
                      </a:moveTo>
                      <a:lnTo>
                        <a:pt x="35" y="3"/>
                      </a:lnTo>
                      <a:lnTo>
                        <a:pt x="0" y="6"/>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200" name="Line 49"/>
                <p:cNvSpPr>
                  <a:spLocks noChangeShapeType="1"/>
                </p:cNvSpPr>
                <p:nvPr/>
              </p:nvSpPr>
              <p:spPr bwMode="auto">
                <a:xfrm>
                  <a:off x="1073" y="87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01" name="Line 50"/>
                <p:cNvSpPr>
                  <a:spLocks noChangeShapeType="1"/>
                </p:cNvSpPr>
                <p:nvPr/>
              </p:nvSpPr>
              <p:spPr bwMode="auto">
                <a:xfrm>
                  <a:off x="1073" y="87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02" name="Freeform 51"/>
                <p:cNvSpPr/>
                <p:nvPr/>
              </p:nvSpPr>
              <p:spPr bwMode="auto">
                <a:xfrm>
                  <a:off x="1037" y="878"/>
                  <a:ext cx="36" cy="17"/>
                </a:xfrm>
                <a:custGeom>
                  <a:avLst/>
                  <a:gdLst>
                    <a:gd name="T0" fmla="*/ 71 w 71"/>
                    <a:gd name="T1" fmla="*/ 0 h 17"/>
                    <a:gd name="T2" fmla="*/ 53 w 71"/>
                    <a:gd name="T3" fmla="*/ 3 h 17"/>
                    <a:gd name="T4" fmla="*/ 6 w 71"/>
                    <a:gd name="T5" fmla="*/ 16 h 17"/>
                    <a:gd name="T6" fmla="*/ 0 w 71"/>
                    <a:gd name="T7" fmla="*/ 17 h 17"/>
                  </a:gdLst>
                  <a:ahLst/>
                  <a:cxnLst>
                    <a:cxn ang="0">
                      <a:pos x="T0" y="T1"/>
                    </a:cxn>
                    <a:cxn ang="0">
                      <a:pos x="T2" y="T3"/>
                    </a:cxn>
                    <a:cxn ang="0">
                      <a:pos x="T4" y="T5"/>
                    </a:cxn>
                    <a:cxn ang="0">
                      <a:pos x="T6" y="T7"/>
                    </a:cxn>
                  </a:cxnLst>
                  <a:rect l="0" t="0" r="r" b="b"/>
                  <a:pathLst>
                    <a:path w="71" h="17">
                      <a:moveTo>
                        <a:pt x="71" y="0"/>
                      </a:moveTo>
                      <a:lnTo>
                        <a:pt x="53" y="3"/>
                      </a:lnTo>
                      <a:lnTo>
                        <a:pt x="6" y="16"/>
                      </a:lnTo>
                      <a:lnTo>
                        <a:pt x="0" y="17"/>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203" name="Line 52"/>
                <p:cNvSpPr>
                  <a:spLocks noChangeShapeType="1"/>
                </p:cNvSpPr>
                <p:nvPr/>
              </p:nvSpPr>
              <p:spPr bwMode="auto">
                <a:xfrm>
                  <a:off x="939" y="963"/>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04" name="Line 53"/>
                <p:cNvSpPr>
                  <a:spLocks noChangeShapeType="1"/>
                </p:cNvSpPr>
                <p:nvPr/>
              </p:nvSpPr>
              <p:spPr bwMode="auto">
                <a:xfrm>
                  <a:off x="939" y="963"/>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05" name="Freeform 54"/>
                <p:cNvSpPr/>
                <p:nvPr/>
              </p:nvSpPr>
              <p:spPr bwMode="auto">
                <a:xfrm>
                  <a:off x="910" y="963"/>
                  <a:ext cx="29" cy="29"/>
                </a:xfrm>
                <a:custGeom>
                  <a:avLst/>
                  <a:gdLst>
                    <a:gd name="T0" fmla="*/ 57 w 57"/>
                    <a:gd name="T1" fmla="*/ 0 h 29"/>
                    <a:gd name="T2" fmla="*/ 51 w 57"/>
                    <a:gd name="T3" fmla="*/ 3 h 29"/>
                    <a:gd name="T4" fmla="*/ 16 w 57"/>
                    <a:gd name="T5" fmla="*/ 20 h 29"/>
                    <a:gd name="T6" fmla="*/ 0 w 57"/>
                    <a:gd name="T7" fmla="*/ 29 h 29"/>
                  </a:gdLst>
                  <a:ahLst/>
                  <a:cxnLst>
                    <a:cxn ang="0">
                      <a:pos x="T0" y="T1"/>
                    </a:cxn>
                    <a:cxn ang="0">
                      <a:pos x="T2" y="T3"/>
                    </a:cxn>
                    <a:cxn ang="0">
                      <a:pos x="T4" y="T5"/>
                    </a:cxn>
                    <a:cxn ang="0">
                      <a:pos x="T6" y="T7"/>
                    </a:cxn>
                  </a:cxnLst>
                  <a:rect l="0" t="0" r="r" b="b"/>
                  <a:pathLst>
                    <a:path w="57" h="29">
                      <a:moveTo>
                        <a:pt x="57" y="0"/>
                      </a:moveTo>
                      <a:lnTo>
                        <a:pt x="51" y="3"/>
                      </a:lnTo>
                      <a:lnTo>
                        <a:pt x="16" y="20"/>
                      </a:lnTo>
                      <a:lnTo>
                        <a:pt x="0" y="29"/>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206" name="Line 55"/>
                <p:cNvSpPr>
                  <a:spLocks noChangeShapeType="1"/>
                </p:cNvSpPr>
                <p:nvPr/>
              </p:nvSpPr>
              <p:spPr bwMode="auto">
                <a:xfrm>
                  <a:off x="843" y="1092"/>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07" name="Line 56"/>
                <p:cNvSpPr>
                  <a:spLocks noChangeShapeType="1"/>
                </p:cNvSpPr>
                <p:nvPr/>
              </p:nvSpPr>
              <p:spPr bwMode="auto">
                <a:xfrm>
                  <a:off x="843" y="1092"/>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08" name="Freeform 57"/>
                <p:cNvSpPr/>
                <p:nvPr/>
              </p:nvSpPr>
              <p:spPr bwMode="auto">
                <a:xfrm>
                  <a:off x="827" y="1092"/>
                  <a:ext cx="16" cy="37"/>
                </a:xfrm>
                <a:custGeom>
                  <a:avLst/>
                  <a:gdLst>
                    <a:gd name="T0" fmla="*/ 32 w 32"/>
                    <a:gd name="T1" fmla="*/ 0 h 37"/>
                    <a:gd name="T2" fmla="*/ 26 w 32"/>
                    <a:gd name="T3" fmla="*/ 8 h 37"/>
                    <a:gd name="T4" fmla="*/ 6 w 32"/>
                    <a:gd name="T5" fmla="*/ 28 h 37"/>
                    <a:gd name="T6" fmla="*/ 0 w 32"/>
                    <a:gd name="T7" fmla="*/ 37 h 37"/>
                  </a:gdLst>
                  <a:ahLst/>
                  <a:cxnLst>
                    <a:cxn ang="0">
                      <a:pos x="T0" y="T1"/>
                    </a:cxn>
                    <a:cxn ang="0">
                      <a:pos x="T2" y="T3"/>
                    </a:cxn>
                    <a:cxn ang="0">
                      <a:pos x="T4" y="T5"/>
                    </a:cxn>
                    <a:cxn ang="0">
                      <a:pos x="T6" y="T7"/>
                    </a:cxn>
                  </a:cxnLst>
                  <a:rect l="0" t="0" r="r" b="b"/>
                  <a:pathLst>
                    <a:path w="32" h="37">
                      <a:moveTo>
                        <a:pt x="32" y="0"/>
                      </a:moveTo>
                      <a:lnTo>
                        <a:pt x="26" y="8"/>
                      </a:lnTo>
                      <a:lnTo>
                        <a:pt x="6" y="28"/>
                      </a:lnTo>
                      <a:lnTo>
                        <a:pt x="0" y="37"/>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209" name="Line 58"/>
                <p:cNvSpPr>
                  <a:spLocks noChangeShapeType="1"/>
                </p:cNvSpPr>
                <p:nvPr/>
              </p:nvSpPr>
              <p:spPr bwMode="auto">
                <a:xfrm>
                  <a:off x="799" y="124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10" name="Line 59"/>
                <p:cNvSpPr>
                  <a:spLocks noChangeShapeType="1"/>
                </p:cNvSpPr>
                <p:nvPr/>
              </p:nvSpPr>
              <p:spPr bwMode="auto">
                <a:xfrm>
                  <a:off x="799" y="124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23" name="Freeform 60"/>
                <p:cNvSpPr/>
                <p:nvPr/>
              </p:nvSpPr>
              <p:spPr bwMode="auto">
                <a:xfrm>
                  <a:off x="797" y="1248"/>
                  <a:ext cx="2" cy="41"/>
                </a:xfrm>
                <a:custGeom>
                  <a:avLst/>
                  <a:gdLst>
                    <a:gd name="T0" fmla="*/ 4 w 4"/>
                    <a:gd name="T1" fmla="*/ 0 h 41"/>
                    <a:gd name="T2" fmla="*/ 4 w 4"/>
                    <a:gd name="T3" fmla="*/ 6 h 41"/>
                    <a:gd name="T4" fmla="*/ 0 w 4"/>
                    <a:gd name="T5" fmla="*/ 29 h 41"/>
                    <a:gd name="T6" fmla="*/ 0 w 4"/>
                    <a:gd name="T7" fmla="*/ 41 h 41"/>
                  </a:gdLst>
                  <a:ahLst/>
                  <a:cxnLst>
                    <a:cxn ang="0">
                      <a:pos x="T0" y="T1"/>
                    </a:cxn>
                    <a:cxn ang="0">
                      <a:pos x="T2" y="T3"/>
                    </a:cxn>
                    <a:cxn ang="0">
                      <a:pos x="T4" y="T5"/>
                    </a:cxn>
                    <a:cxn ang="0">
                      <a:pos x="T6" y="T7"/>
                    </a:cxn>
                  </a:cxnLst>
                  <a:rect l="0" t="0" r="r" b="b"/>
                  <a:pathLst>
                    <a:path w="4" h="41">
                      <a:moveTo>
                        <a:pt x="4" y="0"/>
                      </a:moveTo>
                      <a:lnTo>
                        <a:pt x="4" y="6"/>
                      </a:lnTo>
                      <a:lnTo>
                        <a:pt x="0" y="29"/>
                      </a:lnTo>
                      <a:lnTo>
                        <a:pt x="0" y="41"/>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504" name="Line 61"/>
                <p:cNvSpPr>
                  <a:spLocks noChangeShapeType="1"/>
                </p:cNvSpPr>
                <p:nvPr/>
              </p:nvSpPr>
              <p:spPr bwMode="auto">
                <a:xfrm>
                  <a:off x="810" y="1410"/>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05" name="Line 62"/>
                <p:cNvSpPr>
                  <a:spLocks noChangeShapeType="1"/>
                </p:cNvSpPr>
                <p:nvPr/>
              </p:nvSpPr>
              <p:spPr bwMode="auto">
                <a:xfrm>
                  <a:off x="810" y="1410"/>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06" name="Freeform 63"/>
                <p:cNvSpPr/>
                <p:nvPr/>
              </p:nvSpPr>
              <p:spPr bwMode="auto">
                <a:xfrm>
                  <a:off x="810" y="1410"/>
                  <a:ext cx="10" cy="39"/>
                </a:xfrm>
                <a:custGeom>
                  <a:avLst/>
                  <a:gdLst>
                    <a:gd name="T0" fmla="*/ 0 w 20"/>
                    <a:gd name="T1" fmla="*/ 0 h 39"/>
                    <a:gd name="T2" fmla="*/ 2 w 20"/>
                    <a:gd name="T3" fmla="*/ 7 h 39"/>
                    <a:gd name="T4" fmla="*/ 14 w 20"/>
                    <a:gd name="T5" fmla="*/ 29 h 39"/>
                    <a:gd name="T6" fmla="*/ 20 w 20"/>
                    <a:gd name="T7" fmla="*/ 39 h 39"/>
                  </a:gdLst>
                  <a:ahLst/>
                  <a:cxnLst>
                    <a:cxn ang="0">
                      <a:pos x="T0" y="T1"/>
                    </a:cxn>
                    <a:cxn ang="0">
                      <a:pos x="T2" y="T3"/>
                    </a:cxn>
                    <a:cxn ang="0">
                      <a:pos x="T4" y="T5"/>
                    </a:cxn>
                    <a:cxn ang="0">
                      <a:pos x="T6" y="T7"/>
                    </a:cxn>
                  </a:cxnLst>
                  <a:rect l="0" t="0" r="r" b="b"/>
                  <a:pathLst>
                    <a:path w="20" h="39">
                      <a:moveTo>
                        <a:pt x="0" y="0"/>
                      </a:moveTo>
                      <a:lnTo>
                        <a:pt x="2" y="7"/>
                      </a:lnTo>
                      <a:lnTo>
                        <a:pt x="14" y="29"/>
                      </a:lnTo>
                      <a:lnTo>
                        <a:pt x="20" y="39"/>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507" name="Line 64"/>
                <p:cNvSpPr>
                  <a:spLocks noChangeShapeType="1"/>
                </p:cNvSpPr>
                <p:nvPr/>
              </p:nvSpPr>
              <p:spPr bwMode="auto">
                <a:xfrm>
                  <a:off x="869" y="1560"/>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08" name="Line 65"/>
                <p:cNvSpPr>
                  <a:spLocks noChangeShapeType="1"/>
                </p:cNvSpPr>
                <p:nvPr/>
              </p:nvSpPr>
              <p:spPr bwMode="auto">
                <a:xfrm>
                  <a:off x="869" y="1560"/>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09" name="Freeform 66"/>
                <p:cNvSpPr/>
                <p:nvPr/>
              </p:nvSpPr>
              <p:spPr bwMode="auto">
                <a:xfrm>
                  <a:off x="869" y="1560"/>
                  <a:ext cx="21" cy="35"/>
                </a:xfrm>
                <a:custGeom>
                  <a:avLst/>
                  <a:gdLst>
                    <a:gd name="T0" fmla="*/ 0 w 44"/>
                    <a:gd name="T1" fmla="*/ 0 h 35"/>
                    <a:gd name="T2" fmla="*/ 10 w 44"/>
                    <a:gd name="T3" fmla="*/ 10 h 35"/>
                    <a:gd name="T4" fmla="*/ 38 w 44"/>
                    <a:gd name="T5" fmla="*/ 30 h 35"/>
                    <a:gd name="T6" fmla="*/ 44 w 44"/>
                    <a:gd name="T7" fmla="*/ 35 h 35"/>
                  </a:gdLst>
                  <a:ahLst/>
                  <a:cxnLst>
                    <a:cxn ang="0">
                      <a:pos x="T0" y="T1"/>
                    </a:cxn>
                    <a:cxn ang="0">
                      <a:pos x="T2" y="T3"/>
                    </a:cxn>
                    <a:cxn ang="0">
                      <a:pos x="T4" y="T5"/>
                    </a:cxn>
                    <a:cxn ang="0">
                      <a:pos x="T6" y="T7"/>
                    </a:cxn>
                  </a:cxnLst>
                  <a:rect l="0" t="0" r="r" b="b"/>
                  <a:pathLst>
                    <a:path w="44" h="35">
                      <a:moveTo>
                        <a:pt x="0" y="0"/>
                      </a:moveTo>
                      <a:lnTo>
                        <a:pt x="10" y="10"/>
                      </a:lnTo>
                      <a:lnTo>
                        <a:pt x="38" y="30"/>
                      </a:lnTo>
                      <a:lnTo>
                        <a:pt x="44" y="35"/>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510" name="Line 67"/>
                <p:cNvSpPr>
                  <a:spLocks noChangeShapeType="1"/>
                </p:cNvSpPr>
                <p:nvPr/>
              </p:nvSpPr>
              <p:spPr bwMode="auto">
                <a:xfrm>
                  <a:off x="971" y="1685"/>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11" name="Line 68"/>
                <p:cNvSpPr>
                  <a:spLocks noChangeShapeType="1"/>
                </p:cNvSpPr>
                <p:nvPr/>
              </p:nvSpPr>
              <p:spPr bwMode="auto">
                <a:xfrm>
                  <a:off x="971" y="1685"/>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12" name="Freeform 69"/>
                <p:cNvSpPr/>
                <p:nvPr/>
              </p:nvSpPr>
              <p:spPr bwMode="auto">
                <a:xfrm>
                  <a:off x="971" y="1685"/>
                  <a:ext cx="31" cy="26"/>
                </a:xfrm>
                <a:custGeom>
                  <a:avLst/>
                  <a:gdLst>
                    <a:gd name="T0" fmla="*/ 0 w 61"/>
                    <a:gd name="T1" fmla="*/ 0 h 26"/>
                    <a:gd name="T2" fmla="*/ 28 w 61"/>
                    <a:gd name="T3" fmla="*/ 13 h 26"/>
                    <a:gd name="T4" fmla="*/ 61 w 61"/>
                    <a:gd name="T5" fmla="*/ 26 h 26"/>
                  </a:gdLst>
                  <a:ahLst/>
                  <a:cxnLst>
                    <a:cxn ang="0">
                      <a:pos x="T0" y="T1"/>
                    </a:cxn>
                    <a:cxn ang="0">
                      <a:pos x="T2" y="T3"/>
                    </a:cxn>
                    <a:cxn ang="0">
                      <a:pos x="T4" y="T5"/>
                    </a:cxn>
                  </a:cxnLst>
                  <a:rect l="0" t="0" r="r" b="b"/>
                  <a:pathLst>
                    <a:path w="61" h="26">
                      <a:moveTo>
                        <a:pt x="0" y="0"/>
                      </a:moveTo>
                      <a:lnTo>
                        <a:pt x="28" y="13"/>
                      </a:lnTo>
                      <a:lnTo>
                        <a:pt x="61" y="26"/>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513" name="Line 70"/>
                <p:cNvSpPr>
                  <a:spLocks noChangeShapeType="1"/>
                </p:cNvSpPr>
                <p:nvPr/>
              </p:nvSpPr>
              <p:spPr bwMode="auto">
                <a:xfrm>
                  <a:off x="1105" y="177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14" name="Line 71"/>
                <p:cNvSpPr>
                  <a:spLocks noChangeShapeType="1"/>
                </p:cNvSpPr>
                <p:nvPr/>
              </p:nvSpPr>
              <p:spPr bwMode="auto">
                <a:xfrm>
                  <a:off x="1105" y="177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15" name="Freeform 72"/>
                <p:cNvSpPr/>
                <p:nvPr/>
              </p:nvSpPr>
              <p:spPr bwMode="auto">
                <a:xfrm>
                  <a:off x="1105" y="1771"/>
                  <a:ext cx="37" cy="16"/>
                </a:xfrm>
                <a:custGeom>
                  <a:avLst/>
                  <a:gdLst>
                    <a:gd name="T0" fmla="*/ 0 w 73"/>
                    <a:gd name="T1" fmla="*/ 0 h 16"/>
                    <a:gd name="T2" fmla="*/ 24 w 73"/>
                    <a:gd name="T3" fmla="*/ 5 h 16"/>
                    <a:gd name="T4" fmla="*/ 73 w 73"/>
                    <a:gd name="T5" fmla="*/ 16 h 16"/>
                    <a:gd name="T6" fmla="*/ 73 w 73"/>
                    <a:gd name="T7" fmla="*/ 16 h 16"/>
                  </a:gdLst>
                  <a:ahLst/>
                  <a:cxnLst>
                    <a:cxn ang="0">
                      <a:pos x="T0" y="T1"/>
                    </a:cxn>
                    <a:cxn ang="0">
                      <a:pos x="T2" y="T3"/>
                    </a:cxn>
                    <a:cxn ang="0">
                      <a:pos x="T4" y="T5"/>
                    </a:cxn>
                    <a:cxn ang="0">
                      <a:pos x="T6" y="T7"/>
                    </a:cxn>
                  </a:cxnLst>
                  <a:rect l="0" t="0" r="r" b="b"/>
                  <a:pathLst>
                    <a:path w="73" h="16">
                      <a:moveTo>
                        <a:pt x="0" y="0"/>
                      </a:moveTo>
                      <a:lnTo>
                        <a:pt x="24" y="5"/>
                      </a:lnTo>
                      <a:lnTo>
                        <a:pt x="73" y="16"/>
                      </a:lnTo>
                      <a:lnTo>
                        <a:pt x="73" y="16"/>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516" name="Line 73"/>
                <p:cNvSpPr>
                  <a:spLocks noChangeShapeType="1"/>
                </p:cNvSpPr>
                <p:nvPr/>
              </p:nvSpPr>
              <p:spPr bwMode="auto">
                <a:xfrm>
                  <a:off x="1258" y="1814"/>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17" name="Line 74"/>
                <p:cNvSpPr>
                  <a:spLocks noChangeShapeType="1"/>
                </p:cNvSpPr>
                <p:nvPr/>
              </p:nvSpPr>
              <p:spPr bwMode="auto">
                <a:xfrm>
                  <a:off x="1258" y="1814"/>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18" name="Freeform 75"/>
                <p:cNvSpPr/>
                <p:nvPr/>
              </p:nvSpPr>
              <p:spPr bwMode="auto">
                <a:xfrm>
                  <a:off x="1258" y="1814"/>
                  <a:ext cx="40" cy="3"/>
                </a:xfrm>
                <a:custGeom>
                  <a:avLst/>
                  <a:gdLst>
                    <a:gd name="T0" fmla="*/ 0 w 79"/>
                    <a:gd name="T1" fmla="*/ 0 h 3"/>
                    <a:gd name="T2" fmla="*/ 43 w 79"/>
                    <a:gd name="T3" fmla="*/ 2 h 3"/>
                    <a:gd name="T4" fmla="*/ 79 w 79"/>
                    <a:gd name="T5" fmla="*/ 3 h 3"/>
                  </a:gdLst>
                  <a:ahLst/>
                  <a:cxnLst>
                    <a:cxn ang="0">
                      <a:pos x="T0" y="T1"/>
                    </a:cxn>
                    <a:cxn ang="0">
                      <a:pos x="T2" y="T3"/>
                    </a:cxn>
                    <a:cxn ang="0">
                      <a:pos x="T4" y="T5"/>
                    </a:cxn>
                  </a:cxnLst>
                  <a:rect l="0" t="0" r="r" b="b"/>
                  <a:pathLst>
                    <a:path w="79" h="3">
                      <a:moveTo>
                        <a:pt x="0" y="0"/>
                      </a:moveTo>
                      <a:lnTo>
                        <a:pt x="43" y="2"/>
                      </a:lnTo>
                      <a:lnTo>
                        <a:pt x="79" y="3"/>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519" name="Line 76"/>
                <p:cNvSpPr>
                  <a:spLocks noChangeShapeType="1"/>
                </p:cNvSpPr>
                <p:nvPr/>
              </p:nvSpPr>
              <p:spPr bwMode="auto">
                <a:xfrm>
                  <a:off x="1417"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20" name="Line 77"/>
                <p:cNvSpPr>
                  <a:spLocks noChangeShapeType="1"/>
                </p:cNvSpPr>
                <p:nvPr/>
              </p:nvSpPr>
              <p:spPr bwMode="auto">
                <a:xfrm>
                  <a:off x="1417"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21" name="Line 78"/>
                <p:cNvSpPr>
                  <a:spLocks noChangeShapeType="1"/>
                </p:cNvSpPr>
                <p:nvPr/>
              </p:nvSpPr>
              <p:spPr bwMode="auto">
                <a:xfrm>
                  <a:off x="1417" y="1819"/>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22" name="Line 79"/>
                <p:cNvSpPr>
                  <a:spLocks noChangeShapeType="1"/>
                </p:cNvSpPr>
                <p:nvPr/>
              </p:nvSpPr>
              <p:spPr bwMode="auto">
                <a:xfrm>
                  <a:off x="1576"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23" name="Line 80"/>
                <p:cNvSpPr>
                  <a:spLocks noChangeShapeType="1"/>
                </p:cNvSpPr>
                <p:nvPr/>
              </p:nvSpPr>
              <p:spPr bwMode="auto">
                <a:xfrm>
                  <a:off x="1576"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24" name="Line 81"/>
                <p:cNvSpPr>
                  <a:spLocks noChangeShapeType="1"/>
                </p:cNvSpPr>
                <p:nvPr/>
              </p:nvSpPr>
              <p:spPr bwMode="auto">
                <a:xfrm>
                  <a:off x="1576" y="1819"/>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25" name="Line 82"/>
                <p:cNvSpPr>
                  <a:spLocks noChangeShapeType="1"/>
                </p:cNvSpPr>
                <p:nvPr/>
              </p:nvSpPr>
              <p:spPr bwMode="auto">
                <a:xfrm>
                  <a:off x="1734"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26" name="Line 83"/>
                <p:cNvSpPr>
                  <a:spLocks noChangeShapeType="1"/>
                </p:cNvSpPr>
                <p:nvPr/>
              </p:nvSpPr>
              <p:spPr bwMode="auto">
                <a:xfrm>
                  <a:off x="1734"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27" name="Line 84"/>
                <p:cNvSpPr>
                  <a:spLocks noChangeShapeType="1"/>
                </p:cNvSpPr>
                <p:nvPr/>
              </p:nvSpPr>
              <p:spPr bwMode="auto">
                <a:xfrm>
                  <a:off x="1734"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28" name="Line 85"/>
                <p:cNvSpPr>
                  <a:spLocks noChangeShapeType="1"/>
                </p:cNvSpPr>
                <p:nvPr/>
              </p:nvSpPr>
              <p:spPr bwMode="auto">
                <a:xfrm>
                  <a:off x="1893"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29" name="Line 86"/>
                <p:cNvSpPr>
                  <a:spLocks noChangeShapeType="1"/>
                </p:cNvSpPr>
                <p:nvPr/>
              </p:nvSpPr>
              <p:spPr bwMode="auto">
                <a:xfrm>
                  <a:off x="1893"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30" name="Line 87"/>
                <p:cNvSpPr>
                  <a:spLocks noChangeShapeType="1"/>
                </p:cNvSpPr>
                <p:nvPr/>
              </p:nvSpPr>
              <p:spPr bwMode="auto">
                <a:xfrm>
                  <a:off x="1893"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31" name="Line 88"/>
                <p:cNvSpPr>
                  <a:spLocks noChangeShapeType="1"/>
                </p:cNvSpPr>
                <p:nvPr/>
              </p:nvSpPr>
              <p:spPr bwMode="auto">
                <a:xfrm>
                  <a:off x="2052"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32" name="Line 89"/>
                <p:cNvSpPr>
                  <a:spLocks noChangeShapeType="1"/>
                </p:cNvSpPr>
                <p:nvPr/>
              </p:nvSpPr>
              <p:spPr bwMode="auto">
                <a:xfrm>
                  <a:off x="2052"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33" name="Line 90"/>
                <p:cNvSpPr>
                  <a:spLocks noChangeShapeType="1"/>
                </p:cNvSpPr>
                <p:nvPr/>
              </p:nvSpPr>
              <p:spPr bwMode="auto">
                <a:xfrm>
                  <a:off x="2052"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34" name="Line 91"/>
                <p:cNvSpPr>
                  <a:spLocks noChangeShapeType="1"/>
                </p:cNvSpPr>
                <p:nvPr/>
              </p:nvSpPr>
              <p:spPr bwMode="auto">
                <a:xfrm>
                  <a:off x="2211"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35" name="Line 92"/>
                <p:cNvSpPr>
                  <a:spLocks noChangeShapeType="1"/>
                </p:cNvSpPr>
                <p:nvPr/>
              </p:nvSpPr>
              <p:spPr bwMode="auto">
                <a:xfrm>
                  <a:off x="2211"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36" name="Line 93"/>
                <p:cNvSpPr>
                  <a:spLocks noChangeShapeType="1"/>
                </p:cNvSpPr>
                <p:nvPr/>
              </p:nvSpPr>
              <p:spPr bwMode="auto">
                <a:xfrm>
                  <a:off x="2211"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37" name="Line 94"/>
                <p:cNvSpPr>
                  <a:spLocks noChangeShapeType="1"/>
                </p:cNvSpPr>
                <p:nvPr/>
              </p:nvSpPr>
              <p:spPr bwMode="auto">
                <a:xfrm>
                  <a:off x="2370"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38" name="Line 95"/>
                <p:cNvSpPr>
                  <a:spLocks noChangeShapeType="1"/>
                </p:cNvSpPr>
                <p:nvPr/>
              </p:nvSpPr>
              <p:spPr bwMode="auto">
                <a:xfrm>
                  <a:off x="2370"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39" name="Line 96"/>
                <p:cNvSpPr>
                  <a:spLocks noChangeShapeType="1"/>
                </p:cNvSpPr>
                <p:nvPr/>
              </p:nvSpPr>
              <p:spPr bwMode="auto">
                <a:xfrm>
                  <a:off x="2370"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40" name="Line 97"/>
                <p:cNvSpPr>
                  <a:spLocks noChangeShapeType="1"/>
                </p:cNvSpPr>
                <p:nvPr/>
              </p:nvSpPr>
              <p:spPr bwMode="auto">
                <a:xfrm>
                  <a:off x="2529"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41" name="Line 98"/>
                <p:cNvSpPr>
                  <a:spLocks noChangeShapeType="1"/>
                </p:cNvSpPr>
                <p:nvPr/>
              </p:nvSpPr>
              <p:spPr bwMode="auto">
                <a:xfrm>
                  <a:off x="2529"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42" name="Line 99"/>
                <p:cNvSpPr>
                  <a:spLocks noChangeShapeType="1"/>
                </p:cNvSpPr>
                <p:nvPr/>
              </p:nvSpPr>
              <p:spPr bwMode="auto">
                <a:xfrm>
                  <a:off x="2529"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43" name="Line 100"/>
                <p:cNvSpPr>
                  <a:spLocks noChangeShapeType="1"/>
                </p:cNvSpPr>
                <p:nvPr/>
              </p:nvSpPr>
              <p:spPr bwMode="auto">
                <a:xfrm>
                  <a:off x="2688"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44" name="Line 101"/>
                <p:cNvSpPr>
                  <a:spLocks noChangeShapeType="1"/>
                </p:cNvSpPr>
                <p:nvPr/>
              </p:nvSpPr>
              <p:spPr bwMode="auto">
                <a:xfrm>
                  <a:off x="2688"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45" name="Line 102"/>
                <p:cNvSpPr>
                  <a:spLocks noChangeShapeType="1"/>
                </p:cNvSpPr>
                <p:nvPr/>
              </p:nvSpPr>
              <p:spPr bwMode="auto">
                <a:xfrm>
                  <a:off x="2688" y="1819"/>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46" name="Line 103"/>
                <p:cNvSpPr>
                  <a:spLocks noChangeShapeType="1"/>
                </p:cNvSpPr>
                <p:nvPr/>
              </p:nvSpPr>
              <p:spPr bwMode="auto">
                <a:xfrm>
                  <a:off x="2847"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47" name="Line 104"/>
                <p:cNvSpPr>
                  <a:spLocks noChangeShapeType="1"/>
                </p:cNvSpPr>
                <p:nvPr/>
              </p:nvSpPr>
              <p:spPr bwMode="auto">
                <a:xfrm>
                  <a:off x="2847"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48" name="Line 105"/>
                <p:cNvSpPr>
                  <a:spLocks noChangeShapeType="1"/>
                </p:cNvSpPr>
                <p:nvPr/>
              </p:nvSpPr>
              <p:spPr bwMode="auto">
                <a:xfrm>
                  <a:off x="2847" y="1819"/>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49" name="Line 106"/>
                <p:cNvSpPr>
                  <a:spLocks noChangeShapeType="1"/>
                </p:cNvSpPr>
                <p:nvPr/>
              </p:nvSpPr>
              <p:spPr bwMode="auto">
                <a:xfrm>
                  <a:off x="3005"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50" name="Line 107"/>
                <p:cNvSpPr>
                  <a:spLocks noChangeShapeType="1"/>
                </p:cNvSpPr>
                <p:nvPr/>
              </p:nvSpPr>
              <p:spPr bwMode="auto">
                <a:xfrm>
                  <a:off x="3005"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51" name="Line 108"/>
                <p:cNvSpPr>
                  <a:spLocks noChangeShapeType="1"/>
                </p:cNvSpPr>
                <p:nvPr/>
              </p:nvSpPr>
              <p:spPr bwMode="auto">
                <a:xfrm>
                  <a:off x="3005"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52" name="Line 109"/>
                <p:cNvSpPr>
                  <a:spLocks noChangeShapeType="1"/>
                </p:cNvSpPr>
                <p:nvPr/>
              </p:nvSpPr>
              <p:spPr bwMode="auto">
                <a:xfrm>
                  <a:off x="3164"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53" name="Line 110"/>
                <p:cNvSpPr>
                  <a:spLocks noChangeShapeType="1"/>
                </p:cNvSpPr>
                <p:nvPr/>
              </p:nvSpPr>
              <p:spPr bwMode="auto">
                <a:xfrm>
                  <a:off x="3164"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54" name="Line 111"/>
                <p:cNvSpPr>
                  <a:spLocks noChangeShapeType="1"/>
                </p:cNvSpPr>
                <p:nvPr/>
              </p:nvSpPr>
              <p:spPr bwMode="auto">
                <a:xfrm>
                  <a:off x="3164"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55" name="Line 112"/>
                <p:cNvSpPr>
                  <a:spLocks noChangeShapeType="1"/>
                </p:cNvSpPr>
                <p:nvPr/>
              </p:nvSpPr>
              <p:spPr bwMode="auto">
                <a:xfrm>
                  <a:off x="3323"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56" name="Line 113"/>
                <p:cNvSpPr>
                  <a:spLocks noChangeShapeType="1"/>
                </p:cNvSpPr>
                <p:nvPr/>
              </p:nvSpPr>
              <p:spPr bwMode="auto">
                <a:xfrm>
                  <a:off x="3323"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57" name="Line 114"/>
                <p:cNvSpPr>
                  <a:spLocks noChangeShapeType="1"/>
                </p:cNvSpPr>
                <p:nvPr/>
              </p:nvSpPr>
              <p:spPr bwMode="auto">
                <a:xfrm>
                  <a:off x="3323"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58" name="Line 115"/>
                <p:cNvSpPr>
                  <a:spLocks noChangeShapeType="1"/>
                </p:cNvSpPr>
                <p:nvPr/>
              </p:nvSpPr>
              <p:spPr bwMode="auto">
                <a:xfrm>
                  <a:off x="3482"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59" name="Line 116"/>
                <p:cNvSpPr>
                  <a:spLocks noChangeShapeType="1"/>
                </p:cNvSpPr>
                <p:nvPr/>
              </p:nvSpPr>
              <p:spPr bwMode="auto">
                <a:xfrm>
                  <a:off x="3482"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60" name="Line 117"/>
                <p:cNvSpPr>
                  <a:spLocks noChangeShapeType="1"/>
                </p:cNvSpPr>
                <p:nvPr/>
              </p:nvSpPr>
              <p:spPr bwMode="auto">
                <a:xfrm>
                  <a:off x="3482"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61" name="Line 118"/>
                <p:cNvSpPr>
                  <a:spLocks noChangeShapeType="1"/>
                </p:cNvSpPr>
                <p:nvPr/>
              </p:nvSpPr>
              <p:spPr bwMode="auto">
                <a:xfrm>
                  <a:off x="3641"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62" name="Line 119"/>
                <p:cNvSpPr>
                  <a:spLocks noChangeShapeType="1"/>
                </p:cNvSpPr>
                <p:nvPr/>
              </p:nvSpPr>
              <p:spPr bwMode="auto">
                <a:xfrm>
                  <a:off x="3641"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63" name="Line 120"/>
                <p:cNvSpPr>
                  <a:spLocks noChangeShapeType="1"/>
                </p:cNvSpPr>
                <p:nvPr/>
              </p:nvSpPr>
              <p:spPr bwMode="auto">
                <a:xfrm>
                  <a:off x="3641"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64" name="Line 121"/>
                <p:cNvSpPr>
                  <a:spLocks noChangeShapeType="1"/>
                </p:cNvSpPr>
                <p:nvPr/>
              </p:nvSpPr>
              <p:spPr bwMode="auto">
                <a:xfrm>
                  <a:off x="3800"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65" name="Line 122"/>
                <p:cNvSpPr>
                  <a:spLocks noChangeShapeType="1"/>
                </p:cNvSpPr>
                <p:nvPr/>
              </p:nvSpPr>
              <p:spPr bwMode="auto">
                <a:xfrm>
                  <a:off x="3800"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66" name="Line 123"/>
                <p:cNvSpPr>
                  <a:spLocks noChangeShapeType="1"/>
                </p:cNvSpPr>
                <p:nvPr/>
              </p:nvSpPr>
              <p:spPr bwMode="auto">
                <a:xfrm>
                  <a:off x="3800"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67" name="Line 124"/>
                <p:cNvSpPr>
                  <a:spLocks noChangeShapeType="1"/>
                </p:cNvSpPr>
                <p:nvPr/>
              </p:nvSpPr>
              <p:spPr bwMode="auto">
                <a:xfrm>
                  <a:off x="3959"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68" name="Line 125"/>
                <p:cNvSpPr>
                  <a:spLocks noChangeShapeType="1"/>
                </p:cNvSpPr>
                <p:nvPr/>
              </p:nvSpPr>
              <p:spPr bwMode="auto">
                <a:xfrm>
                  <a:off x="3959"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69" name="Line 126"/>
                <p:cNvSpPr>
                  <a:spLocks noChangeShapeType="1"/>
                </p:cNvSpPr>
                <p:nvPr/>
              </p:nvSpPr>
              <p:spPr bwMode="auto">
                <a:xfrm>
                  <a:off x="3959" y="1819"/>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70" name="Line 127"/>
                <p:cNvSpPr>
                  <a:spLocks noChangeShapeType="1"/>
                </p:cNvSpPr>
                <p:nvPr/>
              </p:nvSpPr>
              <p:spPr bwMode="auto">
                <a:xfrm>
                  <a:off x="4118"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71" name="Line 128"/>
                <p:cNvSpPr>
                  <a:spLocks noChangeShapeType="1"/>
                </p:cNvSpPr>
                <p:nvPr/>
              </p:nvSpPr>
              <p:spPr bwMode="auto">
                <a:xfrm>
                  <a:off x="4118"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72" name="Line 129"/>
                <p:cNvSpPr>
                  <a:spLocks noChangeShapeType="1"/>
                </p:cNvSpPr>
                <p:nvPr/>
              </p:nvSpPr>
              <p:spPr bwMode="auto">
                <a:xfrm>
                  <a:off x="4118" y="1819"/>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73" name="Line 130"/>
                <p:cNvSpPr>
                  <a:spLocks noChangeShapeType="1"/>
                </p:cNvSpPr>
                <p:nvPr/>
              </p:nvSpPr>
              <p:spPr bwMode="auto">
                <a:xfrm>
                  <a:off x="4276"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74" name="Line 131"/>
                <p:cNvSpPr>
                  <a:spLocks noChangeShapeType="1"/>
                </p:cNvSpPr>
                <p:nvPr/>
              </p:nvSpPr>
              <p:spPr bwMode="auto">
                <a:xfrm>
                  <a:off x="4276"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75" name="Line 132"/>
                <p:cNvSpPr>
                  <a:spLocks noChangeShapeType="1"/>
                </p:cNvSpPr>
                <p:nvPr/>
              </p:nvSpPr>
              <p:spPr bwMode="auto">
                <a:xfrm>
                  <a:off x="4276"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76" name="Line 133"/>
                <p:cNvSpPr>
                  <a:spLocks noChangeShapeType="1"/>
                </p:cNvSpPr>
                <p:nvPr/>
              </p:nvSpPr>
              <p:spPr bwMode="auto">
                <a:xfrm>
                  <a:off x="4435"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77" name="Line 134"/>
                <p:cNvSpPr>
                  <a:spLocks noChangeShapeType="1"/>
                </p:cNvSpPr>
                <p:nvPr/>
              </p:nvSpPr>
              <p:spPr bwMode="auto">
                <a:xfrm>
                  <a:off x="4435"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78" name="Line 135"/>
                <p:cNvSpPr>
                  <a:spLocks noChangeShapeType="1"/>
                </p:cNvSpPr>
                <p:nvPr/>
              </p:nvSpPr>
              <p:spPr bwMode="auto">
                <a:xfrm>
                  <a:off x="4435"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79" name="Line 136"/>
                <p:cNvSpPr>
                  <a:spLocks noChangeShapeType="1"/>
                </p:cNvSpPr>
                <p:nvPr/>
              </p:nvSpPr>
              <p:spPr bwMode="auto">
                <a:xfrm>
                  <a:off x="4594"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80" name="Line 137"/>
                <p:cNvSpPr>
                  <a:spLocks noChangeShapeType="1"/>
                </p:cNvSpPr>
                <p:nvPr/>
              </p:nvSpPr>
              <p:spPr bwMode="auto">
                <a:xfrm>
                  <a:off x="4594"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81" name="Line 138"/>
                <p:cNvSpPr>
                  <a:spLocks noChangeShapeType="1"/>
                </p:cNvSpPr>
                <p:nvPr/>
              </p:nvSpPr>
              <p:spPr bwMode="auto">
                <a:xfrm>
                  <a:off x="4594"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82" name="Line 139"/>
                <p:cNvSpPr>
                  <a:spLocks noChangeShapeType="1"/>
                </p:cNvSpPr>
                <p:nvPr/>
              </p:nvSpPr>
              <p:spPr bwMode="auto">
                <a:xfrm>
                  <a:off x="4753"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83" name="Line 140"/>
                <p:cNvSpPr>
                  <a:spLocks noChangeShapeType="1"/>
                </p:cNvSpPr>
                <p:nvPr/>
              </p:nvSpPr>
              <p:spPr bwMode="auto">
                <a:xfrm>
                  <a:off x="4753"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84" name="Line 141"/>
                <p:cNvSpPr>
                  <a:spLocks noChangeShapeType="1"/>
                </p:cNvSpPr>
                <p:nvPr/>
              </p:nvSpPr>
              <p:spPr bwMode="auto">
                <a:xfrm>
                  <a:off x="4753"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85" name="Line 142"/>
                <p:cNvSpPr>
                  <a:spLocks noChangeShapeType="1"/>
                </p:cNvSpPr>
                <p:nvPr/>
              </p:nvSpPr>
              <p:spPr bwMode="auto">
                <a:xfrm>
                  <a:off x="4912"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86" name="Line 143"/>
                <p:cNvSpPr>
                  <a:spLocks noChangeShapeType="1"/>
                </p:cNvSpPr>
                <p:nvPr/>
              </p:nvSpPr>
              <p:spPr bwMode="auto">
                <a:xfrm>
                  <a:off x="4912"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87" name="Line 144"/>
                <p:cNvSpPr>
                  <a:spLocks noChangeShapeType="1"/>
                </p:cNvSpPr>
                <p:nvPr/>
              </p:nvSpPr>
              <p:spPr bwMode="auto">
                <a:xfrm>
                  <a:off x="4912"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88" name="Line 145"/>
                <p:cNvSpPr>
                  <a:spLocks noChangeShapeType="1"/>
                </p:cNvSpPr>
                <p:nvPr/>
              </p:nvSpPr>
              <p:spPr bwMode="auto">
                <a:xfrm>
                  <a:off x="5071"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89" name="Line 146"/>
                <p:cNvSpPr>
                  <a:spLocks noChangeShapeType="1"/>
                </p:cNvSpPr>
                <p:nvPr/>
              </p:nvSpPr>
              <p:spPr bwMode="auto">
                <a:xfrm>
                  <a:off x="5071"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90" name="Line 147"/>
                <p:cNvSpPr>
                  <a:spLocks noChangeShapeType="1"/>
                </p:cNvSpPr>
                <p:nvPr/>
              </p:nvSpPr>
              <p:spPr bwMode="auto">
                <a:xfrm>
                  <a:off x="5071" y="1819"/>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91" name="Line 148"/>
                <p:cNvSpPr>
                  <a:spLocks noChangeShapeType="1"/>
                </p:cNvSpPr>
                <p:nvPr/>
              </p:nvSpPr>
              <p:spPr bwMode="auto">
                <a:xfrm>
                  <a:off x="5230"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92" name="Line 149"/>
                <p:cNvSpPr>
                  <a:spLocks noChangeShapeType="1"/>
                </p:cNvSpPr>
                <p:nvPr/>
              </p:nvSpPr>
              <p:spPr bwMode="auto">
                <a:xfrm>
                  <a:off x="5230"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93" name="Line 150"/>
                <p:cNvSpPr>
                  <a:spLocks noChangeShapeType="1"/>
                </p:cNvSpPr>
                <p:nvPr/>
              </p:nvSpPr>
              <p:spPr bwMode="auto">
                <a:xfrm>
                  <a:off x="5230" y="1819"/>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94" name="Line 151"/>
                <p:cNvSpPr>
                  <a:spLocks noChangeShapeType="1"/>
                </p:cNvSpPr>
                <p:nvPr/>
              </p:nvSpPr>
              <p:spPr bwMode="auto">
                <a:xfrm>
                  <a:off x="5389"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95" name="Line 152"/>
                <p:cNvSpPr>
                  <a:spLocks noChangeShapeType="1"/>
                </p:cNvSpPr>
                <p:nvPr/>
              </p:nvSpPr>
              <p:spPr bwMode="auto">
                <a:xfrm>
                  <a:off x="5389"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96" name="Line 153"/>
                <p:cNvSpPr>
                  <a:spLocks noChangeShapeType="1"/>
                </p:cNvSpPr>
                <p:nvPr/>
              </p:nvSpPr>
              <p:spPr bwMode="auto">
                <a:xfrm>
                  <a:off x="5389" y="1819"/>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97" name="Line 154"/>
                <p:cNvSpPr>
                  <a:spLocks noChangeShapeType="1"/>
                </p:cNvSpPr>
                <p:nvPr/>
              </p:nvSpPr>
              <p:spPr bwMode="auto">
                <a:xfrm>
                  <a:off x="5547"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98" name="Line 155"/>
                <p:cNvSpPr>
                  <a:spLocks noChangeShapeType="1"/>
                </p:cNvSpPr>
                <p:nvPr/>
              </p:nvSpPr>
              <p:spPr bwMode="auto">
                <a:xfrm>
                  <a:off x="5547"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99" name="Line 156"/>
                <p:cNvSpPr>
                  <a:spLocks noChangeShapeType="1"/>
                </p:cNvSpPr>
                <p:nvPr/>
              </p:nvSpPr>
              <p:spPr bwMode="auto">
                <a:xfrm>
                  <a:off x="5547"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00" name="Line 157"/>
                <p:cNvSpPr>
                  <a:spLocks noChangeShapeType="1"/>
                </p:cNvSpPr>
                <p:nvPr/>
              </p:nvSpPr>
              <p:spPr bwMode="auto">
                <a:xfrm>
                  <a:off x="5706"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01" name="Line 158"/>
                <p:cNvSpPr>
                  <a:spLocks noChangeShapeType="1"/>
                </p:cNvSpPr>
                <p:nvPr/>
              </p:nvSpPr>
              <p:spPr bwMode="auto">
                <a:xfrm>
                  <a:off x="5706"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02" name="Line 159"/>
                <p:cNvSpPr>
                  <a:spLocks noChangeShapeType="1"/>
                </p:cNvSpPr>
                <p:nvPr/>
              </p:nvSpPr>
              <p:spPr bwMode="auto">
                <a:xfrm>
                  <a:off x="5706"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03" name="Line 160"/>
                <p:cNvSpPr>
                  <a:spLocks noChangeShapeType="1"/>
                </p:cNvSpPr>
                <p:nvPr/>
              </p:nvSpPr>
              <p:spPr bwMode="auto">
                <a:xfrm>
                  <a:off x="5865"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04" name="Line 161"/>
                <p:cNvSpPr>
                  <a:spLocks noChangeShapeType="1"/>
                </p:cNvSpPr>
                <p:nvPr/>
              </p:nvSpPr>
              <p:spPr bwMode="auto">
                <a:xfrm>
                  <a:off x="5865"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05" name="Line 162"/>
                <p:cNvSpPr>
                  <a:spLocks noChangeShapeType="1"/>
                </p:cNvSpPr>
                <p:nvPr/>
              </p:nvSpPr>
              <p:spPr bwMode="auto">
                <a:xfrm>
                  <a:off x="5865"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06" name="Line 163"/>
                <p:cNvSpPr>
                  <a:spLocks noChangeShapeType="1"/>
                </p:cNvSpPr>
                <p:nvPr/>
              </p:nvSpPr>
              <p:spPr bwMode="auto">
                <a:xfrm>
                  <a:off x="6024"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07" name="Line 164"/>
                <p:cNvSpPr>
                  <a:spLocks noChangeShapeType="1"/>
                </p:cNvSpPr>
                <p:nvPr/>
              </p:nvSpPr>
              <p:spPr bwMode="auto">
                <a:xfrm>
                  <a:off x="6024"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08" name="Line 165"/>
                <p:cNvSpPr>
                  <a:spLocks noChangeShapeType="1"/>
                </p:cNvSpPr>
                <p:nvPr/>
              </p:nvSpPr>
              <p:spPr bwMode="auto">
                <a:xfrm>
                  <a:off x="6024"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09" name="Line 166"/>
                <p:cNvSpPr>
                  <a:spLocks noChangeShapeType="1"/>
                </p:cNvSpPr>
                <p:nvPr/>
              </p:nvSpPr>
              <p:spPr bwMode="auto">
                <a:xfrm>
                  <a:off x="6183"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10" name="Line 167"/>
                <p:cNvSpPr>
                  <a:spLocks noChangeShapeType="1"/>
                </p:cNvSpPr>
                <p:nvPr/>
              </p:nvSpPr>
              <p:spPr bwMode="auto">
                <a:xfrm>
                  <a:off x="6183"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11" name="Line 168"/>
                <p:cNvSpPr>
                  <a:spLocks noChangeShapeType="1"/>
                </p:cNvSpPr>
                <p:nvPr/>
              </p:nvSpPr>
              <p:spPr bwMode="auto">
                <a:xfrm>
                  <a:off x="6183" y="1819"/>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12" name="Line 169"/>
                <p:cNvSpPr>
                  <a:spLocks noChangeShapeType="1"/>
                </p:cNvSpPr>
                <p:nvPr/>
              </p:nvSpPr>
              <p:spPr bwMode="auto">
                <a:xfrm>
                  <a:off x="6342"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13" name="Line 170"/>
                <p:cNvSpPr>
                  <a:spLocks noChangeShapeType="1"/>
                </p:cNvSpPr>
                <p:nvPr/>
              </p:nvSpPr>
              <p:spPr bwMode="auto">
                <a:xfrm>
                  <a:off x="6342" y="181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14" name="Freeform 171"/>
                <p:cNvSpPr/>
                <p:nvPr/>
              </p:nvSpPr>
              <p:spPr bwMode="auto">
                <a:xfrm>
                  <a:off x="6342" y="1819"/>
                  <a:ext cx="39" cy="0"/>
                </a:xfrm>
                <a:custGeom>
                  <a:avLst/>
                  <a:gdLst>
                    <a:gd name="T0" fmla="*/ 0 w 80"/>
                    <a:gd name="T1" fmla="*/ 48 w 80"/>
                    <a:gd name="T2" fmla="*/ 80 w 80"/>
                  </a:gdLst>
                  <a:ahLst/>
                  <a:cxnLst>
                    <a:cxn ang="0">
                      <a:pos x="T0" y="0"/>
                    </a:cxn>
                    <a:cxn ang="0">
                      <a:pos x="T1" y="0"/>
                    </a:cxn>
                    <a:cxn ang="0">
                      <a:pos x="T2" y="0"/>
                    </a:cxn>
                  </a:cxnLst>
                  <a:rect l="0" t="0" r="r" b="b"/>
                  <a:pathLst>
                    <a:path w="80">
                      <a:moveTo>
                        <a:pt x="0" y="0"/>
                      </a:moveTo>
                      <a:lnTo>
                        <a:pt x="48" y="0"/>
                      </a:lnTo>
                      <a:lnTo>
                        <a:pt x="80" y="0"/>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615" name="Line 172"/>
                <p:cNvSpPr>
                  <a:spLocks noChangeShapeType="1"/>
                </p:cNvSpPr>
                <p:nvPr/>
              </p:nvSpPr>
              <p:spPr bwMode="auto">
                <a:xfrm>
                  <a:off x="6500" y="1833"/>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16" name="Line 173"/>
                <p:cNvSpPr>
                  <a:spLocks noChangeShapeType="1"/>
                </p:cNvSpPr>
                <p:nvPr/>
              </p:nvSpPr>
              <p:spPr bwMode="auto">
                <a:xfrm>
                  <a:off x="6500" y="1833"/>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17" name="Freeform 174"/>
                <p:cNvSpPr/>
                <p:nvPr/>
              </p:nvSpPr>
              <p:spPr bwMode="auto">
                <a:xfrm>
                  <a:off x="6500" y="1833"/>
                  <a:ext cx="37" cy="10"/>
                </a:xfrm>
                <a:custGeom>
                  <a:avLst/>
                  <a:gdLst>
                    <a:gd name="T0" fmla="*/ 0 w 76"/>
                    <a:gd name="T1" fmla="*/ 0 h 10"/>
                    <a:gd name="T2" fmla="*/ 38 w 76"/>
                    <a:gd name="T3" fmla="*/ 4 h 10"/>
                    <a:gd name="T4" fmla="*/ 76 w 76"/>
                    <a:gd name="T5" fmla="*/ 10 h 10"/>
                  </a:gdLst>
                  <a:ahLst/>
                  <a:cxnLst>
                    <a:cxn ang="0">
                      <a:pos x="T0" y="T1"/>
                    </a:cxn>
                    <a:cxn ang="0">
                      <a:pos x="T2" y="T3"/>
                    </a:cxn>
                    <a:cxn ang="0">
                      <a:pos x="T4" y="T5"/>
                    </a:cxn>
                  </a:cxnLst>
                  <a:rect l="0" t="0" r="r" b="b"/>
                  <a:pathLst>
                    <a:path w="76" h="10">
                      <a:moveTo>
                        <a:pt x="0" y="0"/>
                      </a:moveTo>
                      <a:lnTo>
                        <a:pt x="38" y="4"/>
                      </a:lnTo>
                      <a:lnTo>
                        <a:pt x="76" y="10"/>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618" name="Line 175"/>
                <p:cNvSpPr>
                  <a:spLocks noChangeShapeType="1"/>
                </p:cNvSpPr>
                <p:nvPr/>
              </p:nvSpPr>
              <p:spPr bwMode="auto">
                <a:xfrm>
                  <a:off x="6648" y="188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19" name="Line 176"/>
                <p:cNvSpPr>
                  <a:spLocks noChangeShapeType="1"/>
                </p:cNvSpPr>
                <p:nvPr/>
              </p:nvSpPr>
              <p:spPr bwMode="auto">
                <a:xfrm>
                  <a:off x="6648" y="1889"/>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20" name="Freeform 177"/>
                <p:cNvSpPr/>
                <p:nvPr/>
              </p:nvSpPr>
              <p:spPr bwMode="auto">
                <a:xfrm>
                  <a:off x="6648" y="1889"/>
                  <a:ext cx="34" cy="21"/>
                </a:xfrm>
                <a:custGeom>
                  <a:avLst/>
                  <a:gdLst>
                    <a:gd name="T0" fmla="*/ 0 w 70"/>
                    <a:gd name="T1" fmla="*/ 0 h 21"/>
                    <a:gd name="T2" fmla="*/ 40 w 70"/>
                    <a:gd name="T3" fmla="*/ 11 h 21"/>
                    <a:gd name="T4" fmla="*/ 70 w 70"/>
                    <a:gd name="T5" fmla="*/ 21 h 21"/>
                  </a:gdLst>
                  <a:ahLst/>
                  <a:cxnLst>
                    <a:cxn ang="0">
                      <a:pos x="T0" y="T1"/>
                    </a:cxn>
                    <a:cxn ang="0">
                      <a:pos x="T2" y="T3"/>
                    </a:cxn>
                    <a:cxn ang="0">
                      <a:pos x="T4" y="T5"/>
                    </a:cxn>
                  </a:cxnLst>
                  <a:rect l="0" t="0" r="r" b="b"/>
                  <a:pathLst>
                    <a:path w="70" h="21">
                      <a:moveTo>
                        <a:pt x="0" y="0"/>
                      </a:moveTo>
                      <a:lnTo>
                        <a:pt x="40" y="11"/>
                      </a:lnTo>
                      <a:lnTo>
                        <a:pt x="70" y="21"/>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621" name="Line 178"/>
                <p:cNvSpPr>
                  <a:spLocks noChangeShapeType="1"/>
                </p:cNvSpPr>
                <p:nvPr/>
              </p:nvSpPr>
              <p:spPr bwMode="auto">
                <a:xfrm>
                  <a:off x="6772" y="1990"/>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22" name="Line 179"/>
                <p:cNvSpPr>
                  <a:spLocks noChangeShapeType="1"/>
                </p:cNvSpPr>
                <p:nvPr/>
              </p:nvSpPr>
              <p:spPr bwMode="auto">
                <a:xfrm>
                  <a:off x="6772" y="1990"/>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23" name="Freeform 180"/>
                <p:cNvSpPr/>
                <p:nvPr/>
              </p:nvSpPr>
              <p:spPr bwMode="auto">
                <a:xfrm>
                  <a:off x="6772" y="1990"/>
                  <a:ext cx="25" cy="31"/>
                </a:xfrm>
                <a:custGeom>
                  <a:avLst/>
                  <a:gdLst>
                    <a:gd name="T0" fmla="*/ 0 w 50"/>
                    <a:gd name="T1" fmla="*/ 0 h 31"/>
                    <a:gd name="T2" fmla="*/ 16 w 50"/>
                    <a:gd name="T3" fmla="*/ 9 h 31"/>
                    <a:gd name="T4" fmla="*/ 46 w 50"/>
                    <a:gd name="T5" fmla="*/ 27 h 31"/>
                    <a:gd name="T6" fmla="*/ 50 w 50"/>
                    <a:gd name="T7" fmla="*/ 31 h 31"/>
                  </a:gdLst>
                  <a:ahLst/>
                  <a:cxnLst>
                    <a:cxn ang="0">
                      <a:pos x="T0" y="T1"/>
                    </a:cxn>
                    <a:cxn ang="0">
                      <a:pos x="T2" y="T3"/>
                    </a:cxn>
                    <a:cxn ang="0">
                      <a:pos x="T4" y="T5"/>
                    </a:cxn>
                    <a:cxn ang="0">
                      <a:pos x="T6" y="T7"/>
                    </a:cxn>
                  </a:cxnLst>
                  <a:rect l="0" t="0" r="r" b="b"/>
                  <a:pathLst>
                    <a:path w="50" h="31">
                      <a:moveTo>
                        <a:pt x="0" y="0"/>
                      </a:moveTo>
                      <a:lnTo>
                        <a:pt x="16" y="9"/>
                      </a:lnTo>
                      <a:lnTo>
                        <a:pt x="46" y="27"/>
                      </a:lnTo>
                      <a:lnTo>
                        <a:pt x="50" y="31"/>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624" name="Line 181"/>
                <p:cNvSpPr>
                  <a:spLocks noChangeShapeType="1"/>
                </p:cNvSpPr>
                <p:nvPr/>
              </p:nvSpPr>
              <p:spPr bwMode="auto">
                <a:xfrm>
                  <a:off x="6856" y="212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25" name="Line 182"/>
                <p:cNvSpPr>
                  <a:spLocks noChangeShapeType="1"/>
                </p:cNvSpPr>
                <p:nvPr/>
              </p:nvSpPr>
              <p:spPr bwMode="auto">
                <a:xfrm>
                  <a:off x="6856" y="212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26" name="Freeform 183"/>
                <p:cNvSpPr/>
                <p:nvPr/>
              </p:nvSpPr>
              <p:spPr bwMode="auto">
                <a:xfrm>
                  <a:off x="6856" y="2127"/>
                  <a:ext cx="14" cy="38"/>
                </a:xfrm>
                <a:custGeom>
                  <a:avLst/>
                  <a:gdLst>
                    <a:gd name="T0" fmla="*/ 0 w 28"/>
                    <a:gd name="T1" fmla="*/ 0 h 38"/>
                    <a:gd name="T2" fmla="*/ 14 w 28"/>
                    <a:gd name="T3" fmla="*/ 17 h 38"/>
                    <a:gd name="T4" fmla="*/ 28 w 28"/>
                    <a:gd name="T5" fmla="*/ 38 h 38"/>
                  </a:gdLst>
                  <a:ahLst/>
                  <a:cxnLst>
                    <a:cxn ang="0">
                      <a:pos x="T0" y="T1"/>
                    </a:cxn>
                    <a:cxn ang="0">
                      <a:pos x="T2" y="T3"/>
                    </a:cxn>
                    <a:cxn ang="0">
                      <a:pos x="T4" y="T5"/>
                    </a:cxn>
                  </a:cxnLst>
                  <a:rect l="0" t="0" r="r" b="b"/>
                  <a:pathLst>
                    <a:path w="28" h="38">
                      <a:moveTo>
                        <a:pt x="0" y="0"/>
                      </a:moveTo>
                      <a:lnTo>
                        <a:pt x="14" y="17"/>
                      </a:lnTo>
                      <a:lnTo>
                        <a:pt x="28" y="38"/>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627" name="Line 184"/>
                <p:cNvSpPr>
                  <a:spLocks noChangeShapeType="1"/>
                </p:cNvSpPr>
                <p:nvPr/>
              </p:nvSpPr>
              <p:spPr bwMode="auto">
                <a:xfrm>
                  <a:off x="6894" y="2285"/>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28" name="Line 185"/>
                <p:cNvSpPr>
                  <a:spLocks noChangeShapeType="1"/>
                </p:cNvSpPr>
                <p:nvPr/>
              </p:nvSpPr>
              <p:spPr bwMode="auto">
                <a:xfrm>
                  <a:off x="6894" y="2285"/>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29" name="Freeform 186"/>
                <p:cNvSpPr/>
                <p:nvPr/>
              </p:nvSpPr>
              <p:spPr bwMode="auto">
                <a:xfrm>
                  <a:off x="6894" y="2285"/>
                  <a:ext cx="2" cy="40"/>
                </a:xfrm>
                <a:custGeom>
                  <a:avLst/>
                  <a:gdLst>
                    <a:gd name="T0" fmla="*/ 0 w 4"/>
                    <a:gd name="T1" fmla="*/ 0 h 40"/>
                    <a:gd name="T2" fmla="*/ 0 w 4"/>
                    <a:gd name="T3" fmla="*/ 0 h 40"/>
                    <a:gd name="T4" fmla="*/ 2 w 4"/>
                    <a:gd name="T5" fmla="*/ 24 h 40"/>
                    <a:gd name="T6" fmla="*/ 4 w 4"/>
                    <a:gd name="T7" fmla="*/ 40 h 40"/>
                  </a:gdLst>
                  <a:ahLst/>
                  <a:cxnLst>
                    <a:cxn ang="0">
                      <a:pos x="T0" y="T1"/>
                    </a:cxn>
                    <a:cxn ang="0">
                      <a:pos x="T2" y="T3"/>
                    </a:cxn>
                    <a:cxn ang="0">
                      <a:pos x="T4" y="T5"/>
                    </a:cxn>
                    <a:cxn ang="0">
                      <a:pos x="T6" y="T7"/>
                    </a:cxn>
                  </a:cxnLst>
                  <a:rect l="0" t="0" r="r" b="b"/>
                  <a:pathLst>
                    <a:path w="4" h="40">
                      <a:moveTo>
                        <a:pt x="0" y="0"/>
                      </a:moveTo>
                      <a:lnTo>
                        <a:pt x="0" y="0"/>
                      </a:lnTo>
                      <a:lnTo>
                        <a:pt x="2" y="24"/>
                      </a:lnTo>
                      <a:lnTo>
                        <a:pt x="4" y="40"/>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630" name="Line 187"/>
                <p:cNvSpPr>
                  <a:spLocks noChangeShapeType="1"/>
                </p:cNvSpPr>
                <p:nvPr/>
              </p:nvSpPr>
              <p:spPr bwMode="auto">
                <a:xfrm>
                  <a:off x="6884" y="24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31" name="Line 188"/>
                <p:cNvSpPr>
                  <a:spLocks noChangeShapeType="1"/>
                </p:cNvSpPr>
                <p:nvPr/>
              </p:nvSpPr>
              <p:spPr bwMode="auto">
                <a:xfrm>
                  <a:off x="6884" y="24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32" name="Freeform 189"/>
                <p:cNvSpPr/>
                <p:nvPr/>
              </p:nvSpPr>
              <p:spPr bwMode="auto">
                <a:xfrm>
                  <a:off x="6874" y="2447"/>
                  <a:ext cx="10" cy="39"/>
                </a:xfrm>
                <a:custGeom>
                  <a:avLst/>
                  <a:gdLst>
                    <a:gd name="T0" fmla="*/ 20 w 20"/>
                    <a:gd name="T1" fmla="*/ 0 h 39"/>
                    <a:gd name="T2" fmla="*/ 18 w 20"/>
                    <a:gd name="T3" fmla="*/ 5 h 39"/>
                    <a:gd name="T4" fmla="*/ 6 w 20"/>
                    <a:gd name="T5" fmla="*/ 29 h 39"/>
                    <a:gd name="T6" fmla="*/ 0 w 20"/>
                    <a:gd name="T7" fmla="*/ 39 h 39"/>
                  </a:gdLst>
                  <a:ahLst/>
                  <a:cxnLst>
                    <a:cxn ang="0">
                      <a:pos x="T0" y="T1"/>
                    </a:cxn>
                    <a:cxn ang="0">
                      <a:pos x="T2" y="T3"/>
                    </a:cxn>
                    <a:cxn ang="0">
                      <a:pos x="T4" y="T5"/>
                    </a:cxn>
                    <a:cxn ang="0">
                      <a:pos x="T6" y="T7"/>
                    </a:cxn>
                  </a:cxnLst>
                  <a:rect l="0" t="0" r="r" b="b"/>
                  <a:pathLst>
                    <a:path w="20" h="39">
                      <a:moveTo>
                        <a:pt x="20" y="0"/>
                      </a:moveTo>
                      <a:lnTo>
                        <a:pt x="18" y="5"/>
                      </a:lnTo>
                      <a:lnTo>
                        <a:pt x="6" y="29"/>
                      </a:lnTo>
                      <a:lnTo>
                        <a:pt x="0" y="39"/>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633" name="Line 190"/>
                <p:cNvSpPr>
                  <a:spLocks noChangeShapeType="1"/>
                </p:cNvSpPr>
                <p:nvPr/>
              </p:nvSpPr>
              <p:spPr bwMode="auto">
                <a:xfrm>
                  <a:off x="6827" y="259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34" name="Line 191"/>
                <p:cNvSpPr>
                  <a:spLocks noChangeShapeType="1"/>
                </p:cNvSpPr>
                <p:nvPr/>
              </p:nvSpPr>
              <p:spPr bwMode="auto">
                <a:xfrm>
                  <a:off x="6827" y="259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35" name="Freeform 192"/>
                <p:cNvSpPr/>
                <p:nvPr/>
              </p:nvSpPr>
              <p:spPr bwMode="auto">
                <a:xfrm>
                  <a:off x="6805" y="2598"/>
                  <a:ext cx="22" cy="35"/>
                </a:xfrm>
                <a:custGeom>
                  <a:avLst/>
                  <a:gdLst>
                    <a:gd name="T0" fmla="*/ 44 w 44"/>
                    <a:gd name="T1" fmla="*/ 0 h 35"/>
                    <a:gd name="T2" fmla="*/ 32 w 44"/>
                    <a:gd name="T3" fmla="*/ 10 h 35"/>
                    <a:gd name="T4" fmla="*/ 6 w 44"/>
                    <a:gd name="T5" fmla="*/ 31 h 35"/>
                    <a:gd name="T6" fmla="*/ 0 w 44"/>
                    <a:gd name="T7" fmla="*/ 35 h 35"/>
                  </a:gdLst>
                  <a:ahLst/>
                  <a:cxnLst>
                    <a:cxn ang="0">
                      <a:pos x="T0" y="T1"/>
                    </a:cxn>
                    <a:cxn ang="0">
                      <a:pos x="T2" y="T3"/>
                    </a:cxn>
                    <a:cxn ang="0">
                      <a:pos x="T4" y="T5"/>
                    </a:cxn>
                    <a:cxn ang="0">
                      <a:pos x="T6" y="T7"/>
                    </a:cxn>
                  </a:cxnLst>
                  <a:rect l="0" t="0" r="r" b="b"/>
                  <a:pathLst>
                    <a:path w="44" h="35">
                      <a:moveTo>
                        <a:pt x="44" y="0"/>
                      </a:moveTo>
                      <a:lnTo>
                        <a:pt x="32" y="10"/>
                      </a:lnTo>
                      <a:lnTo>
                        <a:pt x="6" y="31"/>
                      </a:lnTo>
                      <a:lnTo>
                        <a:pt x="0" y="35"/>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636" name="Line 193"/>
                <p:cNvSpPr>
                  <a:spLocks noChangeShapeType="1"/>
                </p:cNvSpPr>
                <p:nvPr/>
              </p:nvSpPr>
              <p:spPr bwMode="auto">
                <a:xfrm>
                  <a:off x="6726" y="2722"/>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37" name="Line 194"/>
                <p:cNvSpPr>
                  <a:spLocks noChangeShapeType="1"/>
                </p:cNvSpPr>
                <p:nvPr/>
              </p:nvSpPr>
              <p:spPr bwMode="auto">
                <a:xfrm>
                  <a:off x="6726" y="2722"/>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38" name="Freeform 195"/>
                <p:cNvSpPr/>
                <p:nvPr/>
              </p:nvSpPr>
              <p:spPr bwMode="auto">
                <a:xfrm>
                  <a:off x="6694" y="2722"/>
                  <a:ext cx="32" cy="26"/>
                </a:xfrm>
                <a:custGeom>
                  <a:avLst/>
                  <a:gdLst>
                    <a:gd name="T0" fmla="*/ 64 w 64"/>
                    <a:gd name="T1" fmla="*/ 0 h 26"/>
                    <a:gd name="T2" fmla="*/ 30 w 64"/>
                    <a:gd name="T3" fmla="*/ 15 h 26"/>
                    <a:gd name="T4" fmla="*/ 0 w 64"/>
                    <a:gd name="T5" fmla="*/ 26 h 26"/>
                  </a:gdLst>
                  <a:ahLst/>
                  <a:cxnLst>
                    <a:cxn ang="0">
                      <a:pos x="T0" y="T1"/>
                    </a:cxn>
                    <a:cxn ang="0">
                      <a:pos x="T2" y="T3"/>
                    </a:cxn>
                    <a:cxn ang="0">
                      <a:pos x="T4" y="T5"/>
                    </a:cxn>
                  </a:cxnLst>
                  <a:rect l="0" t="0" r="r" b="b"/>
                  <a:pathLst>
                    <a:path w="64" h="26">
                      <a:moveTo>
                        <a:pt x="64" y="0"/>
                      </a:moveTo>
                      <a:lnTo>
                        <a:pt x="30" y="15"/>
                      </a:lnTo>
                      <a:lnTo>
                        <a:pt x="0" y="26"/>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639" name="Line 196"/>
                <p:cNvSpPr>
                  <a:spLocks noChangeShapeType="1"/>
                </p:cNvSpPr>
                <p:nvPr/>
              </p:nvSpPr>
              <p:spPr bwMode="auto">
                <a:xfrm>
                  <a:off x="6590" y="2806"/>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40" name="Line 197"/>
                <p:cNvSpPr>
                  <a:spLocks noChangeShapeType="1"/>
                </p:cNvSpPr>
                <p:nvPr/>
              </p:nvSpPr>
              <p:spPr bwMode="auto">
                <a:xfrm>
                  <a:off x="6590" y="2806"/>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41" name="Freeform 198"/>
                <p:cNvSpPr/>
                <p:nvPr/>
              </p:nvSpPr>
              <p:spPr bwMode="auto">
                <a:xfrm>
                  <a:off x="6552" y="2806"/>
                  <a:ext cx="38" cy="13"/>
                </a:xfrm>
                <a:custGeom>
                  <a:avLst/>
                  <a:gdLst>
                    <a:gd name="T0" fmla="*/ 76 w 76"/>
                    <a:gd name="T1" fmla="*/ 0 h 13"/>
                    <a:gd name="T2" fmla="*/ 40 w 76"/>
                    <a:gd name="T3" fmla="*/ 6 h 13"/>
                    <a:gd name="T4" fmla="*/ 0 w 76"/>
                    <a:gd name="T5" fmla="*/ 13 h 13"/>
                  </a:gdLst>
                  <a:ahLst/>
                  <a:cxnLst>
                    <a:cxn ang="0">
                      <a:pos x="T0" y="T1"/>
                    </a:cxn>
                    <a:cxn ang="0">
                      <a:pos x="T2" y="T3"/>
                    </a:cxn>
                    <a:cxn ang="0">
                      <a:pos x="T4" y="T5"/>
                    </a:cxn>
                  </a:cxnLst>
                  <a:rect l="0" t="0" r="r" b="b"/>
                  <a:pathLst>
                    <a:path w="76" h="13">
                      <a:moveTo>
                        <a:pt x="76" y="0"/>
                      </a:moveTo>
                      <a:lnTo>
                        <a:pt x="40" y="6"/>
                      </a:lnTo>
                      <a:lnTo>
                        <a:pt x="0" y="13"/>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642" name="Line 199"/>
                <p:cNvSpPr>
                  <a:spLocks noChangeShapeType="1"/>
                </p:cNvSpPr>
                <p:nvPr/>
              </p:nvSpPr>
              <p:spPr bwMode="auto">
                <a:xfrm>
                  <a:off x="6435" y="2843"/>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43" name="Line 200"/>
                <p:cNvSpPr>
                  <a:spLocks noChangeShapeType="1"/>
                </p:cNvSpPr>
                <p:nvPr/>
              </p:nvSpPr>
              <p:spPr bwMode="auto">
                <a:xfrm>
                  <a:off x="6435" y="2843"/>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44" name="Freeform 201"/>
                <p:cNvSpPr/>
                <p:nvPr/>
              </p:nvSpPr>
              <p:spPr bwMode="auto">
                <a:xfrm>
                  <a:off x="6396" y="2843"/>
                  <a:ext cx="39" cy="3"/>
                </a:xfrm>
                <a:custGeom>
                  <a:avLst/>
                  <a:gdLst>
                    <a:gd name="T0" fmla="*/ 77 w 77"/>
                    <a:gd name="T1" fmla="*/ 0 h 3"/>
                    <a:gd name="T2" fmla="*/ 67 w 77"/>
                    <a:gd name="T3" fmla="*/ 1 h 3"/>
                    <a:gd name="T4" fmla="*/ 4 w 77"/>
                    <a:gd name="T5" fmla="*/ 3 h 3"/>
                    <a:gd name="T6" fmla="*/ 0 w 77"/>
                    <a:gd name="T7" fmla="*/ 3 h 3"/>
                  </a:gdLst>
                  <a:ahLst/>
                  <a:cxnLst>
                    <a:cxn ang="0">
                      <a:pos x="T0" y="T1"/>
                    </a:cxn>
                    <a:cxn ang="0">
                      <a:pos x="T2" y="T3"/>
                    </a:cxn>
                    <a:cxn ang="0">
                      <a:pos x="T4" y="T5"/>
                    </a:cxn>
                    <a:cxn ang="0">
                      <a:pos x="T6" y="T7"/>
                    </a:cxn>
                  </a:cxnLst>
                  <a:rect l="0" t="0" r="r" b="b"/>
                  <a:pathLst>
                    <a:path w="77" h="3">
                      <a:moveTo>
                        <a:pt x="77" y="0"/>
                      </a:moveTo>
                      <a:lnTo>
                        <a:pt x="67" y="1"/>
                      </a:lnTo>
                      <a:lnTo>
                        <a:pt x="4" y="3"/>
                      </a:lnTo>
                      <a:lnTo>
                        <a:pt x="0" y="3"/>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645" name="Line 202"/>
                <p:cNvSpPr>
                  <a:spLocks noChangeShapeType="1"/>
                </p:cNvSpPr>
                <p:nvPr/>
              </p:nvSpPr>
              <p:spPr bwMode="auto">
                <a:xfrm>
                  <a:off x="6277"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46" name="Line 203"/>
                <p:cNvSpPr>
                  <a:spLocks noChangeShapeType="1"/>
                </p:cNvSpPr>
                <p:nvPr/>
              </p:nvSpPr>
              <p:spPr bwMode="auto">
                <a:xfrm>
                  <a:off x="6277"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47" name="Line 204"/>
                <p:cNvSpPr>
                  <a:spLocks noChangeShapeType="1"/>
                </p:cNvSpPr>
                <p:nvPr/>
              </p:nvSpPr>
              <p:spPr bwMode="auto">
                <a:xfrm flipH="1">
                  <a:off x="6237"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648" name="Line 205"/>
                <p:cNvSpPr>
                  <a:spLocks noChangeShapeType="1"/>
                </p:cNvSpPr>
                <p:nvPr/>
              </p:nvSpPr>
              <p:spPr bwMode="auto">
                <a:xfrm>
                  <a:off x="6118"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grpSp>
          <p:sp>
            <p:nvSpPr>
              <p:cNvPr id="22" name="Line 207"/>
              <p:cNvSpPr>
                <a:spLocks noChangeShapeType="1"/>
              </p:cNvSpPr>
              <p:nvPr/>
            </p:nvSpPr>
            <p:spPr bwMode="auto">
              <a:xfrm>
                <a:off x="6118"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3" name="Line 208"/>
              <p:cNvSpPr>
                <a:spLocks noChangeShapeType="1"/>
              </p:cNvSpPr>
              <p:nvPr/>
            </p:nvSpPr>
            <p:spPr bwMode="auto">
              <a:xfrm flipH="1">
                <a:off x="6079" y="2847"/>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5" name="Line 209"/>
              <p:cNvSpPr>
                <a:spLocks noChangeShapeType="1"/>
              </p:cNvSpPr>
              <p:nvPr/>
            </p:nvSpPr>
            <p:spPr bwMode="auto">
              <a:xfrm>
                <a:off x="5959"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7" name="Line 210"/>
              <p:cNvSpPr>
                <a:spLocks noChangeShapeType="1"/>
              </p:cNvSpPr>
              <p:nvPr/>
            </p:nvSpPr>
            <p:spPr bwMode="auto">
              <a:xfrm>
                <a:off x="5959"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8" name="Line 211"/>
              <p:cNvSpPr>
                <a:spLocks noChangeShapeType="1"/>
              </p:cNvSpPr>
              <p:nvPr/>
            </p:nvSpPr>
            <p:spPr bwMode="auto">
              <a:xfrm flipH="1">
                <a:off x="5920" y="2847"/>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9" name="Line 212"/>
              <p:cNvSpPr>
                <a:spLocks noChangeShapeType="1"/>
              </p:cNvSpPr>
              <p:nvPr/>
            </p:nvSpPr>
            <p:spPr bwMode="auto">
              <a:xfrm>
                <a:off x="5801"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0" name="Line 213"/>
              <p:cNvSpPr>
                <a:spLocks noChangeShapeType="1"/>
              </p:cNvSpPr>
              <p:nvPr/>
            </p:nvSpPr>
            <p:spPr bwMode="auto">
              <a:xfrm>
                <a:off x="5801"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1" name="Line 214"/>
              <p:cNvSpPr>
                <a:spLocks noChangeShapeType="1"/>
              </p:cNvSpPr>
              <p:nvPr/>
            </p:nvSpPr>
            <p:spPr bwMode="auto">
              <a:xfrm flipH="1">
                <a:off x="5761"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24" name="Line 215"/>
              <p:cNvSpPr>
                <a:spLocks noChangeShapeType="1"/>
              </p:cNvSpPr>
              <p:nvPr/>
            </p:nvSpPr>
            <p:spPr bwMode="auto">
              <a:xfrm>
                <a:off x="5642"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25" name="Line 216"/>
              <p:cNvSpPr>
                <a:spLocks noChangeShapeType="1"/>
              </p:cNvSpPr>
              <p:nvPr/>
            </p:nvSpPr>
            <p:spPr bwMode="auto">
              <a:xfrm>
                <a:off x="5642"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26" name="Line 217"/>
              <p:cNvSpPr>
                <a:spLocks noChangeShapeType="1"/>
              </p:cNvSpPr>
              <p:nvPr/>
            </p:nvSpPr>
            <p:spPr bwMode="auto">
              <a:xfrm flipH="1">
                <a:off x="5602"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29" name="Line 218"/>
              <p:cNvSpPr>
                <a:spLocks noChangeShapeType="1"/>
              </p:cNvSpPr>
              <p:nvPr/>
            </p:nvSpPr>
            <p:spPr bwMode="auto">
              <a:xfrm>
                <a:off x="5483"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30" name="Line 219"/>
              <p:cNvSpPr>
                <a:spLocks noChangeShapeType="1"/>
              </p:cNvSpPr>
              <p:nvPr/>
            </p:nvSpPr>
            <p:spPr bwMode="auto">
              <a:xfrm>
                <a:off x="5483"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31" name="Line 220"/>
              <p:cNvSpPr>
                <a:spLocks noChangeShapeType="1"/>
              </p:cNvSpPr>
              <p:nvPr/>
            </p:nvSpPr>
            <p:spPr bwMode="auto">
              <a:xfrm flipH="1">
                <a:off x="5443"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32" name="Line 221"/>
              <p:cNvSpPr>
                <a:spLocks noChangeShapeType="1"/>
              </p:cNvSpPr>
              <p:nvPr/>
            </p:nvSpPr>
            <p:spPr bwMode="auto">
              <a:xfrm>
                <a:off x="5324"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33" name="Line 222"/>
              <p:cNvSpPr>
                <a:spLocks noChangeShapeType="1"/>
              </p:cNvSpPr>
              <p:nvPr/>
            </p:nvSpPr>
            <p:spPr bwMode="auto">
              <a:xfrm>
                <a:off x="5324"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34" name="Line 223"/>
              <p:cNvSpPr>
                <a:spLocks noChangeShapeType="1"/>
              </p:cNvSpPr>
              <p:nvPr/>
            </p:nvSpPr>
            <p:spPr bwMode="auto">
              <a:xfrm flipH="1">
                <a:off x="5284"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35" name="Line 224"/>
              <p:cNvSpPr>
                <a:spLocks noChangeShapeType="1"/>
              </p:cNvSpPr>
              <p:nvPr/>
            </p:nvSpPr>
            <p:spPr bwMode="auto">
              <a:xfrm>
                <a:off x="5165"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36" name="Line 225"/>
              <p:cNvSpPr>
                <a:spLocks noChangeShapeType="1"/>
              </p:cNvSpPr>
              <p:nvPr/>
            </p:nvSpPr>
            <p:spPr bwMode="auto">
              <a:xfrm>
                <a:off x="5165"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37" name="Line 226"/>
              <p:cNvSpPr>
                <a:spLocks noChangeShapeType="1"/>
              </p:cNvSpPr>
              <p:nvPr/>
            </p:nvSpPr>
            <p:spPr bwMode="auto">
              <a:xfrm flipH="1">
                <a:off x="5125"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38" name="Line 227"/>
              <p:cNvSpPr>
                <a:spLocks noChangeShapeType="1"/>
              </p:cNvSpPr>
              <p:nvPr/>
            </p:nvSpPr>
            <p:spPr bwMode="auto">
              <a:xfrm>
                <a:off x="5006"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39" name="Line 228"/>
              <p:cNvSpPr>
                <a:spLocks noChangeShapeType="1"/>
              </p:cNvSpPr>
              <p:nvPr/>
            </p:nvSpPr>
            <p:spPr bwMode="auto">
              <a:xfrm>
                <a:off x="5006"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40" name="Line 229"/>
              <p:cNvSpPr>
                <a:spLocks noChangeShapeType="1"/>
              </p:cNvSpPr>
              <p:nvPr/>
            </p:nvSpPr>
            <p:spPr bwMode="auto">
              <a:xfrm flipH="1">
                <a:off x="4966"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41" name="Line 230"/>
              <p:cNvSpPr>
                <a:spLocks noChangeShapeType="1"/>
              </p:cNvSpPr>
              <p:nvPr/>
            </p:nvSpPr>
            <p:spPr bwMode="auto">
              <a:xfrm>
                <a:off x="4847"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42" name="Line 231"/>
              <p:cNvSpPr>
                <a:spLocks noChangeShapeType="1"/>
              </p:cNvSpPr>
              <p:nvPr/>
            </p:nvSpPr>
            <p:spPr bwMode="auto">
              <a:xfrm>
                <a:off x="4847"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43" name="Line 232"/>
              <p:cNvSpPr>
                <a:spLocks noChangeShapeType="1"/>
              </p:cNvSpPr>
              <p:nvPr/>
            </p:nvSpPr>
            <p:spPr bwMode="auto">
              <a:xfrm flipH="1">
                <a:off x="4808" y="2847"/>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44" name="Line 233"/>
              <p:cNvSpPr>
                <a:spLocks noChangeShapeType="1"/>
              </p:cNvSpPr>
              <p:nvPr/>
            </p:nvSpPr>
            <p:spPr bwMode="auto">
              <a:xfrm>
                <a:off x="4688"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45" name="Line 234"/>
              <p:cNvSpPr>
                <a:spLocks noChangeShapeType="1"/>
              </p:cNvSpPr>
              <p:nvPr/>
            </p:nvSpPr>
            <p:spPr bwMode="auto">
              <a:xfrm>
                <a:off x="4688"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46" name="Line 235"/>
              <p:cNvSpPr>
                <a:spLocks noChangeShapeType="1"/>
              </p:cNvSpPr>
              <p:nvPr/>
            </p:nvSpPr>
            <p:spPr bwMode="auto">
              <a:xfrm flipH="1">
                <a:off x="4649" y="2847"/>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47" name="Line 236"/>
              <p:cNvSpPr>
                <a:spLocks noChangeShapeType="1"/>
              </p:cNvSpPr>
              <p:nvPr/>
            </p:nvSpPr>
            <p:spPr bwMode="auto">
              <a:xfrm>
                <a:off x="4530"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48" name="Line 237"/>
              <p:cNvSpPr>
                <a:spLocks noChangeShapeType="1"/>
              </p:cNvSpPr>
              <p:nvPr/>
            </p:nvSpPr>
            <p:spPr bwMode="auto">
              <a:xfrm>
                <a:off x="4530"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49" name="Line 238"/>
              <p:cNvSpPr>
                <a:spLocks noChangeShapeType="1"/>
              </p:cNvSpPr>
              <p:nvPr/>
            </p:nvSpPr>
            <p:spPr bwMode="auto">
              <a:xfrm flipH="1">
                <a:off x="4490"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50" name="Line 239"/>
              <p:cNvSpPr>
                <a:spLocks noChangeShapeType="1"/>
              </p:cNvSpPr>
              <p:nvPr/>
            </p:nvSpPr>
            <p:spPr bwMode="auto">
              <a:xfrm>
                <a:off x="4371"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51" name="Line 240"/>
              <p:cNvSpPr>
                <a:spLocks noChangeShapeType="1"/>
              </p:cNvSpPr>
              <p:nvPr/>
            </p:nvSpPr>
            <p:spPr bwMode="auto">
              <a:xfrm>
                <a:off x="4371"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52" name="Line 241"/>
              <p:cNvSpPr>
                <a:spLocks noChangeShapeType="1"/>
              </p:cNvSpPr>
              <p:nvPr/>
            </p:nvSpPr>
            <p:spPr bwMode="auto">
              <a:xfrm flipH="1">
                <a:off x="4331"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53" name="Line 242"/>
              <p:cNvSpPr>
                <a:spLocks noChangeShapeType="1"/>
              </p:cNvSpPr>
              <p:nvPr/>
            </p:nvSpPr>
            <p:spPr bwMode="auto">
              <a:xfrm>
                <a:off x="4212"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54" name="Line 243"/>
              <p:cNvSpPr>
                <a:spLocks noChangeShapeType="1"/>
              </p:cNvSpPr>
              <p:nvPr/>
            </p:nvSpPr>
            <p:spPr bwMode="auto">
              <a:xfrm>
                <a:off x="4212"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255" name="Line 244"/>
              <p:cNvSpPr>
                <a:spLocks noChangeShapeType="1"/>
              </p:cNvSpPr>
              <p:nvPr/>
            </p:nvSpPr>
            <p:spPr bwMode="auto">
              <a:xfrm flipH="1">
                <a:off x="4172"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2" name="Line 245"/>
              <p:cNvSpPr>
                <a:spLocks noChangeShapeType="1"/>
              </p:cNvSpPr>
              <p:nvPr/>
            </p:nvSpPr>
            <p:spPr bwMode="auto">
              <a:xfrm>
                <a:off x="4053"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3" name="Line 246"/>
              <p:cNvSpPr>
                <a:spLocks noChangeShapeType="1"/>
              </p:cNvSpPr>
              <p:nvPr/>
            </p:nvSpPr>
            <p:spPr bwMode="auto">
              <a:xfrm>
                <a:off x="4053"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4" name="Line 247"/>
              <p:cNvSpPr>
                <a:spLocks noChangeShapeType="1"/>
              </p:cNvSpPr>
              <p:nvPr/>
            </p:nvSpPr>
            <p:spPr bwMode="auto">
              <a:xfrm flipH="1">
                <a:off x="4013"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5" name="Line 248"/>
              <p:cNvSpPr>
                <a:spLocks noChangeShapeType="1"/>
              </p:cNvSpPr>
              <p:nvPr/>
            </p:nvSpPr>
            <p:spPr bwMode="auto">
              <a:xfrm>
                <a:off x="3894"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6" name="Line 249"/>
              <p:cNvSpPr>
                <a:spLocks noChangeShapeType="1"/>
              </p:cNvSpPr>
              <p:nvPr/>
            </p:nvSpPr>
            <p:spPr bwMode="auto">
              <a:xfrm>
                <a:off x="3894"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7" name="Line 250"/>
              <p:cNvSpPr>
                <a:spLocks noChangeShapeType="1"/>
              </p:cNvSpPr>
              <p:nvPr/>
            </p:nvSpPr>
            <p:spPr bwMode="auto">
              <a:xfrm flipH="1">
                <a:off x="3854"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8" name="Line 251"/>
              <p:cNvSpPr>
                <a:spLocks noChangeShapeType="1"/>
              </p:cNvSpPr>
              <p:nvPr/>
            </p:nvSpPr>
            <p:spPr bwMode="auto">
              <a:xfrm>
                <a:off x="3735"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9" name="Line 252"/>
              <p:cNvSpPr>
                <a:spLocks noChangeShapeType="1"/>
              </p:cNvSpPr>
              <p:nvPr/>
            </p:nvSpPr>
            <p:spPr bwMode="auto">
              <a:xfrm>
                <a:off x="3735"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41" name="Line 253"/>
              <p:cNvSpPr>
                <a:spLocks noChangeShapeType="1"/>
              </p:cNvSpPr>
              <p:nvPr/>
            </p:nvSpPr>
            <p:spPr bwMode="auto">
              <a:xfrm flipH="1">
                <a:off x="3696" y="2847"/>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42" name="Line 254"/>
              <p:cNvSpPr>
                <a:spLocks noChangeShapeType="1"/>
              </p:cNvSpPr>
              <p:nvPr/>
            </p:nvSpPr>
            <p:spPr bwMode="auto">
              <a:xfrm>
                <a:off x="3576"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46" name="Line 255"/>
              <p:cNvSpPr>
                <a:spLocks noChangeShapeType="1"/>
              </p:cNvSpPr>
              <p:nvPr/>
            </p:nvSpPr>
            <p:spPr bwMode="auto">
              <a:xfrm>
                <a:off x="3576"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86" name="Line 256"/>
              <p:cNvSpPr>
                <a:spLocks noChangeShapeType="1"/>
              </p:cNvSpPr>
              <p:nvPr/>
            </p:nvSpPr>
            <p:spPr bwMode="auto">
              <a:xfrm flipH="1">
                <a:off x="3537" y="2847"/>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87" name="Line 257"/>
              <p:cNvSpPr>
                <a:spLocks noChangeShapeType="1"/>
              </p:cNvSpPr>
              <p:nvPr/>
            </p:nvSpPr>
            <p:spPr bwMode="auto">
              <a:xfrm>
                <a:off x="3418"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88" name="Line 258"/>
              <p:cNvSpPr>
                <a:spLocks noChangeShapeType="1"/>
              </p:cNvSpPr>
              <p:nvPr/>
            </p:nvSpPr>
            <p:spPr bwMode="auto">
              <a:xfrm>
                <a:off x="3418"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89" name="Line 259"/>
              <p:cNvSpPr>
                <a:spLocks noChangeShapeType="1"/>
              </p:cNvSpPr>
              <p:nvPr/>
            </p:nvSpPr>
            <p:spPr bwMode="auto">
              <a:xfrm flipH="1">
                <a:off x="3378"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90" name="Line 260"/>
              <p:cNvSpPr>
                <a:spLocks noChangeShapeType="1"/>
              </p:cNvSpPr>
              <p:nvPr/>
            </p:nvSpPr>
            <p:spPr bwMode="auto">
              <a:xfrm>
                <a:off x="3259"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91" name="Line 261"/>
              <p:cNvSpPr>
                <a:spLocks noChangeShapeType="1"/>
              </p:cNvSpPr>
              <p:nvPr/>
            </p:nvSpPr>
            <p:spPr bwMode="auto">
              <a:xfrm>
                <a:off x="3259"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92" name="Line 262"/>
              <p:cNvSpPr>
                <a:spLocks noChangeShapeType="1"/>
              </p:cNvSpPr>
              <p:nvPr/>
            </p:nvSpPr>
            <p:spPr bwMode="auto">
              <a:xfrm flipH="1">
                <a:off x="3219"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93" name="Line 263"/>
              <p:cNvSpPr>
                <a:spLocks noChangeShapeType="1"/>
              </p:cNvSpPr>
              <p:nvPr/>
            </p:nvSpPr>
            <p:spPr bwMode="auto">
              <a:xfrm>
                <a:off x="3100"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94" name="Line 264"/>
              <p:cNvSpPr>
                <a:spLocks noChangeShapeType="1"/>
              </p:cNvSpPr>
              <p:nvPr/>
            </p:nvSpPr>
            <p:spPr bwMode="auto">
              <a:xfrm>
                <a:off x="3100"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95" name="Line 265"/>
              <p:cNvSpPr>
                <a:spLocks noChangeShapeType="1"/>
              </p:cNvSpPr>
              <p:nvPr/>
            </p:nvSpPr>
            <p:spPr bwMode="auto">
              <a:xfrm flipH="1">
                <a:off x="3060"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96" name="Line 266"/>
              <p:cNvSpPr>
                <a:spLocks noChangeShapeType="1"/>
              </p:cNvSpPr>
              <p:nvPr/>
            </p:nvSpPr>
            <p:spPr bwMode="auto">
              <a:xfrm>
                <a:off x="2941"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99" name="Line 267"/>
              <p:cNvSpPr>
                <a:spLocks noChangeShapeType="1"/>
              </p:cNvSpPr>
              <p:nvPr/>
            </p:nvSpPr>
            <p:spPr bwMode="auto">
              <a:xfrm>
                <a:off x="2941"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00" name="Line 268"/>
              <p:cNvSpPr>
                <a:spLocks noChangeShapeType="1"/>
              </p:cNvSpPr>
              <p:nvPr/>
            </p:nvSpPr>
            <p:spPr bwMode="auto">
              <a:xfrm flipH="1">
                <a:off x="2901"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01" name="Line 269"/>
              <p:cNvSpPr>
                <a:spLocks noChangeShapeType="1"/>
              </p:cNvSpPr>
              <p:nvPr/>
            </p:nvSpPr>
            <p:spPr bwMode="auto">
              <a:xfrm>
                <a:off x="2782"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04" name="Line 270"/>
              <p:cNvSpPr>
                <a:spLocks noChangeShapeType="1"/>
              </p:cNvSpPr>
              <p:nvPr/>
            </p:nvSpPr>
            <p:spPr bwMode="auto">
              <a:xfrm>
                <a:off x="2782"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06" name="Line 271"/>
              <p:cNvSpPr>
                <a:spLocks noChangeShapeType="1"/>
              </p:cNvSpPr>
              <p:nvPr/>
            </p:nvSpPr>
            <p:spPr bwMode="auto">
              <a:xfrm flipH="1">
                <a:off x="2742"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07" name="Line 272"/>
              <p:cNvSpPr>
                <a:spLocks noChangeShapeType="1"/>
              </p:cNvSpPr>
              <p:nvPr/>
            </p:nvSpPr>
            <p:spPr bwMode="auto">
              <a:xfrm>
                <a:off x="2623"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08" name="Line 273"/>
              <p:cNvSpPr>
                <a:spLocks noChangeShapeType="1"/>
              </p:cNvSpPr>
              <p:nvPr/>
            </p:nvSpPr>
            <p:spPr bwMode="auto">
              <a:xfrm>
                <a:off x="2623"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09" name="Line 274"/>
              <p:cNvSpPr>
                <a:spLocks noChangeShapeType="1"/>
              </p:cNvSpPr>
              <p:nvPr/>
            </p:nvSpPr>
            <p:spPr bwMode="auto">
              <a:xfrm flipH="1">
                <a:off x="2583"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10" name="Line 275"/>
              <p:cNvSpPr>
                <a:spLocks noChangeShapeType="1"/>
              </p:cNvSpPr>
              <p:nvPr/>
            </p:nvSpPr>
            <p:spPr bwMode="auto">
              <a:xfrm>
                <a:off x="2464"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11" name="Line 276"/>
              <p:cNvSpPr>
                <a:spLocks noChangeShapeType="1"/>
              </p:cNvSpPr>
              <p:nvPr/>
            </p:nvSpPr>
            <p:spPr bwMode="auto">
              <a:xfrm>
                <a:off x="2464"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12" name="Line 277"/>
              <p:cNvSpPr>
                <a:spLocks noChangeShapeType="1"/>
              </p:cNvSpPr>
              <p:nvPr/>
            </p:nvSpPr>
            <p:spPr bwMode="auto">
              <a:xfrm flipH="1">
                <a:off x="2425" y="2847"/>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13" name="Line 278"/>
              <p:cNvSpPr>
                <a:spLocks noChangeShapeType="1"/>
              </p:cNvSpPr>
              <p:nvPr/>
            </p:nvSpPr>
            <p:spPr bwMode="auto">
              <a:xfrm>
                <a:off x="2305"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14" name="Line 279"/>
              <p:cNvSpPr>
                <a:spLocks noChangeShapeType="1"/>
              </p:cNvSpPr>
              <p:nvPr/>
            </p:nvSpPr>
            <p:spPr bwMode="auto">
              <a:xfrm>
                <a:off x="2305"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15" name="Line 280"/>
              <p:cNvSpPr>
                <a:spLocks noChangeShapeType="1"/>
              </p:cNvSpPr>
              <p:nvPr/>
            </p:nvSpPr>
            <p:spPr bwMode="auto">
              <a:xfrm flipH="1">
                <a:off x="2266" y="2847"/>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17" name="Line 281"/>
              <p:cNvSpPr>
                <a:spLocks noChangeShapeType="1"/>
              </p:cNvSpPr>
              <p:nvPr/>
            </p:nvSpPr>
            <p:spPr bwMode="auto">
              <a:xfrm>
                <a:off x="2147"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18" name="Line 282"/>
              <p:cNvSpPr>
                <a:spLocks noChangeShapeType="1"/>
              </p:cNvSpPr>
              <p:nvPr/>
            </p:nvSpPr>
            <p:spPr bwMode="auto">
              <a:xfrm>
                <a:off x="2147"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1" name="Line 283"/>
              <p:cNvSpPr>
                <a:spLocks noChangeShapeType="1"/>
              </p:cNvSpPr>
              <p:nvPr/>
            </p:nvSpPr>
            <p:spPr bwMode="auto">
              <a:xfrm flipH="1">
                <a:off x="2107"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5" name="Line 284"/>
              <p:cNvSpPr>
                <a:spLocks noChangeShapeType="1"/>
              </p:cNvSpPr>
              <p:nvPr/>
            </p:nvSpPr>
            <p:spPr bwMode="auto">
              <a:xfrm>
                <a:off x="1988"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6" name="Line 285"/>
              <p:cNvSpPr>
                <a:spLocks noChangeShapeType="1"/>
              </p:cNvSpPr>
              <p:nvPr/>
            </p:nvSpPr>
            <p:spPr bwMode="auto">
              <a:xfrm>
                <a:off x="1988"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7" name="Line 286"/>
              <p:cNvSpPr>
                <a:spLocks noChangeShapeType="1"/>
              </p:cNvSpPr>
              <p:nvPr/>
            </p:nvSpPr>
            <p:spPr bwMode="auto">
              <a:xfrm flipH="1">
                <a:off x="1948"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30" name="Line 287"/>
              <p:cNvSpPr>
                <a:spLocks noChangeShapeType="1"/>
              </p:cNvSpPr>
              <p:nvPr/>
            </p:nvSpPr>
            <p:spPr bwMode="auto">
              <a:xfrm>
                <a:off x="1829"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31" name="Line 288"/>
              <p:cNvSpPr>
                <a:spLocks noChangeShapeType="1"/>
              </p:cNvSpPr>
              <p:nvPr/>
            </p:nvSpPr>
            <p:spPr bwMode="auto">
              <a:xfrm>
                <a:off x="1829"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37" name="Line 289"/>
              <p:cNvSpPr>
                <a:spLocks noChangeShapeType="1"/>
              </p:cNvSpPr>
              <p:nvPr/>
            </p:nvSpPr>
            <p:spPr bwMode="auto">
              <a:xfrm flipH="1">
                <a:off x="1789"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38" name="Line 290"/>
              <p:cNvSpPr>
                <a:spLocks noChangeShapeType="1"/>
              </p:cNvSpPr>
              <p:nvPr/>
            </p:nvSpPr>
            <p:spPr bwMode="auto">
              <a:xfrm>
                <a:off x="1670"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39" name="Line 291"/>
              <p:cNvSpPr>
                <a:spLocks noChangeShapeType="1"/>
              </p:cNvSpPr>
              <p:nvPr/>
            </p:nvSpPr>
            <p:spPr bwMode="auto">
              <a:xfrm>
                <a:off x="1670"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0" name="Line 292"/>
              <p:cNvSpPr>
                <a:spLocks noChangeShapeType="1"/>
              </p:cNvSpPr>
              <p:nvPr/>
            </p:nvSpPr>
            <p:spPr bwMode="auto">
              <a:xfrm flipH="1">
                <a:off x="1630"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1" name="Line 293"/>
              <p:cNvSpPr>
                <a:spLocks noChangeShapeType="1"/>
              </p:cNvSpPr>
              <p:nvPr/>
            </p:nvSpPr>
            <p:spPr bwMode="auto">
              <a:xfrm>
                <a:off x="1511"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0" name="Line 294"/>
              <p:cNvSpPr>
                <a:spLocks noChangeShapeType="1"/>
              </p:cNvSpPr>
              <p:nvPr/>
            </p:nvSpPr>
            <p:spPr bwMode="auto">
              <a:xfrm>
                <a:off x="1511" y="284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1" name="Line 295"/>
              <p:cNvSpPr>
                <a:spLocks noChangeShapeType="1"/>
              </p:cNvSpPr>
              <p:nvPr/>
            </p:nvSpPr>
            <p:spPr bwMode="auto">
              <a:xfrm flipH="1">
                <a:off x="1471" y="2847"/>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2" name="Line 296"/>
              <p:cNvSpPr>
                <a:spLocks noChangeShapeType="1"/>
              </p:cNvSpPr>
              <p:nvPr/>
            </p:nvSpPr>
            <p:spPr bwMode="auto">
              <a:xfrm>
                <a:off x="1353" y="286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3" name="Line 297"/>
              <p:cNvSpPr>
                <a:spLocks noChangeShapeType="1"/>
              </p:cNvSpPr>
              <p:nvPr/>
            </p:nvSpPr>
            <p:spPr bwMode="auto">
              <a:xfrm>
                <a:off x="1353" y="286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4" name="Freeform 298"/>
              <p:cNvSpPr/>
              <p:nvPr/>
            </p:nvSpPr>
            <p:spPr bwMode="auto">
              <a:xfrm>
                <a:off x="1314" y="2861"/>
                <a:ext cx="39" cy="11"/>
              </a:xfrm>
              <a:custGeom>
                <a:avLst/>
                <a:gdLst>
                  <a:gd name="T0" fmla="*/ 77 w 77"/>
                  <a:gd name="T1" fmla="*/ 0 h 11"/>
                  <a:gd name="T2" fmla="*/ 36 w 77"/>
                  <a:gd name="T3" fmla="*/ 6 h 11"/>
                  <a:gd name="T4" fmla="*/ 0 w 77"/>
                  <a:gd name="T5" fmla="*/ 11 h 11"/>
                </a:gdLst>
                <a:ahLst/>
                <a:cxnLst>
                  <a:cxn ang="0">
                    <a:pos x="T0" y="T1"/>
                  </a:cxn>
                  <a:cxn ang="0">
                    <a:pos x="T2" y="T3"/>
                  </a:cxn>
                  <a:cxn ang="0">
                    <a:pos x="T4" y="T5"/>
                  </a:cxn>
                </a:cxnLst>
                <a:rect l="0" t="0" r="r" b="b"/>
                <a:pathLst>
                  <a:path w="77" h="11">
                    <a:moveTo>
                      <a:pt x="77" y="0"/>
                    </a:moveTo>
                    <a:lnTo>
                      <a:pt x="36" y="6"/>
                    </a:lnTo>
                    <a:lnTo>
                      <a:pt x="0" y="11"/>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55" name="Line 299"/>
              <p:cNvSpPr>
                <a:spLocks noChangeShapeType="1"/>
              </p:cNvSpPr>
              <p:nvPr/>
            </p:nvSpPr>
            <p:spPr bwMode="auto">
              <a:xfrm>
                <a:off x="1209" y="29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6" name="Line 300"/>
              <p:cNvSpPr>
                <a:spLocks noChangeShapeType="1"/>
              </p:cNvSpPr>
              <p:nvPr/>
            </p:nvSpPr>
            <p:spPr bwMode="auto">
              <a:xfrm>
                <a:off x="1209" y="292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8" name="Freeform 301"/>
              <p:cNvSpPr/>
              <p:nvPr/>
            </p:nvSpPr>
            <p:spPr bwMode="auto">
              <a:xfrm>
                <a:off x="1177" y="2928"/>
                <a:ext cx="32" cy="25"/>
              </a:xfrm>
              <a:custGeom>
                <a:avLst/>
                <a:gdLst>
                  <a:gd name="T0" fmla="*/ 63 w 63"/>
                  <a:gd name="T1" fmla="*/ 0 h 25"/>
                  <a:gd name="T2" fmla="*/ 38 w 63"/>
                  <a:gd name="T3" fmla="*/ 10 h 25"/>
                  <a:gd name="T4" fmla="*/ 0 w 63"/>
                  <a:gd name="T5" fmla="*/ 25 h 25"/>
                </a:gdLst>
                <a:ahLst/>
                <a:cxnLst>
                  <a:cxn ang="0">
                    <a:pos x="T0" y="T1"/>
                  </a:cxn>
                  <a:cxn ang="0">
                    <a:pos x="T2" y="T3"/>
                  </a:cxn>
                  <a:cxn ang="0">
                    <a:pos x="T4" y="T5"/>
                  </a:cxn>
                </a:cxnLst>
                <a:rect l="0" t="0" r="r" b="b"/>
                <a:pathLst>
                  <a:path w="63" h="25">
                    <a:moveTo>
                      <a:pt x="63" y="0"/>
                    </a:moveTo>
                    <a:lnTo>
                      <a:pt x="38" y="10"/>
                    </a:lnTo>
                    <a:lnTo>
                      <a:pt x="0" y="25"/>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352" name="Line 302"/>
              <p:cNvSpPr>
                <a:spLocks noChangeShapeType="1"/>
              </p:cNvSpPr>
              <p:nvPr/>
            </p:nvSpPr>
            <p:spPr bwMode="auto">
              <a:xfrm>
                <a:off x="1097" y="3043"/>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53" name="Line 303"/>
              <p:cNvSpPr>
                <a:spLocks noChangeShapeType="1"/>
              </p:cNvSpPr>
              <p:nvPr/>
            </p:nvSpPr>
            <p:spPr bwMode="auto">
              <a:xfrm>
                <a:off x="1097" y="3043"/>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54" name="Freeform 304"/>
              <p:cNvSpPr/>
              <p:nvPr/>
            </p:nvSpPr>
            <p:spPr bwMode="auto">
              <a:xfrm>
                <a:off x="1074" y="3043"/>
                <a:ext cx="23" cy="33"/>
              </a:xfrm>
              <a:custGeom>
                <a:avLst/>
                <a:gdLst>
                  <a:gd name="T0" fmla="*/ 46 w 46"/>
                  <a:gd name="T1" fmla="*/ 0 h 33"/>
                  <a:gd name="T2" fmla="*/ 36 w 46"/>
                  <a:gd name="T3" fmla="*/ 5 h 33"/>
                  <a:gd name="T4" fmla="*/ 8 w 46"/>
                  <a:gd name="T5" fmla="*/ 26 h 33"/>
                  <a:gd name="T6" fmla="*/ 0 w 46"/>
                  <a:gd name="T7" fmla="*/ 33 h 33"/>
                </a:gdLst>
                <a:ahLst/>
                <a:cxnLst>
                  <a:cxn ang="0">
                    <a:pos x="T0" y="T1"/>
                  </a:cxn>
                  <a:cxn ang="0">
                    <a:pos x="T2" y="T3"/>
                  </a:cxn>
                  <a:cxn ang="0">
                    <a:pos x="T4" y="T5"/>
                  </a:cxn>
                  <a:cxn ang="0">
                    <a:pos x="T6" y="T7"/>
                  </a:cxn>
                </a:cxnLst>
                <a:rect l="0" t="0" r="r" b="b"/>
                <a:pathLst>
                  <a:path w="46" h="33">
                    <a:moveTo>
                      <a:pt x="46" y="0"/>
                    </a:moveTo>
                    <a:lnTo>
                      <a:pt x="36" y="5"/>
                    </a:lnTo>
                    <a:lnTo>
                      <a:pt x="8" y="26"/>
                    </a:lnTo>
                    <a:lnTo>
                      <a:pt x="0" y="33"/>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355" name="Line 305"/>
              <p:cNvSpPr>
                <a:spLocks noChangeShapeType="1"/>
              </p:cNvSpPr>
              <p:nvPr/>
            </p:nvSpPr>
            <p:spPr bwMode="auto">
              <a:xfrm>
                <a:off x="1022" y="3185"/>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56" name="Line 306"/>
              <p:cNvSpPr>
                <a:spLocks noChangeShapeType="1"/>
              </p:cNvSpPr>
              <p:nvPr/>
            </p:nvSpPr>
            <p:spPr bwMode="auto">
              <a:xfrm>
                <a:off x="1022" y="3185"/>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57" name="Freeform 307"/>
              <p:cNvSpPr/>
              <p:nvPr/>
            </p:nvSpPr>
            <p:spPr bwMode="auto">
              <a:xfrm>
                <a:off x="1009" y="3185"/>
                <a:ext cx="13" cy="39"/>
              </a:xfrm>
              <a:custGeom>
                <a:avLst/>
                <a:gdLst>
                  <a:gd name="T0" fmla="*/ 26 w 26"/>
                  <a:gd name="T1" fmla="*/ 0 h 39"/>
                  <a:gd name="T2" fmla="*/ 26 w 26"/>
                  <a:gd name="T3" fmla="*/ 2 h 39"/>
                  <a:gd name="T4" fmla="*/ 8 w 26"/>
                  <a:gd name="T5" fmla="*/ 27 h 39"/>
                  <a:gd name="T6" fmla="*/ 0 w 26"/>
                  <a:gd name="T7" fmla="*/ 39 h 39"/>
                </a:gdLst>
                <a:ahLst/>
                <a:cxnLst>
                  <a:cxn ang="0">
                    <a:pos x="T0" y="T1"/>
                  </a:cxn>
                  <a:cxn ang="0">
                    <a:pos x="T2" y="T3"/>
                  </a:cxn>
                  <a:cxn ang="0">
                    <a:pos x="T4" y="T5"/>
                  </a:cxn>
                  <a:cxn ang="0">
                    <a:pos x="T6" y="T7"/>
                  </a:cxn>
                </a:cxnLst>
                <a:rect l="0" t="0" r="r" b="b"/>
                <a:pathLst>
                  <a:path w="26" h="39">
                    <a:moveTo>
                      <a:pt x="26" y="0"/>
                    </a:moveTo>
                    <a:lnTo>
                      <a:pt x="26" y="2"/>
                    </a:lnTo>
                    <a:lnTo>
                      <a:pt x="8" y="27"/>
                    </a:lnTo>
                    <a:lnTo>
                      <a:pt x="0" y="39"/>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358" name="Line 308"/>
              <p:cNvSpPr>
                <a:spLocks noChangeShapeType="1"/>
              </p:cNvSpPr>
              <p:nvPr/>
            </p:nvSpPr>
            <p:spPr bwMode="auto">
              <a:xfrm>
                <a:off x="983" y="3343"/>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59" name="Line 309"/>
              <p:cNvSpPr>
                <a:spLocks noChangeShapeType="1"/>
              </p:cNvSpPr>
              <p:nvPr/>
            </p:nvSpPr>
            <p:spPr bwMode="auto">
              <a:xfrm>
                <a:off x="983" y="3343"/>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60" name="Freeform 310"/>
              <p:cNvSpPr/>
              <p:nvPr/>
            </p:nvSpPr>
            <p:spPr bwMode="auto">
              <a:xfrm>
                <a:off x="979" y="3343"/>
                <a:ext cx="4" cy="41"/>
              </a:xfrm>
              <a:custGeom>
                <a:avLst/>
                <a:gdLst>
                  <a:gd name="T0" fmla="*/ 8 w 8"/>
                  <a:gd name="T1" fmla="*/ 0 h 41"/>
                  <a:gd name="T2" fmla="*/ 2 w 8"/>
                  <a:gd name="T3" fmla="*/ 27 h 41"/>
                  <a:gd name="T4" fmla="*/ 0 w 8"/>
                  <a:gd name="T5" fmla="*/ 41 h 41"/>
                </a:gdLst>
                <a:ahLst/>
                <a:cxnLst>
                  <a:cxn ang="0">
                    <a:pos x="T0" y="T1"/>
                  </a:cxn>
                  <a:cxn ang="0">
                    <a:pos x="T2" y="T3"/>
                  </a:cxn>
                  <a:cxn ang="0">
                    <a:pos x="T4" y="T5"/>
                  </a:cxn>
                </a:cxnLst>
                <a:rect l="0" t="0" r="r" b="b"/>
                <a:pathLst>
                  <a:path w="8" h="41">
                    <a:moveTo>
                      <a:pt x="8" y="0"/>
                    </a:moveTo>
                    <a:lnTo>
                      <a:pt x="2" y="27"/>
                    </a:lnTo>
                    <a:lnTo>
                      <a:pt x="0" y="41"/>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361" name="Line 311"/>
              <p:cNvSpPr>
                <a:spLocks noChangeShapeType="1"/>
              </p:cNvSpPr>
              <p:nvPr/>
            </p:nvSpPr>
            <p:spPr bwMode="auto">
              <a:xfrm>
                <a:off x="980" y="3506"/>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62" name="Line 312"/>
              <p:cNvSpPr>
                <a:spLocks noChangeShapeType="1"/>
              </p:cNvSpPr>
              <p:nvPr/>
            </p:nvSpPr>
            <p:spPr bwMode="auto">
              <a:xfrm>
                <a:off x="980" y="3506"/>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63" name="Freeform 313"/>
              <p:cNvSpPr/>
              <p:nvPr/>
            </p:nvSpPr>
            <p:spPr bwMode="auto">
              <a:xfrm>
                <a:off x="980" y="3506"/>
                <a:ext cx="4" cy="40"/>
              </a:xfrm>
              <a:custGeom>
                <a:avLst/>
                <a:gdLst>
                  <a:gd name="T0" fmla="*/ 0 w 8"/>
                  <a:gd name="T1" fmla="*/ 0 h 40"/>
                  <a:gd name="T2" fmla="*/ 4 w 8"/>
                  <a:gd name="T3" fmla="*/ 26 h 40"/>
                  <a:gd name="T4" fmla="*/ 8 w 8"/>
                  <a:gd name="T5" fmla="*/ 40 h 40"/>
                </a:gdLst>
                <a:ahLst/>
                <a:cxnLst>
                  <a:cxn ang="0">
                    <a:pos x="T0" y="T1"/>
                  </a:cxn>
                  <a:cxn ang="0">
                    <a:pos x="T2" y="T3"/>
                  </a:cxn>
                  <a:cxn ang="0">
                    <a:pos x="T4" y="T5"/>
                  </a:cxn>
                </a:cxnLst>
                <a:rect l="0" t="0" r="r" b="b"/>
                <a:pathLst>
                  <a:path w="8" h="40">
                    <a:moveTo>
                      <a:pt x="0" y="0"/>
                    </a:moveTo>
                    <a:lnTo>
                      <a:pt x="4" y="26"/>
                    </a:lnTo>
                    <a:lnTo>
                      <a:pt x="8" y="40"/>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364" name="Line 314"/>
              <p:cNvSpPr>
                <a:spLocks noChangeShapeType="1"/>
              </p:cNvSpPr>
              <p:nvPr/>
            </p:nvSpPr>
            <p:spPr bwMode="auto">
              <a:xfrm>
                <a:off x="1012" y="3665"/>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65" name="Line 315"/>
              <p:cNvSpPr>
                <a:spLocks noChangeShapeType="1"/>
              </p:cNvSpPr>
              <p:nvPr/>
            </p:nvSpPr>
            <p:spPr bwMode="auto">
              <a:xfrm>
                <a:off x="1012" y="3665"/>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66" name="Freeform 316"/>
              <p:cNvSpPr/>
              <p:nvPr/>
            </p:nvSpPr>
            <p:spPr bwMode="auto">
              <a:xfrm>
                <a:off x="1012" y="3665"/>
                <a:ext cx="14" cy="38"/>
              </a:xfrm>
              <a:custGeom>
                <a:avLst/>
                <a:gdLst>
                  <a:gd name="T0" fmla="*/ 0 w 30"/>
                  <a:gd name="T1" fmla="*/ 0 h 38"/>
                  <a:gd name="T2" fmla="*/ 14 w 30"/>
                  <a:gd name="T3" fmla="*/ 21 h 38"/>
                  <a:gd name="T4" fmla="*/ 30 w 30"/>
                  <a:gd name="T5" fmla="*/ 38 h 38"/>
                </a:gdLst>
                <a:ahLst/>
                <a:cxnLst>
                  <a:cxn ang="0">
                    <a:pos x="T0" y="T1"/>
                  </a:cxn>
                  <a:cxn ang="0">
                    <a:pos x="T2" y="T3"/>
                  </a:cxn>
                  <a:cxn ang="0">
                    <a:pos x="T4" y="T5"/>
                  </a:cxn>
                </a:cxnLst>
                <a:rect l="0" t="0" r="r" b="b"/>
                <a:pathLst>
                  <a:path w="30" h="38">
                    <a:moveTo>
                      <a:pt x="0" y="0"/>
                    </a:moveTo>
                    <a:lnTo>
                      <a:pt x="14" y="21"/>
                    </a:lnTo>
                    <a:lnTo>
                      <a:pt x="30" y="38"/>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367" name="Line 317"/>
              <p:cNvSpPr>
                <a:spLocks noChangeShapeType="1"/>
              </p:cNvSpPr>
              <p:nvPr/>
            </p:nvSpPr>
            <p:spPr bwMode="auto">
              <a:xfrm>
                <a:off x="1084" y="3810"/>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68" name="Line 318"/>
              <p:cNvSpPr>
                <a:spLocks noChangeShapeType="1"/>
              </p:cNvSpPr>
              <p:nvPr/>
            </p:nvSpPr>
            <p:spPr bwMode="auto">
              <a:xfrm>
                <a:off x="1084" y="3810"/>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69" name="Freeform 319"/>
              <p:cNvSpPr/>
              <p:nvPr/>
            </p:nvSpPr>
            <p:spPr bwMode="auto">
              <a:xfrm>
                <a:off x="1084" y="3810"/>
                <a:ext cx="25" cy="32"/>
              </a:xfrm>
              <a:custGeom>
                <a:avLst/>
                <a:gdLst>
                  <a:gd name="T0" fmla="*/ 0 w 50"/>
                  <a:gd name="T1" fmla="*/ 0 h 32"/>
                  <a:gd name="T2" fmla="*/ 16 w 50"/>
                  <a:gd name="T3" fmla="*/ 10 h 32"/>
                  <a:gd name="T4" fmla="*/ 48 w 50"/>
                  <a:gd name="T5" fmla="*/ 31 h 32"/>
                  <a:gd name="T6" fmla="*/ 50 w 50"/>
                  <a:gd name="T7" fmla="*/ 32 h 32"/>
                </a:gdLst>
                <a:ahLst/>
                <a:cxnLst>
                  <a:cxn ang="0">
                    <a:pos x="T0" y="T1"/>
                  </a:cxn>
                  <a:cxn ang="0">
                    <a:pos x="T2" y="T3"/>
                  </a:cxn>
                  <a:cxn ang="0">
                    <a:pos x="T4" y="T5"/>
                  </a:cxn>
                  <a:cxn ang="0">
                    <a:pos x="T6" y="T7"/>
                  </a:cxn>
                </a:cxnLst>
                <a:rect l="0" t="0" r="r" b="b"/>
                <a:pathLst>
                  <a:path w="50" h="32">
                    <a:moveTo>
                      <a:pt x="0" y="0"/>
                    </a:moveTo>
                    <a:lnTo>
                      <a:pt x="16" y="10"/>
                    </a:lnTo>
                    <a:lnTo>
                      <a:pt x="48" y="31"/>
                    </a:lnTo>
                    <a:lnTo>
                      <a:pt x="50" y="32"/>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370" name="Line 320"/>
              <p:cNvSpPr>
                <a:spLocks noChangeShapeType="1"/>
              </p:cNvSpPr>
              <p:nvPr/>
            </p:nvSpPr>
            <p:spPr bwMode="auto">
              <a:xfrm>
                <a:off x="1198" y="3922"/>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71" name="Line 321"/>
              <p:cNvSpPr>
                <a:spLocks noChangeShapeType="1"/>
              </p:cNvSpPr>
              <p:nvPr/>
            </p:nvSpPr>
            <p:spPr bwMode="auto">
              <a:xfrm>
                <a:off x="1198" y="3922"/>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73" name="Freeform 322"/>
              <p:cNvSpPr/>
              <p:nvPr/>
            </p:nvSpPr>
            <p:spPr bwMode="auto">
              <a:xfrm>
                <a:off x="1198" y="3922"/>
                <a:ext cx="34" cy="22"/>
              </a:xfrm>
              <a:custGeom>
                <a:avLst/>
                <a:gdLst>
                  <a:gd name="T0" fmla="*/ 0 w 67"/>
                  <a:gd name="T1" fmla="*/ 0 h 22"/>
                  <a:gd name="T2" fmla="*/ 5 w 67"/>
                  <a:gd name="T3" fmla="*/ 3 h 22"/>
                  <a:gd name="T4" fmla="*/ 49 w 67"/>
                  <a:gd name="T5" fmla="*/ 17 h 22"/>
                  <a:gd name="T6" fmla="*/ 67 w 67"/>
                  <a:gd name="T7" fmla="*/ 22 h 22"/>
                </a:gdLst>
                <a:ahLst/>
                <a:cxnLst>
                  <a:cxn ang="0">
                    <a:pos x="T0" y="T1"/>
                  </a:cxn>
                  <a:cxn ang="0">
                    <a:pos x="T2" y="T3"/>
                  </a:cxn>
                  <a:cxn ang="0">
                    <a:pos x="T4" y="T5"/>
                  </a:cxn>
                  <a:cxn ang="0">
                    <a:pos x="T6" y="T7"/>
                  </a:cxn>
                </a:cxnLst>
                <a:rect l="0" t="0" r="r" b="b"/>
                <a:pathLst>
                  <a:path w="67" h="22">
                    <a:moveTo>
                      <a:pt x="0" y="0"/>
                    </a:moveTo>
                    <a:lnTo>
                      <a:pt x="5" y="3"/>
                    </a:lnTo>
                    <a:lnTo>
                      <a:pt x="49" y="17"/>
                    </a:lnTo>
                    <a:lnTo>
                      <a:pt x="67" y="22"/>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374" name="Line 323"/>
              <p:cNvSpPr>
                <a:spLocks noChangeShapeType="1"/>
              </p:cNvSpPr>
              <p:nvPr/>
            </p:nvSpPr>
            <p:spPr bwMode="auto">
              <a:xfrm>
                <a:off x="1343" y="398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75" name="Line 324"/>
              <p:cNvSpPr>
                <a:spLocks noChangeShapeType="1"/>
              </p:cNvSpPr>
              <p:nvPr/>
            </p:nvSpPr>
            <p:spPr bwMode="auto">
              <a:xfrm>
                <a:off x="1343" y="3987"/>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76" name="Freeform 325"/>
              <p:cNvSpPr/>
              <p:nvPr/>
            </p:nvSpPr>
            <p:spPr bwMode="auto">
              <a:xfrm>
                <a:off x="1343" y="3987"/>
                <a:ext cx="39" cy="7"/>
              </a:xfrm>
              <a:custGeom>
                <a:avLst/>
                <a:gdLst>
                  <a:gd name="T0" fmla="*/ 0 w 78"/>
                  <a:gd name="T1" fmla="*/ 0 h 7"/>
                  <a:gd name="T2" fmla="*/ 12 w 78"/>
                  <a:gd name="T3" fmla="*/ 1 h 7"/>
                  <a:gd name="T4" fmla="*/ 68 w 78"/>
                  <a:gd name="T5" fmla="*/ 7 h 7"/>
                  <a:gd name="T6" fmla="*/ 78 w 78"/>
                  <a:gd name="T7" fmla="*/ 7 h 7"/>
                </a:gdLst>
                <a:ahLst/>
                <a:cxnLst>
                  <a:cxn ang="0">
                    <a:pos x="T0" y="T1"/>
                  </a:cxn>
                  <a:cxn ang="0">
                    <a:pos x="T2" y="T3"/>
                  </a:cxn>
                  <a:cxn ang="0">
                    <a:pos x="T4" y="T5"/>
                  </a:cxn>
                  <a:cxn ang="0">
                    <a:pos x="T6" y="T7"/>
                  </a:cxn>
                </a:cxnLst>
                <a:rect l="0" t="0" r="r" b="b"/>
                <a:pathLst>
                  <a:path w="78" h="7">
                    <a:moveTo>
                      <a:pt x="0" y="0"/>
                    </a:moveTo>
                    <a:lnTo>
                      <a:pt x="12" y="1"/>
                    </a:lnTo>
                    <a:lnTo>
                      <a:pt x="68" y="7"/>
                    </a:lnTo>
                    <a:lnTo>
                      <a:pt x="78" y="7"/>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377" name="Line 326"/>
              <p:cNvSpPr>
                <a:spLocks noChangeShapeType="1"/>
              </p:cNvSpPr>
              <p:nvPr/>
            </p:nvSpPr>
            <p:spPr bwMode="auto">
              <a:xfrm>
                <a:off x="1501"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78" name="Line 327"/>
              <p:cNvSpPr>
                <a:spLocks noChangeShapeType="1"/>
              </p:cNvSpPr>
              <p:nvPr/>
            </p:nvSpPr>
            <p:spPr bwMode="auto">
              <a:xfrm>
                <a:off x="1501"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79" name="Line 328"/>
              <p:cNvSpPr>
                <a:spLocks noChangeShapeType="1"/>
              </p:cNvSpPr>
              <p:nvPr/>
            </p:nvSpPr>
            <p:spPr bwMode="auto">
              <a:xfrm>
                <a:off x="1501" y="4001"/>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80" name="Line 329"/>
              <p:cNvSpPr>
                <a:spLocks noChangeShapeType="1"/>
              </p:cNvSpPr>
              <p:nvPr/>
            </p:nvSpPr>
            <p:spPr bwMode="auto">
              <a:xfrm>
                <a:off x="1660"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81" name="Line 330"/>
              <p:cNvSpPr>
                <a:spLocks noChangeShapeType="1"/>
              </p:cNvSpPr>
              <p:nvPr/>
            </p:nvSpPr>
            <p:spPr bwMode="auto">
              <a:xfrm>
                <a:off x="1660"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82" name="Line 331"/>
              <p:cNvSpPr>
                <a:spLocks noChangeShapeType="1"/>
              </p:cNvSpPr>
              <p:nvPr/>
            </p:nvSpPr>
            <p:spPr bwMode="auto">
              <a:xfrm>
                <a:off x="1660" y="4001"/>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383" name="Line 332"/>
              <p:cNvSpPr>
                <a:spLocks noChangeShapeType="1"/>
              </p:cNvSpPr>
              <p:nvPr/>
            </p:nvSpPr>
            <p:spPr bwMode="auto">
              <a:xfrm>
                <a:off x="1819"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72" name="Line 333"/>
              <p:cNvSpPr>
                <a:spLocks noChangeShapeType="1"/>
              </p:cNvSpPr>
              <p:nvPr/>
            </p:nvSpPr>
            <p:spPr bwMode="auto">
              <a:xfrm>
                <a:off x="1819"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73" name="Line 334"/>
              <p:cNvSpPr>
                <a:spLocks noChangeShapeType="1"/>
              </p:cNvSpPr>
              <p:nvPr/>
            </p:nvSpPr>
            <p:spPr bwMode="auto">
              <a:xfrm>
                <a:off x="1819" y="4001"/>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74" name="Line 335"/>
              <p:cNvSpPr>
                <a:spLocks noChangeShapeType="1"/>
              </p:cNvSpPr>
              <p:nvPr/>
            </p:nvSpPr>
            <p:spPr bwMode="auto">
              <a:xfrm>
                <a:off x="1978"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75" name="Line 336"/>
              <p:cNvSpPr>
                <a:spLocks noChangeShapeType="1"/>
              </p:cNvSpPr>
              <p:nvPr/>
            </p:nvSpPr>
            <p:spPr bwMode="auto">
              <a:xfrm>
                <a:off x="1978"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76" name="Line 337"/>
              <p:cNvSpPr>
                <a:spLocks noChangeShapeType="1"/>
              </p:cNvSpPr>
              <p:nvPr/>
            </p:nvSpPr>
            <p:spPr bwMode="auto">
              <a:xfrm>
                <a:off x="1978" y="4001"/>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77" name="Line 338"/>
              <p:cNvSpPr>
                <a:spLocks noChangeShapeType="1"/>
              </p:cNvSpPr>
              <p:nvPr/>
            </p:nvSpPr>
            <p:spPr bwMode="auto">
              <a:xfrm>
                <a:off x="2137"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78" name="Line 339"/>
              <p:cNvSpPr>
                <a:spLocks noChangeShapeType="1"/>
              </p:cNvSpPr>
              <p:nvPr/>
            </p:nvSpPr>
            <p:spPr bwMode="auto">
              <a:xfrm>
                <a:off x="2137"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79" name="Line 340"/>
              <p:cNvSpPr>
                <a:spLocks noChangeShapeType="1"/>
              </p:cNvSpPr>
              <p:nvPr/>
            </p:nvSpPr>
            <p:spPr bwMode="auto">
              <a:xfrm>
                <a:off x="2137" y="4001"/>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80" name="Line 341"/>
              <p:cNvSpPr>
                <a:spLocks noChangeShapeType="1"/>
              </p:cNvSpPr>
              <p:nvPr/>
            </p:nvSpPr>
            <p:spPr bwMode="auto">
              <a:xfrm>
                <a:off x="2295"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81" name="Line 342"/>
              <p:cNvSpPr>
                <a:spLocks noChangeShapeType="1"/>
              </p:cNvSpPr>
              <p:nvPr/>
            </p:nvSpPr>
            <p:spPr bwMode="auto">
              <a:xfrm>
                <a:off x="2295"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82" name="Line 343"/>
              <p:cNvSpPr>
                <a:spLocks noChangeShapeType="1"/>
              </p:cNvSpPr>
              <p:nvPr/>
            </p:nvSpPr>
            <p:spPr bwMode="auto">
              <a:xfrm>
                <a:off x="2295" y="4001"/>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83" name="Line 344"/>
              <p:cNvSpPr>
                <a:spLocks noChangeShapeType="1"/>
              </p:cNvSpPr>
              <p:nvPr/>
            </p:nvSpPr>
            <p:spPr bwMode="auto">
              <a:xfrm>
                <a:off x="2454"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84" name="Line 345"/>
              <p:cNvSpPr>
                <a:spLocks noChangeShapeType="1"/>
              </p:cNvSpPr>
              <p:nvPr/>
            </p:nvSpPr>
            <p:spPr bwMode="auto">
              <a:xfrm>
                <a:off x="2454"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85" name="Line 346"/>
              <p:cNvSpPr>
                <a:spLocks noChangeShapeType="1"/>
              </p:cNvSpPr>
              <p:nvPr/>
            </p:nvSpPr>
            <p:spPr bwMode="auto">
              <a:xfrm>
                <a:off x="2454" y="4001"/>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86" name="Line 347"/>
              <p:cNvSpPr>
                <a:spLocks noChangeShapeType="1"/>
              </p:cNvSpPr>
              <p:nvPr/>
            </p:nvSpPr>
            <p:spPr bwMode="auto">
              <a:xfrm>
                <a:off x="2613"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87" name="Line 348"/>
              <p:cNvSpPr>
                <a:spLocks noChangeShapeType="1"/>
              </p:cNvSpPr>
              <p:nvPr/>
            </p:nvSpPr>
            <p:spPr bwMode="auto">
              <a:xfrm>
                <a:off x="2613"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92" name="Line 349"/>
              <p:cNvSpPr>
                <a:spLocks noChangeShapeType="1"/>
              </p:cNvSpPr>
              <p:nvPr/>
            </p:nvSpPr>
            <p:spPr bwMode="auto">
              <a:xfrm>
                <a:off x="2613" y="4001"/>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94" name="Line 350"/>
              <p:cNvSpPr>
                <a:spLocks noChangeShapeType="1"/>
              </p:cNvSpPr>
              <p:nvPr/>
            </p:nvSpPr>
            <p:spPr bwMode="auto">
              <a:xfrm>
                <a:off x="2772"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95" name="Line 351"/>
              <p:cNvSpPr>
                <a:spLocks noChangeShapeType="1"/>
              </p:cNvSpPr>
              <p:nvPr/>
            </p:nvSpPr>
            <p:spPr bwMode="auto">
              <a:xfrm>
                <a:off x="2772"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96" name="Line 352"/>
              <p:cNvSpPr>
                <a:spLocks noChangeShapeType="1"/>
              </p:cNvSpPr>
              <p:nvPr/>
            </p:nvSpPr>
            <p:spPr bwMode="auto">
              <a:xfrm>
                <a:off x="2772" y="4001"/>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97" name="Line 353"/>
              <p:cNvSpPr>
                <a:spLocks noChangeShapeType="1"/>
              </p:cNvSpPr>
              <p:nvPr/>
            </p:nvSpPr>
            <p:spPr bwMode="auto">
              <a:xfrm>
                <a:off x="2931"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98" name="Line 354"/>
              <p:cNvSpPr>
                <a:spLocks noChangeShapeType="1"/>
              </p:cNvSpPr>
              <p:nvPr/>
            </p:nvSpPr>
            <p:spPr bwMode="auto">
              <a:xfrm>
                <a:off x="2931"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499" name="Line 355"/>
              <p:cNvSpPr>
                <a:spLocks noChangeShapeType="1"/>
              </p:cNvSpPr>
              <p:nvPr/>
            </p:nvSpPr>
            <p:spPr bwMode="auto">
              <a:xfrm>
                <a:off x="2931" y="4001"/>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00" name="Line 356"/>
              <p:cNvSpPr>
                <a:spLocks noChangeShapeType="1"/>
              </p:cNvSpPr>
              <p:nvPr/>
            </p:nvSpPr>
            <p:spPr bwMode="auto">
              <a:xfrm>
                <a:off x="3090"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01" name="Line 357"/>
              <p:cNvSpPr>
                <a:spLocks noChangeShapeType="1"/>
              </p:cNvSpPr>
              <p:nvPr/>
            </p:nvSpPr>
            <p:spPr bwMode="auto">
              <a:xfrm>
                <a:off x="3090"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02" name="Line 358"/>
              <p:cNvSpPr>
                <a:spLocks noChangeShapeType="1"/>
              </p:cNvSpPr>
              <p:nvPr/>
            </p:nvSpPr>
            <p:spPr bwMode="auto">
              <a:xfrm>
                <a:off x="3090" y="4001"/>
                <a:ext cx="4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503" name="Line 359"/>
              <p:cNvSpPr>
                <a:spLocks noChangeShapeType="1"/>
              </p:cNvSpPr>
              <p:nvPr/>
            </p:nvSpPr>
            <p:spPr bwMode="auto">
              <a:xfrm>
                <a:off x="3249"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80" name="Line 360"/>
              <p:cNvSpPr>
                <a:spLocks noChangeShapeType="1"/>
              </p:cNvSpPr>
              <p:nvPr/>
            </p:nvSpPr>
            <p:spPr bwMode="auto">
              <a:xfrm>
                <a:off x="3249"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81" name="Line 361"/>
              <p:cNvSpPr>
                <a:spLocks noChangeShapeType="1"/>
              </p:cNvSpPr>
              <p:nvPr/>
            </p:nvSpPr>
            <p:spPr bwMode="auto">
              <a:xfrm>
                <a:off x="3249" y="4001"/>
                <a:ext cx="39"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82" name="Line 362"/>
              <p:cNvSpPr>
                <a:spLocks noChangeShapeType="1"/>
              </p:cNvSpPr>
              <p:nvPr/>
            </p:nvSpPr>
            <p:spPr bwMode="auto">
              <a:xfrm>
                <a:off x="3408"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83" name="Line 363"/>
              <p:cNvSpPr>
                <a:spLocks noChangeShapeType="1"/>
              </p:cNvSpPr>
              <p:nvPr/>
            </p:nvSpPr>
            <p:spPr bwMode="auto">
              <a:xfrm>
                <a:off x="3408" y="40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84" name="Freeform 364"/>
              <p:cNvSpPr/>
              <p:nvPr/>
            </p:nvSpPr>
            <p:spPr bwMode="auto">
              <a:xfrm>
                <a:off x="3408" y="4001"/>
                <a:ext cx="39" cy="1"/>
              </a:xfrm>
              <a:custGeom>
                <a:avLst/>
                <a:gdLst>
                  <a:gd name="T0" fmla="*/ 0 w 80"/>
                  <a:gd name="T1" fmla="*/ 0 h 1"/>
                  <a:gd name="T2" fmla="*/ 78 w 80"/>
                  <a:gd name="T3" fmla="*/ 0 h 1"/>
                  <a:gd name="T4" fmla="*/ 80 w 80"/>
                  <a:gd name="T5" fmla="*/ 1 h 1"/>
                </a:gdLst>
                <a:ahLst/>
                <a:cxnLst>
                  <a:cxn ang="0">
                    <a:pos x="T0" y="T1"/>
                  </a:cxn>
                  <a:cxn ang="0">
                    <a:pos x="T2" y="T3"/>
                  </a:cxn>
                  <a:cxn ang="0">
                    <a:pos x="T4" y="T5"/>
                  </a:cxn>
                </a:cxnLst>
                <a:rect l="0" t="0" r="r" b="b"/>
                <a:pathLst>
                  <a:path w="80" h="1">
                    <a:moveTo>
                      <a:pt x="0" y="0"/>
                    </a:moveTo>
                    <a:lnTo>
                      <a:pt x="78" y="0"/>
                    </a:lnTo>
                    <a:lnTo>
                      <a:pt x="80" y="1"/>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285" name="Line 365"/>
              <p:cNvSpPr>
                <a:spLocks noChangeShapeType="1"/>
              </p:cNvSpPr>
              <p:nvPr/>
            </p:nvSpPr>
            <p:spPr bwMode="auto">
              <a:xfrm>
                <a:off x="3565" y="4010"/>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86" name="Line 366"/>
              <p:cNvSpPr>
                <a:spLocks noChangeShapeType="1"/>
              </p:cNvSpPr>
              <p:nvPr/>
            </p:nvSpPr>
            <p:spPr bwMode="auto">
              <a:xfrm>
                <a:off x="3565" y="4010"/>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88" name="Freeform 367"/>
              <p:cNvSpPr/>
              <p:nvPr/>
            </p:nvSpPr>
            <p:spPr bwMode="auto">
              <a:xfrm>
                <a:off x="3565" y="4010"/>
                <a:ext cx="40" cy="6"/>
              </a:xfrm>
              <a:custGeom>
                <a:avLst/>
                <a:gdLst>
                  <a:gd name="T0" fmla="*/ 0 w 79"/>
                  <a:gd name="T1" fmla="*/ 0 h 6"/>
                  <a:gd name="T2" fmla="*/ 28 w 79"/>
                  <a:gd name="T3" fmla="*/ 2 h 6"/>
                  <a:gd name="T4" fmla="*/ 71 w 79"/>
                  <a:gd name="T5" fmla="*/ 5 h 6"/>
                  <a:gd name="T6" fmla="*/ 79 w 79"/>
                  <a:gd name="T7" fmla="*/ 6 h 6"/>
                </a:gdLst>
                <a:ahLst/>
                <a:cxnLst>
                  <a:cxn ang="0">
                    <a:pos x="T0" y="T1"/>
                  </a:cxn>
                  <a:cxn ang="0">
                    <a:pos x="T2" y="T3"/>
                  </a:cxn>
                  <a:cxn ang="0">
                    <a:pos x="T4" y="T5"/>
                  </a:cxn>
                  <a:cxn ang="0">
                    <a:pos x="T6" y="T7"/>
                  </a:cxn>
                </a:cxnLst>
                <a:rect l="0" t="0" r="r" b="b"/>
                <a:pathLst>
                  <a:path w="79" h="6">
                    <a:moveTo>
                      <a:pt x="0" y="0"/>
                    </a:moveTo>
                    <a:lnTo>
                      <a:pt x="28" y="2"/>
                    </a:lnTo>
                    <a:lnTo>
                      <a:pt x="71" y="5"/>
                    </a:lnTo>
                    <a:lnTo>
                      <a:pt x="79" y="6"/>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289" name="Line 368"/>
              <p:cNvSpPr>
                <a:spLocks noChangeShapeType="1"/>
              </p:cNvSpPr>
              <p:nvPr/>
            </p:nvSpPr>
            <p:spPr bwMode="auto">
              <a:xfrm>
                <a:off x="3719" y="4050"/>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90" name="Line 369"/>
              <p:cNvSpPr>
                <a:spLocks noChangeShapeType="1"/>
              </p:cNvSpPr>
              <p:nvPr/>
            </p:nvSpPr>
            <p:spPr bwMode="auto">
              <a:xfrm>
                <a:off x="3719" y="4050"/>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91" name="Freeform 370"/>
              <p:cNvSpPr/>
              <p:nvPr/>
            </p:nvSpPr>
            <p:spPr bwMode="auto">
              <a:xfrm>
                <a:off x="3719" y="4050"/>
                <a:ext cx="36" cy="17"/>
              </a:xfrm>
              <a:custGeom>
                <a:avLst/>
                <a:gdLst>
                  <a:gd name="T0" fmla="*/ 0 w 71"/>
                  <a:gd name="T1" fmla="*/ 0 h 17"/>
                  <a:gd name="T2" fmla="*/ 2 w 71"/>
                  <a:gd name="T3" fmla="*/ 0 h 17"/>
                  <a:gd name="T4" fmla="*/ 39 w 71"/>
                  <a:gd name="T5" fmla="*/ 9 h 17"/>
                  <a:gd name="T6" fmla="*/ 71 w 71"/>
                  <a:gd name="T7" fmla="*/ 17 h 17"/>
                </a:gdLst>
                <a:ahLst/>
                <a:cxnLst>
                  <a:cxn ang="0">
                    <a:pos x="T0" y="T1"/>
                  </a:cxn>
                  <a:cxn ang="0">
                    <a:pos x="T2" y="T3"/>
                  </a:cxn>
                  <a:cxn ang="0">
                    <a:pos x="T4" y="T5"/>
                  </a:cxn>
                  <a:cxn ang="0">
                    <a:pos x="T6" y="T7"/>
                  </a:cxn>
                </a:cxnLst>
                <a:rect l="0" t="0" r="r" b="b"/>
                <a:pathLst>
                  <a:path w="71" h="17">
                    <a:moveTo>
                      <a:pt x="0" y="0"/>
                    </a:moveTo>
                    <a:lnTo>
                      <a:pt x="2" y="0"/>
                    </a:lnTo>
                    <a:lnTo>
                      <a:pt x="39" y="9"/>
                    </a:lnTo>
                    <a:lnTo>
                      <a:pt x="71" y="17"/>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292" name="Line 371"/>
              <p:cNvSpPr>
                <a:spLocks noChangeShapeType="1"/>
              </p:cNvSpPr>
              <p:nvPr/>
            </p:nvSpPr>
            <p:spPr bwMode="auto">
              <a:xfrm>
                <a:off x="3843" y="414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93" name="Line 372"/>
              <p:cNvSpPr>
                <a:spLocks noChangeShapeType="1"/>
              </p:cNvSpPr>
              <p:nvPr/>
            </p:nvSpPr>
            <p:spPr bwMode="auto">
              <a:xfrm>
                <a:off x="3843" y="4148"/>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94" name="Freeform 373"/>
              <p:cNvSpPr/>
              <p:nvPr/>
            </p:nvSpPr>
            <p:spPr bwMode="auto">
              <a:xfrm>
                <a:off x="3843" y="4148"/>
                <a:ext cx="20" cy="35"/>
              </a:xfrm>
              <a:custGeom>
                <a:avLst/>
                <a:gdLst>
                  <a:gd name="T0" fmla="*/ 0 w 40"/>
                  <a:gd name="T1" fmla="*/ 0 h 35"/>
                  <a:gd name="T2" fmla="*/ 20 w 40"/>
                  <a:gd name="T3" fmla="*/ 15 h 35"/>
                  <a:gd name="T4" fmla="*/ 40 w 40"/>
                  <a:gd name="T5" fmla="*/ 33 h 35"/>
                  <a:gd name="T6" fmla="*/ 40 w 40"/>
                  <a:gd name="T7" fmla="*/ 35 h 35"/>
                </a:gdLst>
                <a:ahLst/>
                <a:cxnLst>
                  <a:cxn ang="0">
                    <a:pos x="T0" y="T1"/>
                  </a:cxn>
                  <a:cxn ang="0">
                    <a:pos x="T2" y="T3"/>
                  </a:cxn>
                  <a:cxn ang="0">
                    <a:pos x="T4" y="T5"/>
                  </a:cxn>
                  <a:cxn ang="0">
                    <a:pos x="T6" y="T7"/>
                  </a:cxn>
                </a:cxnLst>
                <a:rect l="0" t="0" r="r" b="b"/>
                <a:pathLst>
                  <a:path w="40" h="35">
                    <a:moveTo>
                      <a:pt x="0" y="0"/>
                    </a:moveTo>
                    <a:lnTo>
                      <a:pt x="20" y="15"/>
                    </a:lnTo>
                    <a:lnTo>
                      <a:pt x="40" y="33"/>
                    </a:lnTo>
                    <a:lnTo>
                      <a:pt x="40" y="35"/>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1295" name="Line 374"/>
              <p:cNvSpPr>
                <a:spLocks noChangeShapeType="1"/>
              </p:cNvSpPr>
              <p:nvPr/>
            </p:nvSpPr>
            <p:spPr bwMode="auto">
              <a:xfrm>
                <a:off x="3895" y="43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96" name="Line 375"/>
              <p:cNvSpPr>
                <a:spLocks noChangeShapeType="1"/>
              </p:cNvSpPr>
              <p:nvPr/>
            </p:nvSpPr>
            <p:spPr bwMode="auto">
              <a:xfrm>
                <a:off x="3895" y="4301"/>
                <a:ext cx="0" cy="0"/>
              </a:xfrm>
              <a:prstGeom prst="line">
                <a:avLst/>
              </a:prstGeom>
              <a:noFill/>
              <a:ln w="19050">
                <a:solidFill>
                  <a:srgbClr val="FFFFFF"/>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IN" dirty="0"/>
              </a:p>
            </p:txBody>
          </p:sp>
          <p:sp>
            <p:nvSpPr>
              <p:cNvPr id="1297" name="Freeform 376"/>
              <p:cNvSpPr/>
              <p:nvPr/>
            </p:nvSpPr>
            <p:spPr bwMode="auto">
              <a:xfrm>
                <a:off x="3895" y="4301"/>
                <a:ext cx="2" cy="40"/>
              </a:xfrm>
              <a:custGeom>
                <a:avLst/>
                <a:gdLst>
                  <a:gd name="T0" fmla="*/ 0 w 4"/>
                  <a:gd name="T1" fmla="*/ 0 h 40"/>
                  <a:gd name="T2" fmla="*/ 2 w 4"/>
                  <a:gd name="T3" fmla="*/ 19 h 40"/>
                  <a:gd name="T4" fmla="*/ 4 w 4"/>
                  <a:gd name="T5" fmla="*/ 40 h 40"/>
                </a:gdLst>
                <a:ahLst/>
                <a:cxnLst>
                  <a:cxn ang="0">
                    <a:pos x="T0" y="T1"/>
                  </a:cxn>
                  <a:cxn ang="0">
                    <a:pos x="T2" y="T3"/>
                  </a:cxn>
                  <a:cxn ang="0">
                    <a:pos x="T4" y="T5"/>
                  </a:cxn>
                </a:cxnLst>
                <a:rect l="0" t="0" r="r" b="b"/>
                <a:pathLst>
                  <a:path w="4" h="40">
                    <a:moveTo>
                      <a:pt x="0" y="0"/>
                    </a:moveTo>
                    <a:lnTo>
                      <a:pt x="2" y="19"/>
                    </a:lnTo>
                    <a:lnTo>
                      <a:pt x="4" y="40"/>
                    </a:lnTo>
                  </a:path>
                </a:pathLst>
              </a:custGeom>
              <a:noFill/>
              <a:ln w="19050">
                <a:solidFill>
                  <a:srgbClr val="FFFFF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grpSp>
        <p:grpSp>
          <p:nvGrpSpPr>
            <p:cNvPr id="7" name="Group 14"/>
            <p:cNvGrpSpPr/>
            <p:nvPr/>
          </p:nvGrpSpPr>
          <p:grpSpPr>
            <a:xfrm>
              <a:off x="13471" y="1454"/>
              <a:ext cx="1588" cy="845"/>
              <a:chOff x="-8604" y="3031291"/>
              <a:chExt cx="1182319" cy="629089"/>
            </a:xfrm>
          </p:grpSpPr>
          <p:sp>
            <p:nvSpPr>
              <p:cNvPr id="16" name="Freeform 183"/>
              <p:cNvSpPr/>
              <p:nvPr/>
            </p:nvSpPr>
            <p:spPr bwMode="auto">
              <a:xfrm>
                <a:off x="-8604" y="3031291"/>
                <a:ext cx="1182319" cy="629088"/>
              </a:xfrm>
              <a:custGeom>
                <a:avLst/>
                <a:gdLst>
                  <a:gd name="T0" fmla="*/ 79 w 99"/>
                  <a:gd name="T1" fmla="*/ 72 h 72"/>
                  <a:gd name="T2" fmla="*/ 23 w 99"/>
                  <a:gd name="T3" fmla="*/ 72 h 72"/>
                  <a:gd name="T4" fmla="*/ 0 w 99"/>
                  <a:gd name="T5" fmla="*/ 49 h 72"/>
                  <a:gd name="T6" fmla="*/ 14 w 99"/>
                  <a:gd name="T7" fmla="*/ 29 h 72"/>
                  <a:gd name="T8" fmla="*/ 13 w 99"/>
                  <a:gd name="T9" fmla="*/ 26 h 72"/>
                  <a:gd name="T10" fmla="*/ 40 w 99"/>
                  <a:gd name="T11" fmla="*/ 0 h 72"/>
                  <a:gd name="T12" fmla="*/ 64 w 99"/>
                  <a:gd name="T13" fmla="*/ 17 h 72"/>
                  <a:gd name="T14" fmla="*/ 73 w 99"/>
                  <a:gd name="T15" fmla="*/ 13 h 72"/>
                  <a:gd name="T16" fmla="*/ 86 w 99"/>
                  <a:gd name="T17" fmla="*/ 26 h 72"/>
                  <a:gd name="T18" fmla="*/ 84 w 99"/>
                  <a:gd name="T19" fmla="*/ 34 h 72"/>
                  <a:gd name="T20" fmla="*/ 99 w 99"/>
                  <a:gd name="T21" fmla="*/ 53 h 72"/>
                  <a:gd name="T22" fmla="*/ 79 w 99"/>
                  <a:gd name="T2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2">
                    <a:moveTo>
                      <a:pt x="79" y="72"/>
                    </a:moveTo>
                    <a:cubicBezTo>
                      <a:pt x="23" y="72"/>
                      <a:pt x="23" y="72"/>
                      <a:pt x="23" y="72"/>
                    </a:cubicBezTo>
                    <a:cubicBezTo>
                      <a:pt x="11" y="72"/>
                      <a:pt x="0" y="62"/>
                      <a:pt x="0" y="49"/>
                    </a:cubicBezTo>
                    <a:cubicBezTo>
                      <a:pt x="0" y="40"/>
                      <a:pt x="6" y="32"/>
                      <a:pt x="14" y="29"/>
                    </a:cubicBezTo>
                    <a:cubicBezTo>
                      <a:pt x="14" y="28"/>
                      <a:pt x="13" y="27"/>
                      <a:pt x="13" y="26"/>
                    </a:cubicBezTo>
                    <a:cubicBezTo>
                      <a:pt x="13" y="12"/>
                      <a:pt x="25" y="0"/>
                      <a:pt x="40" y="0"/>
                    </a:cubicBezTo>
                    <a:cubicBezTo>
                      <a:pt x="51" y="0"/>
                      <a:pt x="60" y="7"/>
                      <a:pt x="64" y="17"/>
                    </a:cubicBezTo>
                    <a:cubicBezTo>
                      <a:pt x="66" y="15"/>
                      <a:pt x="69" y="13"/>
                      <a:pt x="73" y="13"/>
                    </a:cubicBezTo>
                    <a:cubicBezTo>
                      <a:pt x="80" y="13"/>
                      <a:pt x="86" y="19"/>
                      <a:pt x="86" y="26"/>
                    </a:cubicBezTo>
                    <a:cubicBezTo>
                      <a:pt x="86" y="29"/>
                      <a:pt x="85" y="31"/>
                      <a:pt x="84" y="34"/>
                    </a:cubicBezTo>
                    <a:cubicBezTo>
                      <a:pt x="92" y="36"/>
                      <a:pt x="99" y="43"/>
                      <a:pt x="99" y="53"/>
                    </a:cubicBezTo>
                    <a:cubicBezTo>
                      <a:pt x="99" y="63"/>
                      <a:pt x="90" y="72"/>
                      <a:pt x="79" y="72"/>
                    </a:cubicBezTo>
                    <a:close/>
                  </a:path>
                </a:pathLst>
              </a:custGeom>
              <a:gradFill flip="none" rotWithShape="1">
                <a:gsLst>
                  <a:gs pos="0">
                    <a:schemeClr val="bg1">
                      <a:lumMod val="85000"/>
                    </a:schemeClr>
                  </a:gs>
                  <a:gs pos="100000">
                    <a:srgbClr val="EEEEEE"/>
                  </a:gs>
                </a:gsLst>
                <a:lin ang="18900000" scaled="1"/>
                <a:tileRect/>
              </a:gradFill>
              <a:ln>
                <a:noFill/>
              </a:ln>
            </p:spPr>
            <p:txBody>
              <a:bodyPr vert="horz" wrap="square" lIns="91440" tIns="45720" rIns="91440" bIns="45720" numCol="1" anchor="t" anchorCtr="0" compatLnSpc="1"/>
              <a:lstStyle/>
              <a:p>
                <a:endParaRPr lang="en-IN" dirty="0">
                  <a:solidFill>
                    <a:schemeClr val="bg1"/>
                  </a:solidFill>
                </a:endParaRPr>
              </a:p>
            </p:txBody>
          </p:sp>
          <p:sp>
            <p:nvSpPr>
              <p:cNvPr id="17" name="Freeform 16"/>
              <p:cNvSpPr/>
              <p:nvPr/>
            </p:nvSpPr>
            <p:spPr bwMode="auto">
              <a:xfrm>
                <a:off x="28575" y="3509094"/>
                <a:ext cx="1107443" cy="151286"/>
              </a:xfrm>
              <a:custGeom>
                <a:avLst/>
                <a:gdLst>
                  <a:gd name="connsiteX0" fmla="*/ 358288 w 983751"/>
                  <a:gd name="connsiteY0" fmla="*/ 0 h 94213"/>
                  <a:gd name="connsiteX1" fmla="*/ 695056 w 983751"/>
                  <a:gd name="connsiteY1" fmla="*/ 45040 h 94213"/>
                  <a:gd name="connsiteX2" fmla="*/ 821344 w 983751"/>
                  <a:gd name="connsiteY2" fmla="*/ 34442 h 94213"/>
                  <a:gd name="connsiteX3" fmla="*/ 949386 w 983751"/>
                  <a:gd name="connsiteY3" fmla="*/ 44708 h 94213"/>
                  <a:gd name="connsiteX4" fmla="*/ 983751 w 983751"/>
                  <a:gd name="connsiteY4" fmla="*/ 54208 h 94213"/>
                  <a:gd name="connsiteX5" fmla="*/ 929048 w 983751"/>
                  <a:gd name="connsiteY5" fmla="*/ 80561 h 94213"/>
                  <a:gd name="connsiteX6" fmla="*/ 836306 w 983751"/>
                  <a:gd name="connsiteY6" fmla="*/ 94213 h 94213"/>
                  <a:gd name="connsiteX7" fmla="*/ 167519 w 983751"/>
                  <a:gd name="connsiteY7" fmla="*/ 94213 h 94213"/>
                  <a:gd name="connsiteX8" fmla="*/ 64141 w 983751"/>
                  <a:gd name="connsiteY8" fmla="*/ 78786 h 94213"/>
                  <a:gd name="connsiteX9" fmla="*/ 0 w 983751"/>
                  <a:gd name="connsiteY9" fmla="*/ 47735 h 94213"/>
                  <a:gd name="connsiteX10" fmla="*/ 9023 w 983751"/>
                  <a:gd name="connsiteY10" fmla="*/ 42473 h 94213"/>
                  <a:gd name="connsiteX11" fmla="*/ 358288 w 983751"/>
                  <a:gd name="connsiteY11" fmla="*/ 0 h 9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3751" h="94213">
                    <a:moveTo>
                      <a:pt x="358288" y="0"/>
                    </a:moveTo>
                    <a:cubicBezTo>
                      <a:pt x="512640" y="0"/>
                      <a:pt x="638928" y="18546"/>
                      <a:pt x="695056" y="45040"/>
                    </a:cubicBezTo>
                    <a:cubicBezTo>
                      <a:pt x="723120" y="39741"/>
                      <a:pt x="765216" y="34442"/>
                      <a:pt x="821344" y="34442"/>
                    </a:cubicBezTo>
                    <a:cubicBezTo>
                      <a:pt x="870456" y="34442"/>
                      <a:pt x="916060" y="38416"/>
                      <a:pt x="949386" y="44708"/>
                    </a:cubicBezTo>
                    <a:lnTo>
                      <a:pt x="983751" y="54208"/>
                    </a:lnTo>
                    <a:lnTo>
                      <a:pt x="929048" y="80561"/>
                    </a:lnTo>
                    <a:cubicBezTo>
                      <a:pt x="900498" y="89298"/>
                      <a:pt x="869148" y="94213"/>
                      <a:pt x="836306" y="94213"/>
                    </a:cubicBezTo>
                    <a:cubicBezTo>
                      <a:pt x="167519" y="94213"/>
                      <a:pt x="167519" y="94213"/>
                      <a:pt x="167519" y="94213"/>
                    </a:cubicBezTo>
                    <a:cubicBezTo>
                      <a:pt x="131691" y="94213"/>
                      <a:pt x="96610" y="88752"/>
                      <a:pt x="64141" y="78786"/>
                    </a:cubicBezTo>
                    <a:lnTo>
                      <a:pt x="0" y="47735"/>
                    </a:lnTo>
                    <a:lnTo>
                      <a:pt x="9023" y="42473"/>
                    </a:lnTo>
                    <a:cubicBezTo>
                      <a:pt x="66247" y="17884"/>
                      <a:pt x="200428" y="0"/>
                      <a:pt x="358288" y="0"/>
                    </a:cubicBezTo>
                    <a:close/>
                  </a:path>
                </a:pathLst>
              </a:custGeom>
              <a:solidFill>
                <a:schemeClr val="bg1">
                  <a:lumMod val="95000"/>
                </a:schemeClr>
              </a:solidFill>
              <a:ln>
                <a:noFill/>
              </a:ln>
            </p:spPr>
            <p:txBody>
              <a:bodyPr vert="horz" wrap="square" lIns="91440" tIns="45720" rIns="91440" bIns="45720" numCol="1" anchor="t" anchorCtr="0" compatLnSpc="1">
                <a:noAutofit/>
              </a:bodyPr>
              <a:lstStyle/>
              <a:p>
                <a:endParaRPr lang="en-IN" dirty="0">
                  <a:solidFill>
                    <a:schemeClr val="bg1"/>
                  </a:solidFill>
                </a:endParaRPr>
              </a:p>
            </p:txBody>
          </p:sp>
        </p:grpSp>
        <p:grpSp>
          <p:nvGrpSpPr>
            <p:cNvPr id="9" name="Group 17"/>
            <p:cNvGrpSpPr/>
            <p:nvPr/>
          </p:nvGrpSpPr>
          <p:grpSpPr>
            <a:xfrm>
              <a:off x="17104" y="6864"/>
              <a:ext cx="1588" cy="845"/>
              <a:chOff x="-8604" y="3031291"/>
              <a:chExt cx="1182319" cy="629089"/>
            </a:xfrm>
          </p:grpSpPr>
          <p:sp>
            <p:nvSpPr>
              <p:cNvPr id="19" name="Freeform 183"/>
              <p:cNvSpPr/>
              <p:nvPr/>
            </p:nvSpPr>
            <p:spPr bwMode="auto">
              <a:xfrm>
                <a:off x="-8604" y="3031291"/>
                <a:ext cx="1182319" cy="629088"/>
              </a:xfrm>
              <a:custGeom>
                <a:avLst/>
                <a:gdLst>
                  <a:gd name="T0" fmla="*/ 79 w 99"/>
                  <a:gd name="T1" fmla="*/ 72 h 72"/>
                  <a:gd name="T2" fmla="*/ 23 w 99"/>
                  <a:gd name="T3" fmla="*/ 72 h 72"/>
                  <a:gd name="T4" fmla="*/ 0 w 99"/>
                  <a:gd name="T5" fmla="*/ 49 h 72"/>
                  <a:gd name="T6" fmla="*/ 14 w 99"/>
                  <a:gd name="T7" fmla="*/ 29 h 72"/>
                  <a:gd name="T8" fmla="*/ 13 w 99"/>
                  <a:gd name="T9" fmla="*/ 26 h 72"/>
                  <a:gd name="T10" fmla="*/ 40 w 99"/>
                  <a:gd name="T11" fmla="*/ 0 h 72"/>
                  <a:gd name="T12" fmla="*/ 64 w 99"/>
                  <a:gd name="T13" fmla="*/ 17 h 72"/>
                  <a:gd name="T14" fmla="*/ 73 w 99"/>
                  <a:gd name="T15" fmla="*/ 13 h 72"/>
                  <a:gd name="T16" fmla="*/ 86 w 99"/>
                  <a:gd name="T17" fmla="*/ 26 h 72"/>
                  <a:gd name="T18" fmla="*/ 84 w 99"/>
                  <a:gd name="T19" fmla="*/ 34 h 72"/>
                  <a:gd name="T20" fmla="*/ 99 w 99"/>
                  <a:gd name="T21" fmla="*/ 53 h 72"/>
                  <a:gd name="T22" fmla="*/ 79 w 99"/>
                  <a:gd name="T23" fmla="*/ 7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2">
                    <a:moveTo>
                      <a:pt x="79" y="72"/>
                    </a:moveTo>
                    <a:cubicBezTo>
                      <a:pt x="23" y="72"/>
                      <a:pt x="23" y="72"/>
                      <a:pt x="23" y="72"/>
                    </a:cubicBezTo>
                    <a:cubicBezTo>
                      <a:pt x="11" y="72"/>
                      <a:pt x="0" y="62"/>
                      <a:pt x="0" y="49"/>
                    </a:cubicBezTo>
                    <a:cubicBezTo>
                      <a:pt x="0" y="40"/>
                      <a:pt x="6" y="32"/>
                      <a:pt x="14" y="29"/>
                    </a:cubicBezTo>
                    <a:cubicBezTo>
                      <a:pt x="14" y="28"/>
                      <a:pt x="13" y="27"/>
                      <a:pt x="13" y="26"/>
                    </a:cubicBezTo>
                    <a:cubicBezTo>
                      <a:pt x="13" y="12"/>
                      <a:pt x="25" y="0"/>
                      <a:pt x="40" y="0"/>
                    </a:cubicBezTo>
                    <a:cubicBezTo>
                      <a:pt x="51" y="0"/>
                      <a:pt x="60" y="7"/>
                      <a:pt x="64" y="17"/>
                    </a:cubicBezTo>
                    <a:cubicBezTo>
                      <a:pt x="66" y="15"/>
                      <a:pt x="69" y="13"/>
                      <a:pt x="73" y="13"/>
                    </a:cubicBezTo>
                    <a:cubicBezTo>
                      <a:pt x="80" y="13"/>
                      <a:pt x="86" y="19"/>
                      <a:pt x="86" y="26"/>
                    </a:cubicBezTo>
                    <a:cubicBezTo>
                      <a:pt x="86" y="29"/>
                      <a:pt x="85" y="31"/>
                      <a:pt x="84" y="34"/>
                    </a:cubicBezTo>
                    <a:cubicBezTo>
                      <a:pt x="92" y="36"/>
                      <a:pt x="99" y="43"/>
                      <a:pt x="99" y="53"/>
                    </a:cubicBezTo>
                    <a:cubicBezTo>
                      <a:pt x="99" y="63"/>
                      <a:pt x="90" y="72"/>
                      <a:pt x="79" y="72"/>
                    </a:cubicBezTo>
                    <a:close/>
                  </a:path>
                </a:pathLst>
              </a:custGeom>
              <a:solidFill>
                <a:schemeClr val="bg1"/>
              </a:solidFill>
              <a:ln>
                <a:noFill/>
              </a:ln>
            </p:spPr>
            <p:txBody>
              <a:bodyPr vert="horz" wrap="square" lIns="91440" tIns="45720" rIns="91440" bIns="45720" numCol="1" anchor="t" anchorCtr="0" compatLnSpc="1"/>
              <a:lstStyle/>
              <a:p>
                <a:endParaRPr lang="en-IN" dirty="0">
                  <a:solidFill>
                    <a:schemeClr val="bg1"/>
                  </a:solidFill>
                </a:endParaRPr>
              </a:p>
            </p:txBody>
          </p:sp>
          <p:sp>
            <p:nvSpPr>
              <p:cNvPr id="20" name="Freeform 19"/>
              <p:cNvSpPr/>
              <p:nvPr/>
            </p:nvSpPr>
            <p:spPr bwMode="auto">
              <a:xfrm>
                <a:off x="28575" y="3509094"/>
                <a:ext cx="1107443" cy="151286"/>
              </a:xfrm>
              <a:custGeom>
                <a:avLst/>
                <a:gdLst>
                  <a:gd name="connsiteX0" fmla="*/ 358288 w 983751"/>
                  <a:gd name="connsiteY0" fmla="*/ 0 h 94213"/>
                  <a:gd name="connsiteX1" fmla="*/ 695056 w 983751"/>
                  <a:gd name="connsiteY1" fmla="*/ 45040 h 94213"/>
                  <a:gd name="connsiteX2" fmla="*/ 821344 w 983751"/>
                  <a:gd name="connsiteY2" fmla="*/ 34442 h 94213"/>
                  <a:gd name="connsiteX3" fmla="*/ 949386 w 983751"/>
                  <a:gd name="connsiteY3" fmla="*/ 44708 h 94213"/>
                  <a:gd name="connsiteX4" fmla="*/ 983751 w 983751"/>
                  <a:gd name="connsiteY4" fmla="*/ 54208 h 94213"/>
                  <a:gd name="connsiteX5" fmla="*/ 929048 w 983751"/>
                  <a:gd name="connsiteY5" fmla="*/ 80561 h 94213"/>
                  <a:gd name="connsiteX6" fmla="*/ 836306 w 983751"/>
                  <a:gd name="connsiteY6" fmla="*/ 94213 h 94213"/>
                  <a:gd name="connsiteX7" fmla="*/ 167519 w 983751"/>
                  <a:gd name="connsiteY7" fmla="*/ 94213 h 94213"/>
                  <a:gd name="connsiteX8" fmla="*/ 64141 w 983751"/>
                  <a:gd name="connsiteY8" fmla="*/ 78786 h 94213"/>
                  <a:gd name="connsiteX9" fmla="*/ 0 w 983751"/>
                  <a:gd name="connsiteY9" fmla="*/ 47735 h 94213"/>
                  <a:gd name="connsiteX10" fmla="*/ 9023 w 983751"/>
                  <a:gd name="connsiteY10" fmla="*/ 42473 h 94213"/>
                  <a:gd name="connsiteX11" fmla="*/ 358288 w 983751"/>
                  <a:gd name="connsiteY11" fmla="*/ 0 h 9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3751" h="94213">
                    <a:moveTo>
                      <a:pt x="358288" y="0"/>
                    </a:moveTo>
                    <a:cubicBezTo>
                      <a:pt x="512640" y="0"/>
                      <a:pt x="638928" y="18546"/>
                      <a:pt x="695056" y="45040"/>
                    </a:cubicBezTo>
                    <a:cubicBezTo>
                      <a:pt x="723120" y="39741"/>
                      <a:pt x="765216" y="34442"/>
                      <a:pt x="821344" y="34442"/>
                    </a:cubicBezTo>
                    <a:cubicBezTo>
                      <a:pt x="870456" y="34442"/>
                      <a:pt x="916060" y="38416"/>
                      <a:pt x="949386" y="44708"/>
                    </a:cubicBezTo>
                    <a:lnTo>
                      <a:pt x="983751" y="54208"/>
                    </a:lnTo>
                    <a:lnTo>
                      <a:pt x="929048" y="80561"/>
                    </a:lnTo>
                    <a:cubicBezTo>
                      <a:pt x="900498" y="89298"/>
                      <a:pt x="869148" y="94213"/>
                      <a:pt x="836306" y="94213"/>
                    </a:cubicBezTo>
                    <a:cubicBezTo>
                      <a:pt x="167519" y="94213"/>
                      <a:pt x="167519" y="94213"/>
                      <a:pt x="167519" y="94213"/>
                    </a:cubicBezTo>
                    <a:cubicBezTo>
                      <a:pt x="131691" y="94213"/>
                      <a:pt x="96610" y="88752"/>
                      <a:pt x="64141" y="78786"/>
                    </a:cubicBezTo>
                    <a:lnTo>
                      <a:pt x="0" y="47735"/>
                    </a:lnTo>
                    <a:lnTo>
                      <a:pt x="9023" y="42473"/>
                    </a:lnTo>
                    <a:cubicBezTo>
                      <a:pt x="66247" y="17884"/>
                      <a:pt x="200428" y="0"/>
                      <a:pt x="358288" y="0"/>
                    </a:cubicBezTo>
                    <a:close/>
                  </a:path>
                </a:pathLst>
              </a:custGeom>
              <a:solidFill>
                <a:schemeClr val="bg1">
                  <a:lumMod val="95000"/>
                </a:schemeClr>
              </a:solidFill>
              <a:ln>
                <a:noFill/>
              </a:ln>
            </p:spPr>
            <p:txBody>
              <a:bodyPr vert="horz" wrap="square" lIns="91440" tIns="45720" rIns="91440" bIns="45720" numCol="1" anchor="t" anchorCtr="0" compatLnSpc="1">
                <a:noAutofit/>
              </a:bodyPr>
              <a:lstStyle/>
              <a:p>
                <a:endParaRPr lang="en-IN" dirty="0">
                  <a:solidFill>
                    <a:schemeClr val="bg1"/>
                  </a:solidFill>
                </a:endParaRPr>
              </a:p>
            </p:txBody>
          </p:sp>
        </p:grpSp>
        <p:sp>
          <p:nvSpPr>
            <p:cNvPr id="47" name="TextBox 46"/>
            <p:cNvSpPr txBox="1"/>
            <p:nvPr/>
          </p:nvSpPr>
          <p:spPr>
            <a:xfrm>
              <a:off x="3346" y="1244"/>
              <a:ext cx="3170" cy="484"/>
            </a:xfrm>
            <a:prstGeom prst="rect">
              <a:avLst/>
            </a:prstGeom>
            <a:noFill/>
          </p:spPr>
          <p:txBody>
            <a:bodyPr wrap="square" lIns="0" tIns="0" rIns="0" bIns="0" rtlCol="0" anchor="ctr" anchorCtr="0">
              <a:spAutoFit/>
            </a:bodyPr>
            <a:lstStyle/>
            <a:p>
              <a:pPr algn="l">
                <a:buNone/>
              </a:pPr>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sym typeface="+mn-ea"/>
                </a:rPr>
                <a:t>年应纳税所得额低于</a:t>
              </a:r>
              <a:r>
                <a:rPr lang="en-US" altLang="zh-CN" sz="1000" dirty="0">
                  <a:solidFill>
                    <a:srgbClr val="FF0000"/>
                  </a:solidFill>
                  <a:latin typeface="微软雅黑" pitchFamily="34" charset="-122"/>
                  <a:ea typeface="微软雅黑" pitchFamily="34" charset="-122"/>
                  <a:cs typeface="微软雅黑" pitchFamily="34" charset="-122"/>
                  <a:sym typeface="+mn-ea"/>
                </a:rPr>
                <a:t>100</a:t>
              </a:r>
              <a:r>
                <a:rPr lang="zh-CN" altLang="en-US" sz="1000" dirty="0">
                  <a:solidFill>
                    <a:srgbClr val="FF0000"/>
                  </a:solidFill>
                  <a:latin typeface="微软雅黑" pitchFamily="34" charset="-122"/>
                  <a:ea typeface="微软雅黑" pitchFamily="34" charset="-122"/>
                  <a:cs typeface="微软雅黑" pitchFamily="34" charset="-122"/>
                  <a:sym typeface="+mn-ea"/>
                </a:rPr>
                <a:t>万元</a:t>
              </a:r>
              <a:r>
                <a:rPr lang="en-US" altLang="zh-CN" sz="1000" dirty="0">
                  <a:solidFill>
                    <a:schemeClr val="tx1">
                      <a:lumMod val="85000"/>
                      <a:lumOff val="15000"/>
                    </a:schemeClr>
                  </a:solidFill>
                  <a:latin typeface="微软雅黑" pitchFamily="34" charset="-122"/>
                  <a:ea typeface="微软雅黑" pitchFamily="34" charset="-122"/>
                  <a:cs typeface="微软雅黑" pitchFamily="34" charset="-122"/>
                  <a:sym typeface="+mn-ea"/>
                </a:rPr>
                <a:t>(</a:t>
              </a:r>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sym typeface="+mn-ea"/>
                </a:rPr>
                <a:t>含</a:t>
              </a:r>
              <a:r>
                <a:rPr lang="en-US" altLang="zh-CN" sz="1000" dirty="0">
                  <a:solidFill>
                    <a:schemeClr val="tx1">
                      <a:lumMod val="85000"/>
                      <a:lumOff val="15000"/>
                    </a:schemeClr>
                  </a:solidFill>
                  <a:latin typeface="微软雅黑" pitchFamily="34" charset="-122"/>
                  <a:ea typeface="微软雅黑" pitchFamily="34" charset="-122"/>
                  <a:cs typeface="微软雅黑" pitchFamily="34" charset="-122"/>
                  <a:sym typeface="+mn-ea"/>
                </a:rPr>
                <a:t>)</a:t>
              </a:r>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sym typeface="+mn-ea"/>
                </a:rPr>
                <a:t>享受减半征收。</a:t>
              </a:r>
              <a:endParaRPr lang="zh-CN" altLang="en-US" sz="1000" dirty="0">
                <a:solidFill>
                  <a:schemeClr val="tx1">
                    <a:lumMod val="85000"/>
                    <a:lumOff val="15000"/>
                  </a:schemeClr>
                </a:solidFill>
                <a:latin typeface="微软雅黑" pitchFamily="34" charset="-122"/>
                <a:ea typeface="微软雅黑" pitchFamily="34" charset="-122"/>
                <a:cs typeface="微软雅黑" pitchFamily="34" charset="-122"/>
              </a:endParaRPr>
            </a:p>
          </p:txBody>
        </p:sp>
        <p:sp>
          <p:nvSpPr>
            <p:cNvPr id="132" name="Oval 131"/>
            <p:cNvSpPr/>
            <p:nvPr/>
          </p:nvSpPr>
          <p:spPr>
            <a:xfrm>
              <a:off x="1835" y="4636"/>
              <a:ext cx="191" cy="191"/>
            </a:xfrm>
            <a:prstGeom prst="ellipse">
              <a:avLst/>
            </a:prstGeom>
            <a:solidFill>
              <a:schemeClr val="bg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4" name="TextBox 143"/>
            <p:cNvSpPr txBox="1"/>
            <p:nvPr/>
          </p:nvSpPr>
          <p:spPr>
            <a:xfrm>
              <a:off x="8428" y="5273"/>
              <a:ext cx="5006" cy="727"/>
            </a:xfrm>
            <a:prstGeom prst="rect">
              <a:avLst/>
            </a:prstGeom>
            <a:noFill/>
          </p:spPr>
          <p:txBody>
            <a:bodyPr wrap="square" lIns="0" tIns="0" rIns="0" bIns="0" rtlCol="0" anchor="ctr" anchorCtr="0">
              <a:spAutoFit/>
            </a:bodyPr>
            <a:lstStyle/>
            <a:p>
              <a:pPr algn="l"/>
              <a:r>
                <a:rPr lang="en-IN" sz="1000" dirty="0">
                  <a:solidFill>
                    <a:schemeClr val="tx1">
                      <a:lumMod val="85000"/>
                      <a:lumOff val="15000"/>
                    </a:schemeClr>
                  </a:solidFill>
                  <a:latin typeface="微软雅黑" pitchFamily="34" charset="-122"/>
                  <a:ea typeface="微软雅黑" pitchFamily="34" charset="-122"/>
                  <a:cs typeface="微软雅黑" pitchFamily="34" charset="-122"/>
                </a:rPr>
                <a:t>自2010年1月1日至2010年12月31日，对年应纳税所得额低于</a:t>
              </a:r>
              <a:r>
                <a:rPr lang="en-IN" sz="1000" dirty="0">
                  <a:solidFill>
                    <a:srgbClr val="FF0000"/>
                  </a:solidFill>
                  <a:latin typeface="微软雅黑" pitchFamily="34" charset="-122"/>
                  <a:ea typeface="微软雅黑" pitchFamily="34" charset="-122"/>
                  <a:cs typeface="微软雅黑" pitchFamily="34" charset="-122"/>
                </a:rPr>
                <a:t>3万元</a:t>
              </a:r>
              <a:r>
                <a:rPr lang="en-IN" sz="1000" dirty="0">
                  <a:solidFill>
                    <a:schemeClr val="tx1">
                      <a:lumMod val="85000"/>
                      <a:lumOff val="15000"/>
                    </a:schemeClr>
                  </a:solidFill>
                  <a:latin typeface="微软雅黑" pitchFamily="34" charset="-122"/>
                  <a:ea typeface="微软雅黑" pitchFamily="34" charset="-122"/>
                  <a:cs typeface="微软雅黑" pitchFamily="34" charset="-122"/>
                </a:rPr>
                <a:t>(含)小型微利企业，其所得减按50%计入应纳税所得额，按20%的税率缴纳企业所得税</a:t>
              </a:r>
              <a:r>
                <a:rPr lang="zh-CN" altLang="en-IN" sz="1000" dirty="0">
                  <a:solidFill>
                    <a:schemeClr val="tx1">
                      <a:lumMod val="85000"/>
                      <a:lumOff val="15000"/>
                    </a:schemeClr>
                  </a:solidFill>
                  <a:latin typeface="微软雅黑" pitchFamily="34" charset="-122"/>
                  <a:ea typeface="微软雅黑" pitchFamily="34" charset="-122"/>
                  <a:cs typeface="微软雅黑" pitchFamily="34" charset="-122"/>
                </a:rPr>
                <a:t>。</a:t>
              </a:r>
              <a:endParaRPr lang="zh-CN" altLang="en-IN" sz="1000" dirty="0">
                <a:solidFill>
                  <a:schemeClr val="tx1">
                    <a:lumMod val="85000"/>
                    <a:lumOff val="15000"/>
                  </a:schemeClr>
                </a:solidFill>
                <a:latin typeface="微软雅黑" pitchFamily="34" charset="-122"/>
                <a:ea typeface="微软雅黑" pitchFamily="34" charset="-122"/>
                <a:cs typeface="微软雅黑" pitchFamily="34" charset="-122"/>
              </a:endParaRPr>
            </a:p>
          </p:txBody>
        </p:sp>
        <p:grpSp>
          <p:nvGrpSpPr>
            <p:cNvPr id="11" name="Group 158"/>
            <p:cNvGrpSpPr/>
            <p:nvPr/>
          </p:nvGrpSpPr>
          <p:grpSpPr>
            <a:xfrm>
              <a:off x="2819" y="8494"/>
              <a:ext cx="3801" cy="1059"/>
              <a:chOff x="2641311" y="1981338"/>
              <a:chExt cx="2413290" cy="672497"/>
            </a:xfrm>
          </p:grpSpPr>
          <p:sp>
            <p:nvSpPr>
              <p:cNvPr id="160" name="TextBox 159"/>
              <p:cNvSpPr txBox="1"/>
              <p:nvPr/>
            </p:nvSpPr>
            <p:spPr>
              <a:xfrm>
                <a:off x="3041899" y="1981338"/>
                <a:ext cx="2012702" cy="307340"/>
              </a:xfrm>
              <a:prstGeom prst="rect">
                <a:avLst/>
              </a:prstGeom>
              <a:noFill/>
            </p:spPr>
            <p:txBody>
              <a:bodyPr wrap="square" lIns="0" tIns="0" rIns="0" bIns="0" rtlCol="0" anchor="ctr" anchorCtr="0">
                <a:spAutoFit/>
              </a:bodyPr>
              <a:lstStyle/>
              <a:p>
                <a:pPr algn="ctr"/>
                <a:r>
                  <a:rPr lang="zh-CN" altLang="en-IN" sz="1000" dirty="0">
                    <a:solidFill>
                      <a:schemeClr val="tx1"/>
                    </a:solidFill>
                    <a:latin typeface="微软雅黑" pitchFamily="34" charset="-122"/>
                    <a:ea typeface="微软雅黑" pitchFamily="34" charset="-122"/>
                    <a:cs typeface="微软雅黑" pitchFamily="34" charset="-122"/>
                  </a:rPr>
                  <a:t>《企业所得税法》：符合条件的小型微利企业，减按</a:t>
                </a:r>
                <a:r>
                  <a:rPr lang="en-US" altLang="zh-CN" sz="1000" dirty="0">
                    <a:solidFill>
                      <a:srgbClr val="FF0000"/>
                    </a:solidFill>
                    <a:latin typeface="微软雅黑" pitchFamily="34" charset="-122"/>
                    <a:ea typeface="微软雅黑" pitchFamily="34" charset="-122"/>
                    <a:cs typeface="微软雅黑" pitchFamily="34" charset="-122"/>
                  </a:rPr>
                  <a:t>20%</a:t>
                </a:r>
                <a:r>
                  <a:rPr lang="zh-CN" altLang="en-US" sz="1000" dirty="0">
                    <a:solidFill>
                      <a:schemeClr val="tx1"/>
                    </a:solidFill>
                    <a:latin typeface="微软雅黑" pitchFamily="34" charset="-122"/>
                    <a:ea typeface="微软雅黑" pitchFamily="34" charset="-122"/>
                    <a:cs typeface="微软雅黑" pitchFamily="34" charset="-122"/>
                  </a:rPr>
                  <a:t>的税率征收</a:t>
                </a:r>
                <a:endParaRPr lang="zh-CN" altLang="en-US" sz="1000" dirty="0">
                  <a:solidFill>
                    <a:schemeClr val="tx1"/>
                  </a:solidFill>
                  <a:latin typeface="微软雅黑" pitchFamily="34" charset="-122"/>
                  <a:ea typeface="微软雅黑" pitchFamily="34" charset="-122"/>
                  <a:cs typeface="微软雅黑" pitchFamily="34" charset="-122"/>
                </a:endParaRPr>
              </a:p>
            </p:txBody>
          </p:sp>
          <p:sp>
            <p:nvSpPr>
              <p:cNvPr id="161" name="TextBox 160"/>
              <p:cNvSpPr txBox="1"/>
              <p:nvPr/>
            </p:nvSpPr>
            <p:spPr>
              <a:xfrm>
                <a:off x="2641311" y="2438552"/>
                <a:ext cx="1958008" cy="215283"/>
              </a:xfrm>
              <a:prstGeom prst="rect">
                <a:avLst/>
              </a:prstGeom>
              <a:noFill/>
            </p:spPr>
            <p:txBody>
              <a:bodyPr wrap="square" lIns="0" tIns="0" rIns="0" bIns="0" rtlCol="0" anchor="ctr" anchorCtr="0">
                <a:spAutoFit/>
              </a:bodyPr>
              <a:lstStyle/>
              <a:p>
                <a:pPr algn="ctr"/>
                <a:r>
                  <a:rPr lang="en-IN" sz="1400" b="1" spc="40" dirty="0" smtClean="0">
                    <a:solidFill>
                      <a:schemeClr val="tx1">
                        <a:lumMod val="75000"/>
                        <a:lumOff val="25000"/>
                      </a:schemeClr>
                    </a:solidFill>
                    <a:latin typeface="微软雅黑" pitchFamily="34" charset="-122"/>
                    <a:ea typeface="微软雅黑" pitchFamily="34" charset="-122"/>
                  </a:rPr>
                  <a:t>2008</a:t>
                </a:r>
                <a:endParaRPr lang="en-IN" sz="1400" b="1" spc="40" dirty="0" smtClean="0">
                  <a:solidFill>
                    <a:schemeClr val="tx1">
                      <a:lumMod val="75000"/>
                      <a:lumOff val="25000"/>
                    </a:schemeClr>
                  </a:solidFill>
                  <a:latin typeface="微软雅黑" pitchFamily="34" charset="-122"/>
                  <a:ea typeface="微软雅黑" pitchFamily="34" charset="-122"/>
                </a:endParaRPr>
              </a:p>
            </p:txBody>
          </p:sp>
        </p:grpSp>
        <p:grpSp>
          <p:nvGrpSpPr>
            <p:cNvPr id="12" name="Group 169"/>
            <p:cNvGrpSpPr/>
            <p:nvPr/>
          </p:nvGrpSpPr>
          <p:grpSpPr>
            <a:xfrm>
              <a:off x="10583" y="7432"/>
              <a:ext cx="4577" cy="595"/>
              <a:chOff x="2064638" y="1428508"/>
              <a:chExt cx="4252660" cy="259728"/>
            </a:xfrm>
          </p:grpSpPr>
          <p:sp>
            <p:nvSpPr>
              <p:cNvPr id="171" name="TextBox 170"/>
              <p:cNvSpPr txBox="1"/>
              <p:nvPr/>
            </p:nvSpPr>
            <p:spPr>
              <a:xfrm>
                <a:off x="4304596" y="1476975"/>
                <a:ext cx="2012702" cy="211261"/>
              </a:xfrm>
              <a:prstGeom prst="rect">
                <a:avLst/>
              </a:prstGeom>
              <a:noFill/>
            </p:spPr>
            <p:txBody>
              <a:bodyPr wrap="square" lIns="0" tIns="0" rIns="0" bIns="0" rtlCol="0" anchor="ctr" anchorCtr="0">
                <a:spAutoFit/>
              </a:bodyPr>
              <a:lstStyle/>
              <a:p>
                <a:pPr algn="l"/>
                <a:r>
                  <a:rPr lang="zh-CN" altLang="en-IN" sz="1000" dirty="0">
                    <a:latin typeface="微软雅黑" pitchFamily="34" charset="-122"/>
                    <a:ea typeface="微软雅黑" pitchFamily="34" charset="-122"/>
                    <a:cs typeface="微软雅黑" pitchFamily="34" charset="-122"/>
                  </a:rPr>
                  <a:t>年应纳税所得额低于</a:t>
                </a:r>
                <a:r>
                  <a:rPr lang="zh-CN" altLang="en-IN" sz="1000" dirty="0">
                    <a:solidFill>
                      <a:srgbClr val="FF0000"/>
                    </a:solidFill>
                    <a:latin typeface="微软雅黑" pitchFamily="34" charset="-122"/>
                    <a:ea typeface="微软雅黑" pitchFamily="34" charset="-122"/>
                    <a:cs typeface="微软雅黑" pitchFamily="34" charset="-122"/>
                  </a:rPr>
                  <a:t>6万</a:t>
                </a:r>
                <a:r>
                  <a:rPr lang="zh-CN" altLang="en-IN" sz="1000" dirty="0">
                    <a:latin typeface="微软雅黑" pitchFamily="34" charset="-122"/>
                    <a:ea typeface="微软雅黑" pitchFamily="34" charset="-122"/>
                    <a:cs typeface="微软雅黑" pitchFamily="34" charset="-122"/>
                  </a:rPr>
                  <a:t>元(含)可享受减半征收</a:t>
                </a:r>
                <a:endParaRPr lang="zh-CN" altLang="en-IN" sz="1000" dirty="0">
                  <a:latin typeface="微软雅黑" pitchFamily="34" charset="-122"/>
                  <a:ea typeface="微软雅黑" pitchFamily="34" charset="-122"/>
                  <a:cs typeface="微软雅黑" pitchFamily="34" charset="-122"/>
                </a:endParaRPr>
              </a:p>
            </p:txBody>
          </p:sp>
          <p:sp>
            <p:nvSpPr>
              <p:cNvPr id="172" name="TextBox 171"/>
              <p:cNvSpPr txBox="1"/>
              <p:nvPr/>
            </p:nvSpPr>
            <p:spPr>
              <a:xfrm>
                <a:off x="2064638" y="1428508"/>
                <a:ext cx="2240150" cy="190321"/>
              </a:xfrm>
              <a:prstGeom prst="rect">
                <a:avLst/>
              </a:prstGeom>
              <a:noFill/>
            </p:spPr>
            <p:txBody>
              <a:bodyPr wrap="square" lIns="0" tIns="0" rIns="0" bIns="0" rtlCol="0" anchor="ctr" anchorCtr="0">
                <a:spAutoFit/>
              </a:bodyPr>
              <a:lstStyle/>
              <a:p>
                <a:pPr algn="ctr"/>
                <a:r>
                  <a:rPr lang="en-US" altLang="en-IN" sz="1800" spc="40" dirty="0" smtClean="0">
                    <a:solidFill>
                      <a:schemeClr val="tx1">
                        <a:lumMod val="85000"/>
                        <a:lumOff val="15000"/>
                      </a:schemeClr>
                    </a:solidFill>
                    <a:latin typeface="微软雅黑 Light" panose="020B0502040204020203" pitchFamily="34" charset="-122"/>
                  </a:rPr>
                  <a:t> 2011</a:t>
                </a:r>
                <a:endParaRPr lang="en-US" altLang="en-IN" sz="1800" spc="40" dirty="0" smtClean="0">
                  <a:solidFill>
                    <a:schemeClr val="tx1">
                      <a:lumMod val="85000"/>
                      <a:lumOff val="15000"/>
                    </a:schemeClr>
                  </a:solidFill>
                  <a:latin typeface="微软雅黑 Light" panose="020B0502040204020203" pitchFamily="34" charset="-122"/>
                </a:endParaRPr>
              </a:p>
            </p:txBody>
          </p:sp>
        </p:grpSp>
        <p:sp>
          <p:nvSpPr>
            <p:cNvPr id="193" name="TextBox 192"/>
            <p:cNvSpPr txBox="1"/>
            <p:nvPr/>
          </p:nvSpPr>
          <p:spPr>
            <a:xfrm>
              <a:off x="4435" y="5594"/>
              <a:ext cx="2683" cy="1211"/>
            </a:xfrm>
            <a:prstGeom prst="rect">
              <a:avLst/>
            </a:prstGeom>
            <a:noFill/>
          </p:spPr>
          <p:txBody>
            <a:bodyPr wrap="square" lIns="0" tIns="0" rIns="0" bIns="0" rtlCol="0" anchor="ctr" anchorCtr="0">
              <a:spAutoFit/>
            </a:bodyPr>
            <a:lstStyle/>
            <a:p>
              <a:pPr algn="l"/>
              <a:r>
                <a:rPr lang="en-IN" sz="1000" dirty="0">
                  <a:solidFill>
                    <a:schemeClr val="tx1">
                      <a:lumMod val="85000"/>
                      <a:lumOff val="15000"/>
                    </a:schemeClr>
                  </a:solidFill>
                  <a:latin typeface="微软雅黑" pitchFamily="34" charset="-122"/>
                  <a:ea typeface="微软雅黑" pitchFamily="34" charset="-122"/>
                  <a:cs typeface="微软雅黑" pitchFamily="34" charset="-122"/>
                </a:rPr>
                <a:t>财税【2009】69号文：企业所得税法规定的小型微利企业待遇，应适用于具备核算自身应纳税所得额条件的企业，</a:t>
              </a:r>
              <a:r>
                <a:rPr lang="en-IN" sz="1000" b="1" dirty="0">
                  <a:solidFill>
                    <a:schemeClr val="tx1">
                      <a:lumMod val="85000"/>
                      <a:lumOff val="15000"/>
                    </a:schemeClr>
                  </a:solidFill>
                  <a:latin typeface="微软雅黑" pitchFamily="34" charset="-122"/>
                  <a:ea typeface="微软雅黑" pitchFamily="34" charset="-122"/>
                  <a:cs typeface="微软雅黑" pitchFamily="34" charset="-122"/>
                </a:rPr>
                <a:t>核定征收不适用。</a:t>
              </a:r>
              <a:endParaRPr lang="en-IN" altLang="en-IN" sz="1000" b="1" dirty="0">
                <a:solidFill>
                  <a:schemeClr val="tx1">
                    <a:lumMod val="85000"/>
                    <a:lumOff val="15000"/>
                  </a:schemeClr>
                </a:solidFill>
                <a:latin typeface="微软雅黑" pitchFamily="34" charset="-122"/>
                <a:ea typeface="微软雅黑" pitchFamily="34" charset="-122"/>
                <a:cs typeface="微软雅黑" pitchFamily="34" charset="-122"/>
              </a:endParaRPr>
            </a:p>
          </p:txBody>
        </p:sp>
        <p:sp>
          <p:nvSpPr>
            <p:cNvPr id="105" name="Oval Callout 104"/>
            <p:cNvSpPr/>
            <p:nvPr/>
          </p:nvSpPr>
          <p:spPr>
            <a:xfrm>
              <a:off x="9794" y="9081"/>
              <a:ext cx="1793" cy="1556"/>
            </a:xfrm>
            <a:prstGeom prst="wedgeEllipseCallout">
              <a:avLst>
                <a:gd name="adj1" fmla="val -59882"/>
                <a:gd name="adj2" fmla="val -25443"/>
              </a:avLst>
            </a:prstGeom>
            <a:solidFill>
              <a:srgbClr val="40CAD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zh-CN" altLang="en-IN" sz="1000" b="1" dirty="0">
                  <a:solidFill>
                    <a:schemeClr val="tx1">
                      <a:lumMod val="85000"/>
                      <a:lumOff val="15000"/>
                    </a:schemeClr>
                  </a:solidFill>
                  <a:latin typeface="微软雅黑" pitchFamily="34" charset="-122"/>
                  <a:ea typeface="微软雅黑" pitchFamily="34" charset="-122"/>
                </a:rPr>
                <a:t>国家对小型微利企业的企业所得税税收优惠政策演变</a:t>
              </a:r>
              <a:endParaRPr lang="zh-CN" altLang="en-IN" sz="1000" b="1" dirty="0">
                <a:solidFill>
                  <a:schemeClr val="tx1">
                    <a:lumMod val="85000"/>
                    <a:lumOff val="15000"/>
                  </a:schemeClr>
                </a:solidFill>
                <a:latin typeface="微软雅黑" pitchFamily="34" charset="-122"/>
                <a:ea typeface="微软雅黑" pitchFamily="34" charset="-122"/>
              </a:endParaRPr>
            </a:p>
          </p:txBody>
        </p:sp>
        <p:grpSp>
          <p:nvGrpSpPr>
            <p:cNvPr id="15" name="Group 210"/>
            <p:cNvGrpSpPr/>
            <p:nvPr/>
          </p:nvGrpSpPr>
          <p:grpSpPr>
            <a:xfrm flipH="1">
              <a:off x="704" y="9912"/>
              <a:ext cx="447" cy="949"/>
              <a:chOff x="3616325" y="6216650"/>
              <a:chExt cx="312738" cy="663575"/>
            </a:xfrm>
          </p:grpSpPr>
          <p:sp>
            <p:nvSpPr>
              <p:cNvPr id="212" name="Rectangle 98"/>
              <p:cNvSpPr>
                <a:spLocks noChangeArrowheads="1"/>
              </p:cNvSpPr>
              <p:nvPr/>
            </p:nvSpPr>
            <p:spPr bwMode="auto">
              <a:xfrm>
                <a:off x="3754438" y="6670675"/>
                <a:ext cx="36513" cy="209550"/>
              </a:xfrm>
              <a:prstGeom prst="rect">
                <a:avLst/>
              </a:prstGeom>
              <a:solidFill>
                <a:srgbClr val="0048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IN" dirty="0"/>
              </a:p>
            </p:txBody>
          </p:sp>
          <p:sp>
            <p:nvSpPr>
              <p:cNvPr id="213" name="Freeform 99"/>
              <p:cNvSpPr/>
              <p:nvPr/>
            </p:nvSpPr>
            <p:spPr bwMode="auto">
              <a:xfrm>
                <a:off x="3616325" y="6216650"/>
                <a:ext cx="157163" cy="527050"/>
              </a:xfrm>
              <a:custGeom>
                <a:avLst/>
                <a:gdLst>
                  <a:gd name="T0" fmla="*/ 0 w 99"/>
                  <a:gd name="T1" fmla="*/ 233 h 332"/>
                  <a:gd name="T2" fmla="*/ 0 w 99"/>
                  <a:gd name="T3" fmla="*/ 233 h 332"/>
                  <a:gd name="T4" fmla="*/ 0 w 99"/>
                  <a:gd name="T5" fmla="*/ 243 h 332"/>
                  <a:gd name="T6" fmla="*/ 3 w 99"/>
                  <a:gd name="T7" fmla="*/ 253 h 332"/>
                  <a:gd name="T8" fmla="*/ 5 w 99"/>
                  <a:gd name="T9" fmla="*/ 263 h 332"/>
                  <a:gd name="T10" fmla="*/ 8 w 99"/>
                  <a:gd name="T11" fmla="*/ 271 h 332"/>
                  <a:gd name="T12" fmla="*/ 12 w 99"/>
                  <a:gd name="T13" fmla="*/ 279 h 332"/>
                  <a:gd name="T14" fmla="*/ 17 w 99"/>
                  <a:gd name="T15" fmla="*/ 288 h 332"/>
                  <a:gd name="T16" fmla="*/ 22 w 99"/>
                  <a:gd name="T17" fmla="*/ 295 h 332"/>
                  <a:gd name="T18" fmla="*/ 30 w 99"/>
                  <a:gd name="T19" fmla="*/ 302 h 332"/>
                  <a:gd name="T20" fmla="*/ 36 w 99"/>
                  <a:gd name="T21" fmla="*/ 309 h 332"/>
                  <a:gd name="T22" fmla="*/ 44 w 99"/>
                  <a:gd name="T23" fmla="*/ 315 h 332"/>
                  <a:gd name="T24" fmla="*/ 52 w 99"/>
                  <a:gd name="T25" fmla="*/ 319 h 332"/>
                  <a:gd name="T26" fmla="*/ 61 w 99"/>
                  <a:gd name="T27" fmla="*/ 323 h 332"/>
                  <a:gd name="T28" fmla="*/ 70 w 99"/>
                  <a:gd name="T29" fmla="*/ 327 h 332"/>
                  <a:gd name="T30" fmla="*/ 79 w 99"/>
                  <a:gd name="T31" fmla="*/ 330 h 332"/>
                  <a:gd name="T32" fmla="*/ 89 w 99"/>
                  <a:gd name="T33" fmla="*/ 331 h 332"/>
                  <a:gd name="T34" fmla="*/ 99 w 99"/>
                  <a:gd name="T35" fmla="*/ 332 h 332"/>
                  <a:gd name="T36" fmla="*/ 99 w 99"/>
                  <a:gd name="T37" fmla="*/ 0 h 332"/>
                  <a:gd name="T38" fmla="*/ 99 w 99"/>
                  <a:gd name="T39" fmla="*/ 0 h 332"/>
                  <a:gd name="T40" fmla="*/ 83 w 99"/>
                  <a:gd name="T41" fmla="*/ 28 h 332"/>
                  <a:gd name="T42" fmla="*/ 67 w 99"/>
                  <a:gd name="T43" fmla="*/ 59 h 332"/>
                  <a:gd name="T44" fmla="*/ 50 w 99"/>
                  <a:gd name="T45" fmla="*/ 96 h 332"/>
                  <a:gd name="T46" fmla="*/ 32 w 99"/>
                  <a:gd name="T47" fmla="*/ 135 h 332"/>
                  <a:gd name="T48" fmla="*/ 16 w 99"/>
                  <a:gd name="T49" fmla="*/ 174 h 332"/>
                  <a:gd name="T50" fmla="*/ 10 w 99"/>
                  <a:gd name="T51" fmla="*/ 191 h 332"/>
                  <a:gd name="T52" fmla="*/ 5 w 99"/>
                  <a:gd name="T53" fmla="*/ 207 h 332"/>
                  <a:gd name="T54" fmla="*/ 2 w 99"/>
                  <a:gd name="T55" fmla="*/ 221 h 332"/>
                  <a:gd name="T56" fmla="*/ 0 w 99"/>
                  <a:gd name="T57" fmla="*/ 233 h 332"/>
                  <a:gd name="T58" fmla="*/ 0 w 99"/>
                  <a:gd name="T59" fmla="*/ 2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332">
                    <a:moveTo>
                      <a:pt x="0" y="233"/>
                    </a:moveTo>
                    <a:lnTo>
                      <a:pt x="0" y="233"/>
                    </a:lnTo>
                    <a:lnTo>
                      <a:pt x="0" y="243"/>
                    </a:lnTo>
                    <a:lnTo>
                      <a:pt x="3" y="253"/>
                    </a:lnTo>
                    <a:lnTo>
                      <a:pt x="5" y="263"/>
                    </a:lnTo>
                    <a:lnTo>
                      <a:pt x="8" y="271"/>
                    </a:lnTo>
                    <a:lnTo>
                      <a:pt x="12" y="279"/>
                    </a:lnTo>
                    <a:lnTo>
                      <a:pt x="17" y="288"/>
                    </a:lnTo>
                    <a:lnTo>
                      <a:pt x="22" y="295"/>
                    </a:lnTo>
                    <a:lnTo>
                      <a:pt x="30" y="302"/>
                    </a:lnTo>
                    <a:lnTo>
                      <a:pt x="36" y="309"/>
                    </a:lnTo>
                    <a:lnTo>
                      <a:pt x="44" y="315"/>
                    </a:lnTo>
                    <a:lnTo>
                      <a:pt x="52" y="319"/>
                    </a:lnTo>
                    <a:lnTo>
                      <a:pt x="61" y="323"/>
                    </a:lnTo>
                    <a:lnTo>
                      <a:pt x="70" y="327"/>
                    </a:lnTo>
                    <a:lnTo>
                      <a:pt x="79" y="330"/>
                    </a:lnTo>
                    <a:lnTo>
                      <a:pt x="89" y="331"/>
                    </a:lnTo>
                    <a:lnTo>
                      <a:pt x="99" y="332"/>
                    </a:lnTo>
                    <a:lnTo>
                      <a:pt x="99" y="0"/>
                    </a:lnTo>
                    <a:lnTo>
                      <a:pt x="99" y="0"/>
                    </a:lnTo>
                    <a:lnTo>
                      <a:pt x="83" y="28"/>
                    </a:lnTo>
                    <a:lnTo>
                      <a:pt x="67" y="59"/>
                    </a:lnTo>
                    <a:lnTo>
                      <a:pt x="50" y="96"/>
                    </a:lnTo>
                    <a:lnTo>
                      <a:pt x="32" y="135"/>
                    </a:lnTo>
                    <a:lnTo>
                      <a:pt x="16" y="174"/>
                    </a:lnTo>
                    <a:lnTo>
                      <a:pt x="10" y="191"/>
                    </a:lnTo>
                    <a:lnTo>
                      <a:pt x="5" y="207"/>
                    </a:lnTo>
                    <a:lnTo>
                      <a:pt x="2" y="221"/>
                    </a:lnTo>
                    <a:lnTo>
                      <a:pt x="0" y="233"/>
                    </a:lnTo>
                    <a:lnTo>
                      <a:pt x="0" y="233"/>
                    </a:lnTo>
                    <a:close/>
                  </a:path>
                </a:pathLst>
              </a:custGeom>
              <a:solidFill>
                <a:srgbClr val="AFC0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214" name="Freeform 100"/>
              <p:cNvSpPr/>
              <p:nvPr/>
            </p:nvSpPr>
            <p:spPr bwMode="auto">
              <a:xfrm>
                <a:off x="3773488" y="6216650"/>
                <a:ext cx="155575" cy="527050"/>
              </a:xfrm>
              <a:custGeom>
                <a:avLst/>
                <a:gdLst>
                  <a:gd name="T0" fmla="*/ 98 w 98"/>
                  <a:gd name="T1" fmla="*/ 233 h 332"/>
                  <a:gd name="T2" fmla="*/ 98 w 98"/>
                  <a:gd name="T3" fmla="*/ 233 h 332"/>
                  <a:gd name="T4" fmla="*/ 97 w 98"/>
                  <a:gd name="T5" fmla="*/ 221 h 332"/>
                  <a:gd name="T6" fmla="*/ 94 w 98"/>
                  <a:gd name="T7" fmla="*/ 207 h 332"/>
                  <a:gd name="T8" fmla="*/ 90 w 98"/>
                  <a:gd name="T9" fmla="*/ 191 h 332"/>
                  <a:gd name="T10" fmla="*/ 84 w 98"/>
                  <a:gd name="T11" fmla="*/ 174 h 332"/>
                  <a:gd name="T12" fmla="*/ 68 w 98"/>
                  <a:gd name="T13" fmla="*/ 135 h 332"/>
                  <a:gd name="T14" fmla="*/ 49 w 98"/>
                  <a:gd name="T15" fmla="*/ 96 h 332"/>
                  <a:gd name="T16" fmla="*/ 31 w 98"/>
                  <a:gd name="T17" fmla="*/ 59 h 332"/>
                  <a:gd name="T18" fmla="*/ 16 w 98"/>
                  <a:gd name="T19" fmla="*/ 28 h 332"/>
                  <a:gd name="T20" fmla="*/ 0 w 98"/>
                  <a:gd name="T21" fmla="*/ 0 h 332"/>
                  <a:gd name="T22" fmla="*/ 0 w 98"/>
                  <a:gd name="T23" fmla="*/ 332 h 332"/>
                  <a:gd name="T24" fmla="*/ 0 w 98"/>
                  <a:gd name="T25" fmla="*/ 332 h 332"/>
                  <a:gd name="T26" fmla="*/ 10 w 98"/>
                  <a:gd name="T27" fmla="*/ 331 h 332"/>
                  <a:gd name="T28" fmla="*/ 20 w 98"/>
                  <a:gd name="T29" fmla="*/ 330 h 332"/>
                  <a:gd name="T30" fmla="*/ 29 w 98"/>
                  <a:gd name="T31" fmla="*/ 327 h 332"/>
                  <a:gd name="T32" fmla="*/ 39 w 98"/>
                  <a:gd name="T33" fmla="*/ 323 h 332"/>
                  <a:gd name="T34" fmla="*/ 47 w 98"/>
                  <a:gd name="T35" fmla="*/ 319 h 332"/>
                  <a:gd name="T36" fmla="*/ 55 w 98"/>
                  <a:gd name="T37" fmla="*/ 315 h 332"/>
                  <a:gd name="T38" fmla="*/ 63 w 98"/>
                  <a:gd name="T39" fmla="*/ 309 h 332"/>
                  <a:gd name="T40" fmla="*/ 70 w 98"/>
                  <a:gd name="T41" fmla="*/ 302 h 332"/>
                  <a:gd name="T42" fmla="*/ 76 w 98"/>
                  <a:gd name="T43" fmla="*/ 295 h 332"/>
                  <a:gd name="T44" fmla="*/ 82 w 98"/>
                  <a:gd name="T45" fmla="*/ 288 h 332"/>
                  <a:gd name="T46" fmla="*/ 87 w 98"/>
                  <a:gd name="T47" fmla="*/ 279 h 332"/>
                  <a:gd name="T48" fmla="*/ 91 w 98"/>
                  <a:gd name="T49" fmla="*/ 271 h 332"/>
                  <a:gd name="T50" fmla="*/ 94 w 98"/>
                  <a:gd name="T51" fmla="*/ 263 h 332"/>
                  <a:gd name="T52" fmla="*/ 96 w 98"/>
                  <a:gd name="T53" fmla="*/ 253 h 332"/>
                  <a:gd name="T54" fmla="*/ 98 w 98"/>
                  <a:gd name="T55" fmla="*/ 243 h 332"/>
                  <a:gd name="T56" fmla="*/ 98 w 98"/>
                  <a:gd name="T57" fmla="*/ 233 h 332"/>
                  <a:gd name="T58" fmla="*/ 98 w 98"/>
                  <a:gd name="T59" fmla="*/ 2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332">
                    <a:moveTo>
                      <a:pt x="98" y="233"/>
                    </a:moveTo>
                    <a:lnTo>
                      <a:pt x="98" y="233"/>
                    </a:lnTo>
                    <a:lnTo>
                      <a:pt x="97" y="221"/>
                    </a:lnTo>
                    <a:lnTo>
                      <a:pt x="94" y="207"/>
                    </a:lnTo>
                    <a:lnTo>
                      <a:pt x="90" y="191"/>
                    </a:lnTo>
                    <a:lnTo>
                      <a:pt x="84" y="174"/>
                    </a:lnTo>
                    <a:lnTo>
                      <a:pt x="68" y="135"/>
                    </a:lnTo>
                    <a:lnTo>
                      <a:pt x="49" y="96"/>
                    </a:lnTo>
                    <a:lnTo>
                      <a:pt x="31" y="59"/>
                    </a:lnTo>
                    <a:lnTo>
                      <a:pt x="16" y="28"/>
                    </a:lnTo>
                    <a:lnTo>
                      <a:pt x="0" y="0"/>
                    </a:lnTo>
                    <a:lnTo>
                      <a:pt x="0" y="332"/>
                    </a:lnTo>
                    <a:lnTo>
                      <a:pt x="0" y="332"/>
                    </a:lnTo>
                    <a:lnTo>
                      <a:pt x="10" y="331"/>
                    </a:lnTo>
                    <a:lnTo>
                      <a:pt x="20" y="330"/>
                    </a:lnTo>
                    <a:lnTo>
                      <a:pt x="29" y="327"/>
                    </a:lnTo>
                    <a:lnTo>
                      <a:pt x="39" y="323"/>
                    </a:lnTo>
                    <a:lnTo>
                      <a:pt x="47" y="319"/>
                    </a:lnTo>
                    <a:lnTo>
                      <a:pt x="55" y="315"/>
                    </a:lnTo>
                    <a:lnTo>
                      <a:pt x="63" y="309"/>
                    </a:lnTo>
                    <a:lnTo>
                      <a:pt x="70" y="302"/>
                    </a:lnTo>
                    <a:lnTo>
                      <a:pt x="76" y="295"/>
                    </a:lnTo>
                    <a:lnTo>
                      <a:pt x="82" y="288"/>
                    </a:lnTo>
                    <a:lnTo>
                      <a:pt x="87" y="279"/>
                    </a:lnTo>
                    <a:lnTo>
                      <a:pt x="91" y="271"/>
                    </a:lnTo>
                    <a:lnTo>
                      <a:pt x="94" y="263"/>
                    </a:lnTo>
                    <a:lnTo>
                      <a:pt x="96" y="253"/>
                    </a:lnTo>
                    <a:lnTo>
                      <a:pt x="98" y="243"/>
                    </a:lnTo>
                    <a:lnTo>
                      <a:pt x="98" y="233"/>
                    </a:lnTo>
                    <a:lnTo>
                      <a:pt x="98" y="233"/>
                    </a:lnTo>
                    <a:close/>
                  </a:path>
                </a:pathLst>
              </a:custGeom>
              <a:solidFill>
                <a:srgbClr val="7EA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grpSp>
        <p:grpSp>
          <p:nvGrpSpPr>
            <p:cNvPr id="18" name="Group 1655"/>
            <p:cNvGrpSpPr/>
            <p:nvPr/>
          </p:nvGrpSpPr>
          <p:grpSpPr>
            <a:xfrm>
              <a:off x="14847" y="3091"/>
              <a:ext cx="2287" cy="1589"/>
              <a:chOff x="9427779" y="1963021"/>
              <a:chExt cx="1452465" cy="1009193"/>
            </a:xfrm>
          </p:grpSpPr>
          <p:grpSp>
            <p:nvGrpSpPr>
              <p:cNvPr id="21" name="Group 1492"/>
              <p:cNvGrpSpPr/>
              <p:nvPr/>
            </p:nvGrpSpPr>
            <p:grpSpPr>
              <a:xfrm>
                <a:off x="9427779" y="1963021"/>
                <a:ext cx="1137316" cy="904617"/>
                <a:chOff x="2167908" y="2859663"/>
                <a:chExt cx="1688066" cy="1342678"/>
              </a:xfrm>
            </p:grpSpPr>
            <p:sp>
              <p:nvSpPr>
                <p:cNvPr id="372" name="Round Same Side Corner Rectangle 371"/>
                <p:cNvSpPr/>
                <p:nvPr/>
              </p:nvSpPr>
              <p:spPr>
                <a:xfrm>
                  <a:off x="2368521" y="2859663"/>
                  <a:ext cx="1168516" cy="1185204"/>
                </a:xfrm>
                <a:prstGeom prst="round2Same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50000"/>
                      </a:schemeClr>
                    </a:solidFill>
                    <a:latin typeface="微软雅黑 Light" panose="020B0502040204020203" pitchFamily="34" charset="-122"/>
                  </a:endParaRPr>
                </a:p>
              </p:txBody>
            </p:sp>
            <p:sp>
              <p:nvSpPr>
                <p:cNvPr id="1491" name="Round Same Side Corner Rectangle 1490"/>
                <p:cNvSpPr/>
                <p:nvPr/>
              </p:nvSpPr>
              <p:spPr>
                <a:xfrm>
                  <a:off x="2508558" y="2888921"/>
                  <a:ext cx="1104903" cy="1150992"/>
                </a:xfrm>
                <a:prstGeom prst="round2SameRect">
                  <a:avLst/>
                </a:prstGeom>
                <a:gradFill flip="none" rotWithShape="1">
                  <a:gsLst>
                    <a:gs pos="0">
                      <a:schemeClr val="bg1">
                        <a:lumMod val="85000"/>
                      </a:schemeClr>
                    </a:gs>
                    <a:gs pos="50000">
                      <a:schemeClr val="bg1">
                        <a:lumMod val="95000"/>
                      </a:schemeClr>
                    </a:gs>
                    <a:gs pos="100000">
                      <a:schemeClr val="bg1">
                        <a:lumMod val="8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50000"/>
                      </a:schemeClr>
                    </a:solidFill>
                    <a:latin typeface="微软雅黑 Light" panose="020B0502040204020203" pitchFamily="34" charset="-122"/>
                  </a:endParaRPr>
                </a:p>
              </p:txBody>
            </p:sp>
            <p:grpSp>
              <p:nvGrpSpPr>
                <p:cNvPr id="24" name="Group 294"/>
                <p:cNvGrpSpPr>
                  <a:grpSpLocks noChangeAspect="1"/>
                </p:cNvGrpSpPr>
                <p:nvPr/>
              </p:nvGrpSpPr>
              <p:grpSpPr bwMode="auto">
                <a:xfrm>
                  <a:off x="2167908" y="3814814"/>
                  <a:ext cx="1688066" cy="387527"/>
                  <a:chOff x="3140" y="2004"/>
                  <a:chExt cx="1400" cy="312"/>
                </a:xfrm>
              </p:grpSpPr>
              <p:sp>
                <p:nvSpPr>
                  <p:cNvPr id="1489" name="AutoShape 293"/>
                  <p:cNvSpPr>
                    <a:spLocks noChangeAspect="1" noChangeArrowheads="1" noTextEdit="1"/>
                  </p:cNvSpPr>
                  <p:nvPr/>
                </p:nvSpPr>
                <p:spPr bwMode="auto">
                  <a:xfrm>
                    <a:off x="3140" y="2004"/>
                    <a:ext cx="140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IN" dirty="0">
                      <a:solidFill>
                        <a:schemeClr val="bg1">
                          <a:lumMod val="50000"/>
                        </a:schemeClr>
                      </a:solidFill>
                      <a:latin typeface="微软雅黑 Light" panose="020B0502040204020203" pitchFamily="34" charset="-122"/>
                    </a:endParaRPr>
                  </a:p>
                </p:txBody>
              </p:sp>
              <p:sp>
                <p:nvSpPr>
                  <p:cNvPr id="1490" name="Freeform 295"/>
                  <p:cNvSpPr/>
                  <p:nvPr/>
                </p:nvSpPr>
                <p:spPr bwMode="auto">
                  <a:xfrm>
                    <a:off x="3140" y="2004"/>
                    <a:ext cx="1400" cy="312"/>
                  </a:xfrm>
                  <a:custGeom>
                    <a:avLst/>
                    <a:gdLst>
                      <a:gd name="T0" fmla="*/ 52 w 1400"/>
                      <a:gd name="T1" fmla="*/ 180 h 312"/>
                      <a:gd name="T2" fmla="*/ 66 w 1400"/>
                      <a:gd name="T3" fmla="*/ 142 h 312"/>
                      <a:gd name="T4" fmla="*/ 86 w 1400"/>
                      <a:gd name="T5" fmla="*/ 124 h 312"/>
                      <a:gd name="T6" fmla="*/ 120 w 1400"/>
                      <a:gd name="T7" fmla="*/ 116 h 312"/>
                      <a:gd name="T8" fmla="*/ 148 w 1400"/>
                      <a:gd name="T9" fmla="*/ 120 h 312"/>
                      <a:gd name="T10" fmla="*/ 176 w 1400"/>
                      <a:gd name="T11" fmla="*/ 118 h 312"/>
                      <a:gd name="T12" fmla="*/ 194 w 1400"/>
                      <a:gd name="T13" fmla="*/ 98 h 312"/>
                      <a:gd name="T14" fmla="*/ 232 w 1400"/>
                      <a:gd name="T15" fmla="*/ 52 h 312"/>
                      <a:gd name="T16" fmla="*/ 284 w 1400"/>
                      <a:gd name="T17" fmla="*/ 18 h 312"/>
                      <a:gd name="T18" fmla="*/ 324 w 1400"/>
                      <a:gd name="T19" fmla="*/ 2 h 312"/>
                      <a:gd name="T20" fmla="*/ 368 w 1400"/>
                      <a:gd name="T21" fmla="*/ 8 h 312"/>
                      <a:gd name="T22" fmla="*/ 402 w 1400"/>
                      <a:gd name="T23" fmla="*/ 32 h 312"/>
                      <a:gd name="T24" fmla="*/ 450 w 1400"/>
                      <a:gd name="T25" fmla="*/ 74 h 312"/>
                      <a:gd name="T26" fmla="*/ 502 w 1400"/>
                      <a:gd name="T27" fmla="*/ 92 h 312"/>
                      <a:gd name="T28" fmla="*/ 562 w 1400"/>
                      <a:gd name="T29" fmla="*/ 92 h 312"/>
                      <a:gd name="T30" fmla="*/ 604 w 1400"/>
                      <a:gd name="T31" fmla="*/ 76 h 312"/>
                      <a:gd name="T32" fmla="*/ 654 w 1400"/>
                      <a:gd name="T33" fmla="*/ 90 h 312"/>
                      <a:gd name="T34" fmla="*/ 724 w 1400"/>
                      <a:gd name="T35" fmla="*/ 118 h 312"/>
                      <a:gd name="T36" fmla="*/ 792 w 1400"/>
                      <a:gd name="T37" fmla="*/ 132 h 312"/>
                      <a:gd name="T38" fmla="*/ 850 w 1400"/>
                      <a:gd name="T39" fmla="*/ 128 h 312"/>
                      <a:gd name="T40" fmla="*/ 940 w 1400"/>
                      <a:gd name="T41" fmla="*/ 106 h 312"/>
                      <a:gd name="T42" fmla="*/ 1020 w 1400"/>
                      <a:gd name="T43" fmla="*/ 94 h 312"/>
                      <a:gd name="T44" fmla="*/ 1056 w 1400"/>
                      <a:gd name="T45" fmla="*/ 90 h 312"/>
                      <a:gd name="T46" fmla="*/ 1098 w 1400"/>
                      <a:gd name="T47" fmla="*/ 76 h 312"/>
                      <a:gd name="T48" fmla="*/ 1130 w 1400"/>
                      <a:gd name="T49" fmla="*/ 66 h 312"/>
                      <a:gd name="T50" fmla="*/ 1170 w 1400"/>
                      <a:gd name="T51" fmla="*/ 70 h 312"/>
                      <a:gd name="T52" fmla="*/ 1238 w 1400"/>
                      <a:gd name="T53" fmla="*/ 94 h 312"/>
                      <a:gd name="T54" fmla="*/ 1364 w 1400"/>
                      <a:gd name="T55" fmla="*/ 150 h 312"/>
                      <a:gd name="T56" fmla="*/ 1380 w 1400"/>
                      <a:gd name="T57" fmla="*/ 182 h 312"/>
                      <a:gd name="T58" fmla="*/ 1400 w 1400"/>
                      <a:gd name="T59" fmla="*/ 220 h 312"/>
                      <a:gd name="T60" fmla="*/ 1390 w 1400"/>
                      <a:gd name="T61" fmla="*/ 218 h 312"/>
                      <a:gd name="T62" fmla="*/ 1340 w 1400"/>
                      <a:gd name="T63" fmla="*/ 224 h 312"/>
                      <a:gd name="T64" fmla="*/ 1282 w 1400"/>
                      <a:gd name="T65" fmla="*/ 246 h 312"/>
                      <a:gd name="T66" fmla="*/ 1212 w 1400"/>
                      <a:gd name="T67" fmla="*/ 276 h 312"/>
                      <a:gd name="T68" fmla="*/ 1180 w 1400"/>
                      <a:gd name="T69" fmla="*/ 280 h 312"/>
                      <a:gd name="T70" fmla="*/ 1122 w 1400"/>
                      <a:gd name="T71" fmla="*/ 264 h 312"/>
                      <a:gd name="T72" fmla="*/ 1036 w 1400"/>
                      <a:gd name="T73" fmla="*/ 246 h 312"/>
                      <a:gd name="T74" fmla="*/ 900 w 1400"/>
                      <a:gd name="T75" fmla="*/ 234 h 312"/>
                      <a:gd name="T76" fmla="*/ 792 w 1400"/>
                      <a:gd name="T77" fmla="*/ 242 h 312"/>
                      <a:gd name="T78" fmla="*/ 654 w 1400"/>
                      <a:gd name="T79" fmla="*/ 256 h 312"/>
                      <a:gd name="T80" fmla="*/ 502 w 1400"/>
                      <a:gd name="T81" fmla="*/ 260 h 312"/>
                      <a:gd name="T82" fmla="*/ 354 w 1400"/>
                      <a:gd name="T83" fmla="*/ 280 h 312"/>
                      <a:gd name="T84" fmla="*/ 230 w 1400"/>
                      <a:gd name="T85" fmla="*/ 302 h 312"/>
                      <a:gd name="T86" fmla="*/ 78 w 1400"/>
                      <a:gd name="T87" fmla="*/ 312 h 312"/>
                      <a:gd name="T88" fmla="*/ 28 w 1400"/>
                      <a:gd name="T89" fmla="*/ 302 h 312"/>
                      <a:gd name="T90" fmla="*/ 4 w 1400"/>
                      <a:gd name="T91" fmla="*/ 280 h 312"/>
                      <a:gd name="T92" fmla="*/ 0 w 1400"/>
                      <a:gd name="T93" fmla="*/ 262 h 312"/>
                      <a:gd name="T94" fmla="*/ 10 w 1400"/>
                      <a:gd name="T95" fmla="*/ 232 h 312"/>
                      <a:gd name="T96" fmla="*/ 40 w 1400"/>
                      <a:gd name="T97" fmla="*/ 20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00" h="312">
                        <a:moveTo>
                          <a:pt x="50" y="194"/>
                        </a:moveTo>
                        <a:lnTo>
                          <a:pt x="50" y="194"/>
                        </a:lnTo>
                        <a:lnTo>
                          <a:pt x="52" y="180"/>
                        </a:lnTo>
                        <a:lnTo>
                          <a:pt x="54" y="166"/>
                        </a:lnTo>
                        <a:lnTo>
                          <a:pt x="62" y="150"/>
                        </a:lnTo>
                        <a:lnTo>
                          <a:pt x="66" y="142"/>
                        </a:lnTo>
                        <a:lnTo>
                          <a:pt x="72" y="136"/>
                        </a:lnTo>
                        <a:lnTo>
                          <a:pt x="78" y="128"/>
                        </a:lnTo>
                        <a:lnTo>
                          <a:pt x="86" y="124"/>
                        </a:lnTo>
                        <a:lnTo>
                          <a:pt x="96" y="120"/>
                        </a:lnTo>
                        <a:lnTo>
                          <a:pt x="108" y="118"/>
                        </a:lnTo>
                        <a:lnTo>
                          <a:pt x="120" y="116"/>
                        </a:lnTo>
                        <a:lnTo>
                          <a:pt x="134" y="118"/>
                        </a:lnTo>
                        <a:lnTo>
                          <a:pt x="134" y="118"/>
                        </a:lnTo>
                        <a:lnTo>
                          <a:pt x="148" y="120"/>
                        </a:lnTo>
                        <a:lnTo>
                          <a:pt x="160" y="122"/>
                        </a:lnTo>
                        <a:lnTo>
                          <a:pt x="168" y="120"/>
                        </a:lnTo>
                        <a:lnTo>
                          <a:pt x="176" y="118"/>
                        </a:lnTo>
                        <a:lnTo>
                          <a:pt x="182" y="116"/>
                        </a:lnTo>
                        <a:lnTo>
                          <a:pt x="186" y="110"/>
                        </a:lnTo>
                        <a:lnTo>
                          <a:pt x="194" y="98"/>
                        </a:lnTo>
                        <a:lnTo>
                          <a:pt x="204" y="82"/>
                        </a:lnTo>
                        <a:lnTo>
                          <a:pt x="220" y="62"/>
                        </a:lnTo>
                        <a:lnTo>
                          <a:pt x="232" y="52"/>
                        </a:lnTo>
                        <a:lnTo>
                          <a:pt x="246" y="40"/>
                        </a:lnTo>
                        <a:lnTo>
                          <a:pt x="264" y="30"/>
                        </a:lnTo>
                        <a:lnTo>
                          <a:pt x="284" y="18"/>
                        </a:lnTo>
                        <a:lnTo>
                          <a:pt x="284" y="18"/>
                        </a:lnTo>
                        <a:lnTo>
                          <a:pt x="306" y="8"/>
                        </a:lnTo>
                        <a:lnTo>
                          <a:pt x="324" y="2"/>
                        </a:lnTo>
                        <a:lnTo>
                          <a:pt x="340" y="0"/>
                        </a:lnTo>
                        <a:lnTo>
                          <a:pt x="356" y="2"/>
                        </a:lnTo>
                        <a:lnTo>
                          <a:pt x="368" y="8"/>
                        </a:lnTo>
                        <a:lnTo>
                          <a:pt x="380" y="14"/>
                        </a:lnTo>
                        <a:lnTo>
                          <a:pt x="392" y="22"/>
                        </a:lnTo>
                        <a:lnTo>
                          <a:pt x="402" y="32"/>
                        </a:lnTo>
                        <a:lnTo>
                          <a:pt x="424" y="54"/>
                        </a:lnTo>
                        <a:lnTo>
                          <a:pt x="436" y="64"/>
                        </a:lnTo>
                        <a:lnTo>
                          <a:pt x="450" y="74"/>
                        </a:lnTo>
                        <a:lnTo>
                          <a:pt x="464" y="82"/>
                        </a:lnTo>
                        <a:lnTo>
                          <a:pt x="482" y="88"/>
                        </a:lnTo>
                        <a:lnTo>
                          <a:pt x="502" y="92"/>
                        </a:lnTo>
                        <a:lnTo>
                          <a:pt x="524" y="94"/>
                        </a:lnTo>
                        <a:lnTo>
                          <a:pt x="524" y="94"/>
                        </a:lnTo>
                        <a:lnTo>
                          <a:pt x="562" y="92"/>
                        </a:lnTo>
                        <a:lnTo>
                          <a:pt x="584" y="86"/>
                        </a:lnTo>
                        <a:lnTo>
                          <a:pt x="598" y="82"/>
                        </a:lnTo>
                        <a:lnTo>
                          <a:pt x="604" y="76"/>
                        </a:lnTo>
                        <a:lnTo>
                          <a:pt x="614" y="76"/>
                        </a:lnTo>
                        <a:lnTo>
                          <a:pt x="628" y="80"/>
                        </a:lnTo>
                        <a:lnTo>
                          <a:pt x="654" y="90"/>
                        </a:lnTo>
                        <a:lnTo>
                          <a:pt x="698" y="108"/>
                        </a:lnTo>
                        <a:lnTo>
                          <a:pt x="698" y="108"/>
                        </a:lnTo>
                        <a:lnTo>
                          <a:pt x="724" y="118"/>
                        </a:lnTo>
                        <a:lnTo>
                          <a:pt x="748" y="126"/>
                        </a:lnTo>
                        <a:lnTo>
                          <a:pt x="770" y="130"/>
                        </a:lnTo>
                        <a:lnTo>
                          <a:pt x="792" y="132"/>
                        </a:lnTo>
                        <a:lnTo>
                          <a:pt x="812" y="132"/>
                        </a:lnTo>
                        <a:lnTo>
                          <a:pt x="832" y="132"/>
                        </a:lnTo>
                        <a:lnTo>
                          <a:pt x="850" y="128"/>
                        </a:lnTo>
                        <a:lnTo>
                          <a:pt x="868" y="124"/>
                        </a:lnTo>
                        <a:lnTo>
                          <a:pt x="904" y="116"/>
                        </a:lnTo>
                        <a:lnTo>
                          <a:pt x="940" y="106"/>
                        </a:lnTo>
                        <a:lnTo>
                          <a:pt x="978" y="98"/>
                        </a:lnTo>
                        <a:lnTo>
                          <a:pt x="998" y="94"/>
                        </a:lnTo>
                        <a:lnTo>
                          <a:pt x="1020" y="94"/>
                        </a:lnTo>
                        <a:lnTo>
                          <a:pt x="1020" y="94"/>
                        </a:lnTo>
                        <a:lnTo>
                          <a:pt x="1040" y="92"/>
                        </a:lnTo>
                        <a:lnTo>
                          <a:pt x="1056" y="90"/>
                        </a:lnTo>
                        <a:lnTo>
                          <a:pt x="1070" y="88"/>
                        </a:lnTo>
                        <a:lnTo>
                          <a:pt x="1082" y="84"/>
                        </a:lnTo>
                        <a:lnTo>
                          <a:pt x="1098" y="76"/>
                        </a:lnTo>
                        <a:lnTo>
                          <a:pt x="1114" y="70"/>
                        </a:lnTo>
                        <a:lnTo>
                          <a:pt x="1122" y="68"/>
                        </a:lnTo>
                        <a:lnTo>
                          <a:pt x="1130" y="66"/>
                        </a:lnTo>
                        <a:lnTo>
                          <a:pt x="1140" y="66"/>
                        </a:lnTo>
                        <a:lnTo>
                          <a:pt x="1154" y="68"/>
                        </a:lnTo>
                        <a:lnTo>
                          <a:pt x="1170" y="70"/>
                        </a:lnTo>
                        <a:lnTo>
                          <a:pt x="1188" y="76"/>
                        </a:lnTo>
                        <a:lnTo>
                          <a:pt x="1238" y="94"/>
                        </a:lnTo>
                        <a:lnTo>
                          <a:pt x="1238" y="94"/>
                        </a:lnTo>
                        <a:lnTo>
                          <a:pt x="1326" y="128"/>
                        </a:lnTo>
                        <a:lnTo>
                          <a:pt x="1350" y="140"/>
                        </a:lnTo>
                        <a:lnTo>
                          <a:pt x="1364" y="150"/>
                        </a:lnTo>
                        <a:lnTo>
                          <a:pt x="1372" y="158"/>
                        </a:lnTo>
                        <a:lnTo>
                          <a:pt x="1376" y="168"/>
                        </a:lnTo>
                        <a:lnTo>
                          <a:pt x="1380" y="182"/>
                        </a:lnTo>
                        <a:lnTo>
                          <a:pt x="1388" y="198"/>
                        </a:lnTo>
                        <a:lnTo>
                          <a:pt x="1388" y="198"/>
                        </a:lnTo>
                        <a:lnTo>
                          <a:pt x="1400" y="220"/>
                        </a:lnTo>
                        <a:lnTo>
                          <a:pt x="1400" y="220"/>
                        </a:lnTo>
                        <a:lnTo>
                          <a:pt x="1398" y="220"/>
                        </a:lnTo>
                        <a:lnTo>
                          <a:pt x="1390" y="218"/>
                        </a:lnTo>
                        <a:lnTo>
                          <a:pt x="1376" y="218"/>
                        </a:lnTo>
                        <a:lnTo>
                          <a:pt x="1354" y="220"/>
                        </a:lnTo>
                        <a:lnTo>
                          <a:pt x="1340" y="224"/>
                        </a:lnTo>
                        <a:lnTo>
                          <a:pt x="1322" y="228"/>
                        </a:lnTo>
                        <a:lnTo>
                          <a:pt x="1304" y="236"/>
                        </a:lnTo>
                        <a:lnTo>
                          <a:pt x="1282" y="246"/>
                        </a:lnTo>
                        <a:lnTo>
                          <a:pt x="1282" y="246"/>
                        </a:lnTo>
                        <a:lnTo>
                          <a:pt x="1242" y="266"/>
                        </a:lnTo>
                        <a:lnTo>
                          <a:pt x="1212" y="276"/>
                        </a:lnTo>
                        <a:lnTo>
                          <a:pt x="1202" y="280"/>
                        </a:lnTo>
                        <a:lnTo>
                          <a:pt x="1190" y="280"/>
                        </a:lnTo>
                        <a:lnTo>
                          <a:pt x="1180" y="280"/>
                        </a:lnTo>
                        <a:lnTo>
                          <a:pt x="1170" y="278"/>
                        </a:lnTo>
                        <a:lnTo>
                          <a:pt x="1150" y="272"/>
                        </a:lnTo>
                        <a:lnTo>
                          <a:pt x="1122" y="264"/>
                        </a:lnTo>
                        <a:lnTo>
                          <a:pt x="1086" y="256"/>
                        </a:lnTo>
                        <a:lnTo>
                          <a:pt x="1036" y="246"/>
                        </a:lnTo>
                        <a:lnTo>
                          <a:pt x="1036" y="246"/>
                        </a:lnTo>
                        <a:lnTo>
                          <a:pt x="984" y="240"/>
                        </a:lnTo>
                        <a:lnTo>
                          <a:pt x="938" y="236"/>
                        </a:lnTo>
                        <a:lnTo>
                          <a:pt x="900" y="234"/>
                        </a:lnTo>
                        <a:lnTo>
                          <a:pt x="864" y="236"/>
                        </a:lnTo>
                        <a:lnTo>
                          <a:pt x="828" y="238"/>
                        </a:lnTo>
                        <a:lnTo>
                          <a:pt x="792" y="242"/>
                        </a:lnTo>
                        <a:lnTo>
                          <a:pt x="702" y="252"/>
                        </a:lnTo>
                        <a:lnTo>
                          <a:pt x="702" y="252"/>
                        </a:lnTo>
                        <a:lnTo>
                          <a:pt x="654" y="256"/>
                        </a:lnTo>
                        <a:lnTo>
                          <a:pt x="612" y="258"/>
                        </a:lnTo>
                        <a:lnTo>
                          <a:pt x="538" y="258"/>
                        </a:lnTo>
                        <a:lnTo>
                          <a:pt x="502" y="260"/>
                        </a:lnTo>
                        <a:lnTo>
                          <a:pt x="460" y="264"/>
                        </a:lnTo>
                        <a:lnTo>
                          <a:pt x="412" y="270"/>
                        </a:lnTo>
                        <a:lnTo>
                          <a:pt x="354" y="280"/>
                        </a:lnTo>
                        <a:lnTo>
                          <a:pt x="354" y="280"/>
                        </a:lnTo>
                        <a:lnTo>
                          <a:pt x="290" y="292"/>
                        </a:lnTo>
                        <a:lnTo>
                          <a:pt x="230" y="302"/>
                        </a:lnTo>
                        <a:lnTo>
                          <a:pt x="172" y="310"/>
                        </a:lnTo>
                        <a:lnTo>
                          <a:pt x="122" y="312"/>
                        </a:lnTo>
                        <a:lnTo>
                          <a:pt x="78" y="312"/>
                        </a:lnTo>
                        <a:lnTo>
                          <a:pt x="58" y="310"/>
                        </a:lnTo>
                        <a:lnTo>
                          <a:pt x="42" y="306"/>
                        </a:lnTo>
                        <a:lnTo>
                          <a:pt x="28" y="302"/>
                        </a:lnTo>
                        <a:lnTo>
                          <a:pt x="18" y="296"/>
                        </a:lnTo>
                        <a:lnTo>
                          <a:pt x="10" y="290"/>
                        </a:lnTo>
                        <a:lnTo>
                          <a:pt x="4" y="280"/>
                        </a:lnTo>
                        <a:lnTo>
                          <a:pt x="4" y="280"/>
                        </a:lnTo>
                        <a:lnTo>
                          <a:pt x="2" y="272"/>
                        </a:lnTo>
                        <a:lnTo>
                          <a:pt x="0" y="262"/>
                        </a:lnTo>
                        <a:lnTo>
                          <a:pt x="2" y="254"/>
                        </a:lnTo>
                        <a:lnTo>
                          <a:pt x="4" y="246"/>
                        </a:lnTo>
                        <a:lnTo>
                          <a:pt x="10" y="232"/>
                        </a:lnTo>
                        <a:lnTo>
                          <a:pt x="20" y="218"/>
                        </a:lnTo>
                        <a:lnTo>
                          <a:pt x="30" y="208"/>
                        </a:lnTo>
                        <a:lnTo>
                          <a:pt x="40" y="200"/>
                        </a:lnTo>
                        <a:lnTo>
                          <a:pt x="50" y="194"/>
                        </a:lnTo>
                        <a:lnTo>
                          <a:pt x="50" y="194"/>
                        </a:lnTo>
                        <a:close/>
                      </a:path>
                    </a:pathLst>
                  </a:custGeom>
                  <a:solidFill>
                    <a:srgbClr val="6EAF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solidFill>
                        <a:schemeClr val="bg1">
                          <a:lumMod val="50000"/>
                        </a:schemeClr>
                      </a:solidFill>
                      <a:latin typeface="微软雅黑 Light" panose="020B0502040204020203" pitchFamily="34" charset="-122"/>
                    </a:endParaRPr>
                  </a:p>
                </p:txBody>
              </p:sp>
            </p:grpSp>
          </p:grpSp>
          <p:sp>
            <p:nvSpPr>
              <p:cNvPr id="97" name="TextBox 96"/>
              <p:cNvSpPr txBox="1"/>
              <p:nvPr/>
            </p:nvSpPr>
            <p:spPr>
              <a:xfrm>
                <a:off x="9613864" y="2118754"/>
                <a:ext cx="822894" cy="461639"/>
              </a:xfrm>
              <a:prstGeom prst="rect">
                <a:avLst/>
              </a:prstGeom>
              <a:noFill/>
            </p:spPr>
            <p:txBody>
              <a:bodyPr wrap="none" rtlCol="0">
                <a:spAutoFit/>
              </a:bodyPr>
              <a:lstStyle/>
              <a:p>
                <a:pPr algn="ctr"/>
                <a:r>
                  <a:rPr lang="en-US" altLang="en-IN" sz="2400" dirty="0">
                    <a:solidFill>
                      <a:schemeClr val="bg1">
                        <a:lumMod val="50000"/>
                      </a:schemeClr>
                    </a:solidFill>
                    <a:latin typeface="微软雅黑 Light" panose="020B0502040204020203" pitchFamily="34" charset="-122"/>
                  </a:rPr>
                  <a:t>2014</a:t>
                </a:r>
                <a:endParaRPr lang="en-US" altLang="en-IN" sz="2400" dirty="0">
                  <a:solidFill>
                    <a:schemeClr val="bg1">
                      <a:lumMod val="50000"/>
                    </a:schemeClr>
                  </a:solidFill>
                  <a:latin typeface="微软雅黑 Light" panose="020B0502040204020203" pitchFamily="34" charset="-122"/>
                </a:endParaRPr>
              </a:p>
            </p:txBody>
          </p:sp>
          <p:grpSp>
            <p:nvGrpSpPr>
              <p:cNvPr id="26" name="Group 214"/>
              <p:cNvGrpSpPr/>
              <p:nvPr/>
            </p:nvGrpSpPr>
            <p:grpSpPr>
              <a:xfrm flipH="1">
                <a:off x="10596119" y="2369350"/>
                <a:ext cx="284125" cy="602864"/>
                <a:chOff x="3616325" y="6216650"/>
                <a:chExt cx="312738" cy="663575"/>
              </a:xfrm>
            </p:grpSpPr>
            <p:sp>
              <p:nvSpPr>
                <p:cNvPr id="216" name="Rectangle 98"/>
                <p:cNvSpPr>
                  <a:spLocks noChangeArrowheads="1"/>
                </p:cNvSpPr>
                <p:nvPr/>
              </p:nvSpPr>
              <p:spPr bwMode="auto">
                <a:xfrm>
                  <a:off x="3754438" y="6670675"/>
                  <a:ext cx="36513" cy="209550"/>
                </a:xfrm>
                <a:prstGeom prst="rect">
                  <a:avLst/>
                </a:prstGeom>
                <a:solidFill>
                  <a:srgbClr val="0048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IN" dirty="0">
                    <a:solidFill>
                      <a:schemeClr val="bg1">
                        <a:lumMod val="50000"/>
                      </a:schemeClr>
                    </a:solidFill>
                    <a:latin typeface="微软雅黑 Light" panose="020B0502040204020203" pitchFamily="34" charset="-122"/>
                  </a:endParaRPr>
                </a:p>
              </p:txBody>
            </p:sp>
            <p:sp>
              <p:nvSpPr>
                <p:cNvPr id="217" name="Freeform 99"/>
                <p:cNvSpPr/>
                <p:nvPr/>
              </p:nvSpPr>
              <p:spPr bwMode="auto">
                <a:xfrm>
                  <a:off x="3616325" y="6216650"/>
                  <a:ext cx="157163" cy="527050"/>
                </a:xfrm>
                <a:custGeom>
                  <a:avLst/>
                  <a:gdLst>
                    <a:gd name="T0" fmla="*/ 0 w 99"/>
                    <a:gd name="T1" fmla="*/ 233 h 332"/>
                    <a:gd name="T2" fmla="*/ 0 w 99"/>
                    <a:gd name="T3" fmla="*/ 233 h 332"/>
                    <a:gd name="T4" fmla="*/ 0 w 99"/>
                    <a:gd name="T5" fmla="*/ 243 h 332"/>
                    <a:gd name="T6" fmla="*/ 3 w 99"/>
                    <a:gd name="T7" fmla="*/ 253 h 332"/>
                    <a:gd name="T8" fmla="*/ 5 w 99"/>
                    <a:gd name="T9" fmla="*/ 263 h 332"/>
                    <a:gd name="T10" fmla="*/ 8 w 99"/>
                    <a:gd name="T11" fmla="*/ 271 h 332"/>
                    <a:gd name="T12" fmla="*/ 12 w 99"/>
                    <a:gd name="T13" fmla="*/ 279 h 332"/>
                    <a:gd name="T14" fmla="*/ 17 w 99"/>
                    <a:gd name="T15" fmla="*/ 288 h 332"/>
                    <a:gd name="T16" fmla="*/ 22 w 99"/>
                    <a:gd name="T17" fmla="*/ 295 h 332"/>
                    <a:gd name="T18" fmla="*/ 30 w 99"/>
                    <a:gd name="T19" fmla="*/ 302 h 332"/>
                    <a:gd name="T20" fmla="*/ 36 w 99"/>
                    <a:gd name="T21" fmla="*/ 309 h 332"/>
                    <a:gd name="T22" fmla="*/ 44 w 99"/>
                    <a:gd name="T23" fmla="*/ 315 h 332"/>
                    <a:gd name="T24" fmla="*/ 52 w 99"/>
                    <a:gd name="T25" fmla="*/ 319 h 332"/>
                    <a:gd name="T26" fmla="*/ 61 w 99"/>
                    <a:gd name="T27" fmla="*/ 323 h 332"/>
                    <a:gd name="T28" fmla="*/ 70 w 99"/>
                    <a:gd name="T29" fmla="*/ 327 h 332"/>
                    <a:gd name="T30" fmla="*/ 79 w 99"/>
                    <a:gd name="T31" fmla="*/ 330 h 332"/>
                    <a:gd name="T32" fmla="*/ 89 w 99"/>
                    <a:gd name="T33" fmla="*/ 331 h 332"/>
                    <a:gd name="T34" fmla="*/ 99 w 99"/>
                    <a:gd name="T35" fmla="*/ 332 h 332"/>
                    <a:gd name="T36" fmla="*/ 99 w 99"/>
                    <a:gd name="T37" fmla="*/ 0 h 332"/>
                    <a:gd name="T38" fmla="*/ 99 w 99"/>
                    <a:gd name="T39" fmla="*/ 0 h 332"/>
                    <a:gd name="T40" fmla="*/ 83 w 99"/>
                    <a:gd name="T41" fmla="*/ 28 h 332"/>
                    <a:gd name="T42" fmla="*/ 67 w 99"/>
                    <a:gd name="T43" fmla="*/ 59 h 332"/>
                    <a:gd name="T44" fmla="*/ 50 w 99"/>
                    <a:gd name="T45" fmla="*/ 96 h 332"/>
                    <a:gd name="T46" fmla="*/ 32 w 99"/>
                    <a:gd name="T47" fmla="*/ 135 h 332"/>
                    <a:gd name="T48" fmla="*/ 16 w 99"/>
                    <a:gd name="T49" fmla="*/ 174 h 332"/>
                    <a:gd name="T50" fmla="*/ 10 w 99"/>
                    <a:gd name="T51" fmla="*/ 191 h 332"/>
                    <a:gd name="T52" fmla="*/ 5 w 99"/>
                    <a:gd name="T53" fmla="*/ 207 h 332"/>
                    <a:gd name="T54" fmla="*/ 2 w 99"/>
                    <a:gd name="T55" fmla="*/ 221 h 332"/>
                    <a:gd name="T56" fmla="*/ 0 w 99"/>
                    <a:gd name="T57" fmla="*/ 233 h 332"/>
                    <a:gd name="T58" fmla="*/ 0 w 99"/>
                    <a:gd name="T59" fmla="*/ 2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332">
                      <a:moveTo>
                        <a:pt x="0" y="233"/>
                      </a:moveTo>
                      <a:lnTo>
                        <a:pt x="0" y="233"/>
                      </a:lnTo>
                      <a:lnTo>
                        <a:pt x="0" y="243"/>
                      </a:lnTo>
                      <a:lnTo>
                        <a:pt x="3" y="253"/>
                      </a:lnTo>
                      <a:lnTo>
                        <a:pt x="5" y="263"/>
                      </a:lnTo>
                      <a:lnTo>
                        <a:pt x="8" y="271"/>
                      </a:lnTo>
                      <a:lnTo>
                        <a:pt x="12" y="279"/>
                      </a:lnTo>
                      <a:lnTo>
                        <a:pt x="17" y="288"/>
                      </a:lnTo>
                      <a:lnTo>
                        <a:pt x="22" y="295"/>
                      </a:lnTo>
                      <a:lnTo>
                        <a:pt x="30" y="302"/>
                      </a:lnTo>
                      <a:lnTo>
                        <a:pt x="36" y="309"/>
                      </a:lnTo>
                      <a:lnTo>
                        <a:pt x="44" y="315"/>
                      </a:lnTo>
                      <a:lnTo>
                        <a:pt x="52" y="319"/>
                      </a:lnTo>
                      <a:lnTo>
                        <a:pt x="61" y="323"/>
                      </a:lnTo>
                      <a:lnTo>
                        <a:pt x="70" y="327"/>
                      </a:lnTo>
                      <a:lnTo>
                        <a:pt x="79" y="330"/>
                      </a:lnTo>
                      <a:lnTo>
                        <a:pt x="89" y="331"/>
                      </a:lnTo>
                      <a:lnTo>
                        <a:pt x="99" y="332"/>
                      </a:lnTo>
                      <a:lnTo>
                        <a:pt x="99" y="0"/>
                      </a:lnTo>
                      <a:lnTo>
                        <a:pt x="99" y="0"/>
                      </a:lnTo>
                      <a:lnTo>
                        <a:pt x="83" y="28"/>
                      </a:lnTo>
                      <a:lnTo>
                        <a:pt x="67" y="59"/>
                      </a:lnTo>
                      <a:lnTo>
                        <a:pt x="50" y="96"/>
                      </a:lnTo>
                      <a:lnTo>
                        <a:pt x="32" y="135"/>
                      </a:lnTo>
                      <a:lnTo>
                        <a:pt x="16" y="174"/>
                      </a:lnTo>
                      <a:lnTo>
                        <a:pt x="10" y="191"/>
                      </a:lnTo>
                      <a:lnTo>
                        <a:pt x="5" y="207"/>
                      </a:lnTo>
                      <a:lnTo>
                        <a:pt x="2" y="221"/>
                      </a:lnTo>
                      <a:lnTo>
                        <a:pt x="0" y="233"/>
                      </a:lnTo>
                      <a:lnTo>
                        <a:pt x="0" y="233"/>
                      </a:lnTo>
                      <a:close/>
                    </a:path>
                  </a:pathLst>
                </a:custGeom>
                <a:solidFill>
                  <a:srgbClr val="AFC0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solidFill>
                      <a:schemeClr val="bg1">
                        <a:lumMod val="50000"/>
                      </a:schemeClr>
                    </a:solidFill>
                    <a:latin typeface="微软雅黑 Light" panose="020B0502040204020203" pitchFamily="34" charset="-122"/>
                  </a:endParaRPr>
                </a:p>
              </p:txBody>
            </p:sp>
            <p:sp>
              <p:nvSpPr>
                <p:cNvPr id="218" name="Freeform 100"/>
                <p:cNvSpPr/>
                <p:nvPr/>
              </p:nvSpPr>
              <p:spPr bwMode="auto">
                <a:xfrm>
                  <a:off x="3773488" y="6216650"/>
                  <a:ext cx="155575" cy="527050"/>
                </a:xfrm>
                <a:custGeom>
                  <a:avLst/>
                  <a:gdLst>
                    <a:gd name="T0" fmla="*/ 98 w 98"/>
                    <a:gd name="T1" fmla="*/ 233 h 332"/>
                    <a:gd name="T2" fmla="*/ 98 w 98"/>
                    <a:gd name="T3" fmla="*/ 233 h 332"/>
                    <a:gd name="T4" fmla="*/ 97 w 98"/>
                    <a:gd name="T5" fmla="*/ 221 h 332"/>
                    <a:gd name="T6" fmla="*/ 94 w 98"/>
                    <a:gd name="T7" fmla="*/ 207 h 332"/>
                    <a:gd name="T8" fmla="*/ 90 w 98"/>
                    <a:gd name="T9" fmla="*/ 191 h 332"/>
                    <a:gd name="T10" fmla="*/ 84 w 98"/>
                    <a:gd name="T11" fmla="*/ 174 h 332"/>
                    <a:gd name="T12" fmla="*/ 68 w 98"/>
                    <a:gd name="T13" fmla="*/ 135 h 332"/>
                    <a:gd name="T14" fmla="*/ 49 w 98"/>
                    <a:gd name="T15" fmla="*/ 96 h 332"/>
                    <a:gd name="T16" fmla="*/ 31 w 98"/>
                    <a:gd name="T17" fmla="*/ 59 h 332"/>
                    <a:gd name="T18" fmla="*/ 16 w 98"/>
                    <a:gd name="T19" fmla="*/ 28 h 332"/>
                    <a:gd name="T20" fmla="*/ 0 w 98"/>
                    <a:gd name="T21" fmla="*/ 0 h 332"/>
                    <a:gd name="T22" fmla="*/ 0 w 98"/>
                    <a:gd name="T23" fmla="*/ 332 h 332"/>
                    <a:gd name="T24" fmla="*/ 0 w 98"/>
                    <a:gd name="T25" fmla="*/ 332 h 332"/>
                    <a:gd name="T26" fmla="*/ 10 w 98"/>
                    <a:gd name="T27" fmla="*/ 331 h 332"/>
                    <a:gd name="T28" fmla="*/ 20 w 98"/>
                    <a:gd name="T29" fmla="*/ 330 h 332"/>
                    <a:gd name="T30" fmla="*/ 29 w 98"/>
                    <a:gd name="T31" fmla="*/ 327 h 332"/>
                    <a:gd name="T32" fmla="*/ 39 w 98"/>
                    <a:gd name="T33" fmla="*/ 323 h 332"/>
                    <a:gd name="T34" fmla="*/ 47 w 98"/>
                    <a:gd name="T35" fmla="*/ 319 h 332"/>
                    <a:gd name="T36" fmla="*/ 55 w 98"/>
                    <a:gd name="T37" fmla="*/ 315 h 332"/>
                    <a:gd name="T38" fmla="*/ 63 w 98"/>
                    <a:gd name="T39" fmla="*/ 309 h 332"/>
                    <a:gd name="T40" fmla="*/ 70 w 98"/>
                    <a:gd name="T41" fmla="*/ 302 h 332"/>
                    <a:gd name="T42" fmla="*/ 76 w 98"/>
                    <a:gd name="T43" fmla="*/ 295 h 332"/>
                    <a:gd name="T44" fmla="*/ 82 w 98"/>
                    <a:gd name="T45" fmla="*/ 288 h 332"/>
                    <a:gd name="T46" fmla="*/ 87 w 98"/>
                    <a:gd name="T47" fmla="*/ 279 h 332"/>
                    <a:gd name="T48" fmla="*/ 91 w 98"/>
                    <a:gd name="T49" fmla="*/ 271 h 332"/>
                    <a:gd name="T50" fmla="*/ 94 w 98"/>
                    <a:gd name="T51" fmla="*/ 263 h 332"/>
                    <a:gd name="T52" fmla="*/ 96 w 98"/>
                    <a:gd name="T53" fmla="*/ 253 h 332"/>
                    <a:gd name="T54" fmla="*/ 98 w 98"/>
                    <a:gd name="T55" fmla="*/ 243 h 332"/>
                    <a:gd name="T56" fmla="*/ 98 w 98"/>
                    <a:gd name="T57" fmla="*/ 233 h 332"/>
                    <a:gd name="T58" fmla="*/ 98 w 98"/>
                    <a:gd name="T59" fmla="*/ 2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332">
                      <a:moveTo>
                        <a:pt x="98" y="233"/>
                      </a:moveTo>
                      <a:lnTo>
                        <a:pt x="98" y="233"/>
                      </a:lnTo>
                      <a:lnTo>
                        <a:pt x="97" y="221"/>
                      </a:lnTo>
                      <a:lnTo>
                        <a:pt x="94" y="207"/>
                      </a:lnTo>
                      <a:lnTo>
                        <a:pt x="90" y="191"/>
                      </a:lnTo>
                      <a:lnTo>
                        <a:pt x="84" y="174"/>
                      </a:lnTo>
                      <a:lnTo>
                        <a:pt x="68" y="135"/>
                      </a:lnTo>
                      <a:lnTo>
                        <a:pt x="49" y="96"/>
                      </a:lnTo>
                      <a:lnTo>
                        <a:pt x="31" y="59"/>
                      </a:lnTo>
                      <a:lnTo>
                        <a:pt x="16" y="28"/>
                      </a:lnTo>
                      <a:lnTo>
                        <a:pt x="0" y="0"/>
                      </a:lnTo>
                      <a:lnTo>
                        <a:pt x="0" y="332"/>
                      </a:lnTo>
                      <a:lnTo>
                        <a:pt x="0" y="332"/>
                      </a:lnTo>
                      <a:lnTo>
                        <a:pt x="10" y="331"/>
                      </a:lnTo>
                      <a:lnTo>
                        <a:pt x="20" y="330"/>
                      </a:lnTo>
                      <a:lnTo>
                        <a:pt x="29" y="327"/>
                      </a:lnTo>
                      <a:lnTo>
                        <a:pt x="39" y="323"/>
                      </a:lnTo>
                      <a:lnTo>
                        <a:pt x="47" y="319"/>
                      </a:lnTo>
                      <a:lnTo>
                        <a:pt x="55" y="315"/>
                      </a:lnTo>
                      <a:lnTo>
                        <a:pt x="63" y="309"/>
                      </a:lnTo>
                      <a:lnTo>
                        <a:pt x="70" y="302"/>
                      </a:lnTo>
                      <a:lnTo>
                        <a:pt x="76" y="295"/>
                      </a:lnTo>
                      <a:lnTo>
                        <a:pt x="82" y="288"/>
                      </a:lnTo>
                      <a:lnTo>
                        <a:pt x="87" y="279"/>
                      </a:lnTo>
                      <a:lnTo>
                        <a:pt x="91" y="271"/>
                      </a:lnTo>
                      <a:lnTo>
                        <a:pt x="94" y="263"/>
                      </a:lnTo>
                      <a:lnTo>
                        <a:pt x="96" y="253"/>
                      </a:lnTo>
                      <a:lnTo>
                        <a:pt x="98" y="243"/>
                      </a:lnTo>
                      <a:lnTo>
                        <a:pt x="98" y="233"/>
                      </a:lnTo>
                      <a:lnTo>
                        <a:pt x="98" y="233"/>
                      </a:lnTo>
                      <a:close/>
                    </a:path>
                  </a:pathLst>
                </a:custGeom>
                <a:solidFill>
                  <a:srgbClr val="7EA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solidFill>
                      <a:schemeClr val="bg1">
                        <a:lumMod val="50000"/>
                      </a:schemeClr>
                    </a:solidFill>
                    <a:latin typeface="微软雅黑 Light" panose="020B0502040204020203" pitchFamily="34" charset="-122"/>
                  </a:endParaRPr>
                </a:p>
              </p:txBody>
            </p:sp>
          </p:grpSp>
        </p:grpSp>
        <p:grpSp>
          <p:nvGrpSpPr>
            <p:cNvPr id="1488" name="Group 1656"/>
            <p:cNvGrpSpPr/>
            <p:nvPr/>
          </p:nvGrpSpPr>
          <p:grpSpPr>
            <a:xfrm>
              <a:off x="2755" y="5946"/>
              <a:ext cx="1700" cy="1126"/>
              <a:chOff x="1749492" y="3775998"/>
              <a:chExt cx="1079381" cy="714793"/>
            </a:xfrm>
          </p:grpSpPr>
          <p:grpSp>
            <p:nvGrpSpPr>
              <p:cNvPr id="1493" name="Group 115"/>
              <p:cNvGrpSpPr/>
              <p:nvPr/>
            </p:nvGrpSpPr>
            <p:grpSpPr>
              <a:xfrm>
                <a:off x="2029751" y="3775998"/>
                <a:ext cx="799122" cy="635618"/>
                <a:chOff x="2167908" y="2859663"/>
                <a:chExt cx="1688066" cy="1342678"/>
              </a:xfrm>
            </p:grpSpPr>
            <p:sp>
              <p:nvSpPr>
                <p:cNvPr id="124" name="Round Same Side Corner Rectangle 123"/>
                <p:cNvSpPr/>
                <p:nvPr/>
              </p:nvSpPr>
              <p:spPr>
                <a:xfrm>
                  <a:off x="2368523" y="2859663"/>
                  <a:ext cx="1168517" cy="1185203"/>
                </a:xfrm>
                <a:prstGeom prst="round2Same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50000"/>
                      </a:schemeClr>
                    </a:solidFill>
                    <a:latin typeface="微软雅黑 Light" panose="020B0502040204020203" pitchFamily="34" charset="-122"/>
                  </a:endParaRPr>
                </a:p>
              </p:txBody>
            </p:sp>
            <p:sp>
              <p:nvSpPr>
                <p:cNvPr id="119" name="Round Same Side Corner Rectangle 118"/>
                <p:cNvSpPr/>
                <p:nvPr/>
              </p:nvSpPr>
              <p:spPr>
                <a:xfrm>
                  <a:off x="2508558" y="2888921"/>
                  <a:ext cx="1104903" cy="1150992"/>
                </a:xfrm>
                <a:prstGeom prst="round2SameRect">
                  <a:avLst/>
                </a:prstGeom>
                <a:gradFill flip="none" rotWithShape="1">
                  <a:gsLst>
                    <a:gs pos="0">
                      <a:schemeClr val="bg1">
                        <a:lumMod val="85000"/>
                      </a:schemeClr>
                    </a:gs>
                    <a:gs pos="50000">
                      <a:schemeClr val="bg1">
                        <a:lumMod val="95000"/>
                      </a:schemeClr>
                    </a:gs>
                    <a:gs pos="100000">
                      <a:schemeClr val="bg1">
                        <a:lumMod val="85000"/>
                      </a:scheme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50000"/>
                      </a:schemeClr>
                    </a:solidFill>
                    <a:latin typeface="微软雅黑 Light" panose="020B0502040204020203" pitchFamily="34" charset="-122"/>
                  </a:endParaRPr>
                </a:p>
              </p:txBody>
            </p:sp>
            <p:grpSp>
              <p:nvGrpSpPr>
                <p:cNvPr id="736" name="Group 294"/>
                <p:cNvGrpSpPr>
                  <a:grpSpLocks noChangeAspect="1"/>
                </p:cNvGrpSpPr>
                <p:nvPr/>
              </p:nvGrpSpPr>
              <p:grpSpPr bwMode="auto">
                <a:xfrm>
                  <a:off x="2167908" y="3814814"/>
                  <a:ext cx="1688066" cy="387527"/>
                  <a:chOff x="3140" y="2004"/>
                  <a:chExt cx="1400" cy="312"/>
                </a:xfrm>
              </p:grpSpPr>
              <p:sp>
                <p:nvSpPr>
                  <p:cNvPr id="122" name="AutoShape 293"/>
                  <p:cNvSpPr>
                    <a:spLocks noChangeAspect="1" noChangeArrowheads="1" noTextEdit="1"/>
                  </p:cNvSpPr>
                  <p:nvPr/>
                </p:nvSpPr>
                <p:spPr bwMode="auto">
                  <a:xfrm>
                    <a:off x="3140" y="2004"/>
                    <a:ext cx="140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IN" dirty="0">
                      <a:solidFill>
                        <a:schemeClr val="bg1">
                          <a:lumMod val="50000"/>
                        </a:schemeClr>
                      </a:solidFill>
                      <a:latin typeface="微软雅黑 Light" panose="020B0502040204020203" pitchFamily="34" charset="-122"/>
                    </a:endParaRPr>
                  </a:p>
                </p:txBody>
              </p:sp>
              <p:sp>
                <p:nvSpPr>
                  <p:cNvPr id="123" name="Freeform 295"/>
                  <p:cNvSpPr/>
                  <p:nvPr/>
                </p:nvSpPr>
                <p:spPr bwMode="auto">
                  <a:xfrm>
                    <a:off x="3140" y="2004"/>
                    <a:ext cx="1400" cy="312"/>
                  </a:xfrm>
                  <a:custGeom>
                    <a:avLst/>
                    <a:gdLst>
                      <a:gd name="T0" fmla="*/ 52 w 1400"/>
                      <a:gd name="T1" fmla="*/ 180 h 312"/>
                      <a:gd name="T2" fmla="*/ 66 w 1400"/>
                      <a:gd name="T3" fmla="*/ 142 h 312"/>
                      <a:gd name="T4" fmla="*/ 86 w 1400"/>
                      <a:gd name="T5" fmla="*/ 124 h 312"/>
                      <a:gd name="T6" fmla="*/ 120 w 1400"/>
                      <a:gd name="T7" fmla="*/ 116 h 312"/>
                      <a:gd name="T8" fmla="*/ 148 w 1400"/>
                      <a:gd name="T9" fmla="*/ 120 h 312"/>
                      <a:gd name="T10" fmla="*/ 176 w 1400"/>
                      <a:gd name="T11" fmla="*/ 118 h 312"/>
                      <a:gd name="T12" fmla="*/ 194 w 1400"/>
                      <a:gd name="T13" fmla="*/ 98 h 312"/>
                      <a:gd name="T14" fmla="*/ 232 w 1400"/>
                      <a:gd name="T15" fmla="*/ 52 h 312"/>
                      <a:gd name="T16" fmla="*/ 284 w 1400"/>
                      <a:gd name="T17" fmla="*/ 18 h 312"/>
                      <a:gd name="T18" fmla="*/ 324 w 1400"/>
                      <a:gd name="T19" fmla="*/ 2 h 312"/>
                      <a:gd name="T20" fmla="*/ 368 w 1400"/>
                      <a:gd name="T21" fmla="*/ 8 h 312"/>
                      <a:gd name="T22" fmla="*/ 402 w 1400"/>
                      <a:gd name="T23" fmla="*/ 32 h 312"/>
                      <a:gd name="T24" fmla="*/ 450 w 1400"/>
                      <a:gd name="T25" fmla="*/ 74 h 312"/>
                      <a:gd name="T26" fmla="*/ 502 w 1400"/>
                      <a:gd name="T27" fmla="*/ 92 h 312"/>
                      <a:gd name="T28" fmla="*/ 562 w 1400"/>
                      <a:gd name="T29" fmla="*/ 92 h 312"/>
                      <a:gd name="T30" fmla="*/ 604 w 1400"/>
                      <a:gd name="T31" fmla="*/ 76 h 312"/>
                      <a:gd name="T32" fmla="*/ 654 w 1400"/>
                      <a:gd name="T33" fmla="*/ 90 h 312"/>
                      <a:gd name="T34" fmla="*/ 724 w 1400"/>
                      <a:gd name="T35" fmla="*/ 118 h 312"/>
                      <a:gd name="T36" fmla="*/ 792 w 1400"/>
                      <a:gd name="T37" fmla="*/ 132 h 312"/>
                      <a:gd name="T38" fmla="*/ 850 w 1400"/>
                      <a:gd name="T39" fmla="*/ 128 h 312"/>
                      <a:gd name="T40" fmla="*/ 940 w 1400"/>
                      <a:gd name="T41" fmla="*/ 106 h 312"/>
                      <a:gd name="T42" fmla="*/ 1020 w 1400"/>
                      <a:gd name="T43" fmla="*/ 94 h 312"/>
                      <a:gd name="T44" fmla="*/ 1056 w 1400"/>
                      <a:gd name="T45" fmla="*/ 90 h 312"/>
                      <a:gd name="T46" fmla="*/ 1098 w 1400"/>
                      <a:gd name="T47" fmla="*/ 76 h 312"/>
                      <a:gd name="T48" fmla="*/ 1130 w 1400"/>
                      <a:gd name="T49" fmla="*/ 66 h 312"/>
                      <a:gd name="T50" fmla="*/ 1170 w 1400"/>
                      <a:gd name="T51" fmla="*/ 70 h 312"/>
                      <a:gd name="T52" fmla="*/ 1238 w 1400"/>
                      <a:gd name="T53" fmla="*/ 94 h 312"/>
                      <a:gd name="T54" fmla="*/ 1364 w 1400"/>
                      <a:gd name="T55" fmla="*/ 150 h 312"/>
                      <a:gd name="T56" fmla="*/ 1380 w 1400"/>
                      <a:gd name="T57" fmla="*/ 182 h 312"/>
                      <a:gd name="T58" fmla="*/ 1400 w 1400"/>
                      <a:gd name="T59" fmla="*/ 220 h 312"/>
                      <a:gd name="T60" fmla="*/ 1390 w 1400"/>
                      <a:gd name="T61" fmla="*/ 218 h 312"/>
                      <a:gd name="T62" fmla="*/ 1340 w 1400"/>
                      <a:gd name="T63" fmla="*/ 224 h 312"/>
                      <a:gd name="T64" fmla="*/ 1282 w 1400"/>
                      <a:gd name="T65" fmla="*/ 246 h 312"/>
                      <a:gd name="T66" fmla="*/ 1212 w 1400"/>
                      <a:gd name="T67" fmla="*/ 276 h 312"/>
                      <a:gd name="T68" fmla="*/ 1180 w 1400"/>
                      <a:gd name="T69" fmla="*/ 280 h 312"/>
                      <a:gd name="T70" fmla="*/ 1122 w 1400"/>
                      <a:gd name="T71" fmla="*/ 264 h 312"/>
                      <a:gd name="T72" fmla="*/ 1036 w 1400"/>
                      <a:gd name="T73" fmla="*/ 246 h 312"/>
                      <a:gd name="T74" fmla="*/ 900 w 1400"/>
                      <a:gd name="T75" fmla="*/ 234 h 312"/>
                      <a:gd name="T76" fmla="*/ 792 w 1400"/>
                      <a:gd name="T77" fmla="*/ 242 h 312"/>
                      <a:gd name="T78" fmla="*/ 654 w 1400"/>
                      <a:gd name="T79" fmla="*/ 256 h 312"/>
                      <a:gd name="T80" fmla="*/ 502 w 1400"/>
                      <a:gd name="T81" fmla="*/ 260 h 312"/>
                      <a:gd name="T82" fmla="*/ 354 w 1400"/>
                      <a:gd name="T83" fmla="*/ 280 h 312"/>
                      <a:gd name="T84" fmla="*/ 230 w 1400"/>
                      <a:gd name="T85" fmla="*/ 302 h 312"/>
                      <a:gd name="T86" fmla="*/ 78 w 1400"/>
                      <a:gd name="T87" fmla="*/ 312 h 312"/>
                      <a:gd name="T88" fmla="*/ 28 w 1400"/>
                      <a:gd name="T89" fmla="*/ 302 h 312"/>
                      <a:gd name="T90" fmla="*/ 4 w 1400"/>
                      <a:gd name="T91" fmla="*/ 280 h 312"/>
                      <a:gd name="T92" fmla="*/ 0 w 1400"/>
                      <a:gd name="T93" fmla="*/ 262 h 312"/>
                      <a:gd name="T94" fmla="*/ 10 w 1400"/>
                      <a:gd name="T95" fmla="*/ 232 h 312"/>
                      <a:gd name="T96" fmla="*/ 40 w 1400"/>
                      <a:gd name="T97" fmla="*/ 20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00" h="312">
                        <a:moveTo>
                          <a:pt x="50" y="194"/>
                        </a:moveTo>
                        <a:lnTo>
                          <a:pt x="50" y="194"/>
                        </a:lnTo>
                        <a:lnTo>
                          <a:pt x="52" y="180"/>
                        </a:lnTo>
                        <a:lnTo>
                          <a:pt x="54" y="166"/>
                        </a:lnTo>
                        <a:lnTo>
                          <a:pt x="62" y="150"/>
                        </a:lnTo>
                        <a:lnTo>
                          <a:pt x="66" y="142"/>
                        </a:lnTo>
                        <a:lnTo>
                          <a:pt x="72" y="136"/>
                        </a:lnTo>
                        <a:lnTo>
                          <a:pt x="78" y="128"/>
                        </a:lnTo>
                        <a:lnTo>
                          <a:pt x="86" y="124"/>
                        </a:lnTo>
                        <a:lnTo>
                          <a:pt x="96" y="120"/>
                        </a:lnTo>
                        <a:lnTo>
                          <a:pt x="108" y="118"/>
                        </a:lnTo>
                        <a:lnTo>
                          <a:pt x="120" y="116"/>
                        </a:lnTo>
                        <a:lnTo>
                          <a:pt x="134" y="118"/>
                        </a:lnTo>
                        <a:lnTo>
                          <a:pt x="134" y="118"/>
                        </a:lnTo>
                        <a:lnTo>
                          <a:pt x="148" y="120"/>
                        </a:lnTo>
                        <a:lnTo>
                          <a:pt x="160" y="122"/>
                        </a:lnTo>
                        <a:lnTo>
                          <a:pt x="168" y="120"/>
                        </a:lnTo>
                        <a:lnTo>
                          <a:pt x="176" y="118"/>
                        </a:lnTo>
                        <a:lnTo>
                          <a:pt x="182" y="116"/>
                        </a:lnTo>
                        <a:lnTo>
                          <a:pt x="186" y="110"/>
                        </a:lnTo>
                        <a:lnTo>
                          <a:pt x="194" y="98"/>
                        </a:lnTo>
                        <a:lnTo>
                          <a:pt x="204" y="82"/>
                        </a:lnTo>
                        <a:lnTo>
                          <a:pt x="220" y="62"/>
                        </a:lnTo>
                        <a:lnTo>
                          <a:pt x="232" y="52"/>
                        </a:lnTo>
                        <a:lnTo>
                          <a:pt x="246" y="40"/>
                        </a:lnTo>
                        <a:lnTo>
                          <a:pt x="264" y="30"/>
                        </a:lnTo>
                        <a:lnTo>
                          <a:pt x="284" y="18"/>
                        </a:lnTo>
                        <a:lnTo>
                          <a:pt x="284" y="18"/>
                        </a:lnTo>
                        <a:lnTo>
                          <a:pt x="306" y="8"/>
                        </a:lnTo>
                        <a:lnTo>
                          <a:pt x="324" y="2"/>
                        </a:lnTo>
                        <a:lnTo>
                          <a:pt x="340" y="0"/>
                        </a:lnTo>
                        <a:lnTo>
                          <a:pt x="356" y="2"/>
                        </a:lnTo>
                        <a:lnTo>
                          <a:pt x="368" y="8"/>
                        </a:lnTo>
                        <a:lnTo>
                          <a:pt x="380" y="14"/>
                        </a:lnTo>
                        <a:lnTo>
                          <a:pt x="392" y="22"/>
                        </a:lnTo>
                        <a:lnTo>
                          <a:pt x="402" y="32"/>
                        </a:lnTo>
                        <a:lnTo>
                          <a:pt x="424" y="54"/>
                        </a:lnTo>
                        <a:lnTo>
                          <a:pt x="436" y="64"/>
                        </a:lnTo>
                        <a:lnTo>
                          <a:pt x="450" y="74"/>
                        </a:lnTo>
                        <a:lnTo>
                          <a:pt x="464" y="82"/>
                        </a:lnTo>
                        <a:lnTo>
                          <a:pt x="482" y="88"/>
                        </a:lnTo>
                        <a:lnTo>
                          <a:pt x="502" y="92"/>
                        </a:lnTo>
                        <a:lnTo>
                          <a:pt x="524" y="94"/>
                        </a:lnTo>
                        <a:lnTo>
                          <a:pt x="524" y="94"/>
                        </a:lnTo>
                        <a:lnTo>
                          <a:pt x="562" y="92"/>
                        </a:lnTo>
                        <a:lnTo>
                          <a:pt x="584" y="86"/>
                        </a:lnTo>
                        <a:lnTo>
                          <a:pt x="598" y="82"/>
                        </a:lnTo>
                        <a:lnTo>
                          <a:pt x="604" y="76"/>
                        </a:lnTo>
                        <a:lnTo>
                          <a:pt x="614" y="76"/>
                        </a:lnTo>
                        <a:lnTo>
                          <a:pt x="628" y="80"/>
                        </a:lnTo>
                        <a:lnTo>
                          <a:pt x="654" y="90"/>
                        </a:lnTo>
                        <a:lnTo>
                          <a:pt x="698" y="108"/>
                        </a:lnTo>
                        <a:lnTo>
                          <a:pt x="698" y="108"/>
                        </a:lnTo>
                        <a:lnTo>
                          <a:pt x="724" y="118"/>
                        </a:lnTo>
                        <a:lnTo>
                          <a:pt x="748" y="126"/>
                        </a:lnTo>
                        <a:lnTo>
                          <a:pt x="770" y="130"/>
                        </a:lnTo>
                        <a:lnTo>
                          <a:pt x="792" y="132"/>
                        </a:lnTo>
                        <a:lnTo>
                          <a:pt x="812" y="132"/>
                        </a:lnTo>
                        <a:lnTo>
                          <a:pt x="832" y="132"/>
                        </a:lnTo>
                        <a:lnTo>
                          <a:pt x="850" y="128"/>
                        </a:lnTo>
                        <a:lnTo>
                          <a:pt x="868" y="124"/>
                        </a:lnTo>
                        <a:lnTo>
                          <a:pt x="904" y="116"/>
                        </a:lnTo>
                        <a:lnTo>
                          <a:pt x="940" y="106"/>
                        </a:lnTo>
                        <a:lnTo>
                          <a:pt x="978" y="98"/>
                        </a:lnTo>
                        <a:lnTo>
                          <a:pt x="998" y="94"/>
                        </a:lnTo>
                        <a:lnTo>
                          <a:pt x="1020" y="94"/>
                        </a:lnTo>
                        <a:lnTo>
                          <a:pt x="1020" y="94"/>
                        </a:lnTo>
                        <a:lnTo>
                          <a:pt x="1040" y="92"/>
                        </a:lnTo>
                        <a:lnTo>
                          <a:pt x="1056" y="90"/>
                        </a:lnTo>
                        <a:lnTo>
                          <a:pt x="1070" y="88"/>
                        </a:lnTo>
                        <a:lnTo>
                          <a:pt x="1082" y="84"/>
                        </a:lnTo>
                        <a:lnTo>
                          <a:pt x="1098" y="76"/>
                        </a:lnTo>
                        <a:lnTo>
                          <a:pt x="1114" y="70"/>
                        </a:lnTo>
                        <a:lnTo>
                          <a:pt x="1122" y="68"/>
                        </a:lnTo>
                        <a:lnTo>
                          <a:pt x="1130" y="66"/>
                        </a:lnTo>
                        <a:lnTo>
                          <a:pt x="1140" y="66"/>
                        </a:lnTo>
                        <a:lnTo>
                          <a:pt x="1154" y="68"/>
                        </a:lnTo>
                        <a:lnTo>
                          <a:pt x="1170" y="70"/>
                        </a:lnTo>
                        <a:lnTo>
                          <a:pt x="1188" y="76"/>
                        </a:lnTo>
                        <a:lnTo>
                          <a:pt x="1238" y="94"/>
                        </a:lnTo>
                        <a:lnTo>
                          <a:pt x="1238" y="94"/>
                        </a:lnTo>
                        <a:lnTo>
                          <a:pt x="1326" y="128"/>
                        </a:lnTo>
                        <a:lnTo>
                          <a:pt x="1350" y="140"/>
                        </a:lnTo>
                        <a:lnTo>
                          <a:pt x="1364" y="150"/>
                        </a:lnTo>
                        <a:lnTo>
                          <a:pt x="1372" y="158"/>
                        </a:lnTo>
                        <a:lnTo>
                          <a:pt x="1376" y="168"/>
                        </a:lnTo>
                        <a:lnTo>
                          <a:pt x="1380" y="182"/>
                        </a:lnTo>
                        <a:lnTo>
                          <a:pt x="1388" y="198"/>
                        </a:lnTo>
                        <a:lnTo>
                          <a:pt x="1388" y="198"/>
                        </a:lnTo>
                        <a:lnTo>
                          <a:pt x="1400" y="220"/>
                        </a:lnTo>
                        <a:lnTo>
                          <a:pt x="1400" y="220"/>
                        </a:lnTo>
                        <a:lnTo>
                          <a:pt x="1398" y="220"/>
                        </a:lnTo>
                        <a:lnTo>
                          <a:pt x="1390" y="218"/>
                        </a:lnTo>
                        <a:lnTo>
                          <a:pt x="1376" y="218"/>
                        </a:lnTo>
                        <a:lnTo>
                          <a:pt x="1354" y="220"/>
                        </a:lnTo>
                        <a:lnTo>
                          <a:pt x="1340" y="224"/>
                        </a:lnTo>
                        <a:lnTo>
                          <a:pt x="1322" y="228"/>
                        </a:lnTo>
                        <a:lnTo>
                          <a:pt x="1304" y="236"/>
                        </a:lnTo>
                        <a:lnTo>
                          <a:pt x="1282" y="246"/>
                        </a:lnTo>
                        <a:lnTo>
                          <a:pt x="1282" y="246"/>
                        </a:lnTo>
                        <a:lnTo>
                          <a:pt x="1242" y="266"/>
                        </a:lnTo>
                        <a:lnTo>
                          <a:pt x="1212" y="276"/>
                        </a:lnTo>
                        <a:lnTo>
                          <a:pt x="1202" y="280"/>
                        </a:lnTo>
                        <a:lnTo>
                          <a:pt x="1190" y="280"/>
                        </a:lnTo>
                        <a:lnTo>
                          <a:pt x="1180" y="280"/>
                        </a:lnTo>
                        <a:lnTo>
                          <a:pt x="1170" y="278"/>
                        </a:lnTo>
                        <a:lnTo>
                          <a:pt x="1150" y="272"/>
                        </a:lnTo>
                        <a:lnTo>
                          <a:pt x="1122" y="264"/>
                        </a:lnTo>
                        <a:lnTo>
                          <a:pt x="1086" y="256"/>
                        </a:lnTo>
                        <a:lnTo>
                          <a:pt x="1036" y="246"/>
                        </a:lnTo>
                        <a:lnTo>
                          <a:pt x="1036" y="246"/>
                        </a:lnTo>
                        <a:lnTo>
                          <a:pt x="984" y="240"/>
                        </a:lnTo>
                        <a:lnTo>
                          <a:pt x="938" y="236"/>
                        </a:lnTo>
                        <a:lnTo>
                          <a:pt x="900" y="234"/>
                        </a:lnTo>
                        <a:lnTo>
                          <a:pt x="864" y="236"/>
                        </a:lnTo>
                        <a:lnTo>
                          <a:pt x="828" y="238"/>
                        </a:lnTo>
                        <a:lnTo>
                          <a:pt x="792" y="242"/>
                        </a:lnTo>
                        <a:lnTo>
                          <a:pt x="702" y="252"/>
                        </a:lnTo>
                        <a:lnTo>
                          <a:pt x="702" y="252"/>
                        </a:lnTo>
                        <a:lnTo>
                          <a:pt x="654" y="256"/>
                        </a:lnTo>
                        <a:lnTo>
                          <a:pt x="612" y="258"/>
                        </a:lnTo>
                        <a:lnTo>
                          <a:pt x="538" y="258"/>
                        </a:lnTo>
                        <a:lnTo>
                          <a:pt x="502" y="260"/>
                        </a:lnTo>
                        <a:lnTo>
                          <a:pt x="460" y="264"/>
                        </a:lnTo>
                        <a:lnTo>
                          <a:pt x="412" y="270"/>
                        </a:lnTo>
                        <a:lnTo>
                          <a:pt x="354" y="280"/>
                        </a:lnTo>
                        <a:lnTo>
                          <a:pt x="354" y="280"/>
                        </a:lnTo>
                        <a:lnTo>
                          <a:pt x="290" y="292"/>
                        </a:lnTo>
                        <a:lnTo>
                          <a:pt x="230" y="302"/>
                        </a:lnTo>
                        <a:lnTo>
                          <a:pt x="172" y="310"/>
                        </a:lnTo>
                        <a:lnTo>
                          <a:pt x="122" y="312"/>
                        </a:lnTo>
                        <a:lnTo>
                          <a:pt x="78" y="312"/>
                        </a:lnTo>
                        <a:lnTo>
                          <a:pt x="58" y="310"/>
                        </a:lnTo>
                        <a:lnTo>
                          <a:pt x="42" y="306"/>
                        </a:lnTo>
                        <a:lnTo>
                          <a:pt x="28" y="302"/>
                        </a:lnTo>
                        <a:lnTo>
                          <a:pt x="18" y="296"/>
                        </a:lnTo>
                        <a:lnTo>
                          <a:pt x="10" y="290"/>
                        </a:lnTo>
                        <a:lnTo>
                          <a:pt x="4" y="280"/>
                        </a:lnTo>
                        <a:lnTo>
                          <a:pt x="4" y="280"/>
                        </a:lnTo>
                        <a:lnTo>
                          <a:pt x="2" y="272"/>
                        </a:lnTo>
                        <a:lnTo>
                          <a:pt x="0" y="262"/>
                        </a:lnTo>
                        <a:lnTo>
                          <a:pt x="2" y="254"/>
                        </a:lnTo>
                        <a:lnTo>
                          <a:pt x="4" y="246"/>
                        </a:lnTo>
                        <a:lnTo>
                          <a:pt x="10" y="232"/>
                        </a:lnTo>
                        <a:lnTo>
                          <a:pt x="20" y="218"/>
                        </a:lnTo>
                        <a:lnTo>
                          <a:pt x="30" y="208"/>
                        </a:lnTo>
                        <a:lnTo>
                          <a:pt x="40" y="200"/>
                        </a:lnTo>
                        <a:lnTo>
                          <a:pt x="50" y="194"/>
                        </a:lnTo>
                        <a:lnTo>
                          <a:pt x="50" y="194"/>
                        </a:lnTo>
                        <a:close/>
                      </a:path>
                    </a:pathLst>
                  </a:custGeom>
                  <a:solidFill>
                    <a:srgbClr val="6EAF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solidFill>
                        <a:schemeClr val="bg1">
                          <a:lumMod val="50000"/>
                        </a:schemeClr>
                      </a:solidFill>
                      <a:latin typeface="微软雅黑 Light" panose="020B0502040204020203" pitchFamily="34" charset="-122"/>
                    </a:endParaRPr>
                  </a:p>
                </p:txBody>
              </p:sp>
            </p:grpSp>
          </p:grpSp>
          <p:sp>
            <p:nvSpPr>
              <p:cNvPr id="148" name="TextBox 147"/>
              <p:cNvSpPr txBox="1"/>
              <p:nvPr/>
            </p:nvSpPr>
            <p:spPr>
              <a:xfrm>
                <a:off x="2137013" y="3862049"/>
                <a:ext cx="639932" cy="338373"/>
              </a:xfrm>
              <a:prstGeom prst="rect">
                <a:avLst/>
              </a:prstGeom>
              <a:noFill/>
            </p:spPr>
            <p:txBody>
              <a:bodyPr wrap="none" rtlCol="0">
                <a:spAutoFit/>
              </a:bodyPr>
              <a:lstStyle/>
              <a:p>
                <a:pPr algn="ctr"/>
                <a:r>
                  <a:rPr lang="en-US" altLang="en-IN" sz="1600" b="1" dirty="0">
                    <a:solidFill>
                      <a:schemeClr val="tx1"/>
                    </a:solidFill>
                    <a:latin typeface="微软雅黑 Light" panose="020B0502040204020203" pitchFamily="34" charset="-122"/>
                  </a:rPr>
                  <a:t>2009</a:t>
                </a:r>
                <a:endParaRPr lang="en-US" altLang="en-IN" sz="1600" b="1" dirty="0">
                  <a:solidFill>
                    <a:schemeClr val="tx1"/>
                  </a:solidFill>
                  <a:latin typeface="微软雅黑 Light" panose="020B0502040204020203" pitchFamily="34" charset="-122"/>
                </a:endParaRPr>
              </a:p>
            </p:txBody>
          </p:sp>
          <p:grpSp>
            <p:nvGrpSpPr>
              <p:cNvPr id="737" name="Group 218"/>
              <p:cNvGrpSpPr/>
              <p:nvPr/>
            </p:nvGrpSpPr>
            <p:grpSpPr>
              <a:xfrm flipH="1">
                <a:off x="1749492" y="3880607"/>
                <a:ext cx="287575" cy="610184"/>
                <a:chOff x="3616325" y="6216650"/>
                <a:chExt cx="312738" cy="663575"/>
              </a:xfrm>
            </p:grpSpPr>
            <p:sp>
              <p:nvSpPr>
                <p:cNvPr id="220" name="Rectangle 98"/>
                <p:cNvSpPr>
                  <a:spLocks noChangeArrowheads="1"/>
                </p:cNvSpPr>
                <p:nvPr/>
              </p:nvSpPr>
              <p:spPr bwMode="auto">
                <a:xfrm>
                  <a:off x="3754438" y="6670675"/>
                  <a:ext cx="36513" cy="209550"/>
                </a:xfrm>
                <a:prstGeom prst="rect">
                  <a:avLst/>
                </a:prstGeom>
                <a:solidFill>
                  <a:srgbClr val="00486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IN" dirty="0">
                    <a:solidFill>
                      <a:schemeClr val="bg1">
                        <a:lumMod val="50000"/>
                      </a:schemeClr>
                    </a:solidFill>
                    <a:latin typeface="微软雅黑 Light" panose="020B0502040204020203" pitchFamily="34" charset="-122"/>
                  </a:endParaRPr>
                </a:p>
              </p:txBody>
            </p:sp>
            <p:sp>
              <p:nvSpPr>
                <p:cNvPr id="221" name="Freeform 99"/>
                <p:cNvSpPr/>
                <p:nvPr/>
              </p:nvSpPr>
              <p:spPr bwMode="auto">
                <a:xfrm>
                  <a:off x="3616325" y="6216650"/>
                  <a:ext cx="157163" cy="527050"/>
                </a:xfrm>
                <a:custGeom>
                  <a:avLst/>
                  <a:gdLst>
                    <a:gd name="T0" fmla="*/ 0 w 99"/>
                    <a:gd name="T1" fmla="*/ 233 h 332"/>
                    <a:gd name="T2" fmla="*/ 0 w 99"/>
                    <a:gd name="T3" fmla="*/ 233 h 332"/>
                    <a:gd name="T4" fmla="*/ 0 w 99"/>
                    <a:gd name="T5" fmla="*/ 243 h 332"/>
                    <a:gd name="T6" fmla="*/ 3 w 99"/>
                    <a:gd name="T7" fmla="*/ 253 h 332"/>
                    <a:gd name="T8" fmla="*/ 5 w 99"/>
                    <a:gd name="T9" fmla="*/ 263 h 332"/>
                    <a:gd name="T10" fmla="*/ 8 w 99"/>
                    <a:gd name="T11" fmla="*/ 271 h 332"/>
                    <a:gd name="T12" fmla="*/ 12 w 99"/>
                    <a:gd name="T13" fmla="*/ 279 h 332"/>
                    <a:gd name="T14" fmla="*/ 17 w 99"/>
                    <a:gd name="T15" fmla="*/ 288 h 332"/>
                    <a:gd name="T16" fmla="*/ 22 w 99"/>
                    <a:gd name="T17" fmla="*/ 295 h 332"/>
                    <a:gd name="T18" fmla="*/ 30 w 99"/>
                    <a:gd name="T19" fmla="*/ 302 h 332"/>
                    <a:gd name="T20" fmla="*/ 36 w 99"/>
                    <a:gd name="T21" fmla="*/ 309 h 332"/>
                    <a:gd name="T22" fmla="*/ 44 w 99"/>
                    <a:gd name="T23" fmla="*/ 315 h 332"/>
                    <a:gd name="T24" fmla="*/ 52 w 99"/>
                    <a:gd name="T25" fmla="*/ 319 h 332"/>
                    <a:gd name="T26" fmla="*/ 61 w 99"/>
                    <a:gd name="T27" fmla="*/ 323 h 332"/>
                    <a:gd name="T28" fmla="*/ 70 w 99"/>
                    <a:gd name="T29" fmla="*/ 327 h 332"/>
                    <a:gd name="T30" fmla="*/ 79 w 99"/>
                    <a:gd name="T31" fmla="*/ 330 h 332"/>
                    <a:gd name="T32" fmla="*/ 89 w 99"/>
                    <a:gd name="T33" fmla="*/ 331 h 332"/>
                    <a:gd name="T34" fmla="*/ 99 w 99"/>
                    <a:gd name="T35" fmla="*/ 332 h 332"/>
                    <a:gd name="T36" fmla="*/ 99 w 99"/>
                    <a:gd name="T37" fmla="*/ 0 h 332"/>
                    <a:gd name="T38" fmla="*/ 99 w 99"/>
                    <a:gd name="T39" fmla="*/ 0 h 332"/>
                    <a:gd name="T40" fmla="*/ 83 w 99"/>
                    <a:gd name="T41" fmla="*/ 28 h 332"/>
                    <a:gd name="T42" fmla="*/ 67 w 99"/>
                    <a:gd name="T43" fmla="*/ 59 h 332"/>
                    <a:gd name="T44" fmla="*/ 50 w 99"/>
                    <a:gd name="T45" fmla="*/ 96 h 332"/>
                    <a:gd name="T46" fmla="*/ 32 w 99"/>
                    <a:gd name="T47" fmla="*/ 135 h 332"/>
                    <a:gd name="T48" fmla="*/ 16 w 99"/>
                    <a:gd name="T49" fmla="*/ 174 h 332"/>
                    <a:gd name="T50" fmla="*/ 10 w 99"/>
                    <a:gd name="T51" fmla="*/ 191 h 332"/>
                    <a:gd name="T52" fmla="*/ 5 w 99"/>
                    <a:gd name="T53" fmla="*/ 207 h 332"/>
                    <a:gd name="T54" fmla="*/ 2 w 99"/>
                    <a:gd name="T55" fmla="*/ 221 h 332"/>
                    <a:gd name="T56" fmla="*/ 0 w 99"/>
                    <a:gd name="T57" fmla="*/ 233 h 332"/>
                    <a:gd name="T58" fmla="*/ 0 w 99"/>
                    <a:gd name="T59" fmla="*/ 2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332">
                      <a:moveTo>
                        <a:pt x="0" y="233"/>
                      </a:moveTo>
                      <a:lnTo>
                        <a:pt x="0" y="233"/>
                      </a:lnTo>
                      <a:lnTo>
                        <a:pt x="0" y="243"/>
                      </a:lnTo>
                      <a:lnTo>
                        <a:pt x="3" y="253"/>
                      </a:lnTo>
                      <a:lnTo>
                        <a:pt x="5" y="263"/>
                      </a:lnTo>
                      <a:lnTo>
                        <a:pt x="8" y="271"/>
                      </a:lnTo>
                      <a:lnTo>
                        <a:pt x="12" y="279"/>
                      </a:lnTo>
                      <a:lnTo>
                        <a:pt x="17" y="288"/>
                      </a:lnTo>
                      <a:lnTo>
                        <a:pt x="22" y="295"/>
                      </a:lnTo>
                      <a:lnTo>
                        <a:pt x="30" y="302"/>
                      </a:lnTo>
                      <a:lnTo>
                        <a:pt x="36" y="309"/>
                      </a:lnTo>
                      <a:lnTo>
                        <a:pt x="44" y="315"/>
                      </a:lnTo>
                      <a:lnTo>
                        <a:pt x="52" y="319"/>
                      </a:lnTo>
                      <a:lnTo>
                        <a:pt x="61" y="323"/>
                      </a:lnTo>
                      <a:lnTo>
                        <a:pt x="70" y="327"/>
                      </a:lnTo>
                      <a:lnTo>
                        <a:pt x="79" y="330"/>
                      </a:lnTo>
                      <a:lnTo>
                        <a:pt x="89" y="331"/>
                      </a:lnTo>
                      <a:lnTo>
                        <a:pt x="99" y="332"/>
                      </a:lnTo>
                      <a:lnTo>
                        <a:pt x="99" y="0"/>
                      </a:lnTo>
                      <a:lnTo>
                        <a:pt x="99" y="0"/>
                      </a:lnTo>
                      <a:lnTo>
                        <a:pt x="83" y="28"/>
                      </a:lnTo>
                      <a:lnTo>
                        <a:pt x="67" y="59"/>
                      </a:lnTo>
                      <a:lnTo>
                        <a:pt x="50" y="96"/>
                      </a:lnTo>
                      <a:lnTo>
                        <a:pt x="32" y="135"/>
                      </a:lnTo>
                      <a:lnTo>
                        <a:pt x="16" y="174"/>
                      </a:lnTo>
                      <a:lnTo>
                        <a:pt x="10" y="191"/>
                      </a:lnTo>
                      <a:lnTo>
                        <a:pt x="5" y="207"/>
                      </a:lnTo>
                      <a:lnTo>
                        <a:pt x="2" y="221"/>
                      </a:lnTo>
                      <a:lnTo>
                        <a:pt x="0" y="233"/>
                      </a:lnTo>
                      <a:lnTo>
                        <a:pt x="0" y="233"/>
                      </a:lnTo>
                      <a:close/>
                    </a:path>
                  </a:pathLst>
                </a:custGeom>
                <a:solidFill>
                  <a:srgbClr val="AFC0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solidFill>
                      <a:schemeClr val="bg1">
                        <a:lumMod val="50000"/>
                      </a:schemeClr>
                    </a:solidFill>
                    <a:latin typeface="微软雅黑 Light" panose="020B0502040204020203" pitchFamily="34" charset="-122"/>
                  </a:endParaRPr>
                </a:p>
              </p:txBody>
            </p:sp>
            <p:sp>
              <p:nvSpPr>
                <p:cNvPr id="222" name="Freeform 100"/>
                <p:cNvSpPr/>
                <p:nvPr/>
              </p:nvSpPr>
              <p:spPr bwMode="auto">
                <a:xfrm>
                  <a:off x="3773488" y="6216650"/>
                  <a:ext cx="155575" cy="527050"/>
                </a:xfrm>
                <a:custGeom>
                  <a:avLst/>
                  <a:gdLst>
                    <a:gd name="T0" fmla="*/ 98 w 98"/>
                    <a:gd name="T1" fmla="*/ 233 h 332"/>
                    <a:gd name="T2" fmla="*/ 98 w 98"/>
                    <a:gd name="T3" fmla="*/ 233 h 332"/>
                    <a:gd name="T4" fmla="*/ 97 w 98"/>
                    <a:gd name="T5" fmla="*/ 221 h 332"/>
                    <a:gd name="T6" fmla="*/ 94 w 98"/>
                    <a:gd name="T7" fmla="*/ 207 h 332"/>
                    <a:gd name="T8" fmla="*/ 90 w 98"/>
                    <a:gd name="T9" fmla="*/ 191 h 332"/>
                    <a:gd name="T10" fmla="*/ 84 w 98"/>
                    <a:gd name="T11" fmla="*/ 174 h 332"/>
                    <a:gd name="T12" fmla="*/ 68 w 98"/>
                    <a:gd name="T13" fmla="*/ 135 h 332"/>
                    <a:gd name="T14" fmla="*/ 49 w 98"/>
                    <a:gd name="T15" fmla="*/ 96 h 332"/>
                    <a:gd name="T16" fmla="*/ 31 w 98"/>
                    <a:gd name="T17" fmla="*/ 59 h 332"/>
                    <a:gd name="T18" fmla="*/ 16 w 98"/>
                    <a:gd name="T19" fmla="*/ 28 h 332"/>
                    <a:gd name="T20" fmla="*/ 0 w 98"/>
                    <a:gd name="T21" fmla="*/ 0 h 332"/>
                    <a:gd name="T22" fmla="*/ 0 w 98"/>
                    <a:gd name="T23" fmla="*/ 332 h 332"/>
                    <a:gd name="T24" fmla="*/ 0 w 98"/>
                    <a:gd name="T25" fmla="*/ 332 h 332"/>
                    <a:gd name="T26" fmla="*/ 10 w 98"/>
                    <a:gd name="T27" fmla="*/ 331 h 332"/>
                    <a:gd name="T28" fmla="*/ 20 w 98"/>
                    <a:gd name="T29" fmla="*/ 330 h 332"/>
                    <a:gd name="T30" fmla="*/ 29 w 98"/>
                    <a:gd name="T31" fmla="*/ 327 h 332"/>
                    <a:gd name="T32" fmla="*/ 39 w 98"/>
                    <a:gd name="T33" fmla="*/ 323 h 332"/>
                    <a:gd name="T34" fmla="*/ 47 w 98"/>
                    <a:gd name="T35" fmla="*/ 319 h 332"/>
                    <a:gd name="T36" fmla="*/ 55 w 98"/>
                    <a:gd name="T37" fmla="*/ 315 h 332"/>
                    <a:gd name="T38" fmla="*/ 63 w 98"/>
                    <a:gd name="T39" fmla="*/ 309 h 332"/>
                    <a:gd name="T40" fmla="*/ 70 w 98"/>
                    <a:gd name="T41" fmla="*/ 302 h 332"/>
                    <a:gd name="T42" fmla="*/ 76 w 98"/>
                    <a:gd name="T43" fmla="*/ 295 h 332"/>
                    <a:gd name="T44" fmla="*/ 82 w 98"/>
                    <a:gd name="T45" fmla="*/ 288 h 332"/>
                    <a:gd name="T46" fmla="*/ 87 w 98"/>
                    <a:gd name="T47" fmla="*/ 279 h 332"/>
                    <a:gd name="T48" fmla="*/ 91 w 98"/>
                    <a:gd name="T49" fmla="*/ 271 h 332"/>
                    <a:gd name="T50" fmla="*/ 94 w 98"/>
                    <a:gd name="T51" fmla="*/ 263 h 332"/>
                    <a:gd name="T52" fmla="*/ 96 w 98"/>
                    <a:gd name="T53" fmla="*/ 253 h 332"/>
                    <a:gd name="T54" fmla="*/ 98 w 98"/>
                    <a:gd name="T55" fmla="*/ 243 h 332"/>
                    <a:gd name="T56" fmla="*/ 98 w 98"/>
                    <a:gd name="T57" fmla="*/ 233 h 332"/>
                    <a:gd name="T58" fmla="*/ 98 w 98"/>
                    <a:gd name="T59" fmla="*/ 23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332">
                      <a:moveTo>
                        <a:pt x="98" y="233"/>
                      </a:moveTo>
                      <a:lnTo>
                        <a:pt x="98" y="233"/>
                      </a:lnTo>
                      <a:lnTo>
                        <a:pt x="97" y="221"/>
                      </a:lnTo>
                      <a:lnTo>
                        <a:pt x="94" y="207"/>
                      </a:lnTo>
                      <a:lnTo>
                        <a:pt x="90" y="191"/>
                      </a:lnTo>
                      <a:lnTo>
                        <a:pt x="84" y="174"/>
                      </a:lnTo>
                      <a:lnTo>
                        <a:pt x="68" y="135"/>
                      </a:lnTo>
                      <a:lnTo>
                        <a:pt x="49" y="96"/>
                      </a:lnTo>
                      <a:lnTo>
                        <a:pt x="31" y="59"/>
                      </a:lnTo>
                      <a:lnTo>
                        <a:pt x="16" y="28"/>
                      </a:lnTo>
                      <a:lnTo>
                        <a:pt x="0" y="0"/>
                      </a:lnTo>
                      <a:lnTo>
                        <a:pt x="0" y="332"/>
                      </a:lnTo>
                      <a:lnTo>
                        <a:pt x="0" y="332"/>
                      </a:lnTo>
                      <a:lnTo>
                        <a:pt x="10" y="331"/>
                      </a:lnTo>
                      <a:lnTo>
                        <a:pt x="20" y="330"/>
                      </a:lnTo>
                      <a:lnTo>
                        <a:pt x="29" y="327"/>
                      </a:lnTo>
                      <a:lnTo>
                        <a:pt x="39" y="323"/>
                      </a:lnTo>
                      <a:lnTo>
                        <a:pt x="47" y="319"/>
                      </a:lnTo>
                      <a:lnTo>
                        <a:pt x="55" y="315"/>
                      </a:lnTo>
                      <a:lnTo>
                        <a:pt x="63" y="309"/>
                      </a:lnTo>
                      <a:lnTo>
                        <a:pt x="70" y="302"/>
                      </a:lnTo>
                      <a:lnTo>
                        <a:pt x="76" y="295"/>
                      </a:lnTo>
                      <a:lnTo>
                        <a:pt x="82" y="288"/>
                      </a:lnTo>
                      <a:lnTo>
                        <a:pt x="87" y="279"/>
                      </a:lnTo>
                      <a:lnTo>
                        <a:pt x="91" y="271"/>
                      </a:lnTo>
                      <a:lnTo>
                        <a:pt x="94" y="263"/>
                      </a:lnTo>
                      <a:lnTo>
                        <a:pt x="96" y="253"/>
                      </a:lnTo>
                      <a:lnTo>
                        <a:pt x="98" y="243"/>
                      </a:lnTo>
                      <a:lnTo>
                        <a:pt x="98" y="233"/>
                      </a:lnTo>
                      <a:lnTo>
                        <a:pt x="98" y="233"/>
                      </a:lnTo>
                      <a:close/>
                    </a:path>
                  </a:pathLst>
                </a:custGeom>
                <a:solidFill>
                  <a:srgbClr val="7EA8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solidFill>
                      <a:schemeClr val="bg1">
                        <a:lumMod val="50000"/>
                      </a:schemeClr>
                    </a:solidFill>
                    <a:latin typeface="微软雅黑 Light" panose="020B0502040204020203" pitchFamily="34" charset="-122"/>
                  </a:endParaRPr>
                </a:p>
              </p:txBody>
            </p:sp>
          </p:grpSp>
        </p:grpSp>
        <p:grpSp>
          <p:nvGrpSpPr>
            <p:cNvPr id="738" name="Group 1650"/>
            <p:cNvGrpSpPr/>
            <p:nvPr/>
          </p:nvGrpSpPr>
          <p:grpSpPr>
            <a:xfrm>
              <a:off x="14407" y="6320"/>
              <a:ext cx="683" cy="683"/>
              <a:chOff x="3831298" y="1003155"/>
              <a:chExt cx="433904" cy="433904"/>
            </a:xfrm>
          </p:grpSpPr>
          <p:sp>
            <p:nvSpPr>
              <p:cNvPr id="8" name="Teardrop 7"/>
              <p:cNvSpPr/>
              <p:nvPr/>
            </p:nvSpPr>
            <p:spPr>
              <a:xfrm rot="8100000">
                <a:off x="3831298" y="1003155"/>
                <a:ext cx="433904" cy="433904"/>
              </a:xfrm>
              <a:prstGeom prst="teardrop">
                <a:avLst/>
              </a:prstGeom>
              <a:solidFill>
                <a:schemeClr val="accent4"/>
              </a:solidFill>
              <a:ln>
                <a:noFill/>
              </a:ln>
              <a:effectLst>
                <a:outerShdw blurRad="152400" dir="20460000" sy="23000" kx="1200000" algn="b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3" name="TextBox 142"/>
              <p:cNvSpPr txBox="1"/>
              <p:nvPr/>
            </p:nvSpPr>
            <p:spPr>
              <a:xfrm>
                <a:off x="4048217" y="1108555"/>
                <a:ext cx="65" cy="246221"/>
              </a:xfrm>
              <a:prstGeom prst="rect">
                <a:avLst/>
              </a:prstGeom>
              <a:noFill/>
            </p:spPr>
            <p:txBody>
              <a:bodyPr wrap="none" lIns="0" tIns="0" rIns="0" bIns="0" rtlCol="0">
                <a:spAutoFit/>
              </a:bodyPr>
              <a:lstStyle/>
              <a:p>
                <a:pPr algn="ctr"/>
                <a:endParaRPr lang="en-IN" sz="1600" dirty="0">
                  <a:solidFill>
                    <a:schemeClr val="bg1"/>
                  </a:solidFill>
                </a:endParaRPr>
              </a:p>
            </p:txBody>
          </p:sp>
        </p:grpSp>
        <p:sp>
          <p:nvSpPr>
            <p:cNvPr id="157" name="Teardrop 156"/>
            <p:cNvSpPr/>
            <p:nvPr/>
          </p:nvSpPr>
          <p:spPr>
            <a:xfrm rot="8100000">
              <a:off x="4707" y="9028"/>
              <a:ext cx="683" cy="683"/>
            </a:xfrm>
            <a:prstGeom prst="teardrop">
              <a:avLst/>
            </a:prstGeom>
            <a:solidFill>
              <a:schemeClr val="tx2"/>
            </a:solidFill>
            <a:ln>
              <a:noFill/>
            </a:ln>
            <a:effectLst>
              <a:outerShdw blurRad="152400" dir="20460000" sy="23000" kx="1200000" algn="b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8" name="Teardrop 167"/>
            <p:cNvSpPr/>
            <p:nvPr/>
          </p:nvSpPr>
          <p:spPr>
            <a:xfrm rot="18900000">
              <a:off x="12250" y="7265"/>
              <a:ext cx="683" cy="683"/>
            </a:xfrm>
            <a:prstGeom prst="teardrop">
              <a:avLst/>
            </a:prstGeom>
            <a:solidFill>
              <a:schemeClr val="accent4">
                <a:lumMod val="60000"/>
                <a:lumOff val="40000"/>
              </a:schemeClr>
            </a:solidFill>
            <a:ln>
              <a:noFill/>
            </a:ln>
            <a:effectLst>
              <a:outerShdw blurRad="152400" dir="20460000" sy="23000" kx="1200000" algn="b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3" name="Freeform 132"/>
            <p:cNvSpPr/>
            <p:nvPr/>
          </p:nvSpPr>
          <p:spPr>
            <a:xfrm>
              <a:off x="9057" y="434"/>
              <a:ext cx="975" cy="536"/>
            </a:xfrm>
            <a:custGeom>
              <a:avLst/>
              <a:gdLst>
                <a:gd name="connsiteX0" fmla="*/ 0 w 563852"/>
                <a:gd name="connsiteY0" fmla="*/ 0 h 309890"/>
                <a:gd name="connsiteX1" fmla="*/ 563852 w 563852"/>
                <a:gd name="connsiteY1" fmla="*/ 0 h 309890"/>
                <a:gd name="connsiteX2" fmla="*/ 563852 w 563852"/>
                <a:gd name="connsiteY2" fmla="*/ 282657 h 309890"/>
                <a:gd name="connsiteX3" fmla="*/ 329817 w 563852"/>
                <a:gd name="connsiteY3" fmla="*/ 282657 h 309890"/>
                <a:gd name="connsiteX4" fmla="*/ 281926 w 563852"/>
                <a:gd name="connsiteY4" fmla="*/ 309890 h 309890"/>
                <a:gd name="connsiteX5" fmla="*/ 234036 w 563852"/>
                <a:gd name="connsiteY5" fmla="*/ 282657 h 309890"/>
                <a:gd name="connsiteX6" fmla="*/ 0 w 563852"/>
                <a:gd name="connsiteY6" fmla="*/ 282657 h 309890"/>
                <a:gd name="connsiteX7" fmla="*/ 0 w 563852"/>
                <a:gd name="connsiteY7" fmla="*/ 0 h 309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3852" h="309890">
                  <a:moveTo>
                    <a:pt x="0" y="0"/>
                  </a:moveTo>
                  <a:lnTo>
                    <a:pt x="563852" y="0"/>
                  </a:lnTo>
                  <a:lnTo>
                    <a:pt x="563852" y="282657"/>
                  </a:lnTo>
                  <a:lnTo>
                    <a:pt x="329817" y="282657"/>
                  </a:lnTo>
                  <a:lnTo>
                    <a:pt x="281926" y="309890"/>
                  </a:lnTo>
                  <a:lnTo>
                    <a:pt x="234036" y="282657"/>
                  </a:lnTo>
                  <a:lnTo>
                    <a:pt x="0" y="282657"/>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normAutofit lnSpcReduction="10000"/>
            </a:bodyPr>
            <a:lstStyle/>
            <a:p>
              <a:pPr lvl="0" algn="ctr"/>
              <a:r>
                <a:rPr lang="en-US" altLang="en-IN" dirty="0">
                  <a:solidFill>
                    <a:prstClr val="white"/>
                  </a:solidFill>
                  <a:latin typeface="微软雅黑 Light" panose="020B0502040204020203" pitchFamily="34" charset="-122"/>
                </a:rPr>
                <a:t>2019</a:t>
              </a:r>
              <a:endParaRPr lang="en-US" altLang="en-IN" dirty="0">
                <a:solidFill>
                  <a:prstClr val="white"/>
                </a:solidFill>
                <a:latin typeface="微软雅黑 Light" panose="020B0502040204020203" pitchFamily="34" charset="-122"/>
              </a:endParaRPr>
            </a:p>
          </p:txBody>
        </p:sp>
        <p:sp>
          <p:nvSpPr>
            <p:cNvPr id="134" name="Freeform 133"/>
            <p:cNvSpPr/>
            <p:nvPr/>
          </p:nvSpPr>
          <p:spPr>
            <a:xfrm>
              <a:off x="10430" y="3617"/>
              <a:ext cx="1084" cy="596"/>
            </a:xfrm>
            <a:custGeom>
              <a:avLst/>
              <a:gdLst>
                <a:gd name="connsiteX0" fmla="*/ 0 w 563852"/>
                <a:gd name="connsiteY0" fmla="*/ 0 h 309890"/>
                <a:gd name="connsiteX1" fmla="*/ 563852 w 563852"/>
                <a:gd name="connsiteY1" fmla="*/ 0 h 309890"/>
                <a:gd name="connsiteX2" fmla="*/ 563852 w 563852"/>
                <a:gd name="connsiteY2" fmla="*/ 282657 h 309890"/>
                <a:gd name="connsiteX3" fmla="*/ 329817 w 563852"/>
                <a:gd name="connsiteY3" fmla="*/ 282657 h 309890"/>
                <a:gd name="connsiteX4" fmla="*/ 281926 w 563852"/>
                <a:gd name="connsiteY4" fmla="*/ 309890 h 309890"/>
                <a:gd name="connsiteX5" fmla="*/ 234036 w 563852"/>
                <a:gd name="connsiteY5" fmla="*/ 282657 h 309890"/>
                <a:gd name="connsiteX6" fmla="*/ 0 w 563852"/>
                <a:gd name="connsiteY6" fmla="*/ 282657 h 309890"/>
                <a:gd name="connsiteX7" fmla="*/ 0 w 563852"/>
                <a:gd name="connsiteY7" fmla="*/ 0 h 309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3852" h="309890">
                  <a:moveTo>
                    <a:pt x="0" y="0"/>
                  </a:moveTo>
                  <a:lnTo>
                    <a:pt x="563852" y="0"/>
                  </a:lnTo>
                  <a:lnTo>
                    <a:pt x="563852" y="282657"/>
                  </a:lnTo>
                  <a:lnTo>
                    <a:pt x="329817" y="282657"/>
                  </a:lnTo>
                  <a:lnTo>
                    <a:pt x="281926" y="309890"/>
                  </a:lnTo>
                  <a:lnTo>
                    <a:pt x="234036" y="282657"/>
                  </a:lnTo>
                  <a:lnTo>
                    <a:pt x="0" y="282657"/>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normAutofit/>
            </a:bodyPr>
            <a:lstStyle/>
            <a:p>
              <a:pPr lvl="0" algn="ctr"/>
              <a:r>
                <a:rPr lang="en-US" altLang="en-IN" sz="2000" spc="40" dirty="0" smtClean="0">
                  <a:solidFill>
                    <a:prstClr val="white"/>
                  </a:solidFill>
                  <a:latin typeface="微软雅黑 Light" panose="020B0502040204020203" pitchFamily="34" charset="-122"/>
                </a:rPr>
                <a:t>2015</a:t>
              </a:r>
              <a:endParaRPr lang="en-US" altLang="en-IN" sz="2000" spc="40" dirty="0" smtClean="0">
                <a:solidFill>
                  <a:prstClr val="white"/>
                </a:solidFill>
                <a:latin typeface="微软雅黑 Light" panose="020B0502040204020203" pitchFamily="34" charset="-122"/>
              </a:endParaRPr>
            </a:p>
          </p:txBody>
        </p:sp>
        <p:sp>
          <p:nvSpPr>
            <p:cNvPr id="135" name="Freeform 134"/>
            <p:cNvSpPr/>
            <p:nvPr/>
          </p:nvSpPr>
          <p:spPr>
            <a:xfrm rot="10800000">
              <a:off x="3995" y="2408"/>
              <a:ext cx="975" cy="536"/>
            </a:xfrm>
            <a:custGeom>
              <a:avLst/>
              <a:gdLst>
                <a:gd name="connsiteX0" fmla="*/ 0 w 563852"/>
                <a:gd name="connsiteY0" fmla="*/ 0 h 309890"/>
                <a:gd name="connsiteX1" fmla="*/ 563852 w 563852"/>
                <a:gd name="connsiteY1" fmla="*/ 0 h 309890"/>
                <a:gd name="connsiteX2" fmla="*/ 563852 w 563852"/>
                <a:gd name="connsiteY2" fmla="*/ 282657 h 309890"/>
                <a:gd name="connsiteX3" fmla="*/ 329817 w 563852"/>
                <a:gd name="connsiteY3" fmla="*/ 282657 h 309890"/>
                <a:gd name="connsiteX4" fmla="*/ 281926 w 563852"/>
                <a:gd name="connsiteY4" fmla="*/ 309890 h 309890"/>
                <a:gd name="connsiteX5" fmla="*/ 234036 w 563852"/>
                <a:gd name="connsiteY5" fmla="*/ 282657 h 309890"/>
                <a:gd name="connsiteX6" fmla="*/ 0 w 563852"/>
                <a:gd name="connsiteY6" fmla="*/ 282657 h 309890"/>
                <a:gd name="connsiteX7" fmla="*/ 0 w 563852"/>
                <a:gd name="connsiteY7" fmla="*/ 0 h 309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3852" h="309890">
                  <a:moveTo>
                    <a:pt x="0" y="0"/>
                  </a:moveTo>
                  <a:lnTo>
                    <a:pt x="563852" y="0"/>
                  </a:lnTo>
                  <a:lnTo>
                    <a:pt x="563852" y="282657"/>
                  </a:lnTo>
                  <a:lnTo>
                    <a:pt x="329817" y="282657"/>
                  </a:lnTo>
                  <a:lnTo>
                    <a:pt x="281926" y="309890"/>
                  </a:lnTo>
                  <a:lnTo>
                    <a:pt x="234036" y="282657"/>
                  </a:lnTo>
                  <a:lnTo>
                    <a:pt x="0" y="282657"/>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normAutofit lnSpcReduction="10000"/>
            </a:bodyPr>
            <a:lstStyle/>
            <a:p>
              <a:pPr lvl="0" algn="ctr"/>
              <a:endParaRPr lang="en-US" altLang="en-IN" dirty="0">
                <a:solidFill>
                  <a:prstClr val="white"/>
                </a:solidFill>
                <a:latin typeface="微软雅黑 Light" panose="020B0502040204020203" pitchFamily="34" charset="-122"/>
              </a:endParaRPr>
            </a:p>
          </p:txBody>
        </p:sp>
        <p:sp>
          <p:nvSpPr>
            <p:cNvPr id="310" name="Freeform 132"/>
            <p:cNvSpPr/>
            <p:nvPr/>
          </p:nvSpPr>
          <p:spPr>
            <a:xfrm>
              <a:off x="8374" y="6264"/>
              <a:ext cx="975" cy="536"/>
            </a:xfrm>
            <a:custGeom>
              <a:avLst/>
              <a:gdLst>
                <a:gd name="connsiteX0" fmla="*/ 0 w 563852"/>
                <a:gd name="connsiteY0" fmla="*/ 0 h 309890"/>
                <a:gd name="connsiteX1" fmla="*/ 563852 w 563852"/>
                <a:gd name="connsiteY1" fmla="*/ 0 h 309890"/>
                <a:gd name="connsiteX2" fmla="*/ 563852 w 563852"/>
                <a:gd name="connsiteY2" fmla="*/ 282657 h 309890"/>
                <a:gd name="connsiteX3" fmla="*/ 329817 w 563852"/>
                <a:gd name="connsiteY3" fmla="*/ 282657 h 309890"/>
                <a:gd name="connsiteX4" fmla="*/ 281926 w 563852"/>
                <a:gd name="connsiteY4" fmla="*/ 309890 h 309890"/>
                <a:gd name="connsiteX5" fmla="*/ 234036 w 563852"/>
                <a:gd name="connsiteY5" fmla="*/ 282657 h 309890"/>
                <a:gd name="connsiteX6" fmla="*/ 0 w 563852"/>
                <a:gd name="connsiteY6" fmla="*/ 282657 h 309890"/>
                <a:gd name="connsiteX7" fmla="*/ 0 w 563852"/>
                <a:gd name="connsiteY7" fmla="*/ 0 h 309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3852" h="309890">
                  <a:moveTo>
                    <a:pt x="0" y="0"/>
                  </a:moveTo>
                  <a:lnTo>
                    <a:pt x="563852" y="0"/>
                  </a:lnTo>
                  <a:lnTo>
                    <a:pt x="563852" y="282657"/>
                  </a:lnTo>
                  <a:lnTo>
                    <a:pt x="329817" y="282657"/>
                  </a:lnTo>
                  <a:lnTo>
                    <a:pt x="281926" y="309890"/>
                  </a:lnTo>
                  <a:lnTo>
                    <a:pt x="234036" y="282657"/>
                  </a:lnTo>
                  <a:lnTo>
                    <a:pt x="0" y="282657"/>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ctr">
              <a:normAutofit lnSpcReduction="10000"/>
            </a:bodyPr>
            <a:lstStyle/>
            <a:p>
              <a:pPr lvl="0" algn="ctr"/>
              <a:r>
                <a:rPr lang="en-US" altLang="en-IN" spc="40" dirty="0" smtClean="0">
                  <a:solidFill>
                    <a:prstClr val="white"/>
                  </a:solidFill>
                  <a:latin typeface="微软雅黑 Light" panose="020B0502040204020203" pitchFamily="34" charset="-122"/>
                </a:rPr>
                <a:t>2010</a:t>
              </a:r>
              <a:endParaRPr lang="en-US" altLang="en-IN" spc="40" dirty="0" smtClean="0">
                <a:solidFill>
                  <a:prstClr val="white"/>
                </a:solidFill>
                <a:latin typeface="微软雅黑 Light" panose="020B0502040204020203" pitchFamily="34" charset="-122"/>
              </a:endParaRPr>
            </a:p>
          </p:txBody>
        </p:sp>
        <p:sp>
          <p:nvSpPr>
            <p:cNvPr id="312" name="TextBox 171"/>
            <p:cNvSpPr txBox="1"/>
            <p:nvPr/>
          </p:nvSpPr>
          <p:spPr>
            <a:xfrm>
              <a:off x="13325" y="5934"/>
              <a:ext cx="2849" cy="436"/>
            </a:xfrm>
            <a:prstGeom prst="rect">
              <a:avLst/>
            </a:prstGeom>
            <a:noFill/>
          </p:spPr>
          <p:txBody>
            <a:bodyPr wrap="square" lIns="0" tIns="0" rIns="0" bIns="0" rtlCol="0" anchor="ctr" anchorCtr="0">
              <a:spAutoFit/>
            </a:bodyPr>
            <a:lstStyle/>
            <a:p>
              <a:pPr algn="ctr"/>
              <a:r>
                <a:rPr lang="en-US" altLang="en-IN" sz="1800" spc="40" dirty="0" smtClean="0">
                  <a:solidFill>
                    <a:schemeClr val="tx1">
                      <a:lumMod val="85000"/>
                      <a:lumOff val="15000"/>
                    </a:schemeClr>
                  </a:solidFill>
                  <a:latin typeface="微软雅黑 Light" panose="020B0502040204020203" pitchFamily="34" charset="-122"/>
                </a:rPr>
                <a:t>2012</a:t>
              </a:r>
              <a:endParaRPr lang="en-US" altLang="en-IN" sz="1800" spc="40" dirty="0" smtClean="0">
                <a:solidFill>
                  <a:schemeClr val="tx1">
                    <a:lumMod val="85000"/>
                    <a:lumOff val="15000"/>
                  </a:schemeClr>
                </a:solidFill>
                <a:latin typeface="微软雅黑 Light" panose="020B0502040204020203" pitchFamily="34" charset="-122"/>
              </a:endParaRPr>
            </a:p>
          </p:txBody>
        </p:sp>
        <p:grpSp>
          <p:nvGrpSpPr>
            <p:cNvPr id="739" name="Group 1650"/>
            <p:cNvGrpSpPr/>
            <p:nvPr/>
          </p:nvGrpSpPr>
          <p:grpSpPr>
            <a:xfrm rot="5400000">
              <a:off x="17365" y="5294"/>
              <a:ext cx="683" cy="683"/>
              <a:chOff x="3831298" y="1003155"/>
              <a:chExt cx="433904" cy="433904"/>
            </a:xfrm>
          </p:grpSpPr>
          <p:sp>
            <p:nvSpPr>
              <p:cNvPr id="314" name="Teardrop 7"/>
              <p:cNvSpPr/>
              <p:nvPr/>
            </p:nvSpPr>
            <p:spPr>
              <a:xfrm rot="8100000">
                <a:off x="3831298" y="1003155"/>
                <a:ext cx="433904" cy="433904"/>
              </a:xfrm>
              <a:prstGeom prst="teardrop">
                <a:avLst/>
              </a:prstGeom>
              <a:solidFill>
                <a:schemeClr val="accent4"/>
              </a:solidFill>
              <a:ln>
                <a:noFill/>
              </a:ln>
              <a:effectLst>
                <a:outerShdw blurRad="152400" dir="20460000" sy="23000" kx="1200000" algn="b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5" name="TextBox 142"/>
              <p:cNvSpPr txBox="1"/>
              <p:nvPr/>
            </p:nvSpPr>
            <p:spPr>
              <a:xfrm>
                <a:off x="4048217" y="1108555"/>
                <a:ext cx="65" cy="246221"/>
              </a:xfrm>
              <a:prstGeom prst="rect">
                <a:avLst/>
              </a:prstGeom>
              <a:noFill/>
            </p:spPr>
            <p:txBody>
              <a:bodyPr wrap="none" lIns="0" tIns="0" rIns="0" bIns="0" rtlCol="0">
                <a:spAutoFit/>
              </a:bodyPr>
              <a:lstStyle/>
              <a:p>
                <a:pPr algn="ctr"/>
                <a:endParaRPr lang="en-IN" sz="1600" dirty="0">
                  <a:solidFill>
                    <a:schemeClr val="bg1"/>
                  </a:solidFill>
                </a:endParaRPr>
              </a:p>
            </p:txBody>
          </p:sp>
        </p:grpSp>
        <p:sp>
          <p:nvSpPr>
            <p:cNvPr id="316" name="TextBox 171"/>
            <p:cNvSpPr txBox="1"/>
            <p:nvPr/>
          </p:nvSpPr>
          <p:spPr>
            <a:xfrm>
              <a:off x="17068" y="5377"/>
              <a:ext cx="2849" cy="436"/>
            </a:xfrm>
            <a:prstGeom prst="rect">
              <a:avLst/>
            </a:prstGeom>
            <a:noFill/>
          </p:spPr>
          <p:txBody>
            <a:bodyPr wrap="square" lIns="0" tIns="0" rIns="0" bIns="0" rtlCol="0" anchor="ctr" anchorCtr="0">
              <a:spAutoFit/>
            </a:bodyPr>
            <a:lstStyle/>
            <a:p>
              <a:pPr algn="ctr"/>
              <a:r>
                <a:rPr lang="en-US" altLang="en-IN" sz="1800" spc="40" dirty="0" smtClean="0">
                  <a:solidFill>
                    <a:schemeClr val="tx1">
                      <a:lumMod val="85000"/>
                      <a:lumOff val="15000"/>
                    </a:schemeClr>
                  </a:solidFill>
                  <a:latin typeface="微软雅黑 Light" panose="020B0502040204020203" pitchFamily="34" charset="-122"/>
                </a:rPr>
                <a:t>2013</a:t>
              </a:r>
              <a:endParaRPr lang="en-US" altLang="en-IN" sz="1800" spc="40" dirty="0" smtClean="0">
                <a:solidFill>
                  <a:schemeClr val="tx1">
                    <a:lumMod val="85000"/>
                    <a:lumOff val="15000"/>
                  </a:schemeClr>
                </a:solidFill>
                <a:latin typeface="微软雅黑 Light" panose="020B0502040204020203" pitchFamily="34" charset="-122"/>
              </a:endParaRPr>
            </a:p>
          </p:txBody>
        </p:sp>
        <p:sp>
          <p:nvSpPr>
            <p:cNvPr id="318" name="TextBox 192"/>
            <p:cNvSpPr txBox="1"/>
            <p:nvPr/>
          </p:nvSpPr>
          <p:spPr>
            <a:xfrm>
              <a:off x="16445" y="2851"/>
              <a:ext cx="3328" cy="727"/>
            </a:xfrm>
            <a:prstGeom prst="rect">
              <a:avLst/>
            </a:prstGeom>
            <a:noFill/>
          </p:spPr>
          <p:txBody>
            <a:bodyPr wrap="square" lIns="0" tIns="0" rIns="0" bIns="0" rtlCol="0" anchor="ctr" anchorCtr="0">
              <a:spAutoFit/>
            </a:bodyPr>
            <a:lstStyle/>
            <a:p>
              <a:pPr algn="l"/>
              <a:r>
                <a:rPr lang="zh-CN" altLang="en-IN" sz="1000" dirty="0">
                  <a:solidFill>
                    <a:schemeClr val="tx1">
                      <a:lumMod val="85000"/>
                      <a:lumOff val="15000"/>
                    </a:schemeClr>
                  </a:solidFill>
                  <a:latin typeface="微软雅黑" pitchFamily="34" charset="-122"/>
                  <a:ea typeface="微软雅黑" pitchFamily="34" charset="-122"/>
                  <a:cs typeface="微软雅黑" pitchFamily="34" charset="-122"/>
                </a:rPr>
                <a:t>年应纳税所得额低于</a:t>
              </a:r>
              <a:r>
                <a:rPr lang="en-US" altLang="zh-CN" sz="1000" dirty="0">
                  <a:solidFill>
                    <a:srgbClr val="FF0000"/>
                  </a:solidFill>
                  <a:latin typeface="微软雅黑" pitchFamily="34" charset="-122"/>
                  <a:ea typeface="微软雅黑" pitchFamily="34" charset="-122"/>
                  <a:cs typeface="微软雅黑" pitchFamily="34" charset="-122"/>
                </a:rPr>
                <a:t>10</a:t>
              </a:r>
              <a:r>
                <a:rPr lang="zh-CN" altLang="en-US" sz="1000" dirty="0">
                  <a:solidFill>
                    <a:srgbClr val="FF0000"/>
                  </a:solidFill>
                  <a:latin typeface="微软雅黑" pitchFamily="34" charset="-122"/>
                  <a:ea typeface="微软雅黑" pitchFamily="34" charset="-122"/>
                  <a:cs typeface="微软雅黑" pitchFamily="34" charset="-122"/>
                </a:rPr>
                <a:t>万元</a:t>
              </a:r>
              <a:r>
                <a:rPr lang="en-US" altLang="zh-CN" sz="1000" dirty="0">
                  <a:solidFill>
                    <a:schemeClr val="tx1">
                      <a:lumMod val="85000"/>
                      <a:lumOff val="15000"/>
                    </a:schemeClr>
                  </a:solidFill>
                  <a:latin typeface="微软雅黑" pitchFamily="34" charset="-122"/>
                  <a:ea typeface="微软雅黑" pitchFamily="34" charset="-122"/>
                  <a:cs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rPr>
                <a:t>含</a:t>
              </a:r>
              <a:r>
                <a:rPr lang="en-US" altLang="zh-CN" sz="1000" dirty="0">
                  <a:solidFill>
                    <a:schemeClr val="tx1">
                      <a:lumMod val="85000"/>
                      <a:lumOff val="15000"/>
                    </a:schemeClr>
                  </a:solidFill>
                  <a:latin typeface="微软雅黑" pitchFamily="34" charset="-122"/>
                  <a:ea typeface="微软雅黑" pitchFamily="34" charset="-122"/>
                  <a:cs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rPr>
                <a:t>可享受减半征收</a:t>
              </a:r>
              <a:r>
                <a:rPr lang="zh-CN" altLang="en-US" sz="1000" dirty="0">
                  <a:solidFill>
                    <a:schemeClr val="accent1"/>
                  </a:solidFill>
                  <a:latin typeface="微软雅黑" pitchFamily="34" charset="-122"/>
                  <a:ea typeface="微软雅黑" pitchFamily="34" charset="-122"/>
                  <a:cs typeface="微软雅黑" pitchFamily="34" charset="-122"/>
                </a:rPr>
                <a:t>核定征收的纳税人可享受小微企业优惠。</a:t>
              </a:r>
              <a:endParaRPr lang="zh-CN" altLang="en-US" sz="1000" dirty="0">
                <a:solidFill>
                  <a:schemeClr val="accent1"/>
                </a:solidFill>
                <a:latin typeface="微软雅黑" pitchFamily="34" charset="-122"/>
                <a:ea typeface="微软雅黑" pitchFamily="34" charset="-122"/>
                <a:cs typeface="微软雅黑" pitchFamily="34" charset="-122"/>
              </a:endParaRPr>
            </a:p>
          </p:txBody>
        </p:sp>
        <p:sp>
          <p:nvSpPr>
            <p:cNvPr id="319" name="TextBox 192"/>
            <p:cNvSpPr txBox="1"/>
            <p:nvPr/>
          </p:nvSpPr>
          <p:spPr>
            <a:xfrm>
              <a:off x="9826" y="2765"/>
              <a:ext cx="4538" cy="484"/>
            </a:xfrm>
            <a:prstGeom prst="rect">
              <a:avLst/>
            </a:prstGeom>
            <a:noFill/>
          </p:spPr>
          <p:txBody>
            <a:bodyPr wrap="square" lIns="0" tIns="0" rIns="0" bIns="0" rtlCol="0" anchor="ctr" anchorCtr="0">
              <a:spAutoFit/>
            </a:bodyPr>
            <a:lstStyle/>
            <a:p>
              <a:pPr algn="l"/>
              <a:r>
                <a:rPr lang="en-US" altLang="zh-CN" sz="1000" dirty="0">
                  <a:solidFill>
                    <a:schemeClr val="tx1">
                      <a:lumMod val="85000"/>
                      <a:lumOff val="15000"/>
                    </a:schemeClr>
                  </a:solidFill>
                  <a:latin typeface="微软雅黑" pitchFamily="34" charset="-122"/>
                  <a:ea typeface="微软雅黑" pitchFamily="34" charset="-122"/>
                  <a:cs typeface="微软雅黑" pitchFamily="34" charset="-122"/>
                </a:rPr>
                <a:t>3</a:t>
              </a:r>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rPr>
                <a:t>月：年应纳税所得额低于</a:t>
              </a:r>
              <a:r>
                <a:rPr lang="en-US" altLang="zh-CN" sz="1000" dirty="0">
                  <a:solidFill>
                    <a:srgbClr val="FF0000"/>
                  </a:solidFill>
                  <a:latin typeface="微软雅黑" pitchFamily="34" charset="-122"/>
                  <a:ea typeface="微软雅黑" pitchFamily="34" charset="-122"/>
                  <a:cs typeface="微软雅黑" pitchFamily="34" charset="-122"/>
                </a:rPr>
                <a:t>20</a:t>
              </a:r>
              <a:r>
                <a:rPr lang="zh-CN" altLang="en-US" sz="1000" dirty="0">
                  <a:solidFill>
                    <a:srgbClr val="FF0000"/>
                  </a:solidFill>
                  <a:latin typeface="微软雅黑" pitchFamily="34" charset="-122"/>
                  <a:ea typeface="微软雅黑" pitchFamily="34" charset="-122"/>
                  <a:cs typeface="微软雅黑" pitchFamily="34" charset="-122"/>
                </a:rPr>
                <a:t>万元</a:t>
              </a:r>
              <a:r>
                <a:rPr lang="en-US" altLang="zh-CN" sz="1000" dirty="0">
                  <a:solidFill>
                    <a:schemeClr val="tx1">
                      <a:lumMod val="85000"/>
                      <a:lumOff val="15000"/>
                    </a:schemeClr>
                  </a:solidFill>
                  <a:latin typeface="微软雅黑" pitchFamily="34" charset="-122"/>
                  <a:ea typeface="微软雅黑" pitchFamily="34" charset="-122"/>
                  <a:cs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rPr>
                <a:t>含</a:t>
              </a:r>
              <a:r>
                <a:rPr lang="en-US" altLang="zh-CN" sz="1000" dirty="0">
                  <a:solidFill>
                    <a:schemeClr val="tx1">
                      <a:lumMod val="85000"/>
                      <a:lumOff val="15000"/>
                    </a:schemeClr>
                  </a:solidFill>
                  <a:latin typeface="微软雅黑" pitchFamily="34" charset="-122"/>
                  <a:ea typeface="微软雅黑" pitchFamily="34" charset="-122"/>
                  <a:cs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rPr>
                <a:t>享受减半征收。</a:t>
              </a:r>
              <a:endParaRPr lang="zh-CN" altLang="en-US" sz="1000" dirty="0">
                <a:solidFill>
                  <a:schemeClr val="tx1">
                    <a:lumMod val="85000"/>
                    <a:lumOff val="15000"/>
                  </a:schemeClr>
                </a:solidFill>
                <a:latin typeface="微软雅黑" pitchFamily="34" charset="-122"/>
                <a:ea typeface="微软雅黑" pitchFamily="34" charset="-122"/>
                <a:cs typeface="微软雅黑" pitchFamily="34" charset="-122"/>
              </a:endParaRPr>
            </a:p>
            <a:p>
              <a:pPr algn="l"/>
              <a:r>
                <a:rPr lang="en-US" altLang="zh-CN" sz="1000" dirty="0">
                  <a:solidFill>
                    <a:schemeClr val="tx1">
                      <a:lumMod val="85000"/>
                      <a:lumOff val="15000"/>
                    </a:schemeClr>
                  </a:solidFill>
                  <a:latin typeface="微软雅黑" pitchFamily="34" charset="-122"/>
                  <a:ea typeface="微软雅黑" pitchFamily="34" charset="-122"/>
                  <a:cs typeface="微软雅黑" pitchFamily="34" charset="-122"/>
                </a:rPr>
                <a:t>9</a:t>
              </a:r>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rPr>
                <a:t>月：年应纳税所得额低于</a:t>
              </a:r>
              <a:r>
                <a:rPr lang="en-US" altLang="zh-CN" sz="1000" dirty="0">
                  <a:solidFill>
                    <a:srgbClr val="FF0000"/>
                  </a:solidFill>
                  <a:latin typeface="微软雅黑" pitchFamily="34" charset="-122"/>
                  <a:ea typeface="微软雅黑" pitchFamily="34" charset="-122"/>
                  <a:cs typeface="微软雅黑" pitchFamily="34" charset="-122"/>
                </a:rPr>
                <a:t>30</a:t>
              </a:r>
              <a:r>
                <a:rPr lang="zh-CN" altLang="en-US" sz="1000" dirty="0">
                  <a:solidFill>
                    <a:srgbClr val="FF0000"/>
                  </a:solidFill>
                  <a:latin typeface="微软雅黑" pitchFamily="34" charset="-122"/>
                  <a:ea typeface="微软雅黑" pitchFamily="34" charset="-122"/>
                  <a:cs typeface="微软雅黑" pitchFamily="34" charset="-122"/>
                </a:rPr>
                <a:t>万元</a:t>
              </a:r>
              <a:r>
                <a:rPr lang="en-US" altLang="zh-CN" sz="1000" dirty="0">
                  <a:solidFill>
                    <a:schemeClr val="tx1">
                      <a:lumMod val="85000"/>
                      <a:lumOff val="15000"/>
                    </a:schemeClr>
                  </a:solidFill>
                  <a:latin typeface="微软雅黑" pitchFamily="34" charset="-122"/>
                  <a:ea typeface="微软雅黑" pitchFamily="34" charset="-122"/>
                  <a:cs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rPr>
                <a:t>含</a:t>
              </a:r>
              <a:r>
                <a:rPr lang="en-US" altLang="zh-CN" sz="1000" dirty="0">
                  <a:solidFill>
                    <a:schemeClr val="tx1">
                      <a:lumMod val="85000"/>
                      <a:lumOff val="15000"/>
                    </a:schemeClr>
                  </a:solidFill>
                  <a:latin typeface="微软雅黑" pitchFamily="34" charset="-122"/>
                  <a:ea typeface="微软雅黑" pitchFamily="34" charset="-122"/>
                  <a:cs typeface="微软雅黑" pitchFamily="34" charset="-122"/>
                </a:rPr>
                <a:t>)</a:t>
              </a:r>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rPr>
                <a:t>享受减半征收。</a:t>
              </a:r>
              <a:endParaRPr lang="zh-CN" altLang="en-US" sz="1000" dirty="0">
                <a:solidFill>
                  <a:schemeClr val="tx1">
                    <a:lumMod val="85000"/>
                    <a:lumOff val="15000"/>
                  </a:schemeClr>
                </a:solidFill>
                <a:latin typeface="微软雅黑" pitchFamily="34" charset="-122"/>
                <a:ea typeface="微软雅黑" pitchFamily="34" charset="-122"/>
                <a:cs typeface="微软雅黑" pitchFamily="34" charset="-122"/>
              </a:endParaRPr>
            </a:p>
          </p:txBody>
        </p:sp>
        <p:sp>
          <p:nvSpPr>
            <p:cNvPr id="320" name="Teardrop 167"/>
            <p:cNvSpPr/>
            <p:nvPr/>
          </p:nvSpPr>
          <p:spPr>
            <a:xfrm rot="8040000">
              <a:off x="6962" y="3573"/>
              <a:ext cx="683" cy="683"/>
            </a:xfrm>
            <a:prstGeom prst="teardrop">
              <a:avLst/>
            </a:prstGeom>
            <a:solidFill>
              <a:schemeClr val="accent3"/>
            </a:solidFill>
            <a:ln>
              <a:noFill/>
            </a:ln>
            <a:effectLst>
              <a:outerShdw blurRad="152400" dir="20460000" sy="23000" kx="1200000" algn="b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1" name="TextBox 171"/>
            <p:cNvSpPr txBox="1"/>
            <p:nvPr/>
          </p:nvSpPr>
          <p:spPr>
            <a:xfrm>
              <a:off x="6458" y="3122"/>
              <a:ext cx="1502" cy="436"/>
            </a:xfrm>
            <a:prstGeom prst="rect">
              <a:avLst/>
            </a:prstGeom>
            <a:noFill/>
          </p:spPr>
          <p:txBody>
            <a:bodyPr wrap="square" lIns="0" tIns="0" rIns="0" bIns="0" rtlCol="0" anchor="ctr" anchorCtr="0">
              <a:spAutoFit/>
            </a:bodyPr>
            <a:lstStyle/>
            <a:p>
              <a:pPr algn="ctr"/>
              <a:r>
                <a:rPr lang="en-US" altLang="en-IN" sz="1800" spc="40" dirty="0" smtClean="0">
                  <a:solidFill>
                    <a:schemeClr val="tx1">
                      <a:lumMod val="85000"/>
                      <a:lumOff val="15000"/>
                    </a:schemeClr>
                  </a:solidFill>
                  <a:latin typeface="微软雅黑 Light" panose="020B0502040204020203" pitchFamily="34" charset="-122"/>
                </a:rPr>
                <a:t> 2016</a:t>
              </a:r>
              <a:endParaRPr lang="en-US" altLang="en-IN" sz="1800" spc="40" dirty="0" smtClean="0">
                <a:solidFill>
                  <a:schemeClr val="tx1">
                    <a:lumMod val="85000"/>
                    <a:lumOff val="15000"/>
                  </a:schemeClr>
                </a:solidFill>
                <a:latin typeface="微软雅黑 Light" panose="020B0502040204020203" pitchFamily="34" charset="-122"/>
              </a:endParaRPr>
            </a:p>
          </p:txBody>
        </p:sp>
        <p:sp>
          <p:nvSpPr>
            <p:cNvPr id="323" name="TextBox 192"/>
            <p:cNvSpPr txBox="1"/>
            <p:nvPr/>
          </p:nvSpPr>
          <p:spPr>
            <a:xfrm>
              <a:off x="10295" y="380"/>
              <a:ext cx="9057" cy="1211"/>
            </a:xfrm>
            <a:prstGeom prst="rect">
              <a:avLst/>
            </a:prstGeom>
            <a:noFill/>
            <a:ln>
              <a:solidFill>
                <a:schemeClr val="accent4">
                  <a:lumMod val="40000"/>
                  <a:lumOff val="60000"/>
                </a:schemeClr>
              </a:solidFill>
            </a:ln>
          </p:spPr>
          <p:txBody>
            <a:bodyPr wrap="square" lIns="0" tIns="0" rIns="0" bIns="0" rtlCol="0" anchor="ctr" anchorCtr="0">
              <a:spAutoFit/>
            </a:bodyPr>
            <a:lstStyle/>
            <a:p>
              <a:pPr algn="l"/>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rPr>
                <a:t>自2019年1月1日至2021年12月31日，对小型微利企业年应纳税所得额不超过100万元的部分，减按25%计入应纳税所得额，按20%的税率缴纳企业所得税；</a:t>
              </a:r>
              <a:endParaRPr lang="zh-CN" altLang="en-US" sz="1000" dirty="0">
                <a:solidFill>
                  <a:schemeClr val="tx1">
                    <a:lumMod val="85000"/>
                    <a:lumOff val="15000"/>
                  </a:schemeClr>
                </a:solidFill>
                <a:latin typeface="微软雅黑" pitchFamily="34" charset="-122"/>
                <a:ea typeface="微软雅黑" pitchFamily="34" charset="-122"/>
                <a:cs typeface="微软雅黑" pitchFamily="34" charset="-122"/>
              </a:endParaRPr>
            </a:p>
            <a:p>
              <a:pPr algn="l"/>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rPr>
                <a:t>对年应纳税所得额超过100万元但不超过300万元的部分，减按50%计入应纳税所得额，按20%的税率缴纳企业所得税。</a:t>
              </a:r>
              <a:endParaRPr lang="zh-CN" altLang="en-US" sz="1000" dirty="0">
                <a:solidFill>
                  <a:schemeClr val="tx1">
                    <a:lumMod val="85000"/>
                    <a:lumOff val="15000"/>
                  </a:schemeClr>
                </a:solidFill>
                <a:latin typeface="微软雅黑" pitchFamily="34" charset="-122"/>
                <a:ea typeface="微软雅黑" pitchFamily="34" charset="-122"/>
                <a:cs typeface="微软雅黑" pitchFamily="34" charset="-122"/>
              </a:endParaRPr>
            </a:p>
            <a:p>
              <a:pPr algn="l"/>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rPr>
                <a:t> 　　</a:t>
              </a:r>
              <a:endParaRPr lang="zh-CN" altLang="en-US" sz="1000" dirty="0">
                <a:solidFill>
                  <a:schemeClr val="tx1"/>
                </a:solidFill>
                <a:effectLst>
                  <a:outerShdw blurRad="38100" dist="19050" dir="2700000" algn="tl" rotWithShape="0">
                    <a:schemeClr val="dk1">
                      <a:alpha val="40000"/>
                    </a:schemeClr>
                  </a:outerShdw>
                </a:effectLst>
                <a:latin typeface="微软雅黑" pitchFamily="34" charset="-122"/>
                <a:ea typeface="微软雅黑" pitchFamily="34" charset="-122"/>
                <a:cs typeface="微软雅黑" pitchFamily="34" charset="-122"/>
              </a:endParaRPr>
            </a:p>
          </p:txBody>
        </p:sp>
        <p:sp>
          <p:nvSpPr>
            <p:cNvPr id="324" name="文本框 323"/>
            <p:cNvSpPr txBox="1"/>
            <p:nvPr/>
          </p:nvSpPr>
          <p:spPr>
            <a:xfrm>
              <a:off x="3962" y="2440"/>
              <a:ext cx="1159" cy="654"/>
            </a:xfrm>
            <a:prstGeom prst="rect">
              <a:avLst/>
            </a:prstGeom>
            <a:noFill/>
          </p:spPr>
          <p:txBody>
            <a:bodyPr wrap="none" rtlCol="0">
              <a:spAutoFit/>
            </a:bodyPr>
            <a:lstStyle/>
            <a:p>
              <a:r>
                <a:rPr lang="en-US" altLang="en-IN" dirty="0">
                  <a:solidFill>
                    <a:prstClr val="white"/>
                  </a:solidFill>
                  <a:latin typeface="微软雅黑 Light" panose="020B0502040204020203" pitchFamily="34" charset="-122"/>
                </a:rPr>
                <a:t>2018</a:t>
              </a:r>
              <a:endParaRPr lang="en-US" altLang="en-IN" dirty="0">
                <a:solidFill>
                  <a:prstClr val="white"/>
                </a:solidFill>
                <a:latin typeface="微软雅黑 Light" panose="020B0502040204020203" pitchFamily="34" charset="-122"/>
              </a:endParaRPr>
            </a:p>
          </p:txBody>
        </p:sp>
        <p:sp>
          <p:nvSpPr>
            <p:cNvPr id="755" name="Teardrop 167"/>
            <p:cNvSpPr/>
            <p:nvPr/>
          </p:nvSpPr>
          <p:spPr>
            <a:xfrm>
              <a:off x="1490" y="4144"/>
              <a:ext cx="683" cy="683"/>
            </a:xfrm>
            <a:prstGeom prst="teardrop">
              <a:avLst/>
            </a:prstGeom>
            <a:solidFill>
              <a:schemeClr val="accent4">
                <a:lumMod val="75000"/>
              </a:schemeClr>
            </a:solidFill>
            <a:ln>
              <a:noFill/>
            </a:ln>
            <a:effectLst>
              <a:outerShdw blurRad="152400" dir="20460000" sy="23000" kx="1200000" algn="br"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56" name="TextBox 46"/>
            <p:cNvSpPr txBox="1"/>
            <p:nvPr/>
          </p:nvSpPr>
          <p:spPr>
            <a:xfrm>
              <a:off x="440" y="4776"/>
              <a:ext cx="3170" cy="484"/>
            </a:xfrm>
            <a:prstGeom prst="rect">
              <a:avLst/>
            </a:prstGeom>
            <a:noFill/>
          </p:spPr>
          <p:txBody>
            <a:bodyPr wrap="square" lIns="0" tIns="0" rIns="0" bIns="0" rtlCol="0" anchor="ctr" anchorCtr="0">
              <a:spAutoFit/>
            </a:bodyPr>
            <a:lstStyle/>
            <a:p>
              <a:pPr algn="l">
                <a:buNone/>
              </a:pPr>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sym typeface="+mn-ea"/>
                </a:rPr>
                <a:t>年应纳税所得额低于</a:t>
              </a:r>
              <a:r>
                <a:rPr lang="en-US" altLang="zh-CN" sz="1000" dirty="0">
                  <a:solidFill>
                    <a:srgbClr val="FF0000"/>
                  </a:solidFill>
                  <a:latin typeface="微软雅黑" pitchFamily="34" charset="-122"/>
                  <a:ea typeface="微软雅黑" pitchFamily="34" charset="-122"/>
                  <a:cs typeface="微软雅黑" pitchFamily="34" charset="-122"/>
                  <a:sym typeface="+mn-ea"/>
                </a:rPr>
                <a:t>50</a:t>
              </a:r>
              <a:r>
                <a:rPr lang="zh-CN" altLang="en-US" sz="1000" dirty="0">
                  <a:solidFill>
                    <a:srgbClr val="FF0000"/>
                  </a:solidFill>
                  <a:latin typeface="微软雅黑" pitchFamily="34" charset="-122"/>
                  <a:ea typeface="微软雅黑" pitchFamily="34" charset="-122"/>
                  <a:cs typeface="微软雅黑" pitchFamily="34" charset="-122"/>
                  <a:sym typeface="+mn-ea"/>
                </a:rPr>
                <a:t>万元</a:t>
              </a:r>
              <a:r>
                <a:rPr lang="en-US" altLang="zh-CN" sz="1000" dirty="0">
                  <a:solidFill>
                    <a:schemeClr val="tx1">
                      <a:lumMod val="85000"/>
                      <a:lumOff val="15000"/>
                    </a:schemeClr>
                  </a:solidFill>
                  <a:latin typeface="微软雅黑" pitchFamily="34" charset="-122"/>
                  <a:ea typeface="微软雅黑" pitchFamily="34" charset="-122"/>
                  <a:cs typeface="微软雅黑" pitchFamily="34" charset="-122"/>
                  <a:sym typeface="+mn-ea"/>
                </a:rPr>
                <a:t>(</a:t>
              </a:r>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sym typeface="+mn-ea"/>
                </a:rPr>
                <a:t>含</a:t>
              </a:r>
              <a:r>
                <a:rPr lang="en-US" altLang="zh-CN" sz="1000" dirty="0">
                  <a:solidFill>
                    <a:schemeClr val="tx1">
                      <a:lumMod val="85000"/>
                      <a:lumOff val="15000"/>
                    </a:schemeClr>
                  </a:solidFill>
                  <a:latin typeface="微软雅黑" pitchFamily="34" charset="-122"/>
                  <a:ea typeface="微软雅黑" pitchFamily="34" charset="-122"/>
                  <a:cs typeface="微软雅黑" pitchFamily="34" charset="-122"/>
                  <a:sym typeface="+mn-ea"/>
                </a:rPr>
                <a:t>)</a:t>
              </a:r>
              <a:r>
                <a:rPr lang="zh-CN" altLang="en-US" sz="1000" dirty="0">
                  <a:solidFill>
                    <a:schemeClr val="tx1">
                      <a:lumMod val="85000"/>
                      <a:lumOff val="15000"/>
                    </a:schemeClr>
                  </a:solidFill>
                  <a:latin typeface="微软雅黑" pitchFamily="34" charset="-122"/>
                  <a:ea typeface="微软雅黑" pitchFamily="34" charset="-122"/>
                  <a:cs typeface="微软雅黑" pitchFamily="34" charset="-122"/>
                  <a:sym typeface="+mn-ea"/>
                </a:rPr>
                <a:t>享受减半征收。</a:t>
              </a:r>
              <a:endParaRPr lang="zh-CN" altLang="en-US" sz="1000" dirty="0">
                <a:solidFill>
                  <a:schemeClr val="tx1">
                    <a:lumMod val="85000"/>
                    <a:lumOff val="15000"/>
                  </a:schemeClr>
                </a:solidFill>
                <a:latin typeface="微软雅黑" pitchFamily="34" charset="-122"/>
                <a:ea typeface="微软雅黑" pitchFamily="34" charset="-122"/>
                <a:cs typeface="微软雅黑" pitchFamily="34" charset="-122"/>
              </a:endParaRPr>
            </a:p>
          </p:txBody>
        </p:sp>
      </p:grpSp>
      <p:sp>
        <p:nvSpPr>
          <p:cNvPr id="40" name="文本框 39"/>
          <p:cNvSpPr txBox="1"/>
          <p:nvPr/>
        </p:nvSpPr>
        <p:spPr>
          <a:xfrm>
            <a:off x="533400" y="182245"/>
            <a:ext cx="2583180" cy="414020"/>
          </a:xfrm>
          <a:prstGeom prst="rect">
            <a:avLst/>
          </a:prstGeom>
          <a:noFill/>
        </p:spPr>
        <p:txBody>
          <a:bodyPr wrap="none" rtlCol="0" anchor="t">
            <a:spAutoFit/>
          </a:bodyPr>
          <a:p>
            <a:r>
              <a:rPr lang="en-US" altLang="zh-CN" dirty="0">
                <a:solidFill>
                  <a:srgbClr val="FF0000"/>
                </a:solidFill>
                <a:latin typeface="+mj-ea"/>
                <a:ea typeface="+mj-ea"/>
                <a:sym typeface="+mn-ea"/>
              </a:rPr>
              <a:t>2019</a:t>
            </a:r>
            <a:r>
              <a:rPr lang="zh-CN" altLang="en-US" dirty="0">
                <a:solidFill>
                  <a:srgbClr val="FF0000"/>
                </a:solidFill>
                <a:latin typeface="+mj-ea"/>
                <a:ea typeface="+mj-ea"/>
                <a:sym typeface="+mn-ea"/>
              </a:rPr>
              <a:t>年</a:t>
            </a:r>
            <a:r>
              <a:rPr lang="en-US" altLang="zh-CN" dirty="0">
                <a:solidFill>
                  <a:srgbClr val="FF0000"/>
                </a:solidFill>
                <a:latin typeface="+mj-ea"/>
                <a:ea typeface="+mj-ea"/>
                <a:sym typeface="+mn-ea"/>
              </a:rPr>
              <a:t>1</a:t>
            </a:r>
            <a:r>
              <a:rPr lang="zh-CN" altLang="en-US" dirty="0">
                <a:solidFill>
                  <a:srgbClr val="FF0000"/>
                </a:solidFill>
                <a:latin typeface="+mj-ea"/>
                <a:ea typeface="+mj-ea"/>
                <a:sym typeface="+mn-ea"/>
              </a:rPr>
              <a:t>月</a:t>
            </a:r>
            <a:r>
              <a:rPr lang="en-US" altLang="zh-CN" dirty="0">
                <a:solidFill>
                  <a:srgbClr val="FF0000"/>
                </a:solidFill>
                <a:latin typeface="+mj-ea"/>
                <a:ea typeface="+mj-ea"/>
                <a:sym typeface="+mn-ea"/>
              </a:rPr>
              <a:t>1</a:t>
            </a:r>
            <a:r>
              <a:rPr lang="zh-CN" altLang="en-US" dirty="0">
                <a:solidFill>
                  <a:srgbClr val="FF0000"/>
                </a:solidFill>
                <a:latin typeface="+mj-ea"/>
                <a:ea typeface="+mj-ea"/>
                <a:sym typeface="+mn-ea"/>
              </a:rPr>
              <a:t>日起执行</a:t>
            </a:r>
            <a:endParaRPr lang="zh-CN" altLang="en-US" dirty="0">
              <a:solidFill>
                <a:srgbClr val="FF0000"/>
              </a:solidFill>
              <a:latin typeface="+mj-ea"/>
              <a:ea typeface="+mj-ea"/>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8"/>
          <p:cNvSpPr txBox="1">
            <a:spLocks noChangeArrowheads="1"/>
          </p:cNvSpPr>
          <p:nvPr/>
        </p:nvSpPr>
        <p:spPr bwMode="gray">
          <a:xfrm>
            <a:off x="4943100" y="316196"/>
            <a:ext cx="2111903" cy="9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r>
              <a:rPr lang="zh-CN" altLang="en-US" sz="2665" dirty="0">
                <a:latin typeface="微软雅黑" pitchFamily="34" charset="-122"/>
                <a:ea typeface="微软雅黑" pitchFamily="34" charset="-122"/>
              </a:rPr>
              <a:t>深化增值税改革</a:t>
            </a:r>
            <a:endParaRPr lang="zh-CN" altLang="en-US" sz="2665" dirty="0">
              <a:latin typeface="微软雅黑" pitchFamily="34" charset="-122"/>
              <a:ea typeface="微软雅黑" pitchFamily="34" charset="-122"/>
            </a:endParaRPr>
          </a:p>
        </p:txBody>
      </p:sp>
      <p:cxnSp>
        <p:nvCxnSpPr>
          <p:cNvPr id="14" name="直接连接符​​ 14"/>
          <p:cNvCxnSpPr/>
          <p:nvPr/>
        </p:nvCxnSpPr>
        <p:spPr>
          <a:xfrm>
            <a:off x="7528714" y="625953"/>
            <a:ext cx="4076376" cy="0"/>
          </a:xfrm>
          <a:prstGeom prst="line">
            <a:avLst/>
          </a:prstGeom>
          <a:ln w="9525">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82741" y="625953"/>
            <a:ext cx="4076376" cy="0"/>
          </a:xfrm>
          <a:prstGeom prst="line">
            <a:avLst/>
          </a:prstGeom>
          <a:ln w="9525">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2176802" y="1818472"/>
            <a:ext cx="2245545" cy="2533636"/>
            <a:chOff x="1632857" y="1363189"/>
            <a:chExt cx="1684422" cy="1900524"/>
          </a:xfrm>
        </p:grpSpPr>
        <p:sp>
          <p:nvSpPr>
            <p:cNvPr id="93" name="Freeform 5"/>
            <p:cNvSpPr/>
            <p:nvPr/>
          </p:nvSpPr>
          <p:spPr bwMode="auto">
            <a:xfrm rot="5400000">
              <a:off x="1524806" y="1471240"/>
              <a:ext cx="1900524" cy="168442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91425" tIns="45712" rIns="91425" bIns="45712" numCol="1" anchor="t" anchorCtr="0" compatLnSpc="1"/>
            <a:lstStyle/>
            <a:p>
              <a:endParaRPr lang="zh-CN" altLang="en-US" sz="1865"/>
            </a:p>
          </p:txBody>
        </p:sp>
        <p:sp>
          <p:nvSpPr>
            <p:cNvPr id="94" name="Freeform 5"/>
            <p:cNvSpPr/>
            <p:nvPr/>
          </p:nvSpPr>
          <p:spPr bwMode="auto">
            <a:xfrm rot="5400000">
              <a:off x="1782571" y="1699695"/>
              <a:ext cx="1384993" cy="122751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tx2"/>
            </a:solidFill>
            <a:ln w="15875">
              <a:noFill/>
            </a:ln>
            <a:effectLst>
              <a:innerShdw blurRad="63500" dist="25400" dir="8100000">
                <a:prstClr val="black">
                  <a:alpha val="50000"/>
                </a:prstClr>
              </a:innerShdw>
            </a:effectLst>
          </p:spPr>
          <p:txBody>
            <a:bodyPr vert="horz" wrap="square" lIns="91425" tIns="45712" rIns="91425" bIns="45712" numCol="1" anchor="t" anchorCtr="0" compatLnSpc="1"/>
            <a:lstStyle/>
            <a:p>
              <a:endParaRPr lang="zh-CN" altLang="en-US" sz="1865"/>
            </a:p>
          </p:txBody>
        </p:sp>
        <p:sp>
          <p:nvSpPr>
            <p:cNvPr id="95" name="文本框 94"/>
            <p:cNvSpPr txBox="1"/>
            <p:nvPr/>
          </p:nvSpPr>
          <p:spPr>
            <a:xfrm>
              <a:off x="1705546" y="2084234"/>
              <a:ext cx="1539044" cy="436789"/>
            </a:xfrm>
            <a:prstGeom prst="rect">
              <a:avLst/>
            </a:prstGeom>
            <a:noFill/>
          </p:spPr>
          <p:txBody>
            <a:bodyPr wrap="square" lIns="91425" tIns="45712" rIns="91425" bIns="45712" rtlCol="0">
              <a:spAutoFit/>
            </a:bodyPr>
            <a:lstStyle/>
            <a:p>
              <a:pPr algn="ctr"/>
              <a:r>
                <a:rPr lang="zh-CN" altLang="en-US" sz="3200" dirty="0">
                  <a:solidFill>
                    <a:schemeClr val="bg1"/>
                  </a:solidFill>
                  <a:latin typeface="Impact" pitchFamily="34" charset="0"/>
                </a:rPr>
                <a:t>一</a:t>
              </a:r>
              <a:endParaRPr lang="zh-CN" altLang="en-US" sz="3200" dirty="0">
                <a:solidFill>
                  <a:schemeClr val="bg1"/>
                </a:solidFill>
                <a:latin typeface="Impact" pitchFamily="34" charset="0"/>
              </a:endParaRPr>
            </a:p>
          </p:txBody>
        </p:sp>
      </p:grpSp>
      <p:grpSp>
        <p:nvGrpSpPr>
          <p:cNvPr id="4" name="组合 3"/>
          <p:cNvGrpSpPr/>
          <p:nvPr/>
        </p:nvGrpSpPr>
        <p:grpSpPr>
          <a:xfrm>
            <a:off x="5145329" y="2082876"/>
            <a:ext cx="2051738" cy="2229881"/>
            <a:chOff x="3859600" y="1561523"/>
            <a:chExt cx="1539044" cy="1672672"/>
          </a:xfrm>
        </p:grpSpPr>
        <p:grpSp>
          <p:nvGrpSpPr>
            <p:cNvPr id="96" name="组合 95"/>
            <p:cNvGrpSpPr/>
            <p:nvPr/>
          </p:nvGrpSpPr>
          <p:grpSpPr>
            <a:xfrm>
              <a:off x="3880733" y="1561523"/>
              <a:ext cx="1482478" cy="1672672"/>
              <a:chOff x="5331123" y="2557541"/>
              <a:chExt cx="1611146" cy="1817848"/>
            </a:xfrm>
          </p:grpSpPr>
          <p:sp>
            <p:nvSpPr>
              <p:cNvPr id="97" name="Freeform 5"/>
              <p:cNvSpPr/>
              <p:nvPr/>
            </p:nvSpPr>
            <p:spPr bwMode="auto">
              <a:xfrm rot="5400000">
                <a:off x="5227772" y="2660892"/>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121900" tIns="60950" rIns="121900" bIns="60950" numCol="1" anchor="t" anchorCtr="0" compatLnSpc="1"/>
              <a:lstStyle/>
              <a:p>
                <a:endParaRPr lang="zh-CN" altLang="en-US" sz="1865"/>
              </a:p>
            </p:txBody>
          </p:sp>
          <p:sp>
            <p:nvSpPr>
              <p:cNvPr id="98" name="Freeform 5"/>
              <p:cNvSpPr/>
              <p:nvPr/>
            </p:nvSpPr>
            <p:spPr bwMode="auto">
              <a:xfrm rot="5400000">
                <a:off x="5474324" y="2879409"/>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2"/>
              </a:solidFill>
              <a:ln w="15875">
                <a:noFill/>
              </a:ln>
              <a:effectLst>
                <a:innerShdw blurRad="63500" dist="25400" dir="8100000">
                  <a:prstClr val="black">
                    <a:alpha val="50000"/>
                  </a:prstClr>
                </a:innerShdw>
              </a:effectLst>
            </p:spPr>
            <p:txBody>
              <a:bodyPr vert="horz" wrap="square" lIns="121900" tIns="60950" rIns="121900" bIns="60950" numCol="1" anchor="t" anchorCtr="0" compatLnSpc="1"/>
              <a:lstStyle/>
              <a:p>
                <a:endParaRPr lang="zh-CN" altLang="en-US" sz="1865"/>
              </a:p>
            </p:txBody>
          </p:sp>
        </p:grpSp>
        <p:sp>
          <p:nvSpPr>
            <p:cNvPr id="99" name="文本框 98"/>
            <p:cNvSpPr txBox="1"/>
            <p:nvPr/>
          </p:nvSpPr>
          <p:spPr>
            <a:xfrm>
              <a:off x="3859600" y="2165887"/>
              <a:ext cx="1539044" cy="436789"/>
            </a:xfrm>
            <a:prstGeom prst="rect">
              <a:avLst/>
            </a:prstGeom>
            <a:noFill/>
          </p:spPr>
          <p:txBody>
            <a:bodyPr wrap="square" lIns="91425" tIns="45712" rIns="91425" bIns="45712" rtlCol="0">
              <a:spAutoFit/>
            </a:bodyPr>
            <a:lstStyle/>
            <a:p>
              <a:pPr algn="ctr"/>
              <a:r>
                <a:rPr lang="zh-CN" altLang="en-US" sz="3200" dirty="0">
                  <a:solidFill>
                    <a:schemeClr val="bg1"/>
                  </a:solidFill>
                  <a:latin typeface="Impact" pitchFamily="34" charset="0"/>
                </a:rPr>
                <a:t>二</a:t>
              </a:r>
              <a:endParaRPr lang="zh-CN" altLang="en-US" sz="3200" dirty="0">
                <a:solidFill>
                  <a:schemeClr val="bg1"/>
                </a:solidFill>
                <a:latin typeface="Impact" pitchFamily="34" charset="0"/>
              </a:endParaRPr>
            </a:p>
          </p:txBody>
        </p:sp>
      </p:grpSp>
      <p:grpSp>
        <p:nvGrpSpPr>
          <p:cNvPr id="100" name="组合 99"/>
          <p:cNvGrpSpPr/>
          <p:nvPr/>
        </p:nvGrpSpPr>
        <p:grpSpPr>
          <a:xfrm>
            <a:off x="7645918" y="2517604"/>
            <a:ext cx="2051738" cy="1811028"/>
            <a:chOff x="7992049" y="2392298"/>
            <a:chExt cx="2462220" cy="2173353"/>
          </a:xfrm>
        </p:grpSpPr>
        <p:grpSp>
          <p:nvGrpSpPr>
            <p:cNvPr id="101" name="组合 100"/>
            <p:cNvGrpSpPr/>
            <p:nvPr/>
          </p:nvGrpSpPr>
          <p:grpSpPr>
            <a:xfrm>
              <a:off x="8260045" y="2392298"/>
              <a:ext cx="1926228" cy="2173353"/>
              <a:chOff x="5331123" y="2557541"/>
              <a:chExt cx="1611146" cy="1817848"/>
            </a:xfrm>
          </p:grpSpPr>
          <p:sp>
            <p:nvSpPr>
              <p:cNvPr id="103" name="Freeform 5"/>
              <p:cNvSpPr/>
              <p:nvPr/>
            </p:nvSpPr>
            <p:spPr bwMode="auto">
              <a:xfrm rot="5400000">
                <a:off x="5227772" y="2660892"/>
                <a:ext cx="1817848" cy="161114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a:gsLst>
                  <a:gs pos="0">
                    <a:schemeClr val="bg1"/>
                  </a:gs>
                  <a:gs pos="100000">
                    <a:srgbClr val="D3D3D3"/>
                  </a:gs>
                </a:gsLst>
                <a:lin ang="8100000" scaled="0"/>
              </a:gradFill>
              <a:ln w="19050">
                <a:gradFill>
                  <a:gsLst>
                    <a:gs pos="0">
                      <a:srgbClr val="ADADAD"/>
                    </a:gs>
                    <a:gs pos="100000">
                      <a:schemeClr val="bg1"/>
                    </a:gs>
                  </a:gsLst>
                  <a:lin ang="8100000" scaled="0"/>
                </a:gradFill>
              </a:ln>
              <a:effectLst>
                <a:outerShdw blurRad="203200" dist="76200" dir="2700000" algn="tl" rotWithShape="0">
                  <a:prstClr val="black">
                    <a:alpha val="40000"/>
                  </a:prstClr>
                </a:outerShdw>
              </a:effectLst>
            </p:spPr>
            <p:txBody>
              <a:bodyPr vert="horz" wrap="square" lIns="121900" tIns="60950" rIns="121900" bIns="60950" numCol="1" anchor="t" anchorCtr="0" compatLnSpc="1"/>
              <a:lstStyle/>
              <a:p>
                <a:endParaRPr lang="zh-CN" altLang="en-US" sz="1865"/>
              </a:p>
            </p:txBody>
          </p:sp>
          <p:sp>
            <p:nvSpPr>
              <p:cNvPr id="104" name="Freeform 5"/>
              <p:cNvSpPr/>
              <p:nvPr/>
            </p:nvSpPr>
            <p:spPr bwMode="auto">
              <a:xfrm rot="5400000">
                <a:off x="5474324" y="2879409"/>
                <a:ext cx="1324744" cy="1174112"/>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tx2"/>
              </a:solidFill>
              <a:ln w="15875">
                <a:noFill/>
              </a:ln>
              <a:effectLst>
                <a:innerShdw blurRad="63500" dist="25400" dir="8100000">
                  <a:prstClr val="black">
                    <a:alpha val="50000"/>
                  </a:prstClr>
                </a:innerShdw>
              </a:effectLst>
            </p:spPr>
            <p:txBody>
              <a:bodyPr vert="horz" wrap="square" lIns="121900" tIns="60950" rIns="121900" bIns="60950" numCol="1" anchor="t" anchorCtr="0" compatLnSpc="1"/>
              <a:lstStyle/>
              <a:p>
                <a:endParaRPr lang="zh-CN" altLang="en-US" sz="1865"/>
              </a:p>
            </p:txBody>
          </p:sp>
        </p:grpSp>
        <p:sp>
          <p:nvSpPr>
            <p:cNvPr id="102" name="文本框 101"/>
            <p:cNvSpPr txBox="1"/>
            <p:nvPr/>
          </p:nvSpPr>
          <p:spPr>
            <a:xfrm>
              <a:off x="7992049" y="3082409"/>
              <a:ext cx="2462220" cy="700317"/>
            </a:xfrm>
            <a:prstGeom prst="rect">
              <a:avLst/>
            </a:prstGeom>
            <a:noFill/>
          </p:spPr>
          <p:txBody>
            <a:bodyPr wrap="square" rtlCol="0">
              <a:spAutoFit/>
            </a:bodyPr>
            <a:lstStyle/>
            <a:p>
              <a:pPr algn="ctr"/>
              <a:r>
                <a:rPr lang="zh-CN" altLang="en-US" sz="3200" dirty="0">
                  <a:solidFill>
                    <a:schemeClr val="bg1"/>
                  </a:solidFill>
                  <a:latin typeface="Impact" pitchFamily="34" charset="0"/>
                </a:rPr>
                <a:t>三</a:t>
              </a:r>
              <a:endParaRPr lang="zh-CN" altLang="en-US" sz="3200" dirty="0">
                <a:solidFill>
                  <a:schemeClr val="bg1"/>
                </a:solidFill>
                <a:latin typeface="Impact" pitchFamily="34" charset="0"/>
              </a:endParaRPr>
            </a:p>
          </p:txBody>
        </p:sp>
      </p:grpSp>
      <p:grpSp>
        <p:nvGrpSpPr>
          <p:cNvPr id="133" name="组合 132"/>
          <p:cNvGrpSpPr/>
          <p:nvPr/>
        </p:nvGrpSpPr>
        <p:grpSpPr>
          <a:xfrm>
            <a:off x="2299525" y="4654544"/>
            <a:ext cx="2373687" cy="1025933"/>
            <a:chOff x="1242717" y="1638320"/>
            <a:chExt cx="1937169" cy="769570"/>
          </a:xfrm>
        </p:grpSpPr>
        <p:sp>
          <p:nvSpPr>
            <p:cNvPr id="134" name="TextBox 204"/>
            <p:cNvSpPr txBox="1"/>
            <p:nvPr/>
          </p:nvSpPr>
          <p:spPr>
            <a:xfrm>
              <a:off x="1256119" y="1958240"/>
              <a:ext cx="1923767" cy="449650"/>
            </a:xfrm>
            <a:prstGeom prst="rect">
              <a:avLst/>
            </a:prstGeom>
            <a:noFill/>
          </p:spPr>
          <p:txBody>
            <a:bodyPr wrap="square" lIns="0" tIns="0" rtlCol="0" anchor="t">
              <a:spAutoFit/>
            </a:bodyPr>
            <a:lstStyle/>
            <a:p>
              <a:r>
                <a:rPr lang="en-US" altLang="zh-CN" sz="1200" dirty="0">
                  <a:solidFill>
                    <a:srgbClr val="7F7F7F"/>
                  </a:solidFill>
                  <a:latin typeface="微软雅黑" pitchFamily="34" charset="-122"/>
                </a:rPr>
                <a:t>16%</a:t>
              </a:r>
              <a:r>
                <a:rPr lang="zh-CN" altLang="en-US" sz="1200" dirty="0">
                  <a:solidFill>
                    <a:srgbClr val="7F7F7F"/>
                  </a:solidFill>
                  <a:latin typeface="微软雅黑" pitchFamily="34" charset="-122"/>
                </a:rPr>
                <a:t>调整至</a:t>
              </a:r>
              <a:r>
                <a:rPr lang="en-US" altLang="zh-CN" sz="1200" dirty="0">
                  <a:solidFill>
                    <a:srgbClr val="7F7F7F"/>
                  </a:solidFill>
                  <a:latin typeface="微软雅黑" pitchFamily="34" charset="-122"/>
                </a:rPr>
                <a:t>13%</a:t>
              </a:r>
              <a:endParaRPr lang="en-US" altLang="zh-CN" sz="1200" dirty="0">
                <a:solidFill>
                  <a:srgbClr val="7F7F7F"/>
                </a:solidFill>
                <a:latin typeface="微软雅黑" pitchFamily="34" charset="-122"/>
              </a:endParaRPr>
            </a:p>
            <a:p>
              <a:r>
                <a:rPr lang="en-US" altLang="zh-CN" sz="1200" dirty="0">
                  <a:solidFill>
                    <a:srgbClr val="7F7F7F"/>
                  </a:solidFill>
                  <a:latin typeface="微软雅黑" pitchFamily="34" charset="-122"/>
                </a:rPr>
                <a:t>10%</a:t>
              </a:r>
              <a:r>
                <a:rPr lang="zh-CN" altLang="en-US" sz="1200" dirty="0">
                  <a:solidFill>
                    <a:srgbClr val="7F7F7F"/>
                  </a:solidFill>
                  <a:latin typeface="微软雅黑" pitchFamily="34" charset="-122"/>
                </a:rPr>
                <a:t>调整至</a:t>
              </a:r>
              <a:r>
                <a:rPr lang="en-US" altLang="zh-CN" sz="1200" dirty="0">
                  <a:solidFill>
                    <a:srgbClr val="7F7F7F"/>
                  </a:solidFill>
                  <a:latin typeface="微软雅黑" pitchFamily="34" charset="-122"/>
                </a:rPr>
                <a:t>9%</a:t>
              </a:r>
              <a:endParaRPr lang="en-US" altLang="zh-CN" sz="1200" dirty="0">
                <a:solidFill>
                  <a:srgbClr val="7F7F7F"/>
                </a:solidFill>
                <a:latin typeface="微软雅黑" pitchFamily="34" charset="-122"/>
              </a:endParaRPr>
            </a:p>
            <a:p>
              <a:endParaRPr lang="en-US" altLang="zh-CN" sz="1200" dirty="0">
                <a:solidFill>
                  <a:srgbClr val="7F7F7F"/>
                </a:solidFill>
                <a:latin typeface="微软雅黑" pitchFamily="34" charset="-122"/>
              </a:endParaRPr>
            </a:p>
          </p:txBody>
        </p:sp>
        <p:sp>
          <p:nvSpPr>
            <p:cNvPr id="135" name="TextBox 205"/>
            <p:cNvSpPr txBox="1"/>
            <p:nvPr/>
          </p:nvSpPr>
          <p:spPr>
            <a:xfrm>
              <a:off x="1242717" y="1638320"/>
              <a:ext cx="1552600" cy="246736"/>
            </a:xfrm>
            <a:prstGeom prst="rect">
              <a:avLst/>
            </a:prstGeom>
            <a:noFill/>
          </p:spPr>
          <p:txBody>
            <a:bodyPr wrap="none" lIns="0" tIns="0" rIns="0" bIns="0" rtlCol="0" anchor="t">
              <a:spAutoFit/>
            </a:bodyPr>
            <a:lstStyle/>
            <a:p>
              <a:pPr algn="ctr"/>
              <a:r>
                <a:rPr lang="zh-CN" altLang="en-US" sz="2135" dirty="0">
                  <a:solidFill>
                    <a:schemeClr val="bg2"/>
                  </a:solidFill>
                  <a:latin typeface="微软雅黑" pitchFamily="34" charset="-122"/>
                </a:rPr>
                <a:t>调整增值税税率</a:t>
              </a:r>
              <a:endParaRPr lang="zh-CN" altLang="en-US" sz="2135" dirty="0">
                <a:solidFill>
                  <a:schemeClr val="bg2"/>
                </a:solidFill>
                <a:latin typeface="微软雅黑" pitchFamily="34" charset="-122"/>
              </a:endParaRPr>
            </a:p>
          </p:txBody>
        </p:sp>
      </p:grpSp>
      <p:grpSp>
        <p:nvGrpSpPr>
          <p:cNvPr id="136" name="组合 135"/>
          <p:cNvGrpSpPr/>
          <p:nvPr/>
        </p:nvGrpSpPr>
        <p:grpSpPr>
          <a:xfrm>
            <a:off x="5320716" y="4654544"/>
            <a:ext cx="2373687" cy="1210719"/>
            <a:chOff x="1242717" y="1638320"/>
            <a:chExt cx="1937169" cy="908181"/>
          </a:xfrm>
        </p:grpSpPr>
        <p:sp>
          <p:nvSpPr>
            <p:cNvPr id="137" name="TextBox 210"/>
            <p:cNvSpPr txBox="1"/>
            <p:nvPr/>
          </p:nvSpPr>
          <p:spPr>
            <a:xfrm>
              <a:off x="1256119" y="1958240"/>
              <a:ext cx="1923767" cy="588261"/>
            </a:xfrm>
            <a:prstGeom prst="rect">
              <a:avLst/>
            </a:prstGeom>
            <a:noFill/>
          </p:spPr>
          <p:txBody>
            <a:bodyPr wrap="square" lIns="0" tIns="0" rtlCol="0" anchor="t">
              <a:spAutoFit/>
            </a:bodyPr>
            <a:lstStyle/>
            <a:p>
              <a:r>
                <a:rPr lang="zh-CN" altLang="zh-CN" sz="1200" dirty="0">
                  <a:solidFill>
                    <a:srgbClr val="7F7F7F"/>
                  </a:solidFill>
                  <a:latin typeface="微软雅黑" pitchFamily="34" charset="-122"/>
                </a:rPr>
                <a:t>购进国内运输服务允许进项抵扣；</a:t>
              </a:r>
              <a:endParaRPr lang="en-US" altLang="zh-CN" sz="1200" dirty="0">
                <a:solidFill>
                  <a:srgbClr val="7F7F7F"/>
                </a:solidFill>
                <a:latin typeface="微软雅黑" pitchFamily="34" charset="-122"/>
              </a:endParaRPr>
            </a:p>
            <a:p>
              <a:r>
                <a:rPr lang="zh-CN" altLang="en-US" sz="1200" dirty="0">
                  <a:solidFill>
                    <a:srgbClr val="7F7F7F"/>
                  </a:solidFill>
                  <a:latin typeface="微软雅黑" pitchFamily="34" charset="-122"/>
                </a:rPr>
                <a:t>购进不动产进项一次性抵扣；</a:t>
              </a:r>
              <a:endParaRPr lang="en-US" altLang="zh-CN" sz="1200" dirty="0">
                <a:solidFill>
                  <a:srgbClr val="7F7F7F"/>
                </a:solidFill>
                <a:latin typeface="微软雅黑" pitchFamily="34" charset="-122"/>
              </a:endParaRPr>
            </a:p>
            <a:p>
              <a:r>
                <a:rPr lang="zh-CN" altLang="en-US" sz="1200" dirty="0">
                  <a:solidFill>
                    <a:srgbClr val="7F7F7F"/>
                  </a:solidFill>
                  <a:latin typeface="微软雅黑" pitchFamily="34" charset="-122"/>
                </a:rPr>
                <a:t>邮政、电信、现代服务、生活服务可进项加计</a:t>
              </a:r>
              <a:r>
                <a:rPr lang="en-US" altLang="zh-CN" sz="1200" dirty="0">
                  <a:solidFill>
                    <a:srgbClr val="7F7F7F"/>
                  </a:solidFill>
                  <a:latin typeface="微软雅黑" pitchFamily="34" charset="-122"/>
                </a:rPr>
                <a:t>10%</a:t>
              </a:r>
              <a:endParaRPr lang="en-US" altLang="zh-CN" sz="1200" dirty="0">
                <a:solidFill>
                  <a:srgbClr val="7F7F7F"/>
                </a:solidFill>
                <a:latin typeface="微软雅黑" pitchFamily="34" charset="-122"/>
              </a:endParaRPr>
            </a:p>
          </p:txBody>
        </p:sp>
        <p:sp>
          <p:nvSpPr>
            <p:cNvPr id="138" name="TextBox 211"/>
            <p:cNvSpPr txBox="1"/>
            <p:nvPr/>
          </p:nvSpPr>
          <p:spPr>
            <a:xfrm>
              <a:off x="1242717" y="1638320"/>
              <a:ext cx="1552600" cy="246736"/>
            </a:xfrm>
            <a:prstGeom prst="rect">
              <a:avLst/>
            </a:prstGeom>
            <a:noFill/>
          </p:spPr>
          <p:txBody>
            <a:bodyPr wrap="none" lIns="0" tIns="0" rIns="0" bIns="0" rtlCol="0" anchor="t">
              <a:spAutoFit/>
            </a:bodyPr>
            <a:lstStyle/>
            <a:p>
              <a:pPr algn="ctr"/>
              <a:r>
                <a:rPr lang="zh-CN" altLang="en-US" sz="2135" dirty="0">
                  <a:solidFill>
                    <a:schemeClr val="tx2"/>
                  </a:solidFill>
                  <a:latin typeface="微软雅黑" pitchFamily="34" charset="-122"/>
                </a:rPr>
                <a:t>扩大进项税抵扣</a:t>
              </a:r>
              <a:endParaRPr lang="zh-CN" altLang="en-US" sz="2135" dirty="0">
                <a:solidFill>
                  <a:schemeClr val="tx2"/>
                </a:solidFill>
                <a:latin typeface="微软雅黑" pitchFamily="34" charset="-122"/>
              </a:endParaRPr>
            </a:p>
          </p:txBody>
        </p:sp>
      </p:grpSp>
      <p:grpSp>
        <p:nvGrpSpPr>
          <p:cNvPr id="139" name="组合 138"/>
          <p:cNvGrpSpPr/>
          <p:nvPr/>
        </p:nvGrpSpPr>
        <p:grpSpPr>
          <a:xfrm>
            <a:off x="7990593" y="4654544"/>
            <a:ext cx="2357265" cy="841149"/>
            <a:chOff x="1256119" y="1638320"/>
            <a:chExt cx="1923767" cy="630960"/>
          </a:xfrm>
        </p:grpSpPr>
        <p:sp>
          <p:nvSpPr>
            <p:cNvPr id="140" name="TextBox 213"/>
            <p:cNvSpPr txBox="1"/>
            <p:nvPr/>
          </p:nvSpPr>
          <p:spPr>
            <a:xfrm>
              <a:off x="1256119" y="1958240"/>
              <a:ext cx="1923767" cy="311040"/>
            </a:xfrm>
            <a:prstGeom prst="rect">
              <a:avLst/>
            </a:prstGeom>
            <a:noFill/>
          </p:spPr>
          <p:txBody>
            <a:bodyPr wrap="square" lIns="0" tIns="0" rtlCol="0" anchor="t">
              <a:spAutoFit/>
            </a:bodyPr>
            <a:lstStyle/>
            <a:p>
              <a:r>
                <a:rPr lang="zh-CN" altLang="en-US" sz="1200" dirty="0">
                  <a:solidFill>
                    <a:srgbClr val="7F7F7F"/>
                  </a:solidFill>
                  <a:latin typeface="微软雅黑" pitchFamily="34" charset="-122"/>
                </a:rPr>
                <a:t>符合五个条件，留抵退税制度，</a:t>
              </a:r>
              <a:r>
                <a:rPr lang="en-US" altLang="zh-CN" sz="1200" dirty="0">
                  <a:solidFill>
                    <a:srgbClr val="7F7F7F"/>
                  </a:solidFill>
                  <a:latin typeface="微软雅黑" pitchFamily="34" charset="-122"/>
                </a:rPr>
                <a:t>2019.4.1-2021.12.31</a:t>
              </a:r>
              <a:endParaRPr lang="en-US" altLang="zh-CN" sz="1200" dirty="0">
                <a:solidFill>
                  <a:srgbClr val="7F7F7F"/>
                </a:solidFill>
                <a:latin typeface="微软雅黑" pitchFamily="34" charset="-122"/>
              </a:endParaRPr>
            </a:p>
          </p:txBody>
        </p:sp>
        <p:sp>
          <p:nvSpPr>
            <p:cNvPr id="141" name="TextBox 214"/>
            <p:cNvSpPr txBox="1"/>
            <p:nvPr/>
          </p:nvSpPr>
          <p:spPr>
            <a:xfrm>
              <a:off x="1575416" y="1638320"/>
              <a:ext cx="887200" cy="246736"/>
            </a:xfrm>
            <a:prstGeom prst="rect">
              <a:avLst/>
            </a:prstGeom>
            <a:noFill/>
          </p:spPr>
          <p:txBody>
            <a:bodyPr wrap="none" lIns="0" tIns="0" rIns="0" bIns="0" rtlCol="0" anchor="t">
              <a:spAutoFit/>
            </a:bodyPr>
            <a:lstStyle/>
            <a:p>
              <a:pPr algn="ctr"/>
              <a:r>
                <a:rPr lang="zh-CN" altLang="en-US" sz="2135" dirty="0">
                  <a:solidFill>
                    <a:schemeClr val="bg2"/>
                  </a:solidFill>
                  <a:latin typeface="微软雅黑" pitchFamily="34" charset="-122"/>
                </a:rPr>
                <a:t>留抵退税</a:t>
              </a:r>
              <a:endParaRPr lang="zh-CN" altLang="en-US" sz="2135" dirty="0">
                <a:solidFill>
                  <a:schemeClr val="bg2"/>
                </a:solidFill>
                <a:latin typeface="微软雅黑" pitchFamily="34" charset="-122"/>
              </a:endParaRPr>
            </a:p>
          </p:txBody>
        </p:sp>
      </p:grpSp>
      <p:sp>
        <p:nvSpPr>
          <p:cNvPr id="2" name="文本框 1"/>
          <p:cNvSpPr txBox="1"/>
          <p:nvPr/>
        </p:nvSpPr>
        <p:spPr>
          <a:xfrm>
            <a:off x="96445" y="66430"/>
            <a:ext cx="4358640" cy="378460"/>
          </a:xfrm>
          <a:prstGeom prst="rect">
            <a:avLst/>
          </a:prstGeom>
          <a:noFill/>
        </p:spPr>
        <p:txBody>
          <a:bodyPr wrap="none" rtlCol="0" anchor="t">
            <a:spAutoFit/>
          </a:bodyPr>
          <a:p>
            <a:r>
              <a:rPr lang="en-US" altLang="zh-CN" sz="1865" dirty="0">
                <a:solidFill>
                  <a:srgbClr val="FF0000"/>
                </a:solidFill>
                <a:latin typeface="+mj-ea"/>
                <a:ea typeface="+mj-ea"/>
                <a:sym typeface="+mn-ea"/>
              </a:rPr>
              <a:t>2019</a:t>
            </a:r>
            <a:r>
              <a:rPr lang="zh-CN" altLang="en-US" sz="1865" dirty="0">
                <a:solidFill>
                  <a:srgbClr val="FF0000"/>
                </a:solidFill>
                <a:latin typeface="+mj-ea"/>
                <a:ea typeface="+mj-ea"/>
                <a:sym typeface="+mn-ea"/>
              </a:rPr>
              <a:t>年</a:t>
            </a:r>
            <a:r>
              <a:rPr lang="en-US" altLang="zh-CN" sz="1865" dirty="0">
                <a:solidFill>
                  <a:srgbClr val="FF0000"/>
                </a:solidFill>
                <a:latin typeface="+mj-ea"/>
                <a:ea typeface="+mj-ea"/>
                <a:sym typeface="+mn-ea"/>
              </a:rPr>
              <a:t>4</a:t>
            </a:r>
            <a:r>
              <a:rPr lang="zh-CN" altLang="en-US" sz="1865" dirty="0">
                <a:solidFill>
                  <a:srgbClr val="FF0000"/>
                </a:solidFill>
                <a:latin typeface="+mj-ea"/>
                <a:ea typeface="+mj-ea"/>
                <a:sym typeface="+mn-ea"/>
              </a:rPr>
              <a:t>月</a:t>
            </a:r>
            <a:r>
              <a:rPr lang="en-US" altLang="zh-CN" sz="1865" dirty="0">
                <a:solidFill>
                  <a:srgbClr val="FF0000"/>
                </a:solidFill>
                <a:latin typeface="+mj-ea"/>
                <a:ea typeface="+mj-ea"/>
                <a:sym typeface="+mn-ea"/>
              </a:rPr>
              <a:t>1</a:t>
            </a:r>
            <a:r>
              <a:rPr lang="zh-CN" altLang="en-US" sz="1865" dirty="0">
                <a:solidFill>
                  <a:srgbClr val="FF0000"/>
                </a:solidFill>
                <a:latin typeface="+mj-ea"/>
                <a:ea typeface="+mj-ea"/>
                <a:sym typeface="+mn-ea"/>
              </a:rPr>
              <a:t>日起执行</a:t>
            </a:r>
            <a:r>
              <a:rPr lang="zh-CN" altLang="en-US" sz="1865" dirty="0">
                <a:latin typeface="+mj-ea"/>
                <a:ea typeface="+mj-ea"/>
                <a:sym typeface="+mn-ea"/>
              </a:rPr>
              <a:t>     降低税费</a:t>
            </a:r>
            <a:r>
              <a:rPr lang="en-US" altLang="zh-CN" sz="1865" dirty="0">
                <a:latin typeface="+mj-ea"/>
                <a:ea typeface="+mj-ea"/>
                <a:sym typeface="+mn-ea"/>
              </a:rPr>
              <a:t>2</a:t>
            </a:r>
            <a:r>
              <a:rPr lang="zh-CN" altLang="en-US" sz="1865" dirty="0">
                <a:latin typeface="+mj-ea"/>
                <a:ea typeface="+mj-ea"/>
                <a:sym typeface="+mn-ea"/>
              </a:rPr>
              <a:t>万亿</a:t>
            </a:r>
            <a:endParaRPr lang="en-US" altLang="zh-CN" sz="1865" dirty="0">
              <a:latin typeface="+mj-ea"/>
              <a:ea typeface="+mj-ea"/>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5000"/>
    </mc:Choice>
    <mc:Fallback>
      <p:transition spd="slow" advTm="5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6565046" y="1992774"/>
            <a:ext cx="1587293" cy="1041641"/>
            <a:chOff x="0" y="0"/>
            <a:chExt cx="1269" cy="832"/>
          </a:xfrm>
        </p:grpSpPr>
        <p:sp>
          <p:nvSpPr>
            <p:cNvPr id="20526" name="Oval 3"/>
            <p:cNvSpPr>
              <a:spLocks noChangeArrowheads="1"/>
            </p:cNvSpPr>
            <p:nvPr/>
          </p:nvSpPr>
          <p:spPr bwMode="auto">
            <a:xfrm flipV="1">
              <a:off x="0" y="617"/>
              <a:ext cx="1269" cy="215"/>
            </a:xfrm>
            <a:prstGeom prst="ellipse">
              <a:avLst/>
            </a:prstGeom>
            <a:gradFill rotWithShape="1">
              <a:gsLst>
                <a:gs pos="0">
                  <a:schemeClr val="tx1"/>
                </a:gs>
                <a:gs pos="100000">
                  <a:schemeClr val="bg1">
                    <a:alpha val="0"/>
                  </a:schemeClr>
                </a:gs>
              </a:gsLst>
              <a:path path="shape">
                <a:fillToRect l="50000" t="50000" r="50000" b="50000"/>
              </a:path>
            </a:gradFill>
            <a:ln w="9525">
              <a:noFill/>
              <a:round/>
            </a:ln>
          </p:spPr>
          <p:txBody>
            <a:bodyPr wrap="none" anchor="ctr"/>
            <a:lstStyle/>
            <a:p>
              <a:endParaRPr lang="zh-CN" altLang="en-US"/>
            </a:p>
          </p:txBody>
        </p:sp>
        <p:sp>
          <p:nvSpPr>
            <p:cNvPr id="20527" name="Oval 4"/>
            <p:cNvSpPr>
              <a:spLocks noChangeArrowheads="1"/>
            </p:cNvSpPr>
            <p:nvPr/>
          </p:nvSpPr>
          <p:spPr bwMode="auto">
            <a:xfrm>
              <a:off x="212" y="0"/>
              <a:ext cx="737" cy="736"/>
            </a:xfrm>
            <a:prstGeom prst="ellipse">
              <a:avLst/>
            </a:prstGeom>
            <a:gradFill rotWithShape="1">
              <a:gsLst>
                <a:gs pos="0">
                  <a:srgbClr val="777777"/>
                </a:gs>
                <a:gs pos="100000">
                  <a:srgbClr val="383838"/>
                </a:gs>
              </a:gsLst>
              <a:path path="shape">
                <a:fillToRect l="50000" t="50000" r="50000" b="50000"/>
              </a:path>
            </a:gradFill>
            <a:ln w="9525">
              <a:noFill/>
              <a:round/>
            </a:ln>
          </p:spPr>
          <p:txBody>
            <a:bodyPr wrap="none" anchor="ctr"/>
            <a:lstStyle/>
            <a:p>
              <a:endParaRPr lang="zh-CN" altLang="en-US"/>
            </a:p>
          </p:txBody>
        </p:sp>
        <p:sp>
          <p:nvSpPr>
            <p:cNvPr id="20528" name="未知"/>
            <p:cNvSpPr/>
            <p:nvPr/>
          </p:nvSpPr>
          <p:spPr bwMode="auto">
            <a:xfrm>
              <a:off x="297" y="16"/>
              <a:ext cx="567" cy="277"/>
            </a:xfrm>
            <a:custGeom>
              <a:avLst/>
              <a:gdLst>
                <a:gd name="T0" fmla="*/ 240 w 1321"/>
                <a:gd name="T1" fmla="*/ 61 h 712"/>
                <a:gd name="T2" fmla="*/ 243 w 1321"/>
                <a:gd name="T3" fmla="*/ 67 h 712"/>
                <a:gd name="T4" fmla="*/ 243 w 1321"/>
                <a:gd name="T5" fmla="*/ 73 h 712"/>
                <a:gd name="T6" fmla="*/ 242 w 1321"/>
                <a:gd name="T7" fmla="*/ 78 h 712"/>
                <a:gd name="T8" fmla="*/ 239 w 1321"/>
                <a:gd name="T9" fmla="*/ 83 h 712"/>
                <a:gd name="T10" fmla="*/ 234 w 1321"/>
                <a:gd name="T11" fmla="*/ 88 h 712"/>
                <a:gd name="T12" fmla="*/ 228 w 1321"/>
                <a:gd name="T13" fmla="*/ 91 h 712"/>
                <a:gd name="T14" fmla="*/ 220 w 1321"/>
                <a:gd name="T15" fmla="*/ 95 h 712"/>
                <a:gd name="T16" fmla="*/ 211 w 1321"/>
                <a:gd name="T17" fmla="*/ 98 h 712"/>
                <a:gd name="T18" fmla="*/ 201 w 1321"/>
                <a:gd name="T19" fmla="*/ 101 h 712"/>
                <a:gd name="T20" fmla="*/ 190 w 1321"/>
                <a:gd name="T21" fmla="*/ 103 h 712"/>
                <a:gd name="T22" fmla="*/ 178 w 1321"/>
                <a:gd name="T23" fmla="*/ 105 h 712"/>
                <a:gd name="T24" fmla="*/ 165 w 1321"/>
                <a:gd name="T25" fmla="*/ 107 h 712"/>
                <a:gd name="T26" fmla="*/ 152 w 1321"/>
                <a:gd name="T27" fmla="*/ 107 h 712"/>
                <a:gd name="T28" fmla="*/ 146 w 1321"/>
                <a:gd name="T29" fmla="*/ 108 h 712"/>
                <a:gd name="T30" fmla="*/ 88 w 1321"/>
                <a:gd name="T31" fmla="*/ 108 h 712"/>
                <a:gd name="T32" fmla="*/ 87 w 1321"/>
                <a:gd name="T33" fmla="*/ 108 h 712"/>
                <a:gd name="T34" fmla="*/ 76 w 1321"/>
                <a:gd name="T35" fmla="*/ 107 h 712"/>
                <a:gd name="T36" fmla="*/ 64 w 1321"/>
                <a:gd name="T37" fmla="*/ 107 h 712"/>
                <a:gd name="T38" fmla="*/ 53 w 1321"/>
                <a:gd name="T39" fmla="*/ 105 h 712"/>
                <a:gd name="T40" fmla="*/ 43 w 1321"/>
                <a:gd name="T41" fmla="*/ 104 h 712"/>
                <a:gd name="T42" fmla="*/ 34 w 1321"/>
                <a:gd name="T43" fmla="*/ 102 h 712"/>
                <a:gd name="T44" fmla="*/ 26 w 1321"/>
                <a:gd name="T45" fmla="*/ 100 h 712"/>
                <a:gd name="T46" fmla="*/ 19 w 1321"/>
                <a:gd name="T47" fmla="*/ 98 h 712"/>
                <a:gd name="T48" fmla="*/ 12 w 1321"/>
                <a:gd name="T49" fmla="*/ 95 h 712"/>
                <a:gd name="T50" fmla="*/ 7 w 1321"/>
                <a:gd name="T51" fmla="*/ 92 h 712"/>
                <a:gd name="T52" fmla="*/ 3 w 1321"/>
                <a:gd name="T53" fmla="*/ 88 h 712"/>
                <a:gd name="T54" fmla="*/ 1 w 1321"/>
                <a:gd name="T55" fmla="*/ 84 h 712"/>
                <a:gd name="T56" fmla="*/ 0 w 1321"/>
                <a:gd name="T57" fmla="*/ 79 h 712"/>
                <a:gd name="T58" fmla="*/ 0 w 1321"/>
                <a:gd name="T59" fmla="*/ 79 h 712"/>
                <a:gd name="T60" fmla="*/ 1 w 1321"/>
                <a:gd name="T61" fmla="*/ 74 h 712"/>
                <a:gd name="T62" fmla="*/ 3 w 1321"/>
                <a:gd name="T63" fmla="*/ 68 h 712"/>
                <a:gd name="T64" fmla="*/ 9 w 1321"/>
                <a:gd name="T65" fmla="*/ 56 h 712"/>
                <a:gd name="T66" fmla="*/ 17 w 1321"/>
                <a:gd name="T67" fmla="*/ 45 h 712"/>
                <a:gd name="T68" fmla="*/ 27 w 1321"/>
                <a:gd name="T69" fmla="*/ 35 h 712"/>
                <a:gd name="T70" fmla="*/ 38 w 1321"/>
                <a:gd name="T71" fmla="*/ 26 h 712"/>
                <a:gd name="T72" fmla="*/ 50 w 1321"/>
                <a:gd name="T73" fmla="*/ 19 h 712"/>
                <a:gd name="T74" fmla="*/ 63 w 1321"/>
                <a:gd name="T75" fmla="*/ 12 h 712"/>
                <a:gd name="T76" fmla="*/ 76 w 1321"/>
                <a:gd name="T77" fmla="*/ 7 h 712"/>
                <a:gd name="T78" fmla="*/ 91 w 1321"/>
                <a:gd name="T79" fmla="*/ 3 h 712"/>
                <a:gd name="T80" fmla="*/ 107 w 1321"/>
                <a:gd name="T81" fmla="*/ 1 h 712"/>
                <a:gd name="T82" fmla="*/ 123 w 1321"/>
                <a:gd name="T83" fmla="*/ 0 h 712"/>
                <a:gd name="T84" fmla="*/ 123 w 1321"/>
                <a:gd name="T85" fmla="*/ 0 h 712"/>
                <a:gd name="T86" fmla="*/ 140 w 1321"/>
                <a:gd name="T87" fmla="*/ 1 h 712"/>
                <a:gd name="T88" fmla="*/ 156 w 1321"/>
                <a:gd name="T89" fmla="*/ 4 h 712"/>
                <a:gd name="T90" fmla="*/ 172 w 1321"/>
                <a:gd name="T91" fmla="*/ 8 h 712"/>
                <a:gd name="T92" fmla="*/ 186 w 1321"/>
                <a:gd name="T93" fmla="*/ 14 h 712"/>
                <a:gd name="T94" fmla="*/ 199 w 1321"/>
                <a:gd name="T95" fmla="*/ 21 h 712"/>
                <a:gd name="T96" fmla="*/ 212 w 1321"/>
                <a:gd name="T97" fmla="*/ 29 h 712"/>
                <a:gd name="T98" fmla="*/ 222 w 1321"/>
                <a:gd name="T99" fmla="*/ 39 h 712"/>
                <a:gd name="T100" fmla="*/ 232 w 1321"/>
                <a:gd name="T101" fmla="*/ 49 h 712"/>
                <a:gd name="T102" fmla="*/ 240 w 1321"/>
                <a:gd name="T103" fmla="*/ 61 h 712"/>
                <a:gd name="T104" fmla="*/ 240 w 1321"/>
                <a:gd name="T105" fmla="*/ 6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w="9525">
              <a:noFill/>
              <a:round/>
            </a:ln>
          </p:spPr>
          <p:txBody>
            <a:bodyPr/>
            <a:lstStyle/>
            <a:p>
              <a:endParaRPr lang="zh-CN" altLang="en-US"/>
            </a:p>
          </p:txBody>
        </p:sp>
      </p:grpSp>
      <p:grpSp>
        <p:nvGrpSpPr>
          <p:cNvPr id="3" name="Group 6"/>
          <p:cNvGrpSpPr/>
          <p:nvPr/>
        </p:nvGrpSpPr>
        <p:grpSpPr bwMode="auto">
          <a:xfrm>
            <a:off x="4025376" y="1992774"/>
            <a:ext cx="1587293" cy="1041641"/>
            <a:chOff x="0" y="0"/>
            <a:chExt cx="1269" cy="832"/>
          </a:xfrm>
        </p:grpSpPr>
        <p:sp>
          <p:nvSpPr>
            <p:cNvPr id="20523" name="Oval 7"/>
            <p:cNvSpPr>
              <a:spLocks noChangeArrowheads="1"/>
            </p:cNvSpPr>
            <p:nvPr/>
          </p:nvSpPr>
          <p:spPr bwMode="auto">
            <a:xfrm flipV="1">
              <a:off x="0" y="617"/>
              <a:ext cx="1269" cy="215"/>
            </a:xfrm>
            <a:prstGeom prst="ellipse">
              <a:avLst/>
            </a:prstGeom>
            <a:gradFill rotWithShape="1">
              <a:gsLst>
                <a:gs pos="0">
                  <a:schemeClr val="tx1"/>
                </a:gs>
                <a:gs pos="100000">
                  <a:schemeClr val="bg1">
                    <a:alpha val="0"/>
                  </a:schemeClr>
                </a:gs>
              </a:gsLst>
              <a:path path="shape">
                <a:fillToRect l="50000" t="50000" r="50000" b="50000"/>
              </a:path>
            </a:gradFill>
            <a:ln w="9525">
              <a:noFill/>
              <a:round/>
            </a:ln>
          </p:spPr>
          <p:txBody>
            <a:bodyPr wrap="none" anchor="ctr"/>
            <a:lstStyle/>
            <a:p>
              <a:endParaRPr lang="zh-CN" altLang="en-US"/>
            </a:p>
          </p:txBody>
        </p:sp>
        <p:sp>
          <p:nvSpPr>
            <p:cNvPr id="20524" name="Oval 8"/>
            <p:cNvSpPr>
              <a:spLocks noChangeArrowheads="1"/>
            </p:cNvSpPr>
            <p:nvPr/>
          </p:nvSpPr>
          <p:spPr bwMode="auto">
            <a:xfrm>
              <a:off x="212" y="0"/>
              <a:ext cx="737" cy="736"/>
            </a:xfrm>
            <a:prstGeom prst="ellipse">
              <a:avLst/>
            </a:prstGeom>
            <a:gradFill rotWithShape="1">
              <a:gsLst>
                <a:gs pos="0">
                  <a:srgbClr val="777777"/>
                </a:gs>
                <a:gs pos="100000">
                  <a:srgbClr val="383838"/>
                </a:gs>
              </a:gsLst>
              <a:path path="shape">
                <a:fillToRect l="50000" t="50000" r="50000" b="50000"/>
              </a:path>
            </a:gradFill>
            <a:ln w="9525">
              <a:noFill/>
              <a:round/>
            </a:ln>
          </p:spPr>
          <p:txBody>
            <a:bodyPr wrap="none" anchor="ctr"/>
            <a:lstStyle/>
            <a:p>
              <a:endParaRPr lang="zh-CN" altLang="en-US"/>
            </a:p>
          </p:txBody>
        </p:sp>
        <p:sp>
          <p:nvSpPr>
            <p:cNvPr id="20525" name="未知"/>
            <p:cNvSpPr/>
            <p:nvPr/>
          </p:nvSpPr>
          <p:spPr bwMode="auto">
            <a:xfrm>
              <a:off x="297" y="16"/>
              <a:ext cx="567" cy="277"/>
            </a:xfrm>
            <a:custGeom>
              <a:avLst/>
              <a:gdLst>
                <a:gd name="T0" fmla="*/ 240 w 1321"/>
                <a:gd name="T1" fmla="*/ 61 h 712"/>
                <a:gd name="T2" fmla="*/ 243 w 1321"/>
                <a:gd name="T3" fmla="*/ 67 h 712"/>
                <a:gd name="T4" fmla="*/ 243 w 1321"/>
                <a:gd name="T5" fmla="*/ 73 h 712"/>
                <a:gd name="T6" fmla="*/ 242 w 1321"/>
                <a:gd name="T7" fmla="*/ 78 h 712"/>
                <a:gd name="T8" fmla="*/ 239 w 1321"/>
                <a:gd name="T9" fmla="*/ 83 h 712"/>
                <a:gd name="T10" fmla="*/ 234 w 1321"/>
                <a:gd name="T11" fmla="*/ 88 h 712"/>
                <a:gd name="T12" fmla="*/ 228 w 1321"/>
                <a:gd name="T13" fmla="*/ 91 h 712"/>
                <a:gd name="T14" fmla="*/ 220 w 1321"/>
                <a:gd name="T15" fmla="*/ 95 h 712"/>
                <a:gd name="T16" fmla="*/ 211 w 1321"/>
                <a:gd name="T17" fmla="*/ 98 h 712"/>
                <a:gd name="T18" fmla="*/ 201 w 1321"/>
                <a:gd name="T19" fmla="*/ 101 h 712"/>
                <a:gd name="T20" fmla="*/ 190 w 1321"/>
                <a:gd name="T21" fmla="*/ 103 h 712"/>
                <a:gd name="T22" fmla="*/ 178 w 1321"/>
                <a:gd name="T23" fmla="*/ 105 h 712"/>
                <a:gd name="T24" fmla="*/ 165 w 1321"/>
                <a:gd name="T25" fmla="*/ 107 h 712"/>
                <a:gd name="T26" fmla="*/ 152 w 1321"/>
                <a:gd name="T27" fmla="*/ 107 h 712"/>
                <a:gd name="T28" fmla="*/ 146 w 1321"/>
                <a:gd name="T29" fmla="*/ 108 h 712"/>
                <a:gd name="T30" fmla="*/ 88 w 1321"/>
                <a:gd name="T31" fmla="*/ 108 h 712"/>
                <a:gd name="T32" fmla="*/ 87 w 1321"/>
                <a:gd name="T33" fmla="*/ 108 h 712"/>
                <a:gd name="T34" fmla="*/ 76 w 1321"/>
                <a:gd name="T35" fmla="*/ 107 h 712"/>
                <a:gd name="T36" fmla="*/ 64 w 1321"/>
                <a:gd name="T37" fmla="*/ 107 h 712"/>
                <a:gd name="T38" fmla="*/ 53 w 1321"/>
                <a:gd name="T39" fmla="*/ 105 h 712"/>
                <a:gd name="T40" fmla="*/ 43 w 1321"/>
                <a:gd name="T41" fmla="*/ 104 h 712"/>
                <a:gd name="T42" fmla="*/ 34 w 1321"/>
                <a:gd name="T43" fmla="*/ 102 h 712"/>
                <a:gd name="T44" fmla="*/ 26 w 1321"/>
                <a:gd name="T45" fmla="*/ 100 h 712"/>
                <a:gd name="T46" fmla="*/ 19 w 1321"/>
                <a:gd name="T47" fmla="*/ 98 h 712"/>
                <a:gd name="T48" fmla="*/ 12 w 1321"/>
                <a:gd name="T49" fmla="*/ 95 h 712"/>
                <a:gd name="T50" fmla="*/ 7 w 1321"/>
                <a:gd name="T51" fmla="*/ 92 h 712"/>
                <a:gd name="T52" fmla="*/ 3 w 1321"/>
                <a:gd name="T53" fmla="*/ 88 h 712"/>
                <a:gd name="T54" fmla="*/ 1 w 1321"/>
                <a:gd name="T55" fmla="*/ 84 h 712"/>
                <a:gd name="T56" fmla="*/ 0 w 1321"/>
                <a:gd name="T57" fmla="*/ 79 h 712"/>
                <a:gd name="T58" fmla="*/ 0 w 1321"/>
                <a:gd name="T59" fmla="*/ 79 h 712"/>
                <a:gd name="T60" fmla="*/ 1 w 1321"/>
                <a:gd name="T61" fmla="*/ 74 h 712"/>
                <a:gd name="T62" fmla="*/ 3 w 1321"/>
                <a:gd name="T63" fmla="*/ 68 h 712"/>
                <a:gd name="T64" fmla="*/ 9 w 1321"/>
                <a:gd name="T65" fmla="*/ 56 h 712"/>
                <a:gd name="T66" fmla="*/ 17 w 1321"/>
                <a:gd name="T67" fmla="*/ 45 h 712"/>
                <a:gd name="T68" fmla="*/ 27 w 1321"/>
                <a:gd name="T69" fmla="*/ 35 h 712"/>
                <a:gd name="T70" fmla="*/ 38 w 1321"/>
                <a:gd name="T71" fmla="*/ 26 h 712"/>
                <a:gd name="T72" fmla="*/ 50 w 1321"/>
                <a:gd name="T73" fmla="*/ 19 h 712"/>
                <a:gd name="T74" fmla="*/ 63 w 1321"/>
                <a:gd name="T75" fmla="*/ 12 h 712"/>
                <a:gd name="T76" fmla="*/ 76 w 1321"/>
                <a:gd name="T77" fmla="*/ 7 h 712"/>
                <a:gd name="T78" fmla="*/ 91 w 1321"/>
                <a:gd name="T79" fmla="*/ 3 h 712"/>
                <a:gd name="T80" fmla="*/ 107 w 1321"/>
                <a:gd name="T81" fmla="*/ 1 h 712"/>
                <a:gd name="T82" fmla="*/ 123 w 1321"/>
                <a:gd name="T83" fmla="*/ 0 h 712"/>
                <a:gd name="T84" fmla="*/ 123 w 1321"/>
                <a:gd name="T85" fmla="*/ 0 h 712"/>
                <a:gd name="T86" fmla="*/ 140 w 1321"/>
                <a:gd name="T87" fmla="*/ 1 h 712"/>
                <a:gd name="T88" fmla="*/ 156 w 1321"/>
                <a:gd name="T89" fmla="*/ 4 h 712"/>
                <a:gd name="T90" fmla="*/ 172 w 1321"/>
                <a:gd name="T91" fmla="*/ 8 h 712"/>
                <a:gd name="T92" fmla="*/ 186 w 1321"/>
                <a:gd name="T93" fmla="*/ 14 h 712"/>
                <a:gd name="T94" fmla="*/ 199 w 1321"/>
                <a:gd name="T95" fmla="*/ 21 h 712"/>
                <a:gd name="T96" fmla="*/ 212 w 1321"/>
                <a:gd name="T97" fmla="*/ 29 h 712"/>
                <a:gd name="T98" fmla="*/ 222 w 1321"/>
                <a:gd name="T99" fmla="*/ 39 h 712"/>
                <a:gd name="T100" fmla="*/ 232 w 1321"/>
                <a:gd name="T101" fmla="*/ 49 h 712"/>
                <a:gd name="T102" fmla="*/ 240 w 1321"/>
                <a:gd name="T103" fmla="*/ 61 h 712"/>
                <a:gd name="T104" fmla="*/ 240 w 1321"/>
                <a:gd name="T105" fmla="*/ 6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w="9525">
              <a:noFill/>
              <a:round/>
            </a:ln>
          </p:spPr>
          <p:txBody>
            <a:bodyPr/>
            <a:lstStyle/>
            <a:p>
              <a:endParaRPr lang="zh-CN" altLang="en-US"/>
            </a:p>
          </p:txBody>
        </p:sp>
      </p:grpSp>
      <p:sp>
        <p:nvSpPr>
          <p:cNvPr id="20485" name="Rectangle 10"/>
          <p:cNvSpPr>
            <a:spLocks noGrp="1" noChangeArrowheads="1"/>
          </p:cNvSpPr>
          <p:nvPr>
            <p:ph type="title" idx="4294967295"/>
          </p:nvPr>
        </p:nvSpPr>
        <p:spPr>
          <a:xfrm>
            <a:off x="2782838" y="189434"/>
            <a:ext cx="5543684" cy="592274"/>
          </a:xfrm>
        </p:spPr>
        <p:txBody>
          <a:bodyPr>
            <a:normAutofit/>
          </a:bodyPr>
          <a:lstStyle/>
          <a:p>
            <a:pPr eaLnBrk="1" hangingPunct="1"/>
            <a:r>
              <a:rPr lang="zh-CN" sz="1600" b="1" dirty="0" smtClean="0">
                <a:solidFill>
                  <a:srgbClr val="FF0000"/>
                </a:solidFill>
                <a:latin typeface="+mj-ea"/>
              </a:rPr>
              <a:t>小规模</a:t>
            </a:r>
            <a:r>
              <a:rPr lang="zh-CN" sz="1600" b="1" dirty="0">
                <a:solidFill>
                  <a:srgbClr val="FF0000"/>
                </a:solidFill>
                <a:latin typeface="+mj-ea"/>
              </a:rPr>
              <a:t>纳税人可自开增值税专票</a:t>
            </a:r>
            <a:r>
              <a:rPr lang="zh-CN" sz="1600" b="1" dirty="0" smtClean="0">
                <a:solidFill>
                  <a:srgbClr val="FF0000"/>
                </a:solidFill>
                <a:latin typeface="+mj-ea"/>
              </a:rPr>
              <a:t>的</a:t>
            </a:r>
            <a:r>
              <a:rPr lang="en-US" altLang="zh-CN" sz="1600" b="1" dirty="0" smtClean="0">
                <a:solidFill>
                  <a:srgbClr val="FF0000"/>
                </a:solidFill>
                <a:latin typeface="+mj-ea"/>
              </a:rPr>
              <a:t>8</a:t>
            </a:r>
            <a:r>
              <a:rPr lang="zh-CN" altLang="en-US" sz="1600" b="1" dirty="0" smtClean="0">
                <a:solidFill>
                  <a:srgbClr val="FF0000"/>
                </a:solidFill>
                <a:latin typeface="+mj-ea"/>
              </a:rPr>
              <a:t>大</a:t>
            </a:r>
            <a:r>
              <a:rPr lang="zh-CN" sz="1600" b="1" dirty="0" smtClean="0">
                <a:solidFill>
                  <a:srgbClr val="FF0000"/>
                </a:solidFill>
                <a:latin typeface="+mj-ea"/>
              </a:rPr>
              <a:t>情形</a:t>
            </a:r>
            <a:endParaRPr lang="zh-CN" sz="1600" b="1" dirty="0">
              <a:solidFill>
                <a:srgbClr val="FF0000"/>
              </a:solidFill>
              <a:latin typeface="+mj-ea"/>
            </a:endParaRPr>
          </a:p>
        </p:txBody>
      </p:sp>
      <p:sp>
        <p:nvSpPr>
          <p:cNvPr id="18443" name="Text Box 11"/>
          <p:cNvSpPr txBox="1">
            <a:spLocks noChangeArrowheads="1"/>
          </p:cNvSpPr>
          <p:nvPr/>
        </p:nvSpPr>
        <p:spPr bwMode="auto">
          <a:xfrm>
            <a:off x="8006308" y="1702194"/>
            <a:ext cx="2192053" cy="415498"/>
          </a:xfrm>
          <a:prstGeom prst="rect">
            <a:avLst/>
          </a:prstGeom>
          <a:noFill/>
          <a:ln w="9525">
            <a:noFill/>
            <a:miter lim="800000"/>
          </a:ln>
        </p:spPr>
        <p:txBody>
          <a:bodyPr>
            <a:spAutoFit/>
          </a:bodyPr>
          <a:lstStyle/>
          <a:p>
            <a:pPr algn="l">
              <a:spcBef>
                <a:spcPct val="50000"/>
              </a:spcBef>
            </a:pPr>
            <a:r>
              <a:rPr lang="en-US" altLang="zh-CN" b="1" i="0"/>
              <a:t>2.</a:t>
            </a:r>
            <a:r>
              <a:rPr lang="zh-CN" altLang="en-US">
                <a:solidFill>
                  <a:srgbClr val="FF0000"/>
                </a:solidFill>
                <a:latin typeface="宋体" pitchFamily="2" charset="-122"/>
                <a:cs typeface="宋体" pitchFamily="2" charset="-122"/>
                <a:sym typeface="+mn-ea"/>
              </a:rPr>
              <a:t>鉴证咨询业</a:t>
            </a:r>
            <a:endParaRPr lang="zh-CN" altLang="en-US" b="1" i="0"/>
          </a:p>
        </p:txBody>
      </p:sp>
      <p:grpSp>
        <p:nvGrpSpPr>
          <p:cNvPr id="4" name="Group 12"/>
          <p:cNvGrpSpPr/>
          <p:nvPr/>
        </p:nvGrpSpPr>
        <p:grpSpPr bwMode="auto">
          <a:xfrm rot="18442428" flipH="1">
            <a:off x="5444403" y="2250214"/>
            <a:ext cx="71455" cy="1134914"/>
            <a:chOff x="0" y="0"/>
            <a:chExt cx="68" cy="636"/>
          </a:xfrm>
        </p:grpSpPr>
        <p:sp>
          <p:nvSpPr>
            <p:cNvPr id="20521" name="Rectangle 13"/>
            <p:cNvSpPr>
              <a:spLocks noChangeArrowheads="1"/>
            </p:cNvSpPr>
            <p:nvPr/>
          </p:nvSpPr>
          <p:spPr bwMode="auto">
            <a:xfrm rot="-5400000">
              <a:off x="-272" y="296"/>
              <a:ext cx="636" cy="44"/>
            </a:xfrm>
            <a:prstGeom prst="rect">
              <a:avLst/>
            </a:prstGeom>
            <a:solidFill>
              <a:srgbClr val="EAEAEA"/>
            </a:solidFill>
            <a:ln w="9525">
              <a:noFill/>
              <a:miter lim="800000"/>
            </a:ln>
          </p:spPr>
          <p:txBody>
            <a:bodyPr wrap="none" anchor="ctr"/>
            <a:lstStyle/>
            <a:p>
              <a:endParaRPr lang="zh-CN" altLang="en-US"/>
            </a:p>
          </p:txBody>
        </p:sp>
        <p:sp>
          <p:nvSpPr>
            <p:cNvPr id="20522" name="Rectangle 14"/>
            <p:cNvSpPr>
              <a:spLocks noChangeArrowheads="1"/>
            </p:cNvSpPr>
            <p:nvPr/>
          </p:nvSpPr>
          <p:spPr bwMode="auto">
            <a:xfrm rot="-5400000">
              <a:off x="-284" y="282"/>
              <a:ext cx="636" cy="67"/>
            </a:xfrm>
            <a:prstGeom prst="rect">
              <a:avLst/>
            </a:prstGeom>
            <a:gradFill rotWithShape="1">
              <a:gsLst>
                <a:gs pos="0">
                  <a:srgbClr val="969696"/>
                </a:gs>
                <a:gs pos="100000">
                  <a:schemeClr val="bg1"/>
                </a:gs>
              </a:gsLst>
              <a:lin ang="5400000" scaled="1"/>
            </a:gradFill>
            <a:ln w="9525">
              <a:noFill/>
              <a:miter lim="800000"/>
            </a:ln>
          </p:spPr>
          <p:txBody>
            <a:bodyPr wrap="none" anchor="ctr"/>
            <a:lstStyle/>
            <a:p>
              <a:endParaRPr lang="zh-CN" altLang="en-US"/>
            </a:p>
          </p:txBody>
        </p:sp>
      </p:grpSp>
      <p:grpSp>
        <p:nvGrpSpPr>
          <p:cNvPr id="5" name="Group 15"/>
          <p:cNvGrpSpPr/>
          <p:nvPr/>
        </p:nvGrpSpPr>
        <p:grpSpPr bwMode="auto">
          <a:xfrm rot="3157572">
            <a:off x="6625350" y="2251803"/>
            <a:ext cx="71454" cy="1134914"/>
            <a:chOff x="0" y="0"/>
            <a:chExt cx="68" cy="636"/>
          </a:xfrm>
        </p:grpSpPr>
        <p:sp>
          <p:nvSpPr>
            <p:cNvPr id="20519" name="Rectangle 16"/>
            <p:cNvSpPr>
              <a:spLocks noChangeArrowheads="1"/>
            </p:cNvSpPr>
            <p:nvPr/>
          </p:nvSpPr>
          <p:spPr bwMode="auto">
            <a:xfrm rot="-5400000">
              <a:off x="-272" y="296"/>
              <a:ext cx="636" cy="44"/>
            </a:xfrm>
            <a:prstGeom prst="rect">
              <a:avLst/>
            </a:prstGeom>
            <a:solidFill>
              <a:srgbClr val="EAEAEA"/>
            </a:solidFill>
            <a:ln w="9525">
              <a:noFill/>
              <a:miter lim="800000"/>
            </a:ln>
          </p:spPr>
          <p:txBody>
            <a:bodyPr wrap="none" anchor="ctr"/>
            <a:lstStyle/>
            <a:p>
              <a:endParaRPr lang="zh-CN" altLang="en-US"/>
            </a:p>
          </p:txBody>
        </p:sp>
        <p:sp>
          <p:nvSpPr>
            <p:cNvPr id="20520" name="Rectangle 17"/>
            <p:cNvSpPr>
              <a:spLocks noChangeArrowheads="1"/>
            </p:cNvSpPr>
            <p:nvPr/>
          </p:nvSpPr>
          <p:spPr bwMode="auto">
            <a:xfrm rot="-5400000">
              <a:off x="-284" y="282"/>
              <a:ext cx="636" cy="67"/>
            </a:xfrm>
            <a:prstGeom prst="rect">
              <a:avLst/>
            </a:prstGeom>
            <a:gradFill rotWithShape="1">
              <a:gsLst>
                <a:gs pos="0">
                  <a:srgbClr val="969696"/>
                </a:gs>
                <a:gs pos="100000">
                  <a:schemeClr val="bg1"/>
                </a:gs>
              </a:gsLst>
              <a:lin ang="5400000" scaled="1"/>
            </a:gradFill>
            <a:ln w="9525">
              <a:noFill/>
              <a:miter lim="800000"/>
            </a:ln>
          </p:spPr>
          <p:txBody>
            <a:bodyPr wrap="none" anchor="ctr"/>
            <a:lstStyle/>
            <a:p>
              <a:endParaRPr lang="zh-CN" altLang="en-US"/>
            </a:p>
          </p:txBody>
        </p:sp>
      </p:grpSp>
      <p:sp>
        <p:nvSpPr>
          <p:cNvPr id="18450" name="Text Box 18"/>
          <p:cNvSpPr txBox="1">
            <a:spLocks noChangeArrowheads="1"/>
          </p:cNvSpPr>
          <p:nvPr/>
        </p:nvSpPr>
        <p:spPr bwMode="auto">
          <a:xfrm>
            <a:off x="430792" y="1624706"/>
            <a:ext cx="2074592" cy="415498"/>
          </a:xfrm>
          <a:prstGeom prst="rect">
            <a:avLst/>
          </a:prstGeom>
          <a:noFill/>
          <a:ln w="9525">
            <a:noFill/>
            <a:miter lim="800000"/>
          </a:ln>
        </p:spPr>
        <p:txBody>
          <a:bodyPr>
            <a:spAutoFit/>
          </a:bodyPr>
          <a:lstStyle/>
          <a:p>
            <a:pPr algn="l">
              <a:spcBef>
                <a:spcPct val="50000"/>
              </a:spcBef>
            </a:pPr>
            <a:r>
              <a:rPr lang="en-US" altLang="zh-CN" b="1" i="0"/>
              <a:t>1.</a:t>
            </a:r>
            <a:r>
              <a:rPr lang="zh-CN" altLang="en-US">
                <a:solidFill>
                  <a:srgbClr val="FF0000"/>
                </a:solidFill>
                <a:latin typeface="宋体" pitchFamily="2" charset="-122"/>
                <a:cs typeface="宋体" pitchFamily="2" charset="-122"/>
                <a:sym typeface="+mn-ea"/>
              </a:rPr>
              <a:t>住宿业</a:t>
            </a:r>
            <a:endParaRPr lang="zh-CN" altLang="en-US" b="1" i="0"/>
          </a:p>
        </p:txBody>
      </p:sp>
      <p:sp>
        <p:nvSpPr>
          <p:cNvPr id="18451" name="Text Box 19"/>
          <p:cNvSpPr txBox="1">
            <a:spLocks noChangeArrowheads="1"/>
          </p:cNvSpPr>
          <p:nvPr/>
        </p:nvSpPr>
        <p:spPr bwMode="auto">
          <a:xfrm>
            <a:off x="284444" y="4357109"/>
            <a:ext cx="3614584" cy="415498"/>
          </a:xfrm>
          <a:prstGeom prst="rect">
            <a:avLst/>
          </a:prstGeom>
          <a:noFill/>
          <a:ln w="9525">
            <a:noFill/>
            <a:miter lim="800000"/>
          </a:ln>
        </p:spPr>
        <p:txBody>
          <a:bodyPr wrap="square">
            <a:spAutoFit/>
          </a:bodyPr>
          <a:lstStyle/>
          <a:p>
            <a:pPr algn="r">
              <a:spcBef>
                <a:spcPct val="50000"/>
              </a:spcBef>
            </a:pPr>
            <a:r>
              <a:rPr lang="en-US" altLang="zh-CN" b="1" i="0"/>
              <a:t>4.</a:t>
            </a:r>
            <a:r>
              <a:rPr lang="zh-CN" altLang="en-US" sz="1400">
                <a:solidFill>
                  <a:srgbClr val="FF0000"/>
                </a:solidFill>
                <a:latin typeface="宋体" pitchFamily="2" charset="-122"/>
                <a:cs typeface="宋体" pitchFamily="2" charset="-122"/>
                <a:sym typeface="+mn-ea"/>
              </a:rPr>
              <a:t>工业以及信息传输、软件和信息技术服务</a:t>
            </a:r>
            <a:endParaRPr lang="zh-CN" altLang="en-US" sz="1400" b="1" i="0">
              <a:solidFill>
                <a:srgbClr val="FF0000"/>
              </a:solidFill>
              <a:latin typeface="宋体" pitchFamily="2" charset="-122"/>
              <a:cs typeface="宋体" pitchFamily="2" charset="-122"/>
              <a:sym typeface="+mn-ea"/>
            </a:endParaRPr>
          </a:p>
        </p:txBody>
      </p:sp>
      <p:sp>
        <p:nvSpPr>
          <p:cNvPr id="18452" name="Text Box 20"/>
          <p:cNvSpPr txBox="1">
            <a:spLocks noChangeArrowheads="1"/>
          </p:cNvSpPr>
          <p:nvPr/>
        </p:nvSpPr>
        <p:spPr bwMode="auto">
          <a:xfrm>
            <a:off x="8182498" y="4137666"/>
            <a:ext cx="2015863" cy="337263"/>
          </a:xfrm>
          <a:prstGeom prst="rect">
            <a:avLst/>
          </a:prstGeom>
          <a:noFill/>
          <a:ln w="9525">
            <a:noFill/>
            <a:miter lim="800000"/>
          </a:ln>
        </p:spPr>
        <p:txBody>
          <a:bodyPr>
            <a:spAutoFit/>
          </a:bodyPr>
          <a:lstStyle/>
          <a:p>
            <a:pPr algn="l">
              <a:spcBef>
                <a:spcPct val="50000"/>
              </a:spcBef>
            </a:pPr>
            <a:r>
              <a:rPr lang="en-US" altLang="zh-CN" sz="1600" b="1" i="0">
                <a:latin typeface="宋体" pitchFamily="2" charset="-122"/>
              </a:rPr>
              <a:t>3.</a:t>
            </a:r>
            <a:r>
              <a:rPr lang="zh-CN" altLang="en-US" sz="1600">
                <a:solidFill>
                  <a:srgbClr val="FF0000"/>
                </a:solidFill>
                <a:latin typeface="宋体" pitchFamily="2" charset="-122"/>
                <a:cs typeface="宋体" pitchFamily="2" charset="-122"/>
                <a:sym typeface="+mn-ea"/>
              </a:rPr>
              <a:t>建筑业</a:t>
            </a:r>
            <a:endParaRPr lang="zh-CN" altLang="en-US" sz="1600" b="1" i="0">
              <a:latin typeface="宋体" pitchFamily="2" charset="-122"/>
            </a:endParaRPr>
          </a:p>
        </p:txBody>
      </p:sp>
      <p:sp>
        <p:nvSpPr>
          <p:cNvPr id="18453" name="PubPieSlice"/>
          <p:cNvSpPr>
            <a:spLocks noEditPoints="1" noChangeArrowheads="1"/>
          </p:cNvSpPr>
          <p:nvPr/>
        </p:nvSpPr>
        <p:spPr bwMode="auto">
          <a:xfrm rot="7956845">
            <a:off x="4996787" y="2440567"/>
            <a:ext cx="73042" cy="73015"/>
          </a:xfrm>
          <a:custGeom>
            <a:avLst/>
            <a:gdLst>
              <a:gd name="T0" fmla="*/ 0 w 21600"/>
              <a:gd name="T1" fmla="*/ 417334 h 21600"/>
              <a:gd name="T2" fmla="*/ 417334 w 21600"/>
              <a:gd name="T3" fmla="*/ 417334 h 21600"/>
              <a:gd name="T4" fmla="*/ 834655 w 21600"/>
              <a:gd name="T5" fmla="*/ 417334 h 21600"/>
              <a:gd name="T6" fmla="*/ 0 60000 65536"/>
              <a:gd name="T7" fmla="*/ 0 60000 65536"/>
              <a:gd name="T8" fmla="*/ 0 60000 65536"/>
              <a:gd name="T9" fmla="*/ 3163 w 21600"/>
              <a:gd name="T10" fmla="*/ 3163 h 21600"/>
              <a:gd name="T11" fmla="*/ 18437 w 21600"/>
              <a:gd name="T12" fmla="*/ 18437 h 21600"/>
            </a:gdLst>
            <a:ahLst/>
            <a:cxnLst>
              <a:cxn ang="T6">
                <a:pos x="T0" y="T1"/>
              </a:cxn>
              <a:cxn ang="T7">
                <a:pos x="T2" y="T3"/>
              </a:cxn>
              <a:cxn ang="T8">
                <a:pos x="T4" y="T5"/>
              </a:cxn>
            </a:cxnLst>
            <a:rect l="T9" t="T10" r="T11" b="T12"/>
            <a:pathLst>
              <a:path w="21600" h="21600">
                <a:moveTo>
                  <a:pt x="0" y="10800"/>
                </a:moveTo>
                <a:cubicBezTo>
                  <a:pt x="0" y="16764"/>
                  <a:pt x="4835" y="21599"/>
                  <a:pt x="10799" y="21600"/>
                </a:cubicBezTo>
                <a:cubicBezTo>
                  <a:pt x="16764" y="21600"/>
                  <a:pt x="21600" y="16764"/>
                  <a:pt x="21600" y="10800"/>
                </a:cubicBezTo>
                <a:lnTo>
                  <a:pt x="10800" y="10800"/>
                </a:lnTo>
                <a:close/>
              </a:path>
            </a:pathLst>
          </a:custGeom>
          <a:gradFill rotWithShape="1">
            <a:gsLst>
              <a:gs pos="0">
                <a:srgbClr val="808080"/>
              </a:gs>
              <a:gs pos="100000">
                <a:srgbClr val="FFFFFF"/>
              </a:gs>
            </a:gsLst>
            <a:lin ang="2700000" scaled="1"/>
          </a:gradFill>
          <a:ln w="9525">
            <a:noFill/>
            <a:miter lim="800000"/>
          </a:ln>
        </p:spPr>
        <p:txBody>
          <a:bodyPr/>
          <a:lstStyle/>
          <a:p>
            <a:endParaRPr lang="zh-CN" altLang="en-US"/>
          </a:p>
        </p:txBody>
      </p:sp>
      <p:sp>
        <p:nvSpPr>
          <p:cNvPr id="18454" name="PubPieSlice"/>
          <p:cNvSpPr>
            <a:spLocks noEditPoints="1" noChangeArrowheads="1"/>
          </p:cNvSpPr>
          <p:nvPr/>
        </p:nvSpPr>
        <p:spPr bwMode="auto">
          <a:xfrm rot="-7692634">
            <a:off x="7069792" y="2443741"/>
            <a:ext cx="71454" cy="71429"/>
          </a:xfrm>
          <a:custGeom>
            <a:avLst/>
            <a:gdLst>
              <a:gd name="T0" fmla="*/ 0 w 21600"/>
              <a:gd name="T1" fmla="*/ 390706 h 21600"/>
              <a:gd name="T2" fmla="*/ 390694 w 21600"/>
              <a:gd name="T3" fmla="*/ 390706 h 21600"/>
              <a:gd name="T4" fmla="*/ 781378 w 21600"/>
              <a:gd name="T5" fmla="*/ 390706 h 21600"/>
              <a:gd name="T6" fmla="*/ 0 60000 65536"/>
              <a:gd name="T7" fmla="*/ 0 60000 65536"/>
              <a:gd name="T8" fmla="*/ 0 60000 65536"/>
              <a:gd name="T9" fmla="*/ 3163 w 21600"/>
              <a:gd name="T10" fmla="*/ 3163 h 21600"/>
              <a:gd name="T11" fmla="*/ 18437 w 21600"/>
              <a:gd name="T12" fmla="*/ 18437 h 21600"/>
            </a:gdLst>
            <a:ahLst/>
            <a:cxnLst>
              <a:cxn ang="T6">
                <a:pos x="T0" y="T1"/>
              </a:cxn>
              <a:cxn ang="T7">
                <a:pos x="T2" y="T3"/>
              </a:cxn>
              <a:cxn ang="T8">
                <a:pos x="T4" y="T5"/>
              </a:cxn>
            </a:cxnLst>
            <a:rect l="T9" t="T10" r="T11" b="T12"/>
            <a:pathLst>
              <a:path w="21600" h="21600">
                <a:moveTo>
                  <a:pt x="0" y="10800"/>
                </a:moveTo>
                <a:cubicBezTo>
                  <a:pt x="0" y="16764"/>
                  <a:pt x="4835" y="21599"/>
                  <a:pt x="10799" y="21600"/>
                </a:cubicBezTo>
                <a:cubicBezTo>
                  <a:pt x="16764" y="21600"/>
                  <a:pt x="21600" y="16764"/>
                  <a:pt x="21600" y="10800"/>
                </a:cubicBezTo>
                <a:lnTo>
                  <a:pt x="10800" y="10800"/>
                </a:lnTo>
                <a:close/>
              </a:path>
            </a:pathLst>
          </a:custGeom>
          <a:gradFill rotWithShape="1">
            <a:gsLst>
              <a:gs pos="0">
                <a:srgbClr val="FFFFFF"/>
              </a:gs>
              <a:gs pos="100000">
                <a:srgbClr val="808080"/>
              </a:gs>
            </a:gsLst>
            <a:lin ang="2700000" scaled="1"/>
          </a:gradFill>
          <a:ln w="9525">
            <a:noFill/>
            <a:miter lim="800000"/>
          </a:ln>
        </p:spPr>
        <p:txBody>
          <a:bodyPr/>
          <a:lstStyle/>
          <a:p>
            <a:endParaRPr lang="zh-CN" altLang="en-US"/>
          </a:p>
        </p:txBody>
      </p:sp>
      <p:sp>
        <p:nvSpPr>
          <p:cNvPr id="18455" name="Rectangle 23"/>
          <p:cNvSpPr>
            <a:spLocks noChangeArrowheads="1"/>
          </p:cNvSpPr>
          <p:nvPr/>
        </p:nvSpPr>
        <p:spPr bwMode="auto">
          <a:xfrm>
            <a:off x="431109" y="2096621"/>
            <a:ext cx="3859663" cy="1124845"/>
          </a:xfrm>
          <a:prstGeom prst="rect">
            <a:avLst/>
          </a:prstGeom>
          <a:noFill/>
          <a:ln w="9525">
            <a:noFill/>
            <a:miter lim="800000"/>
          </a:ln>
        </p:spPr>
        <p:txBody>
          <a:bodyPr wrap="square">
            <a:spAutoFit/>
          </a:bodyPr>
          <a:lstStyle/>
          <a:p>
            <a:pPr marL="0" indent="0" algn="l">
              <a:lnSpc>
                <a:spcPct val="120000"/>
              </a:lnSpc>
              <a:buFontTx/>
              <a:buNone/>
            </a:pPr>
            <a:r>
              <a:rPr lang="zh-CN" altLang="en-US" sz="1400">
                <a:solidFill>
                  <a:srgbClr val="000000"/>
                </a:solidFill>
                <a:latin typeface="宋体" pitchFamily="2" charset="-122"/>
                <a:cs typeface="宋体" pitchFamily="2" charset="-122"/>
                <a:sym typeface="+mn-ea"/>
              </a:rPr>
              <a:t>自</a:t>
            </a:r>
            <a:r>
              <a:rPr lang="en-US" altLang="zh-CN" sz="1400">
                <a:solidFill>
                  <a:srgbClr val="000000"/>
                </a:solidFill>
                <a:latin typeface="宋体" pitchFamily="2" charset="-122"/>
                <a:cs typeface="宋体" pitchFamily="2" charset="-122"/>
                <a:sym typeface="+mn-ea"/>
              </a:rPr>
              <a:t>2016</a:t>
            </a:r>
            <a:r>
              <a:rPr lang="zh-CN" altLang="en-US" sz="1400">
                <a:solidFill>
                  <a:srgbClr val="000000"/>
                </a:solidFill>
                <a:latin typeface="宋体" pitchFamily="2" charset="-122"/>
                <a:cs typeface="宋体" pitchFamily="2" charset="-122"/>
                <a:sym typeface="+mn-ea"/>
              </a:rPr>
              <a:t>年</a:t>
            </a:r>
            <a:r>
              <a:rPr lang="en-US" altLang="zh-CN" sz="1400">
                <a:solidFill>
                  <a:srgbClr val="000000"/>
                </a:solidFill>
                <a:latin typeface="宋体" pitchFamily="2" charset="-122"/>
                <a:cs typeface="宋体" pitchFamily="2" charset="-122"/>
                <a:sym typeface="+mn-ea"/>
              </a:rPr>
              <a:t>8</a:t>
            </a:r>
            <a:r>
              <a:rPr lang="zh-CN" altLang="en-US" sz="1400">
                <a:solidFill>
                  <a:srgbClr val="000000"/>
                </a:solidFill>
                <a:latin typeface="宋体" pitchFamily="2" charset="-122"/>
                <a:cs typeface="宋体" pitchFamily="2" charset="-122"/>
                <a:sym typeface="+mn-ea"/>
              </a:rPr>
              <a:t>月</a:t>
            </a:r>
            <a:r>
              <a:rPr lang="en-US" altLang="zh-CN" sz="1400">
                <a:solidFill>
                  <a:srgbClr val="000000"/>
                </a:solidFill>
                <a:latin typeface="宋体" pitchFamily="2" charset="-122"/>
                <a:cs typeface="宋体" pitchFamily="2" charset="-122"/>
                <a:sym typeface="+mn-ea"/>
              </a:rPr>
              <a:t>1</a:t>
            </a:r>
            <a:r>
              <a:rPr lang="zh-CN" altLang="en-US" sz="1400">
                <a:solidFill>
                  <a:srgbClr val="000000"/>
                </a:solidFill>
                <a:latin typeface="宋体" pitchFamily="2" charset="-122"/>
                <a:cs typeface="宋体" pitchFamily="2" charset="-122"/>
                <a:sym typeface="+mn-ea"/>
              </a:rPr>
              <a:t>日起，全国范围内月销售额超过</a:t>
            </a:r>
            <a:r>
              <a:rPr lang="en-US" altLang="zh-CN" sz="1400">
                <a:solidFill>
                  <a:srgbClr val="000000"/>
                </a:solidFill>
                <a:latin typeface="宋体" pitchFamily="2" charset="-122"/>
                <a:cs typeface="宋体" pitchFamily="2" charset="-122"/>
                <a:sym typeface="+mn-ea"/>
              </a:rPr>
              <a:t>3</a:t>
            </a:r>
            <a:r>
              <a:rPr lang="zh-CN" altLang="en-US" sz="1400">
                <a:solidFill>
                  <a:srgbClr val="000000"/>
                </a:solidFill>
                <a:latin typeface="宋体" pitchFamily="2" charset="-122"/>
                <a:cs typeface="宋体" pitchFamily="2" charset="-122"/>
                <a:sym typeface="+mn-ea"/>
              </a:rPr>
              <a:t>万元（或季销售额超过</a:t>
            </a:r>
            <a:r>
              <a:rPr lang="en-US" altLang="zh-CN" sz="1400">
                <a:solidFill>
                  <a:srgbClr val="000000"/>
                </a:solidFill>
                <a:latin typeface="宋体" pitchFamily="2" charset="-122"/>
                <a:cs typeface="宋体" pitchFamily="2" charset="-122"/>
                <a:sym typeface="+mn-ea"/>
              </a:rPr>
              <a:t>9</a:t>
            </a:r>
            <a:r>
              <a:rPr lang="zh-CN" altLang="en-US" sz="1400">
                <a:solidFill>
                  <a:srgbClr val="000000"/>
                </a:solidFill>
                <a:latin typeface="宋体" pitchFamily="2" charset="-122"/>
                <a:cs typeface="宋体" pitchFamily="2" charset="-122"/>
                <a:sym typeface="+mn-ea"/>
              </a:rPr>
              <a:t>万元）</a:t>
            </a:r>
            <a:r>
              <a:rPr lang="zh-CN" altLang="en-US" sz="1400">
                <a:solidFill>
                  <a:schemeClr val="tx1"/>
                </a:solidFill>
                <a:latin typeface="宋体" pitchFamily="2" charset="-122"/>
                <a:cs typeface="宋体" pitchFamily="2" charset="-122"/>
                <a:sym typeface="+mn-ea"/>
              </a:rPr>
              <a:t>住宿业</a:t>
            </a:r>
            <a:r>
              <a:rPr lang="zh-CN" altLang="en-US" sz="1400">
                <a:solidFill>
                  <a:srgbClr val="000000"/>
                </a:solidFill>
                <a:latin typeface="宋体" pitchFamily="2" charset="-122"/>
                <a:cs typeface="宋体" pitchFamily="2" charset="-122"/>
                <a:sym typeface="+mn-ea"/>
              </a:rPr>
              <a:t>增值税小规模纳税人可自行开具专用发票，</a:t>
            </a:r>
            <a:r>
              <a:rPr lang="en-US" altLang="zh-CN" sz="1400">
                <a:solidFill>
                  <a:srgbClr val="000000"/>
                </a:solidFill>
                <a:latin typeface="宋体" pitchFamily="2" charset="-122"/>
                <a:cs typeface="宋体" pitchFamily="2" charset="-122"/>
                <a:sym typeface="+mn-ea"/>
              </a:rPr>
              <a:t>91</a:t>
            </a:r>
            <a:r>
              <a:rPr lang="zh-CN" altLang="en-US" sz="1400">
                <a:solidFill>
                  <a:srgbClr val="000000"/>
                </a:solidFill>
                <a:latin typeface="宋体" pitchFamily="2" charset="-122"/>
                <a:cs typeface="宋体" pitchFamily="2" charset="-122"/>
                <a:sym typeface="+mn-ea"/>
              </a:rPr>
              <a:t>个城市试点。</a:t>
            </a:r>
            <a:r>
              <a:rPr lang="en-US" altLang="zh-CN" sz="1400">
                <a:solidFill>
                  <a:srgbClr val="000000"/>
                </a:solidFill>
                <a:latin typeface="宋体" pitchFamily="2" charset="-122"/>
                <a:cs typeface="宋体" pitchFamily="2" charset="-122"/>
                <a:sym typeface="+mn-ea"/>
              </a:rPr>
              <a:t>2016</a:t>
            </a:r>
            <a:r>
              <a:rPr lang="zh-CN" altLang="en-US" sz="1400">
                <a:solidFill>
                  <a:srgbClr val="000000"/>
                </a:solidFill>
                <a:latin typeface="宋体" pitchFamily="2" charset="-122"/>
                <a:cs typeface="宋体" pitchFamily="2" charset="-122"/>
                <a:sym typeface="+mn-ea"/>
              </a:rPr>
              <a:t>年</a:t>
            </a:r>
            <a:r>
              <a:rPr lang="en-US" altLang="zh-CN" sz="1400">
                <a:solidFill>
                  <a:srgbClr val="000000"/>
                </a:solidFill>
                <a:latin typeface="宋体" pitchFamily="2" charset="-122"/>
                <a:cs typeface="宋体" pitchFamily="2" charset="-122"/>
                <a:sym typeface="+mn-ea"/>
              </a:rPr>
              <a:t>10</a:t>
            </a:r>
            <a:r>
              <a:rPr lang="zh-CN" altLang="en-US" sz="1400">
                <a:solidFill>
                  <a:srgbClr val="000000"/>
                </a:solidFill>
                <a:latin typeface="宋体" pitchFamily="2" charset="-122"/>
                <a:cs typeface="宋体" pitchFamily="2" charset="-122"/>
                <a:sym typeface="+mn-ea"/>
              </a:rPr>
              <a:t>月</a:t>
            </a:r>
            <a:r>
              <a:rPr lang="en-US" altLang="zh-CN" sz="1400">
                <a:solidFill>
                  <a:srgbClr val="000000"/>
                </a:solidFill>
                <a:latin typeface="宋体" pitchFamily="2" charset="-122"/>
                <a:cs typeface="宋体" pitchFamily="2" charset="-122"/>
                <a:sym typeface="+mn-ea"/>
              </a:rPr>
              <a:t>1</a:t>
            </a:r>
            <a:r>
              <a:rPr lang="zh-CN" altLang="en-US" sz="1400">
                <a:solidFill>
                  <a:srgbClr val="000000"/>
                </a:solidFill>
                <a:latin typeface="宋体" pitchFamily="2" charset="-122"/>
                <a:cs typeface="宋体" pitchFamily="2" charset="-122"/>
                <a:sym typeface="+mn-ea"/>
              </a:rPr>
              <a:t>日起扩围至全国。</a:t>
            </a:r>
            <a:endParaRPr lang="zh-CN" altLang="en-US" sz="1400" i="0">
              <a:solidFill>
                <a:schemeClr val="tx2"/>
              </a:solidFill>
            </a:endParaRPr>
          </a:p>
        </p:txBody>
      </p:sp>
      <p:sp>
        <p:nvSpPr>
          <p:cNvPr id="18456" name="Rectangle 24"/>
          <p:cNvSpPr>
            <a:spLocks noChangeArrowheads="1"/>
          </p:cNvSpPr>
          <p:nvPr/>
        </p:nvSpPr>
        <p:spPr bwMode="auto">
          <a:xfrm>
            <a:off x="7919959" y="2012782"/>
            <a:ext cx="3307919" cy="1124845"/>
          </a:xfrm>
          <a:prstGeom prst="rect">
            <a:avLst/>
          </a:prstGeom>
          <a:noFill/>
          <a:ln w="9525">
            <a:noFill/>
            <a:miter lim="800000"/>
          </a:ln>
        </p:spPr>
        <p:txBody>
          <a:bodyPr wrap="square">
            <a:spAutoFit/>
          </a:bodyPr>
          <a:lstStyle/>
          <a:p>
            <a:pPr marL="0" indent="0" algn="l">
              <a:lnSpc>
                <a:spcPct val="120000"/>
              </a:lnSpc>
              <a:buFontTx/>
              <a:buNone/>
            </a:pPr>
            <a:r>
              <a:rPr lang="zh-CN" altLang="en-US" sz="1400">
                <a:solidFill>
                  <a:srgbClr val="000000"/>
                </a:solidFill>
                <a:latin typeface="宋体" pitchFamily="2" charset="-122"/>
                <a:cs typeface="宋体" pitchFamily="2" charset="-122"/>
                <a:sym typeface="+mn-ea"/>
              </a:rPr>
              <a:t>自</a:t>
            </a:r>
            <a:r>
              <a:rPr lang="en-US" altLang="zh-CN" sz="1400">
                <a:solidFill>
                  <a:srgbClr val="000000"/>
                </a:solidFill>
                <a:latin typeface="宋体" pitchFamily="2" charset="-122"/>
                <a:cs typeface="宋体" pitchFamily="2" charset="-122"/>
                <a:sym typeface="+mn-ea"/>
              </a:rPr>
              <a:t>2017</a:t>
            </a:r>
            <a:r>
              <a:rPr lang="zh-CN" altLang="en-US" sz="1400">
                <a:solidFill>
                  <a:srgbClr val="000000"/>
                </a:solidFill>
                <a:latin typeface="宋体" pitchFamily="2" charset="-122"/>
                <a:cs typeface="宋体" pitchFamily="2" charset="-122"/>
                <a:sym typeface="+mn-ea"/>
              </a:rPr>
              <a:t>年</a:t>
            </a:r>
            <a:r>
              <a:rPr lang="en-US" altLang="zh-CN" sz="1400">
                <a:solidFill>
                  <a:srgbClr val="000000"/>
                </a:solidFill>
                <a:latin typeface="宋体" pitchFamily="2" charset="-122"/>
                <a:cs typeface="宋体" pitchFamily="2" charset="-122"/>
                <a:sym typeface="+mn-ea"/>
              </a:rPr>
              <a:t>3</a:t>
            </a:r>
            <a:r>
              <a:rPr lang="zh-CN" altLang="en-US" sz="1400">
                <a:solidFill>
                  <a:srgbClr val="000000"/>
                </a:solidFill>
                <a:latin typeface="宋体" pitchFamily="2" charset="-122"/>
                <a:cs typeface="宋体" pitchFamily="2" charset="-122"/>
                <a:sym typeface="+mn-ea"/>
              </a:rPr>
              <a:t>月</a:t>
            </a:r>
            <a:r>
              <a:rPr lang="en-US" altLang="zh-CN" sz="1400">
                <a:solidFill>
                  <a:srgbClr val="000000"/>
                </a:solidFill>
                <a:latin typeface="宋体" pitchFamily="2" charset="-122"/>
                <a:cs typeface="宋体" pitchFamily="2" charset="-122"/>
                <a:sym typeface="+mn-ea"/>
              </a:rPr>
              <a:t>1</a:t>
            </a:r>
            <a:r>
              <a:rPr lang="zh-CN" altLang="en-US" sz="1400">
                <a:solidFill>
                  <a:srgbClr val="000000"/>
                </a:solidFill>
                <a:latin typeface="宋体" pitchFamily="2" charset="-122"/>
                <a:cs typeface="宋体" pitchFamily="2" charset="-122"/>
                <a:sym typeface="+mn-ea"/>
              </a:rPr>
              <a:t>日起，全国范围内月销售额超过</a:t>
            </a:r>
            <a:r>
              <a:rPr lang="en-US" altLang="zh-CN" sz="1400">
                <a:solidFill>
                  <a:srgbClr val="000000"/>
                </a:solidFill>
                <a:latin typeface="宋体" pitchFamily="2" charset="-122"/>
                <a:cs typeface="宋体" pitchFamily="2" charset="-122"/>
                <a:sym typeface="+mn-ea"/>
              </a:rPr>
              <a:t>3</a:t>
            </a:r>
            <a:r>
              <a:rPr lang="zh-CN" altLang="en-US" sz="1400">
                <a:solidFill>
                  <a:srgbClr val="000000"/>
                </a:solidFill>
                <a:latin typeface="宋体" pitchFamily="2" charset="-122"/>
                <a:cs typeface="宋体" pitchFamily="2" charset="-122"/>
                <a:sym typeface="+mn-ea"/>
              </a:rPr>
              <a:t>万元（或季销售额超过</a:t>
            </a:r>
            <a:r>
              <a:rPr lang="en-US" altLang="zh-CN" sz="1400">
                <a:solidFill>
                  <a:srgbClr val="000000"/>
                </a:solidFill>
                <a:latin typeface="宋体" pitchFamily="2" charset="-122"/>
                <a:cs typeface="宋体" pitchFamily="2" charset="-122"/>
                <a:sym typeface="+mn-ea"/>
              </a:rPr>
              <a:t>9</a:t>
            </a:r>
            <a:r>
              <a:rPr lang="zh-CN" altLang="en-US" sz="1400">
                <a:solidFill>
                  <a:srgbClr val="000000"/>
                </a:solidFill>
                <a:latin typeface="宋体" pitchFamily="2" charset="-122"/>
                <a:cs typeface="宋体" pitchFamily="2" charset="-122"/>
                <a:sym typeface="+mn-ea"/>
              </a:rPr>
              <a:t>万元）</a:t>
            </a:r>
            <a:r>
              <a:rPr lang="zh-CN" altLang="en-US" sz="1400">
                <a:solidFill>
                  <a:schemeClr val="tx1"/>
                </a:solidFill>
                <a:latin typeface="宋体" pitchFamily="2" charset="-122"/>
                <a:cs typeface="宋体" pitchFamily="2" charset="-122"/>
                <a:sym typeface="+mn-ea"/>
              </a:rPr>
              <a:t>鉴证咨询业</a:t>
            </a:r>
            <a:r>
              <a:rPr lang="zh-CN" altLang="en-US" sz="1400">
                <a:solidFill>
                  <a:srgbClr val="000000"/>
                </a:solidFill>
                <a:latin typeface="宋体" pitchFamily="2" charset="-122"/>
                <a:cs typeface="宋体" pitchFamily="2" charset="-122"/>
                <a:sym typeface="+mn-ea"/>
              </a:rPr>
              <a:t>增值税小规模纳税人可自行开具专用发票。</a:t>
            </a:r>
            <a:endParaRPr lang="zh-CN" altLang="en-US" sz="1400" i="0">
              <a:solidFill>
                <a:schemeClr val="tx2"/>
              </a:solidFill>
            </a:endParaRPr>
          </a:p>
        </p:txBody>
      </p:sp>
      <p:grpSp>
        <p:nvGrpSpPr>
          <p:cNvPr id="6" name="Group 25"/>
          <p:cNvGrpSpPr/>
          <p:nvPr/>
        </p:nvGrpSpPr>
        <p:grpSpPr bwMode="auto">
          <a:xfrm>
            <a:off x="5031720" y="2618394"/>
            <a:ext cx="2122212" cy="1738715"/>
            <a:chOff x="0" y="0"/>
            <a:chExt cx="1649" cy="1351"/>
          </a:xfrm>
        </p:grpSpPr>
        <p:sp>
          <p:nvSpPr>
            <p:cNvPr id="20516" name="Oval 26"/>
            <p:cNvSpPr>
              <a:spLocks noChangeArrowheads="1"/>
            </p:cNvSpPr>
            <p:nvPr/>
          </p:nvSpPr>
          <p:spPr bwMode="auto">
            <a:xfrm flipV="1">
              <a:off x="0" y="1071"/>
              <a:ext cx="1649" cy="280"/>
            </a:xfrm>
            <a:prstGeom prst="ellipse">
              <a:avLst/>
            </a:prstGeom>
            <a:gradFill rotWithShape="1">
              <a:gsLst>
                <a:gs pos="0">
                  <a:schemeClr val="tx1"/>
                </a:gs>
                <a:gs pos="100000">
                  <a:schemeClr val="bg1">
                    <a:alpha val="0"/>
                  </a:schemeClr>
                </a:gs>
              </a:gsLst>
              <a:path path="shape">
                <a:fillToRect l="50000" t="50000" r="50000" b="50000"/>
              </a:path>
            </a:gradFill>
            <a:ln w="9525">
              <a:noFill/>
              <a:round/>
            </a:ln>
          </p:spPr>
          <p:txBody>
            <a:bodyPr wrap="none" anchor="ctr"/>
            <a:lstStyle/>
            <a:p>
              <a:endParaRPr lang="zh-CN" altLang="en-US"/>
            </a:p>
          </p:txBody>
        </p:sp>
        <p:sp>
          <p:nvSpPr>
            <p:cNvPr id="18459" name="Oval 27"/>
            <p:cNvSpPr>
              <a:spLocks noChangeArrowheads="1"/>
            </p:cNvSpPr>
            <p:nvPr/>
          </p:nvSpPr>
          <p:spPr bwMode="auto">
            <a:xfrm>
              <a:off x="229" y="0"/>
              <a:ext cx="1216" cy="1217"/>
            </a:xfrm>
            <a:prstGeom prst="ellipse">
              <a:avLst/>
            </a:prstGeom>
            <a:gradFill rotWithShape="1">
              <a:gsLst>
                <a:gs pos="0">
                  <a:schemeClr val="accent2"/>
                </a:gs>
                <a:gs pos="100000">
                  <a:schemeClr val="accent2">
                    <a:gamma/>
                    <a:shade val="47451"/>
                    <a:invGamma/>
                  </a:schemeClr>
                </a:gs>
              </a:gsLst>
              <a:path path="shape">
                <a:fillToRect l="50000" t="50000" r="50000" b="50000"/>
              </a:path>
            </a:gradFill>
            <a:ln w="9525">
              <a:noFill/>
              <a:round/>
            </a:ln>
            <a:effectLst/>
          </p:spPr>
          <p:txBody>
            <a:bodyPr wrap="none" anchor="ctr"/>
            <a:lstStyle/>
            <a:p>
              <a:pPr>
                <a:defRPr/>
              </a:pPr>
              <a:endParaRPr lang="zh-CN" altLang="en-US">
                <a:latin typeface="Arial" pitchFamily="34" charset="0"/>
              </a:endParaRPr>
            </a:p>
          </p:txBody>
        </p:sp>
        <p:sp>
          <p:nvSpPr>
            <p:cNvPr id="20518" name="未知"/>
            <p:cNvSpPr/>
            <p:nvPr/>
          </p:nvSpPr>
          <p:spPr bwMode="auto">
            <a:xfrm>
              <a:off x="369" y="28"/>
              <a:ext cx="939" cy="458"/>
            </a:xfrm>
            <a:custGeom>
              <a:avLst/>
              <a:gdLst>
                <a:gd name="T0" fmla="*/ 658 w 1321"/>
                <a:gd name="T1" fmla="*/ 166 h 712"/>
                <a:gd name="T2" fmla="*/ 665 w 1321"/>
                <a:gd name="T3" fmla="*/ 183 h 712"/>
                <a:gd name="T4" fmla="*/ 667 w 1321"/>
                <a:gd name="T5" fmla="*/ 199 h 712"/>
                <a:gd name="T6" fmla="*/ 665 w 1321"/>
                <a:gd name="T7" fmla="*/ 214 h 712"/>
                <a:gd name="T8" fmla="*/ 656 w 1321"/>
                <a:gd name="T9" fmla="*/ 228 h 712"/>
                <a:gd name="T10" fmla="*/ 643 w 1321"/>
                <a:gd name="T11" fmla="*/ 239 h 712"/>
                <a:gd name="T12" fmla="*/ 626 w 1321"/>
                <a:gd name="T13" fmla="*/ 250 h 712"/>
                <a:gd name="T14" fmla="*/ 604 w 1321"/>
                <a:gd name="T15" fmla="*/ 260 h 712"/>
                <a:gd name="T16" fmla="*/ 579 w 1321"/>
                <a:gd name="T17" fmla="*/ 268 h 712"/>
                <a:gd name="T18" fmla="*/ 552 w 1321"/>
                <a:gd name="T19" fmla="*/ 276 h 712"/>
                <a:gd name="T20" fmla="*/ 521 w 1321"/>
                <a:gd name="T21" fmla="*/ 282 h 712"/>
                <a:gd name="T22" fmla="*/ 488 w 1321"/>
                <a:gd name="T23" fmla="*/ 287 h 712"/>
                <a:gd name="T24" fmla="*/ 453 w 1321"/>
                <a:gd name="T25" fmla="*/ 291 h 712"/>
                <a:gd name="T26" fmla="*/ 417 w 1321"/>
                <a:gd name="T27" fmla="*/ 294 h 712"/>
                <a:gd name="T28" fmla="*/ 402 w 1321"/>
                <a:gd name="T29" fmla="*/ 295 h 712"/>
                <a:gd name="T30" fmla="*/ 240 w 1321"/>
                <a:gd name="T31" fmla="*/ 295 h 712"/>
                <a:gd name="T32" fmla="*/ 239 w 1321"/>
                <a:gd name="T33" fmla="*/ 295 h 712"/>
                <a:gd name="T34" fmla="*/ 207 w 1321"/>
                <a:gd name="T35" fmla="*/ 293 h 712"/>
                <a:gd name="T36" fmla="*/ 176 w 1321"/>
                <a:gd name="T37" fmla="*/ 291 h 712"/>
                <a:gd name="T38" fmla="*/ 146 w 1321"/>
                <a:gd name="T39" fmla="*/ 288 h 712"/>
                <a:gd name="T40" fmla="*/ 119 w 1321"/>
                <a:gd name="T41" fmla="*/ 285 h 712"/>
                <a:gd name="T42" fmla="*/ 94 w 1321"/>
                <a:gd name="T43" fmla="*/ 280 h 712"/>
                <a:gd name="T44" fmla="*/ 71 w 1321"/>
                <a:gd name="T45" fmla="*/ 274 h 712"/>
                <a:gd name="T46" fmla="*/ 52 w 1321"/>
                <a:gd name="T47" fmla="*/ 268 h 712"/>
                <a:gd name="T48" fmla="*/ 34 w 1321"/>
                <a:gd name="T49" fmla="*/ 261 h 712"/>
                <a:gd name="T50" fmla="*/ 20 w 1321"/>
                <a:gd name="T51" fmla="*/ 252 h 712"/>
                <a:gd name="T52" fmla="*/ 9 w 1321"/>
                <a:gd name="T53" fmla="*/ 241 h 712"/>
                <a:gd name="T54" fmla="*/ 3 w 1321"/>
                <a:gd name="T55" fmla="*/ 229 h 712"/>
                <a:gd name="T56" fmla="*/ 0 w 1321"/>
                <a:gd name="T57" fmla="*/ 217 h 712"/>
                <a:gd name="T58" fmla="*/ 0 w 1321"/>
                <a:gd name="T59" fmla="*/ 215 h 712"/>
                <a:gd name="T60" fmla="*/ 2 w 1321"/>
                <a:gd name="T61" fmla="*/ 201 h 712"/>
                <a:gd name="T62" fmla="*/ 8 w 1321"/>
                <a:gd name="T63" fmla="*/ 185 h 712"/>
                <a:gd name="T64" fmla="*/ 26 w 1321"/>
                <a:gd name="T65" fmla="*/ 153 h 712"/>
                <a:gd name="T66" fmla="*/ 48 w 1321"/>
                <a:gd name="T67" fmla="*/ 124 h 712"/>
                <a:gd name="T68" fmla="*/ 74 w 1321"/>
                <a:gd name="T69" fmla="*/ 97 h 712"/>
                <a:gd name="T70" fmla="*/ 103 w 1321"/>
                <a:gd name="T71" fmla="*/ 73 h 712"/>
                <a:gd name="T72" fmla="*/ 136 w 1321"/>
                <a:gd name="T73" fmla="*/ 51 h 712"/>
                <a:gd name="T74" fmla="*/ 172 w 1321"/>
                <a:gd name="T75" fmla="*/ 34 h 712"/>
                <a:gd name="T76" fmla="*/ 210 w 1321"/>
                <a:gd name="T77" fmla="*/ 19 h 712"/>
                <a:gd name="T78" fmla="*/ 251 w 1321"/>
                <a:gd name="T79" fmla="*/ 9 h 712"/>
                <a:gd name="T80" fmla="*/ 294 w 1321"/>
                <a:gd name="T81" fmla="*/ 3 h 712"/>
                <a:gd name="T82" fmla="*/ 337 w 1321"/>
                <a:gd name="T83" fmla="*/ 0 h 712"/>
                <a:gd name="T84" fmla="*/ 337 w 1321"/>
                <a:gd name="T85" fmla="*/ 0 h 712"/>
                <a:gd name="T86" fmla="*/ 384 w 1321"/>
                <a:gd name="T87" fmla="*/ 3 h 712"/>
                <a:gd name="T88" fmla="*/ 428 w 1321"/>
                <a:gd name="T89" fmla="*/ 10 h 712"/>
                <a:gd name="T90" fmla="*/ 471 w 1321"/>
                <a:gd name="T91" fmla="*/ 22 h 712"/>
                <a:gd name="T92" fmla="*/ 510 w 1321"/>
                <a:gd name="T93" fmla="*/ 37 h 712"/>
                <a:gd name="T94" fmla="*/ 547 w 1321"/>
                <a:gd name="T95" fmla="*/ 57 h 712"/>
                <a:gd name="T96" fmla="*/ 581 w 1321"/>
                <a:gd name="T97" fmla="*/ 80 h 712"/>
                <a:gd name="T98" fmla="*/ 611 w 1321"/>
                <a:gd name="T99" fmla="*/ 106 h 712"/>
                <a:gd name="T100" fmla="*/ 635 w 1321"/>
                <a:gd name="T101" fmla="*/ 134 h 712"/>
                <a:gd name="T102" fmla="*/ 658 w 1321"/>
                <a:gd name="T103" fmla="*/ 166 h 712"/>
                <a:gd name="T104" fmla="*/ 658 w 1321"/>
                <a:gd name="T105" fmla="*/ 166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w="9525">
              <a:noFill/>
              <a:round/>
            </a:ln>
          </p:spPr>
          <p:txBody>
            <a:bodyPr/>
            <a:lstStyle/>
            <a:p>
              <a:endParaRPr lang="zh-CN" altLang="en-US"/>
            </a:p>
          </p:txBody>
        </p:sp>
      </p:grpSp>
      <p:sp>
        <p:nvSpPr>
          <p:cNvPr id="18461" name="Rectangle 29"/>
          <p:cNvSpPr>
            <a:spLocks noChangeArrowheads="1"/>
          </p:cNvSpPr>
          <p:nvPr/>
        </p:nvSpPr>
        <p:spPr bwMode="auto">
          <a:xfrm>
            <a:off x="5499972" y="2929617"/>
            <a:ext cx="1187295" cy="973362"/>
          </a:xfrm>
          <a:prstGeom prst="rect">
            <a:avLst/>
          </a:prstGeom>
          <a:noFill/>
          <a:ln w="9525">
            <a:noFill/>
            <a:miter lim="800000"/>
          </a:ln>
        </p:spPr>
        <p:txBody>
          <a:bodyPr anchor="ctr"/>
          <a:lstStyle/>
          <a:p>
            <a:r>
              <a:rPr lang="zh-CN" altLang="en-US" b="1" i="0">
                <a:solidFill>
                  <a:schemeClr val="bg1"/>
                </a:solidFill>
              </a:rPr>
              <a:t>自开专票</a:t>
            </a:r>
            <a:endParaRPr lang="zh-CN" altLang="en-US" b="1" i="0">
              <a:solidFill>
                <a:schemeClr val="bg1"/>
              </a:solidFill>
            </a:endParaRPr>
          </a:p>
        </p:txBody>
      </p:sp>
      <p:grpSp>
        <p:nvGrpSpPr>
          <p:cNvPr id="7" name="Group 30"/>
          <p:cNvGrpSpPr/>
          <p:nvPr/>
        </p:nvGrpSpPr>
        <p:grpSpPr bwMode="auto">
          <a:xfrm rot="18442428" flipH="1">
            <a:off x="7030897" y="3551471"/>
            <a:ext cx="107975" cy="1134915"/>
            <a:chOff x="0" y="0"/>
            <a:chExt cx="68" cy="636"/>
          </a:xfrm>
        </p:grpSpPr>
        <p:sp>
          <p:nvSpPr>
            <p:cNvPr id="20514" name="Rectangle 31"/>
            <p:cNvSpPr>
              <a:spLocks noChangeArrowheads="1"/>
            </p:cNvSpPr>
            <p:nvPr/>
          </p:nvSpPr>
          <p:spPr bwMode="auto">
            <a:xfrm rot="-5400000">
              <a:off x="-272" y="296"/>
              <a:ext cx="636" cy="44"/>
            </a:xfrm>
            <a:prstGeom prst="rect">
              <a:avLst/>
            </a:prstGeom>
            <a:solidFill>
              <a:srgbClr val="EAEAEA"/>
            </a:solidFill>
            <a:ln w="9525">
              <a:noFill/>
              <a:miter lim="800000"/>
            </a:ln>
          </p:spPr>
          <p:txBody>
            <a:bodyPr wrap="none" anchor="ctr"/>
            <a:lstStyle/>
            <a:p>
              <a:endParaRPr lang="zh-CN" altLang="en-US"/>
            </a:p>
          </p:txBody>
        </p:sp>
        <p:sp>
          <p:nvSpPr>
            <p:cNvPr id="20515" name="Rectangle 32"/>
            <p:cNvSpPr>
              <a:spLocks noChangeArrowheads="1"/>
            </p:cNvSpPr>
            <p:nvPr/>
          </p:nvSpPr>
          <p:spPr bwMode="auto">
            <a:xfrm rot="-5400000">
              <a:off x="-284" y="282"/>
              <a:ext cx="636" cy="67"/>
            </a:xfrm>
            <a:prstGeom prst="rect">
              <a:avLst/>
            </a:prstGeom>
            <a:gradFill rotWithShape="1">
              <a:gsLst>
                <a:gs pos="0">
                  <a:srgbClr val="969696"/>
                </a:gs>
                <a:gs pos="100000">
                  <a:schemeClr val="bg1"/>
                </a:gs>
              </a:gsLst>
              <a:lin ang="5400000" scaled="1"/>
            </a:gradFill>
            <a:ln w="9525">
              <a:noFill/>
              <a:miter lim="800000"/>
            </a:ln>
          </p:spPr>
          <p:txBody>
            <a:bodyPr wrap="none" anchor="ctr"/>
            <a:lstStyle/>
            <a:p>
              <a:endParaRPr lang="zh-CN" altLang="en-US"/>
            </a:p>
          </p:txBody>
        </p:sp>
      </p:grpSp>
      <p:grpSp>
        <p:nvGrpSpPr>
          <p:cNvPr id="8" name="Group 33"/>
          <p:cNvGrpSpPr/>
          <p:nvPr/>
        </p:nvGrpSpPr>
        <p:grpSpPr bwMode="auto">
          <a:xfrm rot="3157572">
            <a:off x="5069003" y="3538768"/>
            <a:ext cx="107975" cy="1134915"/>
            <a:chOff x="0" y="0"/>
            <a:chExt cx="68" cy="636"/>
          </a:xfrm>
        </p:grpSpPr>
        <p:sp>
          <p:nvSpPr>
            <p:cNvPr id="20512" name="Rectangle 34"/>
            <p:cNvSpPr>
              <a:spLocks noChangeArrowheads="1"/>
            </p:cNvSpPr>
            <p:nvPr/>
          </p:nvSpPr>
          <p:spPr bwMode="auto">
            <a:xfrm rot="-5400000">
              <a:off x="-272" y="296"/>
              <a:ext cx="636" cy="44"/>
            </a:xfrm>
            <a:prstGeom prst="rect">
              <a:avLst/>
            </a:prstGeom>
            <a:solidFill>
              <a:srgbClr val="EAEAEA"/>
            </a:solidFill>
            <a:ln w="9525">
              <a:noFill/>
              <a:miter lim="800000"/>
            </a:ln>
          </p:spPr>
          <p:txBody>
            <a:bodyPr wrap="none" anchor="ctr"/>
            <a:lstStyle/>
            <a:p>
              <a:endParaRPr lang="zh-CN" altLang="en-US"/>
            </a:p>
          </p:txBody>
        </p:sp>
        <p:sp>
          <p:nvSpPr>
            <p:cNvPr id="20513" name="Rectangle 35"/>
            <p:cNvSpPr>
              <a:spLocks noChangeArrowheads="1"/>
            </p:cNvSpPr>
            <p:nvPr/>
          </p:nvSpPr>
          <p:spPr bwMode="auto">
            <a:xfrm rot="-5400000">
              <a:off x="-284" y="282"/>
              <a:ext cx="636" cy="67"/>
            </a:xfrm>
            <a:prstGeom prst="rect">
              <a:avLst/>
            </a:prstGeom>
            <a:gradFill rotWithShape="1">
              <a:gsLst>
                <a:gs pos="0">
                  <a:srgbClr val="969696"/>
                </a:gs>
                <a:gs pos="100000">
                  <a:schemeClr val="bg1"/>
                </a:gs>
              </a:gsLst>
              <a:lin ang="5400000" scaled="1"/>
            </a:gradFill>
            <a:ln w="9525">
              <a:noFill/>
              <a:miter lim="800000"/>
            </a:ln>
          </p:spPr>
          <p:txBody>
            <a:bodyPr wrap="none" anchor="ctr"/>
            <a:lstStyle/>
            <a:p>
              <a:endParaRPr lang="zh-CN" altLang="en-US"/>
            </a:p>
          </p:txBody>
        </p:sp>
      </p:grpSp>
      <p:grpSp>
        <p:nvGrpSpPr>
          <p:cNvPr id="9" name="Group 36"/>
          <p:cNvGrpSpPr/>
          <p:nvPr/>
        </p:nvGrpSpPr>
        <p:grpSpPr bwMode="auto">
          <a:xfrm>
            <a:off x="3692044" y="4164977"/>
            <a:ext cx="2014276" cy="1321106"/>
            <a:chOff x="0" y="0"/>
            <a:chExt cx="1269" cy="832"/>
          </a:xfrm>
        </p:grpSpPr>
        <p:sp>
          <p:nvSpPr>
            <p:cNvPr id="20509" name="Oval 37"/>
            <p:cNvSpPr>
              <a:spLocks noChangeArrowheads="1"/>
            </p:cNvSpPr>
            <p:nvPr/>
          </p:nvSpPr>
          <p:spPr bwMode="auto">
            <a:xfrm flipV="1">
              <a:off x="0" y="617"/>
              <a:ext cx="1269" cy="215"/>
            </a:xfrm>
            <a:prstGeom prst="ellipse">
              <a:avLst/>
            </a:prstGeom>
            <a:gradFill rotWithShape="1">
              <a:gsLst>
                <a:gs pos="0">
                  <a:schemeClr val="tx1"/>
                </a:gs>
                <a:gs pos="100000">
                  <a:schemeClr val="bg1">
                    <a:alpha val="0"/>
                  </a:schemeClr>
                </a:gs>
              </a:gsLst>
              <a:path path="shape">
                <a:fillToRect l="50000" t="50000" r="50000" b="50000"/>
              </a:path>
            </a:gradFill>
            <a:ln w="9525">
              <a:noFill/>
              <a:round/>
            </a:ln>
          </p:spPr>
          <p:txBody>
            <a:bodyPr wrap="none" anchor="ctr"/>
            <a:lstStyle/>
            <a:p>
              <a:endParaRPr lang="zh-CN" altLang="en-US"/>
            </a:p>
          </p:txBody>
        </p:sp>
        <p:sp>
          <p:nvSpPr>
            <p:cNvPr id="20510" name="Oval 38"/>
            <p:cNvSpPr>
              <a:spLocks noChangeArrowheads="1"/>
            </p:cNvSpPr>
            <p:nvPr/>
          </p:nvSpPr>
          <p:spPr bwMode="auto">
            <a:xfrm>
              <a:off x="212" y="0"/>
              <a:ext cx="737" cy="736"/>
            </a:xfrm>
            <a:prstGeom prst="ellipse">
              <a:avLst/>
            </a:prstGeom>
            <a:gradFill rotWithShape="1">
              <a:gsLst>
                <a:gs pos="0">
                  <a:srgbClr val="777777"/>
                </a:gs>
                <a:gs pos="100000">
                  <a:srgbClr val="383838"/>
                </a:gs>
              </a:gsLst>
              <a:path path="shape">
                <a:fillToRect l="50000" t="50000" r="50000" b="50000"/>
              </a:path>
            </a:gradFill>
            <a:ln w="9525">
              <a:noFill/>
              <a:round/>
            </a:ln>
          </p:spPr>
          <p:txBody>
            <a:bodyPr wrap="none" anchor="ctr"/>
            <a:lstStyle/>
            <a:p>
              <a:endParaRPr lang="zh-CN" altLang="en-US"/>
            </a:p>
          </p:txBody>
        </p:sp>
        <p:sp>
          <p:nvSpPr>
            <p:cNvPr id="20511" name="未知"/>
            <p:cNvSpPr/>
            <p:nvPr/>
          </p:nvSpPr>
          <p:spPr bwMode="auto">
            <a:xfrm>
              <a:off x="297" y="16"/>
              <a:ext cx="567" cy="277"/>
            </a:xfrm>
            <a:custGeom>
              <a:avLst/>
              <a:gdLst>
                <a:gd name="T0" fmla="*/ 240 w 1321"/>
                <a:gd name="T1" fmla="*/ 61 h 712"/>
                <a:gd name="T2" fmla="*/ 243 w 1321"/>
                <a:gd name="T3" fmla="*/ 67 h 712"/>
                <a:gd name="T4" fmla="*/ 243 w 1321"/>
                <a:gd name="T5" fmla="*/ 73 h 712"/>
                <a:gd name="T6" fmla="*/ 242 w 1321"/>
                <a:gd name="T7" fmla="*/ 78 h 712"/>
                <a:gd name="T8" fmla="*/ 239 w 1321"/>
                <a:gd name="T9" fmla="*/ 83 h 712"/>
                <a:gd name="T10" fmla="*/ 234 w 1321"/>
                <a:gd name="T11" fmla="*/ 88 h 712"/>
                <a:gd name="T12" fmla="*/ 228 w 1321"/>
                <a:gd name="T13" fmla="*/ 91 h 712"/>
                <a:gd name="T14" fmla="*/ 220 w 1321"/>
                <a:gd name="T15" fmla="*/ 95 h 712"/>
                <a:gd name="T16" fmla="*/ 211 w 1321"/>
                <a:gd name="T17" fmla="*/ 98 h 712"/>
                <a:gd name="T18" fmla="*/ 201 w 1321"/>
                <a:gd name="T19" fmla="*/ 101 h 712"/>
                <a:gd name="T20" fmla="*/ 190 w 1321"/>
                <a:gd name="T21" fmla="*/ 103 h 712"/>
                <a:gd name="T22" fmla="*/ 178 w 1321"/>
                <a:gd name="T23" fmla="*/ 105 h 712"/>
                <a:gd name="T24" fmla="*/ 165 w 1321"/>
                <a:gd name="T25" fmla="*/ 107 h 712"/>
                <a:gd name="T26" fmla="*/ 152 w 1321"/>
                <a:gd name="T27" fmla="*/ 107 h 712"/>
                <a:gd name="T28" fmla="*/ 146 w 1321"/>
                <a:gd name="T29" fmla="*/ 108 h 712"/>
                <a:gd name="T30" fmla="*/ 88 w 1321"/>
                <a:gd name="T31" fmla="*/ 108 h 712"/>
                <a:gd name="T32" fmla="*/ 87 w 1321"/>
                <a:gd name="T33" fmla="*/ 108 h 712"/>
                <a:gd name="T34" fmla="*/ 76 w 1321"/>
                <a:gd name="T35" fmla="*/ 107 h 712"/>
                <a:gd name="T36" fmla="*/ 64 w 1321"/>
                <a:gd name="T37" fmla="*/ 107 h 712"/>
                <a:gd name="T38" fmla="*/ 53 w 1321"/>
                <a:gd name="T39" fmla="*/ 105 h 712"/>
                <a:gd name="T40" fmla="*/ 43 w 1321"/>
                <a:gd name="T41" fmla="*/ 104 h 712"/>
                <a:gd name="T42" fmla="*/ 34 w 1321"/>
                <a:gd name="T43" fmla="*/ 102 h 712"/>
                <a:gd name="T44" fmla="*/ 26 w 1321"/>
                <a:gd name="T45" fmla="*/ 100 h 712"/>
                <a:gd name="T46" fmla="*/ 19 w 1321"/>
                <a:gd name="T47" fmla="*/ 98 h 712"/>
                <a:gd name="T48" fmla="*/ 12 w 1321"/>
                <a:gd name="T49" fmla="*/ 95 h 712"/>
                <a:gd name="T50" fmla="*/ 7 w 1321"/>
                <a:gd name="T51" fmla="*/ 92 h 712"/>
                <a:gd name="T52" fmla="*/ 3 w 1321"/>
                <a:gd name="T53" fmla="*/ 88 h 712"/>
                <a:gd name="T54" fmla="*/ 1 w 1321"/>
                <a:gd name="T55" fmla="*/ 84 h 712"/>
                <a:gd name="T56" fmla="*/ 0 w 1321"/>
                <a:gd name="T57" fmla="*/ 79 h 712"/>
                <a:gd name="T58" fmla="*/ 0 w 1321"/>
                <a:gd name="T59" fmla="*/ 79 h 712"/>
                <a:gd name="T60" fmla="*/ 1 w 1321"/>
                <a:gd name="T61" fmla="*/ 74 h 712"/>
                <a:gd name="T62" fmla="*/ 3 w 1321"/>
                <a:gd name="T63" fmla="*/ 68 h 712"/>
                <a:gd name="T64" fmla="*/ 9 w 1321"/>
                <a:gd name="T65" fmla="*/ 56 h 712"/>
                <a:gd name="T66" fmla="*/ 17 w 1321"/>
                <a:gd name="T67" fmla="*/ 45 h 712"/>
                <a:gd name="T68" fmla="*/ 27 w 1321"/>
                <a:gd name="T69" fmla="*/ 35 h 712"/>
                <a:gd name="T70" fmla="*/ 38 w 1321"/>
                <a:gd name="T71" fmla="*/ 26 h 712"/>
                <a:gd name="T72" fmla="*/ 50 w 1321"/>
                <a:gd name="T73" fmla="*/ 19 h 712"/>
                <a:gd name="T74" fmla="*/ 63 w 1321"/>
                <a:gd name="T75" fmla="*/ 12 h 712"/>
                <a:gd name="T76" fmla="*/ 76 w 1321"/>
                <a:gd name="T77" fmla="*/ 7 h 712"/>
                <a:gd name="T78" fmla="*/ 91 w 1321"/>
                <a:gd name="T79" fmla="*/ 3 h 712"/>
                <a:gd name="T80" fmla="*/ 107 w 1321"/>
                <a:gd name="T81" fmla="*/ 1 h 712"/>
                <a:gd name="T82" fmla="*/ 123 w 1321"/>
                <a:gd name="T83" fmla="*/ 0 h 712"/>
                <a:gd name="T84" fmla="*/ 123 w 1321"/>
                <a:gd name="T85" fmla="*/ 0 h 712"/>
                <a:gd name="T86" fmla="*/ 140 w 1321"/>
                <a:gd name="T87" fmla="*/ 1 h 712"/>
                <a:gd name="T88" fmla="*/ 156 w 1321"/>
                <a:gd name="T89" fmla="*/ 4 h 712"/>
                <a:gd name="T90" fmla="*/ 172 w 1321"/>
                <a:gd name="T91" fmla="*/ 8 h 712"/>
                <a:gd name="T92" fmla="*/ 186 w 1321"/>
                <a:gd name="T93" fmla="*/ 14 h 712"/>
                <a:gd name="T94" fmla="*/ 199 w 1321"/>
                <a:gd name="T95" fmla="*/ 21 h 712"/>
                <a:gd name="T96" fmla="*/ 212 w 1321"/>
                <a:gd name="T97" fmla="*/ 29 h 712"/>
                <a:gd name="T98" fmla="*/ 222 w 1321"/>
                <a:gd name="T99" fmla="*/ 39 h 712"/>
                <a:gd name="T100" fmla="*/ 232 w 1321"/>
                <a:gd name="T101" fmla="*/ 49 h 712"/>
                <a:gd name="T102" fmla="*/ 240 w 1321"/>
                <a:gd name="T103" fmla="*/ 61 h 712"/>
                <a:gd name="T104" fmla="*/ 240 w 1321"/>
                <a:gd name="T105" fmla="*/ 6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w="9525">
              <a:noFill/>
              <a:round/>
            </a:ln>
          </p:spPr>
          <p:txBody>
            <a:bodyPr/>
            <a:lstStyle/>
            <a:p>
              <a:endParaRPr lang="zh-CN" altLang="en-US"/>
            </a:p>
          </p:txBody>
        </p:sp>
      </p:grpSp>
      <p:grpSp>
        <p:nvGrpSpPr>
          <p:cNvPr id="10" name="Group 40"/>
          <p:cNvGrpSpPr/>
          <p:nvPr/>
        </p:nvGrpSpPr>
        <p:grpSpPr bwMode="auto">
          <a:xfrm>
            <a:off x="6650759" y="4164977"/>
            <a:ext cx="2014276" cy="1321106"/>
            <a:chOff x="0" y="0"/>
            <a:chExt cx="1269" cy="832"/>
          </a:xfrm>
        </p:grpSpPr>
        <p:sp>
          <p:nvSpPr>
            <p:cNvPr id="20506" name="Oval 41"/>
            <p:cNvSpPr>
              <a:spLocks noChangeArrowheads="1"/>
            </p:cNvSpPr>
            <p:nvPr/>
          </p:nvSpPr>
          <p:spPr bwMode="auto">
            <a:xfrm flipV="1">
              <a:off x="0" y="617"/>
              <a:ext cx="1269" cy="215"/>
            </a:xfrm>
            <a:prstGeom prst="ellipse">
              <a:avLst/>
            </a:prstGeom>
            <a:gradFill rotWithShape="1">
              <a:gsLst>
                <a:gs pos="0">
                  <a:schemeClr val="tx1"/>
                </a:gs>
                <a:gs pos="100000">
                  <a:schemeClr val="bg1">
                    <a:alpha val="0"/>
                  </a:schemeClr>
                </a:gs>
              </a:gsLst>
              <a:path path="shape">
                <a:fillToRect l="50000" t="50000" r="50000" b="50000"/>
              </a:path>
            </a:gradFill>
            <a:ln w="9525">
              <a:noFill/>
              <a:round/>
            </a:ln>
          </p:spPr>
          <p:txBody>
            <a:bodyPr wrap="none" anchor="ctr"/>
            <a:lstStyle/>
            <a:p>
              <a:endParaRPr lang="zh-CN" altLang="en-US"/>
            </a:p>
          </p:txBody>
        </p:sp>
        <p:sp>
          <p:nvSpPr>
            <p:cNvPr id="20507" name="Oval 42"/>
            <p:cNvSpPr>
              <a:spLocks noChangeArrowheads="1"/>
            </p:cNvSpPr>
            <p:nvPr/>
          </p:nvSpPr>
          <p:spPr bwMode="auto">
            <a:xfrm>
              <a:off x="212" y="0"/>
              <a:ext cx="737" cy="736"/>
            </a:xfrm>
            <a:prstGeom prst="ellipse">
              <a:avLst/>
            </a:prstGeom>
            <a:gradFill rotWithShape="1">
              <a:gsLst>
                <a:gs pos="0">
                  <a:srgbClr val="777777"/>
                </a:gs>
                <a:gs pos="100000">
                  <a:srgbClr val="383838"/>
                </a:gs>
              </a:gsLst>
              <a:path path="shape">
                <a:fillToRect l="50000" t="50000" r="50000" b="50000"/>
              </a:path>
            </a:gradFill>
            <a:ln w="9525">
              <a:noFill/>
              <a:round/>
            </a:ln>
          </p:spPr>
          <p:txBody>
            <a:bodyPr wrap="none" anchor="ctr"/>
            <a:lstStyle/>
            <a:p>
              <a:endParaRPr lang="zh-CN" altLang="en-US"/>
            </a:p>
          </p:txBody>
        </p:sp>
        <p:sp>
          <p:nvSpPr>
            <p:cNvPr id="20508" name="未知"/>
            <p:cNvSpPr/>
            <p:nvPr/>
          </p:nvSpPr>
          <p:spPr bwMode="auto">
            <a:xfrm>
              <a:off x="297" y="16"/>
              <a:ext cx="567" cy="277"/>
            </a:xfrm>
            <a:custGeom>
              <a:avLst/>
              <a:gdLst>
                <a:gd name="T0" fmla="*/ 240 w 1321"/>
                <a:gd name="T1" fmla="*/ 61 h 712"/>
                <a:gd name="T2" fmla="*/ 243 w 1321"/>
                <a:gd name="T3" fmla="*/ 67 h 712"/>
                <a:gd name="T4" fmla="*/ 243 w 1321"/>
                <a:gd name="T5" fmla="*/ 73 h 712"/>
                <a:gd name="T6" fmla="*/ 242 w 1321"/>
                <a:gd name="T7" fmla="*/ 78 h 712"/>
                <a:gd name="T8" fmla="*/ 239 w 1321"/>
                <a:gd name="T9" fmla="*/ 83 h 712"/>
                <a:gd name="T10" fmla="*/ 234 w 1321"/>
                <a:gd name="T11" fmla="*/ 88 h 712"/>
                <a:gd name="T12" fmla="*/ 228 w 1321"/>
                <a:gd name="T13" fmla="*/ 91 h 712"/>
                <a:gd name="T14" fmla="*/ 220 w 1321"/>
                <a:gd name="T15" fmla="*/ 95 h 712"/>
                <a:gd name="T16" fmla="*/ 211 w 1321"/>
                <a:gd name="T17" fmla="*/ 98 h 712"/>
                <a:gd name="T18" fmla="*/ 201 w 1321"/>
                <a:gd name="T19" fmla="*/ 101 h 712"/>
                <a:gd name="T20" fmla="*/ 190 w 1321"/>
                <a:gd name="T21" fmla="*/ 103 h 712"/>
                <a:gd name="T22" fmla="*/ 178 w 1321"/>
                <a:gd name="T23" fmla="*/ 105 h 712"/>
                <a:gd name="T24" fmla="*/ 165 w 1321"/>
                <a:gd name="T25" fmla="*/ 107 h 712"/>
                <a:gd name="T26" fmla="*/ 152 w 1321"/>
                <a:gd name="T27" fmla="*/ 107 h 712"/>
                <a:gd name="T28" fmla="*/ 146 w 1321"/>
                <a:gd name="T29" fmla="*/ 108 h 712"/>
                <a:gd name="T30" fmla="*/ 88 w 1321"/>
                <a:gd name="T31" fmla="*/ 108 h 712"/>
                <a:gd name="T32" fmla="*/ 87 w 1321"/>
                <a:gd name="T33" fmla="*/ 108 h 712"/>
                <a:gd name="T34" fmla="*/ 76 w 1321"/>
                <a:gd name="T35" fmla="*/ 107 h 712"/>
                <a:gd name="T36" fmla="*/ 64 w 1321"/>
                <a:gd name="T37" fmla="*/ 107 h 712"/>
                <a:gd name="T38" fmla="*/ 53 w 1321"/>
                <a:gd name="T39" fmla="*/ 105 h 712"/>
                <a:gd name="T40" fmla="*/ 43 w 1321"/>
                <a:gd name="T41" fmla="*/ 104 h 712"/>
                <a:gd name="T42" fmla="*/ 34 w 1321"/>
                <a:gd name="T43" fmla="*/ 102 h 712"/>
                <a:gd name="T44" fmla="*/ 26 w 1321"/>
                <a:gd name="T45" fmla="*/ 100 h 712"/>
                <a:gd name="T46" fmla="*/ 19 w 1321"/>
                <a:gd name="T47" fmla="*/ 98 h 712"/>
                <a:gd name="T48" fmla="*/ 12 w 1321"/>
                <a:gd name="T49" fmla="*/ 95 h 712"/>
                <a:gd name="T50" fmla="*/ 7 w 1321"/>
                <a:gd name="T51" fmla="*/ 92 h 712"/>
                <a:gd name="T52" fmla="*/ 3 w 1321"/>
                <a:gd name="T53" fmla="*/ 88 h 712"/>
                <a:gd name="T54" fmla="*/ 1 w 1321"/>
                <a:gd name="T55" fmla="*/ 84 h 712"/>
                <a:gd name="T56" fmla="*/ 0 w 1321"/>
                <a:gd name="T57" fmla="*/ 79 h 712"/>
                <a:gd name="T58" fmla="*/ 0 w 1321"/>
                <a:gd name="T59" fmla="*/ 79 h 712"/>
                <a:gd name="T60" fmla="*/ 1 w 1321"/>
                <a:gd name="T61" fmla="*/ 74 h 712"/>
                <a:gd name="T62" fmla="*/ 3 w 1321"/>
                <a:gd name="T63" fmla="*/ 68 h 712"/>
                <a:gd name="T64" fmla="*/ 9 w 1321"/>
                <a:gd name="T65" fmla="*/ 56 h 712"/>
                <a:gd name="T66" fmla="*/ 17 w 1321"/>
                <a:gd name="T67" fmla="*/ 45 h 712"/>
                <a:gd name="T68" fmla="*/ 27 w 1321"/>
                <a:gd name="T69" fmla="*/ 35 h 712"/>
                <a:gd name="T70" fmla="*/ 38 w 1321"/>
                <a:gd name="T71" fmla="*/ 26 h 712"/>
                <a:gd name="T72" fmla="*/ 50 w 1321"/>
                <a:gd name="T73" fmla="*/ 19 h 712"/>
                <a:gd name="T74" fmla="*/ 63 w 1321"/>
                <a:gd name="T75" fmla="*/ 12 h 712"/>
                <a:gd name="T76" fmla="*/ 76 w 1321"/>
                <a:gd name="T77" fmla="*/ 7 h 712"/>
                <a:gd name="T78" fmla="*/ 91 w 1321"/>
                <a:gd name="T79" fmla="*/ 3 h 712"/>
                <a:gd name="T80" fmla="*/ 107 w 1321"/>
                <a:gd name="T81" fmla="*/ 1 h 712"/>
                <a:gd name="T82" fmla="*/ 123 w 1321"/>
                <a:gd name="T83" fmla="*/ 0 h 712"/>
                <a:gd name="T84" fmla="*/ 123 w 1321"/>
                <a:gd name="T85" fmla="*/ 0 h 712"/>
                <a:gd name="T86" fmla="*/ 140 w 1321"/>
                <a:gd name="T87" fmla="*/ 1 h 712"/>
                <a:gd name="T88" fmla="*/ 156 w 1321"/>
                <a:gd name="T89" fmla="*/ 4 h 712"/>
                <a:gd name="T90" fmla="*/ 172 w 1321"/>
                <a:gd name="T91" fmla="*/ 8 h 712"/>
                <a:gd name="T92" fmla="*/ 186 w 1321"/>
                <a:gd name="T93" fmla="*/ 14 h 712"/>
                <a:gd name="T94" fmla="*/ 199 w 1321"/>
                <a:gd name="T95" fmla="*/ 21 h 712"/>
                <a:gd name="T96" fmla="*/ 212 w 1321"/>
                <a:gd name="T97" fmla="*/ 29 h 712"/>
                <a:gd name="T98" fmla="*/ 222 w 1321"/>
                <a:gd name="T99" fmla="*/ 39 h 712"/>
                <a:gd name="T100" fmla="*/ 232 w 1321"/>
                <a:gd name="T101" fmla="*/ 49 h 712"/>
                <a:gd name="T102" fmla="*/ 240 w 1321"/>
                <a:gd name="T103" fmla="*/ 61 h 712"/>
                <a:gd name="T104" fmla="*/ 240 w 1321"/>
                <a:gd name="T105" fmla="*/ 6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w="9525">
              <a:noFill/>
              <a:round/>
            </a:ln>
          </p:spPr>
          <p:txBody>
            <a:bodyPr/>
            <a:lstStyle/>
            <a:p>
              <a:endParaRPr lang="zh-CN" altLang="en-US"/>
            </a:p>
          </p:txBody>
        </p:sp>
      </p:grpSp>
      <p:grpSp>
        <p:nvGrpSpPr>
          <p:cNvPr id="11" name="Group 44"/>
          <p:cNvGrpSpPr/>
          <p:nvPr/>
        </p:nvGrpSpPr>
        <p:grpSpPr bwMode="auto">
          <a:xfrm>
            <a:off x="3704743" y="4164977"/>
            <a:ext cx="2014276" cy="1321106"/>
            <a:chOff x="0" y="0"/>
            <a:chExt cx="1269" cy="832"/>
          </a:xfrm>
        </p:grpSpPr>
        <p:sp>
          <p:nvSpPr>
            <p:cNvPr id="20503" name="Oval 45"/>
            <p:cNvSpPr>
              <a:spLocks noChangeArrowheads="1"/>
            </p:cNvSpPr>
            <p:nvPr/>
          </p:nvSpPr>
          <p:spPr bwMode="auto">
            <a:xfrm flipV="1">
              <a:off x="0" y="617"/>
              <a:ext cx="1269" cy="215"/>
            </a:xfrm>
            <a:prstGeom prst="ellipse">
              <a:avLst/>
            </a:prstGeom>
            <a:gradFill rotWithShape="1">
              <a:gsLst>
                <a:gs pos="0">
                  <a:schemeClr val="tx1"/>
                </a:gs>
                <a:gs pos="100000">
                  <a:schemeClr val="bg1">
                    <a:alpha val="0"/>
                  </a:schemeClr>
                </a:gs>
              </a:gsLst>
              <a:path path="shape">
                <a:fillToRect l="50000" t="50000" r="50000" b="50000"/>
              </a:path>
            </a:gradFill>
            <a:ln w="9525">
              <a:noFill/>
              <a:round/>
            </a:ln>
          </p:spPr>
          <p:txBody>
            <a:bodyPr wrap="none" anchor="ctr"/>
            <a:lstStyle/>
            <a:p>
              <a:endParaRPr lang="zh-CN" altLang="en-US"/>
            </a:p>
          </p:txBody>
        </p:sp>
        <p:sp>
          <p:nvSpPr>
            <p:cNvPr id="20504" name="Oval 46"/>
            <p:cNvSpPr>
              <a:spLocks noChangeArrowheads="1"/>
            </p:cNvSpPr>
            <p:nvPr/>
          </p:nvSpPr>
          <p:spPr bwMode="auto">
            <a:xfrm>
              <a:off x="212" y="0"/>
              <a:ext cx="737" cy="736"/>
            </a:xfrm>
            <a:prstGeom prst="ellipse">
              <a:avLst/>
            </a:prstGeom>
            <a:gradFill rotWithShape="1">
              <a:gsLst>
                <a:gs pos="0">
                  <a:srgbClr val="777777"/>
                </a:gs>
                <a:gs pos="100000">
                  <a:srgbClr val="383838"/>
                </a:gs>
              </a:gsLst>
              <a:path path="shape">
                <a:fillToRect l="50000" t="50000" r="50000" b="50000"/>
              </a:path>
            </a:gradFill>
            <a:ln w="9525">
              <a:noFill/>
              <a:round/>
            </a:ln>
          </p:spPr>
          <p:txBody>
            <a:bodyPr wrap="none" anchor="ctr"/>
            <a:lstStyle/>
            <a:p>
              <a:endParaRPr lang="zh-CN" altLang="en-US"/>
            </a:p>
          </p:txBody>
        </p:sp>
        <p:sp>
          <p:nvSpPr>
            <p:cNvPr id="20505" name="未知"/>
            <p:cNvSpPr/>
            <p:nvPr/>
          </p:nvSpPr>
          <p:spPr bwMode="auto">
            <a:xfrm>
              <a:off x="297" y="16"/>
              <a:ext cx="567" cy="277"/>
            </a:xfrm>
            <a:custGeom>
              <a:avLst/>
              <a:gdLst>
                <a:gd name="T0" fmla="*/ 240 w 1321"/>
                <a:gd name="T1" fmla="*/ 61 h 712"/>
                <a:gd name="T2" fmla="*/ 243 w 1321"/>
                <a:gd name="T3" fmla="*/ 67 h 712"/>
                <a:gd name="T4" fmla="*/ 243 w 1321"/>
                <a:gd name="T5" fmla="*/ 73 h 712"/>
                <a:gd name="T6" fmla="*/ 242 w 1321"/>
                <a:gd name="T7" fmla="*/ 78 h 712"/>
                <a:gd name="T8" fmla="*/ 239 w 1321"/>
                <a:gd name="T9" fmla="*/ 83 h 712"/>
                <a:gd name="T10" fmla="*/ 234 w 1321"/>
                <a:gd name="T11" fmla="*/ 88 h 712"/>
                <a:gd name="T12" fmla="*/ 228 w 1321"/>
                <a:gd name="T13" fmla="*/ 91 h 712"/>
                <a:gd name="T14" fmla="*/ 220 w 1321"/>
                <a:gd name="T15" fmla="*/ 95 h 712"/>
                <a:gd name="T16" fmla="*/ 211 w 1321"/>
                <a:gd name="T17" fmla="*/ 98 h 712"/>
                <a:gd name="T18" fmla="*/ 201 w 1321"/>
                <a:gd name="T19" fmla="*/ 101 h 712"/>
                <a:gd name="T20" fmla="*/ 190 w 1321"/>
                <a:gd name="T21" fmla="*/ 103 h 712"/>
                <a:gd name="T22" fmla="*/ 178 w 1321"/>
                <a:gd name="T23" fmla="*/ 105 h 712"/>
                <a:gd name="T24" fmla="*/ 165 w 1321"/>
                <a:gd name="T25" fmla="*/ 107 h 712"/>
                <a:gd name="T26" fmla="*/ 152 w 1321"/>
                <a:gd name="T27" fmla="*/ 107 h 712"/>
                <a:gd name="T28" fmla="*/ 146 w 1321"/>
                <a:gd name="T29" fmla="*/ 108 h 712"/>
                <a:gd name="T30" fmla="*/ 88 w 1321"/>
                <a:gd name="T31" fmla="*/ 108 h 712"/>
                <a:gd name="T32" fmla="*/ 87 w 1321"/>
                <a:gd name="T33" fmla="*/ 108 h 712"/>
                <a:gd name="T34" fmla="*/ 76 w 1321"/>
                <a:gd name="T35" fmla="*/ 107 h 712"/>
                <a:gd name="T36" fmla="*/ 64 w 1321"/>
                <a:gd name="T37" fmla="*/ 107 h 712"/>
                <a:gd name="T38" fmla="*/ 53 w 1321"/>
                <a:gd name="T39" fmla="*/ 105 h 712"/>
                <a:gd name="T40" fmla="*/ 43 w 1321"/>
                <a:gd name="T41" fmla="*/ 104 h 712"/>
                <a:gd name="T42" fmla="*/ 34 w 1321"/>
                <a:gd name="T43" fmla="*/ 102 h 712"/>
                <a:gd name="T44" fmla="*/ 26 w 1321"/>
                <a:gd name="T45" fmla="*/ 100 h 712"/>
                <a:gd name="T46" fmla="*/ 19 w 1321"/>
                <a:gd name="T47" fmla="*/ 98 h 712"/>
                <a:gd name="T48" fmla="*/ 12 w 1321"/>
                <a:gd name="T49" fmla="*/ 95 h 712"/>
                <a:gd name="T50" fmla="*/ 7 w 1321"/>
                <a:gd name="T51" fmla="*/ 92 h 712"/>
                <a:gd name="T52" fmla="*/ 3 w 1321"/>
                <a:gd name="T53" fmla="*/ 88 h 712"/>
                <a:gd name="T54" fmla="*/ 1 w 1321"/>
                <a:gd name="T55" fmla="*/ 84 h 712"/>
                <a:gd name="T56" fmla="*/ 0 w 1321"/>
                <a:gd name="T57" fmla="*/ 79 h 712"/>
                <a:gd name="T58" fmla="*/ 0 w 1321"/>
                <a:gd name="T59" fmla="*/ 79 h 712"/>
                <a:gd name="T60" fmla="*/ 1 w 1321"/>
                <a:gd name="T61" fmla="*/ 74 h 712"/>
                <a:gd name="T62" fmla="*/ 3 w 1321"/>
                <a:gd name="T63" fmla="*/ 68 h 712"/>
                <a:gd name="T64" fmla="*/ 9 w 1321"/>
                <a:gd name="T65" fmla="*/ 56 h 712"/>
                <a:gd name="T66" fmla="*/ 17 w 1321"/>
                <a:gd name="T67" fmla="*/ 45 h 712"/>
                <a:gd name="T68" fmla="*/ 27 w 1321"/>
                <a:gd name="T69" fmla="*/ 35 h 712"/>
                <a:gd name="T70" fmla="*/ 38 w 1321"/>
                <a:gd name="T71" fmla="*/ 26 h 712"/>
                <a:gd name="T72" fmla="*/ 50 w 1321"/>
                <a:gd name="T73" fmla="*/ 19 h 712"/>
                <a:gd name="T74" fmla="*/ 63 w 1321"/>
                <a:gd name="T75" fmla="*/ 12 h 712"/>
                <a:gd name="T76" fmla="*/ 76 w 1321"/>
                <a:gd name="T77" fmla="*/ 7 h 712"/>
                <a:gd name="T78" fmla="*/ 91 w 1321"/>
                <a:gd name="T79" fmla="*/ 3 h 712"/>
                <a:gd name="T80" fmla="*/ 107 w 1321"/>
                <a:gd name="T81" fmla="*/ 1 h 712"/>
                <a:gd name="T82" fmla="*/ 123 w 1321"/>
                <a:gd name="T83" fmla="*/ 0 h 712"/>
                <a:gd name="T84" fmla="*/ 123 w 1321"/>
                <a:gd name="T85" fmla="*/ 0 h 712"/>
                <a:gd name="T86" fmla="*/ 140 w 1321"/>
                <a:gd name="T87" fmla="*/ 1 h 712"/>
                <a:gd name="T88" fmla="*/ 156 w 1321"/>
                <a:gd name="T89" fmla="*/ 4 h 712"/>
                <a:gd name="T90" fmla="*/ 172 w 1321"/>
                <a:gd name="T91" fmla="*/ 8 h 712"/>
                <a:gd name="T92" fmla="*/ 186 w 1321"/>
                <a:gd name="T93" fmla="*/ 14 h 712"/>
                <a:gd name="T94" fmla="*/ 199 w 1321"/>
                <a:gd name="T95" fmla="*/ 21 h 712"/>
                <a:gd name="T96" fmla="*/ 212 w 1321"/>
                <a:gd name="T97" fmla="*/ 29 h 712"/>
                <a:gd name="T98" fmla="*/ 222 w 1321"/>
                <a:gd name="T99" fmla="*/ 39 h 712"/>
                <a:gd name="T100" fmla="*/ 232 w 1321"/>
                <a:gd name="T101" fmla="*/ 49 h 712"/>
                <a:gd name="T102" fmla="*/ 240 w 1321"/>
                <a:gd name="T103" fmla="*/ 61 h 712"/>
                <a:gd name="T104" fmla="*/ 240 w 1321"/>
                <a:gd name="T105" fmla="*/ 61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0000">
                    <a:alpha val="0"/>
                  </a:srgbClr>
                </a:gs>
              </a:gsLst>
              <a:lin ang="5400000" scaled="1"/>
            </a:gradFill>
            <a:ln w="9525">
              <a:noFill/>
              <a:round/>
            </a:ln>
          </p:spPr>
          <p:txBody>
            <a:bodyPr/>
            <a:lstStyle/>
            <a:p>
              <a:endParaRPr lang="zh-CN" altLang="en-US"/>
            </a:p>
          </p:txBody>
        </p:sp>
      </p:grpSp>
      <p:sp>
        <p:nvSpPr>
          <p:cNvPr id="14" name="Text Box 20"/>
          <p:cNvSpPr txBox="1">
            <a:spLocks noChangeArrowheads="1"/>
          </p:cNvSpPr>
          <p:nvPr/>
        </p:nvSpPr>
        <p:spPr bwMode="auto">
          <a:xfrm>
            <a:off x="8256465" y="4565437"/>
            <a:ext cx="3716806" cy="1199158"/>
          </a:xfrm>
          <a:prstGeom prst="rect">
            <a:avLst/>
          </a:prstGeom>
          <a:noFill/>
          <a:ln w="9525">
            <a:noFill/>
            <a:miter lim="800000"/>
          </a:ln>
        </p:spPr>
        <p:txBody>
          <a:bodyPr wrap="square">
            <a:spAutoFit/>
          </a:bodyPr>
          <a:lstStyle/>
          <a:p>
            <a:pPr algn="l" eaLnBrk="1" latinLnBrk="0" hangingPunct="1">
              <a:lnSpc>
                <a:spcPct val="150000"/>
              </a:lnSpc>
              <a:spcBef>
                <a:spcPts val="600"/>
              </a:spcBef>
            </a:pPr>
            <a:r>
              <a:rPr lang="zh-CN" altLang="en-US" sz="1200">
                <a:solidFill>
                  <a:srgbClr val="000000"/>
                </a:solidFill>
                <a:latin typeface="宋体" pitchFamily="2" charset="-122"/>
                <a:cs typeface="宋体" pitchFamily="2" charset="-122"/>
                <a:sym typeface="+mn-ea"/>
              </a:rPr>
              <a:t>自</a:t>
            </a:r>
            <a:r>
              <a:rPr lang="en-US" altLang="zh-CN" sz="1200">
                <a:solidFill>
                  <a:srgbClr val="000000"/>
                </a:solidFill>
                <a:latin typeface="宋体" pitchFamily="2" charset="-122"/>
                <a:cs typeface="宋体" pitchFamily="2" charset="-122"/>
                <a:sym typeface="+mn-ea"/>
              </a:rPr>
              <a:t>2017</a:t>
            </a:r>
            <a:r>
              <a:rPr lang="zh-CN" altLang="en-US" sz="1200">
                <a:solidFill>
                  <a:srgbClr val="000000"/>
                </a:solidFill>
                <a:latin typeface="宋体" pitchFamily="2" charset="-122"/>
                <a:cs typeface="宋体" pitchFamily="2" charset="-122"/>
                <a:sym typeface="+mn-ea"/>
              </a:rPr>
              <a:t>年</a:t>
            </a:r>
            <a:r>
              <a:rPr lang="en-US" altLang="zh-CN" sz="1200">
                <a:solidFill>
                  <a:srgbClr val="000000"/>
                </a:solidFill>
                <a:latin typeface="宋体" pitchFamily="2" charset="-122"/>
                <a:cs typeface="宋体" pitchFamily="2" charset="-122"/>
                <a:sym typeface="+mn-ea"/>
              </a:rPr>
              <a:t>6</a:t>
            </a:r>
            <a:r>
              <a:rPr lang="zh-CN" altLang="en-US" sz="1200">
                <a:solidFill>
                  <a:srgbClr val="000000"/>
                </a:solidFill>
                <a:latin typeface="宋体" pitchFamily="2" charset="-122"/>
                <a:cs typeface="宋体" pitchFamily="2" charset="-122"/>
                <a:sym typeface="+mn-ea"/>
              </a:rPr>
              <a:t>月</a:t>
            </a:r>
            <a:r>
              <a:rPr lang="en-US" altLang="zh-CN" sz="1200">
                <a:solidFill>
                  <a:srgbClr val="000000"/>
                </a:solidFill>
                <a:latin typeface="宋体" pitchFamily="2" charset="-122"/>
                <a:cs typeface="宋体" pitchFamily="2" charset="-122"/>
                <a:sym typeface="+mn-ea"/>
              </a:rPr>
              <a:t>1</a:t>
            </a:r>
            <a:r>
              <a:rPr lang="zh-CN" altLang="en-US" sz="1200">
                <a:solidFill>
                  <a:srgbClr val="000000"/>
                </a:solidFill>
                <a:latin typeface="宋体" pitchFamily="2" charset="-122"/>
                <a:cs typeface="宋体" pitchFamily="2" charset="-122"/>
                <a:sym typeface="+mn-ea"/>
              </a:rPr>
              <a:t>日起，将月销售额超过</a:t>
            </a:r>
            <a:r>
              <a:rPr lang="en-US" altLang="zh-CN" sz="1200">
                <a:solidFill>
                  <a:srgbClr val="000000"/>
                </a:solidFill>
                <a:latin typeface="宋体" pitchFamily="2" charset="-122"/>
                <a:cs typeface="宋体" pitchFamily="2" charset="-122"/>
                <a:sym typeface="+mn-ea"/>
              </a:rPr>
              <a:t>3</a:t>
            </a:r>
            <a:r>
              <a:rPr lang="zh-CN" altLang="en-US" sz="1200">
                <a:solidFill>
                  <a:srgbClr val="000000"/>
                </a:solidFill>
                <a:latin typeface="宋体" pitchFamily="2" charset="-122"/>
                <a:cs typeface="宋体" pitchFamily="2" charset="-122"/>
                <a:sym typeface="+mn-ea"/>
              </a:rPr>
              <a:t>万元（或季销售额超过</a:t>
            </a:r>
            <a:r>
              <a:rPr lang="en-US" altLang="zh-CN" sz="1200">
                <a:solidFill>
                  <a:srgbClr val="000000"/>
                </a:solidFill>
                <a:latin typeface="宋体" pitchFamily="2" charset="-122"/>
                <a:cs typeface="宋体" pitchFamily="2" charset="-122"/>
                <a:sym typeface="+mn-ea"/>
              </a:rPr>
              <a:t>9</a:t>
            </a:r>
            <a:r>
              <a:rPr lang="zh-CN" altLang="en-US" sz="1200">
                <a:solidFill>
                  <a:srgbClr val="000000"/>
                </a:solidFill>
                <a:latin typeface="宋体" pitchFamily="2" charset="-122"/>
                <a:cs typeface="宋体" pitchFamily="2" charset="-122"/>
                <a:sym typeface="+mn-ea"/>
              </a:rPr>
              <a:t>万元）的建筑业增值税小规模纳税人提供建筑服务、销售货物或发生其他增值税应税行为，通过增值税发票管理新系统自行开具增值税专票。</a:t>
            </a:r>
            <a:endParaRPr lang="zh-CN" altLang="en-US" sz="1200" b="1" i="0"/>
          </a:p>
        </p:txBody>
      </p:sp>
      <p:sp>
        <p:nvSpPr>
          <p:cNvPr id="15" name="Text Box 19"/>
          <p:cNvSpPr txBox="1">
            <a:spLocks noChangeArrowheads="1"/>
          </p:cNvSpPr>
          <p:nvPr/>
        </p:nvSpPr>
        <p:spPr bwMode="auto">
          <a:xfrm>
            <a:off x="362538" y="4965580"/>
            <a:ext cx="3536490" cy="922233"/>
          </a:xfrm>
          <a:prstGeom prst="rect">
            <a:avLst/>
          </a:prstGeom>
          <a:noFill/>
          <a:ln w="9525">
            <a:noFill/>
            <a:miter lim="800000"/>
          </a:ln>
        </p:spPr>
        <p:txBody>
          <a:bodyPr wrap="square">
            <a:spAutoFit/>
          </a:bodyPr>
          <a:lstStyle/>
          <a:p>
            <a:pPr algn="r" eaLnBrk="1" latinLnBrk="0" hangingPunct="1">
              <a:lnSpc>
                <a:spcPct val="150000"/>
              </a:lnSpc>
              <a:spcBef>
                <a:spcPts val="600"/>
              </a:spcBef>
            </a:pPr>
            <a:r>
              <a:rPr lang="zh-CN" altLang="en-US" sz="1200">
                <a:solidFill>
                  <a:schemeClr val="tx1"/>
                </a:solidFill>
                <a:latin typeface="宋体" pitchFamily="2" charset="-122"/>
                <a:cs typeface="宋体" pitchFamily="2" charset="-122"/>
                <a:sym typeface="+mn-ea"/>
              </a:rPr>
              <a:t>自</a:t>
            </a:r>
            <a:r>
              <a:rPr lang="en-US" altLang="zh-CN" sz="1200">
                <a:solidFill>
                  <a:schemeClr val="tx1"/>
                </a:solidFill>
                <a:latin typeface="宋体" pitchFamily="2" charset="-122"/>
                <a:cs typeface="宋体" pitchFamily="2" charset="-122"/>
                <a:sym typeface="+mn-ea"/>
              </a:rPr>
              <a:t>2018</a:t>
            </a:r>
            <a:r>
              <a:rPr lang="zh-CN" altLang="en-US" sz="1200">
                <a:solidFill>
                  <a:schemeClr val="tx1"/>
                </a:solidFill>
                <a:latin typeface="宋体" pitchFamily="2" charset="-122"/>
                <a:cs typeface="宋体" pitchFamily="2" charset="-122"/>
                <a:sym typeface="+mn-ea"/>
              </a:rPr>
              <a:t>年</a:t>
            </a:r>
            <a:r>
              <a:rPr lang="en-US" altLang="zh-CN" sz="1200">
                <a:solidFill>
                  <a:schemeClr val="tx1"/>
                </a:solidFill>
                <a:latin typeface="宋体" pitchFamily="2" charset="-122"/>
                <a:cs typeface="宋体" pitchFamily="2" charset="-122"/>
                <a:sym typeface="+mn-ea"/>
              </a:rPr>
              <a:t>2</a:t>
            </a:r>
            <a:r>
              <a:rPr lang="zh-CN" altLang="en-US" sz="1200">
                <a:solidFill>
                  <a:schemeClr val="tx1"/>
                </a:solidFill>
                <a:latin typeface="宋体" pitchFamily="2" charset="-122"/>
                <a:cs typeface="宋体" pitchFamily="2" charset="-122"/>
                <a:sym typeface="+mn-ea"/>
              </a:rPr>
              <a:t>月</a:t>
            </a:r>
            <a:r>
              <a:rPr lang="en-US" altLang="zh-CN" sz="1200">
                <a:solidFill>
                  <a:schemeClr val="tx1"/>
                </a:solidFill>
                <a:latin typeface="宋体" pitchFamily="2" charset="-122"/>
                <a:cs typeface="宋体" pitchFamily="2" charset="-122"/>
                <a:sym typeface="+mn-ea"/>
              </a:rPr>
              <a:t>1</a:t>
            </a:r>
            <a:r>
              <a:rPr lang="zh-CN" altLang="en-US" sz="1200">
                <a:solidFill>
                  <a:schemeClr val="tx1"/>
                </a:solidFill>
                <a:latin typeface="宋体" pitchFamily="2" charset="-122"/>
                <a:cs typeface="宋体" pitchFamily="2" charset="-122"/>
                <a:sym typeface="+mn-ea"/>
              </a:rPr>
              <a:t>日起，月销售额超过</a:t>
            </a:r>
            <a:r>
              <a:rPr lang="en-US" altLang="zh-CN" sz="1200">
                <a:solidFill>
                  <a:schemeClr val="tx1"/>
                </a:solidFill>
                <a:latin typeface="宋体" pitchFamily="2" charset="-122"/>
                <a:cs typeface="宋体" pitchFamily="2" charset="-122"/>
                <a:sym typeface="+mn-ea"/>
              </a:rPr>
              <a:t>3</a:t>
            </a:r>
            <a:r>
              <a:rPr lang="zh-CN" altLang="en-US" sz="1200">
                <a:solidFill>
                  <a:schemeClr val="tx1"/>
                </a:solidFill>
                <a:latin typeface="宋体" pitchFamily="2" charset="-122"/>
                <a:cs typeface="宋体" pitchFamily="2" charset="-122"/>
                <a:sym typeface="+mn-ea"/>
              </a:rPr>
              <a:t>万元（或季销售额超过</a:t>
            </a:r>
            <a:r>
              <a:rPr lang="en-US" altLang="zh-CN" sz="1200">
                <a:solidFill>
                  <a:schemeClr val="tx1"/>
                </a:solidFill>
                <a:latin typeface="宋体" pitchFamily="2" charset="-122"/>
                <a:cs typeface="宋体" pitchFamily="2" charset="-122"/>
                <a:sym typeface="+mn-ea"/>
              </a:rPr>
              <a:t>9</a:t>
            </a:r>
            <a:r>
              <a:rPr lang="zh-CN" altLang="en-US" sz="1200">
                <a:solidFill>
                  <a:schemeClr val="tx1"/>
                </a:solidFill>
                <a:latin typeface="宋体" pitchFamily="2" charset="-122"/>
                <a:cs typeface="宋体" pitchFamily="2" charset="-122"/>
                <a:sym typeface="+mn-ea"/>
              </a:rPr>
              <a:t>万元）的工业以及信息传输、软件和信息技术服务增值税小规模纳税人可自开专票。</a:t>
            </a:r>
            <a:endParaRPr lang="zh-CN" altLang="en-US" sz="1200" b="1" i="0">
              <a:solidFill>
                <a:schemeClr val="tx1"/>
              </a:solidFill>
              <a:latin typeface="宋体" pitchFamily="2" charset="-122"/>
              <a:cs typeface="宋体" pitchFamily="2" charset="-122"/>
              <a:sym typeface="+mn-ea"/>
            </a:endParaRPr>
          </a:p>
        </p:txBody>
      </p:sp>
      <p:sp>
        <p:nvSpPr>
          <p:cNvPr id="50" name="矩形 49"/>
          <p:cNvSpPr/>
          <p:nvPr/>
        </p:nvSpPr>
        <p:spPr>
          <a:xfrm>
            <a:off x="550590" y="693160"/>
            <a:ext cx="10513168" cy="692497"/>
          </a:xfrm>
          <a:prstGeom prst="rect">
            <a:avLst/>
          </a:prstGeom>
        </p:spPr>
        <p:txBody>
          <a:bodyPr wrap="square">
            <a:spAutoFit/>
          </a:bodyPr>
          <a:lstStyle/>
          <a:p>
            <a:r>
              <a:rPr lang="en-US" altLang="zh-CN" sz="1800" b="1" dirty="0" smtClean="0"/>
              <a:t>2019</a:t>
            </a:r>
            <a:r>
              <a:rPr lang="zh-CN" altLang="en-US" sz="1800" b="1" dirty="0" smtClean="0"/>
              <a:t>年</a:t>
            </a:r>
            <a:r>
              <a:rPr lang="en-US" altLang="zh-CN" sz="1800" b="1" dirty="0" smtClean="0"/>
              <a:t>3</a:t>
            </a:r>
            <a:r>
              <a:rPr lang="zh-CN" altLang="en-US" sz="1800" b="1" dirty="0" smtClean="0"/>
              <a:t>月</a:t>
            </a:r>
            <a:r>
              <a:rPr lang="en-US" altLang="zh-CN" sz="1800" b="1" dirty="0" smtClean="0"/>
              <a:t>1</a:t>
            </a:r>
            <a:r>
              <a:rPr lang="zh-CN" altLang="en-US" sz="1800" b="1" dirty="0" smtClean="0"/>
              <a:t>日起，扩大至租赁和商务服务业，科学研究和技术服务业，居民服务、修理和其他服务业。</a:t>
            </a:r>
            <a:br>
              <a:rPr lang="zh-CN" altLang="en-US" dirty="0" smtClean="0"/>
            </a:br>
            <a:endParaRPr lang="zh-CN" altLang="en-US" dirty="0"/>
          </a:p>
        </p:txBody>
      </p:sp>
    </p:spTree>
  </p:cSld>
  <p:clrMapOvr>
    <a:masterClrMapping/>
  </p:clrMapOvr>
  <p:transition advClick="0" advTm="3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500"/>
                                        <p:tgtEl>
                                          <p:spTgt spid="3"/>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8443"/>
                                        </p:tgtEl>
                                        <p:attrNameLst>
                                          <p:attrName>style.visibility</p:attrName>
                                        </p:attrNameLst>
                                      </p:cBhvr>
                                      <p:to>
                                        <p:strVal val="visible"/>
                                      </p:to>
                                    </p:set>
                                    <p:animEffect transition="in" filter="wheel(1)">
                                      <p:cBhvr>
                                        <p:cTn id="15" dur="500"/>
                                        <p:tgtEl>
                                          <p:spTgt spid="18443"/>
                                        </p:tgtEl>
                                      </p:cBhvr>
                                    </p:animEffect>
                                  </p:childTnLst>
                                </p:cTn>
                              </p:par>
                            </p:childTnLst>
                          </p:cTn>
                        </p:par>
                        <p:par>
                          <p:cTn id="16" fill="hold">
                            <p:stCondLst>
                              <p:cond delay="1500"/>
                            </p:stCondLst>
                            <p:childTnLst>
                              <p:par>
                                <p:cTn id="17" presetID="21" presetClass="entr" presetSubtype="1"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500"/>
                                        <p:tgtEl>
                                          <p:spTgt spid="4"/>
                                        </p:tgtEl>
                                      </p:cBhvr>
                                    </p:animEffect>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1)">
                                      <p:cBhvr>
                                        <p:cTn id="23" dur="500"/>
                                        <p:tgtEl>
                                          <p:spTgt spid="5"/>
                                        </p:tgtEl>
                                      </p:cBhvr>
                                    </p:animEffect>
                                  </p:childTnLst>
                                </p:cTn>
                              </p:par>
                            </p:childTnLst>
                          </p:cTn>
                        </p:par>
                        <p:par>
                          <p:cTn id="24" fill="hold">
                            <p:stCondLst>
                              <p:cond delay="2500"/>
                            </p:stCondLst>
                            <p:childTnLst>
                              <p:par>
                                <p:cTn id="25" presetID="21" presetClass="entr" presetSubtype="1" fill="hold" grpId="0" nodeType="afterEffect">
                                  <p:stCondLst>
                                    <p:cond delay="0"/>
                                  </p:stCondLst>
                                  <p:childTnLst>
                                    <p:set>
                                      <p:cBhvr>
                                        <p:cTn id="26" dur="1" fill="hold">
                                          <p:stCondLst>
                                            <p:cond delay="0"/>
                                          </p:stCondLst>
                                        </p:cTn>
                                        <p:tgtEl>
                                          <p:spTgt spid="18450"/>
                                        </p:tgtEl>
                                        <p:attrNameLst>
                                          <p:attrName>style.visibility</p:attrName>
                                        </p:attrNameLst>
                                      </p:cBhvr>
                                      <p:to>
                                        <p:strVal val="visible"/>
                                      </p:to>
                                    </p:set>
                                    <p:animEffect transition="in" filter="wheel(1)">
                                      <p:cBhvr>
                                        <p:cTn id="27" dur="500"/>
                                        <p:tgtEl>
                                          <p:spTgt spid="18450"/>
                                        </p:tgtEl>
                                      </p:cBhvr>
                                    </p:animEffect>
                                  </p:childTnLst>
                                </p:cTn>
                              </p:par>
                            </p:childTnLst>
                          </p:cTn>
                        </p:par>
                        <p:par>
                          <p:cTn id="28" fill="hold">
                            <p:stCondLst>
                              <p:cond delay="3000"/>
                            </p:stCondLst>
                            <p:childTnLst>
                              <p:par>
                                <p:cTn id="29" presetID="21" presetClass="entr" presetSubtype="1" fill="hold" grpId="0" nodeType="afterEffect">
                                  <p:stCondLst>
                                    <p:cond delay="0"/>
                                  </p:stCondLst>
                                  <p:childTnLst>
                                    <p:set>
                                      <p:cBhvr>
                                        <p:cTn id="30" dur="1" fill="hold">
                                          <p:stCondLst>
                                            <p:cond delay="0"/>
                                          </p:stCondLst>
                                        </p:cTn>
                                        <p:tgtEl>
                                          <p:spTgt spid="18451"/>
                                        </p:tgtEl>
                                        <p:attrNameLst>
                                          <p:attrName>style.visibility</p:attrName>
                                        </p:attrNameLst>
                                      </p:cBhvr>
                                      <p:to>
                                        <p:strVal val="visible"/>
                                      </p:to>
                                    </p:set>
                                    <p:animEffect transition="in" filter="wheel(1)">
                                      <p:cBhvr>
                                        <p:cTn id="31" dur="500"/>
                                        <p:tgtEl>
                                          <p:spTgt spid="18451"/>
                                        </p:tgtEl>
                                      </p:cBhvr>
                                    </p:animEffect>
                                  </p:childTnLst>
                                </p:cTn>
                              </p:par>
                            </p:childTnLst>
                          </p:cTn>
                        </p:par>
                        <p:par>
                          <p:cTn id="32" fill="hold">
                            <p:stCondLst>
                              <p:cond delay="3500"/>
                            </p:stCondLst>
                            <p:childTnLst>
                              <p:par>
                                <p:cTn id="33" presetID="21" presetClass="entr" presetSubtype="1" fill="hold" grpId="0" nodeType="afterEffect">
                                  <p:stCondLst>
                                    <p:cond delay="0"/>
                                  </p:stCondLst>
                                  <p:childTnLst>
                                    <p:set>
                                      <p:cBhvr>
                                        <p:cTn id="34" dur="1" fill="hold">
                                          <p:stCondLst>
                                            <p:cond delay="0"/>
                                          </p:stCondLst>
                                        </p:cTn>
                                        <p:tgtEl>
                                          <p:spTgt spid="18452"/>
                                        </p:tgtEl>
                                        <p:attrNameLst>
                                          <p:attrName>style.visibility</p:attrName>
                                        </p:attrNameLst>
                                      </p:cBhvr>
                                      <p:to>
                                        <p:strVal val="visible"/>
                                      </p:to>
                                    </p:set>
                                    <p:animEffect transition="in" filter="wheel(1)">
                                      <p:cBhvr>
                                        <p:cTn id="35" dur="500"/>
                                        <p:tgtEl>
                                          <p:spTgt spid="18452"/>
                                        </p:tgtEl>
                                      </p:cBhvr>
                                    </p:animEffect>
                                  </p:childTnLst>
                                </p:cTn>
                              </p:par>
                            </p:childTnLst>
                          </p:cTn>
                        </p:par>
                        <p:par>
                          <p:cTn id="36" fill="hold">
                            <p:stCondLst>
                              <p:cond delay="4000"/>
                            </p:stCondLst>
                            <p:childTnLst>
                              <p:par>
                                <p:cTn id="37" presetID="21" presetClass="entr" presetSubtype="1" fill="hold" grpId="0" nodeType="afterEffect">
                                  <p:stCondLst>
                                    <p:cond delay="0"/>
                                  </p:stCondLst>
                                  <p:childTnLst>
                                    <p:set>
                                      <p:cBhvr>
                                        <p:cTn id="38" dur="1" fill="hold">
                                          <p:stCondLst>
                                            <p:cond delay="0"/>
                                          </p:stCondLst>
                                        </p:cTn>
                                        <p:tgtEl>
                                          <p:spTgt spid="18453"/>
                                        </p:tgtEl>
                                        <p:attrNameLst>
                                          <p:attrName>style.visibility</p:attrName>
                                        </p:attrNameLst>
                                      </p:cBhvr>
                                      <p:to>
                                        <p:strVal val="visible"/>
                                      </p:to>
                                    </p:set>
                                    <p:animEffect transition="in" filter="wheel(1)">
                                      <p:cBhvr>
                                        <p:cTn id="39" dur="500"/>
                                        <p:tgtEl>
                                          <p:spTgt spid="18453"/>
                                        </p:tgtEl>
                                      </p:cBhvr>
                                    </p:animEffect>
                                  </p:childTnLst>
                                </p:cTn>
                              </p:par>
                            </p:childTnLst>
                          </p:cTn>
                        </p:par>
                        <p:par>
                          <p:cTn id="40" fill="hold">
                            <p:stCondLst>
                              <p:cond delay="4500"/>
                            </p:stCondLst>
                            <p:childTnLst>
                              <p:par>
                                <p:cTn id="41" presetID="21" presetClass="entr" presetSubtype="1" fill="hold" grpId="0" nodeType="afterEffect">
                                  <p:stCondLst>
                                    <p:cond delay="0"/>
                                  </p:stCondLst>
                                  <p:childTnLst>
                                    <p:set>
                                      <p:cBhvr>
                                        <p:cTn id="42" dur="1" fill="hold">
                                          <p:stCondLst>
                                            <p:cond delay="0"/>
                                          </p:stCondLst>
                                        </p:cTn>
                                        <p:tgtEl>
                                          <p:spTgt spid="18454"/>
                                        </p:tgtEl>
                                        <p:attrNameLst>
                                          <p:attrName>style.visibility</p:attrName>
                                        </p:attrNameLst>
                                      </p:cBhvr>
                                      <p:to>
                                        <p:strVal val="visible"/>
                                      </p:to>
                                    </p:set>
                                    <p:animEffect transition="in" filter="wheel(1)">
                                      <p:cBhvr>
                                        <p:cTn id="43" dur="500"/>
                                        <p:tgtEl>
                                          <p:spTgt spid="18454"/>
                                        </p:tgtEl>
                                      </p:cBhvr>
                                    </p:animEffect>
                                  </p:childTnLst>
                                </p:cTn>
                              </p:par>
                            </p:childTnLst>
                          </p:cTn>
                        </p:par>
                        <p:par>
                          <p:cTn id="44" fill="hold">
                            <p:stCondLst>
                              <p:cond delay="5000"/>
                            </p:stCondLst>
                            <p:childTnLst>
                              <p:par>
                                <p:cTn id="45" presetID="21" presetClass="entr" presetSubtype="1" fill="hold" grpId="0" nodeType="afterEffect">
                                  <p:stCondLst>
                                    <p:cond delay="0"/>
                                  </p:stCondLst>
                                  <p:childTnLst>
                                    <p:set>
                                      <p:cBhvr>
                                        <p:cTn id="46" dur="1" fill="hold">
                                          <p:stCondLst>
                                            <p:cond delay="0"/>
                                          </p:stCondLst>
                                        </p:cTn>
                                        <p:tgtEl>
                                          <p:spTgt spid="18455"/>
                                        </p:tgtEl>
                                        <p:attrNameLst>
                                          <p:attrName>style.visibility</p:attrName>
                                        </p:attrNameLst>
                                      </p:cBhvr>
                                      <p:to>
                                        <p:strVal val="visible"/>
                                      </p:to>
                                    </p:set>
                                    <p:animEffect transition="in" filter="wheel(1)">
                                      <p:cBhvr>
                                        <p:cTn id="47" dur="500"/>
                                        <p:tgtEl>
                                          <p:spTgt spid="18455"/>
                                        </p:tgtEl>
                                      </p:cBhvr>
                                    </p:animEffect>
                                  </p:childTnLst>
                                </p:cTn>
                              </p:par>
                            </p:childTnLst>
                          </p:cTn>
                        </p:par>
                        <p:par>
                          <p:cTn id="48" fill="hold">
                            <p:stCondLst>
                              <p:cond delay="5500"/>
                            </p:stCondLst>
                            <p:childTnLst>
                              <p:par>
                                <p:cTn id="49" presetID="21" presetClass="entr" presetSubtype="1" fill="hold" grpId="0" nodeType="afterEffect">
                                  <p:stCondLst>
                                    <p:cond delay="0"/>
                                  </p:stCondLst>
                                  <p:childTnLst>
                                    <p:set>
                                      <p:cBhvr>
                                        <p:cTn id="50" dur="1" fill="hold">
                                          <p:stCondLst>
                                            <p:cond delay="0"/>
                                          </p:stCondLst>
                                        </p:cTn>
                                        <p:tgtEl>
                                          <p:spTgt spid="18456"/>
                                        </p:tgtEl>
                                        <p:attrNameLst>
                                          <p:attrName>style.visibility</p:attrName>
                                        </p:attrNameLst>
                                      </p:cBhvr>
                                      <p:to>
                                        <p:strVal val="visible"/>
                                      </p:to>
                                    </p:set>
                                    <p:animEffect transition="in" filter="wheel(1)">
                                      <p:cBhvr>
                                        <p:cTn id="51" dur="500"/>
                                        <p:tgtEl>
                                          <p:spTgt spid="18456"/>
                                        </p:tgtEl>
                                      </p:cBhvr>
                                    </p:animEffect>
                                  </p:childTnLst>
                                </p:cTn>
                              </p:par>
                            </p:childTnLst>
                          </p:cTn>
                        </p:par>
                        <p:par>
                          <p:cTn id="52" fill="hold">
                            <p:stCondLst>
                              <p:cond delay="6000"/>
                            </p:stCondLst>
                            <p:childTnLst>
                              <p:par>
                                <p:cTn id="53" presetID="21" presetClass="entr" presetSubtype="1"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heel(1)">
                                      <p:cBhvr>
                                        <p:cTn id="55" dur="500"/>
                                        <p:tgtEl>
                                          <p:spTgt spid="6"/>
                                        </p:tgtEl>
                                      </p:cBhvr>
                                    </p:animEffect>
                                  </p:childTnLst>
                                </p:cTn>
                              </p:par>
                            </p:childTnLst>
                          </p:cTn>
                        </p:par>
                        <p:par>
                          <p:cTn id="56" fill="hold">
                            <p:stCondLst>
                              <p:cond delay="6500"/>
                            </p:stCondLst>
                            <p:childTnLst>
                              <p:par>
                                <p:cTn id="57" presetID="21" presetClass="entr" presetSubtype="1" fill="hold" grpId="0" nodeType="afterEffect">
                                  <p:stCondLst>
                                    <p:cond delay="0"/>
                                  </p:stCondLst>
                                  <p:childTnLst>
                                    <p:set>
                                      <p:cBhvr>
                                        <p:cTn id="58" dur="1" fill="hold">
                                          <p:stCondLst>
                                            <p:cond delay="0"/>
                                          </p:stCondLst>
                                        </p:cTn>
                                        <p:tgtEl>
                                          <p:spTgt spid="18461"/>
                                        </p:tgtEl>
                                        <p:attrNameLst>
                                          <p:attrName>style.visibility</p:attrName>
                                        </p:attrNameLst>
                                      </p:cBhvr>
                                      <p:to>
                                        <p:strVal val="visible"/>
                                      </p:to>
                                    </p:set>
                                    <p:animEffect transition="in" filter="wheel(1)">
                                      <p:cBhvr>
                                        <p:cTn id="59" dur="500"/>
                                        <p:tgtEl>
                                          <p:spTgt spid="18461"/>
                                        </p:tgtEl>
                                      </p:cBhvr>
                                    </p:animEffect>
                                  </p:childTnLst>
                                </p:cTn>
                              </p:par>
                            </p:childTnLst>
                          </p:cTn>
                        </p:par>
                        <p:par>
                          <p:cTn id="60" fill="hold">
                            <p:stCondLst>
                              <p:cond delay="7000"/>
                            </p:stCondLst>
                            <p:childTnLst>
                              <p:par>
                                <p:cTn id="61" presetID="21" presetClass="entr" presetSubtype="1"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heel(1)">
                                      <p:cBhvr>
                                        <p:cTn id="63" dur="500"/>
                                        <p:tgtEl>
                                          <p:spTgt spid="7"/>
                                        </p:tgtEl>
                                      </p:cBhvr>
                                    </p:animEffect>
                                  </p:childTnLst>
                                </p:cTn>
                              </p:par>
                            </p:childTnLst>
                          </p:cTn>
                        </p:par>
                        <p:par>
                          <p:cTn id="64" fill="hold">
                            <p:stCondLst>
                              <p:cond delay="7500"/>
                            </p:stCondLst>
                            <p:childTnLst>
                              <p:par>
                                <p:cTn id="65" presetID="21" presetClass="entr" presetSubtype="1" fill="hold" nodeType="after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heel(1)">
                                      <p:cBhvr>
                                        <p:cTn id="67" dur="500"/>
                                        <p:tgtEl>
                                          <p:spTgt spid="8"/>
                                        </p:tgtEl>
                                      </p:cBhvr>
                                    </p:animEffect>
                                  </p:childTnLst>
                                </p:cTn>
                              </p:par>
                            </p:childTnLst>
                          </p:cTn>
                        </p:par>
                        <p:par>
                          <p:cTn id="68" fill="hold">
                            <p:stCondLst>
                              <p:cond delay="8000"/>
                            </p:stCondLst>
                            <p:childTnLst>
                              <p:par>
                                <p:cTn id="69" presetID="21" presetClass="entr" presetSubtype="1" fill="hold" nodeType="after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heel(1)">
                                      <p:cBhvr>
                                        <p:cTn id="71" dur="500"/>
                                        <p:tgtEl>
                                          <p:spTgt spid="9"/>
                                        </p:tgtEl>
                                      </p:cBhvr>
                                    </p:animEffect>
                                  </p:childTnLst>
                                </p:cTn>
                              </p:par>
                            </p:childTnLst>
                          </p:cTn>
                        </p:par>
                        <p:par>
                          <p:cTn id="72" fill="hold">
                            <p:stCondLst>
                              <p:cond delay="8500"/>
                            </p:stCondLst>
                            <p:childTnLst>
                              <p:par>
                                <p:cTn id="73" presetID="21" presetClass="entr" presetSubtype="1"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wheel(1)">
                                      <p:cBhvr>
                                        <p:cTn id="75" dur="500"/>
                                        <p:tgtEl>
                                          <p:spTgt spid="10"/>
                                        </p:tgtEl>
                                      </p:cBhvr>
                                    </p:animEffect>
                                  </p:childTnLst>
                                </p:cTn>
                              </p:par>
                            </p:childTnLst>
                          </p:cTn>
                        </p:par>
                        <p:par>
                          <p:cTn id="76" fill="hold">
                            <p:stCondLst>
                              <p:cond delay="9000"/>
                            </p:stCondLst>
                            <p:childTnLst>
                              <p:par>
                                <p:cTn id="77" presetID="21" presetClass="entr" presetSubtype="1" fill="hold"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heel(1)">
                                      <p:cBhvr>
                                        <p:cTn id="79" dur="500"/>
                                        <p:tgtEl>
                                          <p:spTgt spid="11"/>
                                        </p:tgtEl>
                                      </p:cBhvr>
                                    </p:animEffect>
                                  </p:childTnLst>
                                </p:cTn>
                              </p:par>
                            </p:childTnLst>
                          </p:cTn>
                        </p:par>
                        <p:par>
                          <p:cTn id="80" fill="hold">
                            <p:stCondLst>
                              <p:cond delay="9500"/>
                            </p:stCondLst>
                            <p:childTnLst>
                              <p:par>
                                <p:cTn id="81" presetID="21" presetClass="entr" presetSubtype="1" fill="hold" grpId="0" nodeType="after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wheel(1)">
                                      <p:cBhvr>
                                        <p:cTn id="83" dur="500"/>
                                        <p:tgtEl>
                                          <p:spTgt spid="14"/>
                                        </p:tgtEl>
                                      </p:cBhvr>
                                    </p:animEffect>
                                  </p:childTnLst>
                                </p:cTn>
                              </p:par>
                            </p:childTnLst>
                          </p:cTn>
                        </p:par>
                        <p:par>
                          <p:cTn id="84" fill="hold">
                            <p:stCondLst>
                              <p:cond delay="10000"/>
                            </p:stCondLst>
                            <p:childTnLst>
                              <p:par>
                                <p:cTn id="85" presetID="21" presetClass="entr" presetSubtype="1" fill="hold" grpId="0" nodeType="after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wheel(1)">
                                      <p:cBhvr>
                                        <p:cTn id="8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p:bldP spid="18450" grpId="0"/>
      <p:bldP spid="18451" grpId="0"/>
      <p:bldP spid="18452" grpId="0"/>
      <p:bldP spid="18453" grpId="0" bldLvl="0" animBg="1"/>
      <p:bldP spid="18454" grpId="0" bldLvl="0" animBg="1"/>
      <p:bldP spid="18455" grpId="0"/>
      <p:bldP spid="18456" grpId="0"/>
      <p:bldP spid="18461" grpId="0"/>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rgbClr val="FF0000"/>
                </a:solidFill>
              </a:rPr>
              <a:t>国家税务总局公告2018年第46号</a:t>
            </a:r>
            <a:endParaRPr lang="zh-CN" altLang="en-US">
              <a:solidFill>
                <a:srgbClr val="FF0000"/>
              </a:solidFill>
            </a:endParaRPr>
          </a:p>
        </p:txBody>
      </p:sp>
      <p:sp>
        <p:nvSpPr>
          <p:cNvPr id="3" name="文本框 2"/>
          <p:cNvSpPr txBox="1"/>
          <p:nvPr/>
        </p:nvSpPr>
        <p:spPr>
          <a:xfrm>
            <a:off x="632460" y="1416685"/>
            <a:ext cx="10770870" cy="3969385"/>
          </a:xfrm>
          <a:prstGeom prst="rect">
            <a:avLst/>
          </a:prstGeom>
          <a:noFill/>
        </p:spPr>
        <p:txBody>
          <a:bodyPr wrap="square" rtlCol="0" anchor="t">
            <a:spAutoFit/>
          </a:bodyPr>
          <a:lstStyle/>
          <a:p>
            <a:pPr fontAlgn="auto">
              <a:lnSpc>
                <a:spcPct val="150000"/>
              </a:lnSpc>
            </a:pPr>
            <a:r>
              <a:rPr lang="zh-CN" altLang="en-US"/>
              <a:t>　   企业在2018年1月1日至2020年12月31日期间新购进的设备、器具，单位价值不超过500万元的，允许一次性计入当期成本费用在计算应纳税所得额时扣除，不再分年度计算折旧（以下简称一次性税前扣除政策）。</a:t>
            </a:r>
            <a:endParaRPr lang="zh-CN" altLang="en-US"/>
          </a:p>
          <a:p>
            <a:pPr fontAlgn="auto">
              <a:lnSpc>
                <a:spcPct val="150000"/>
              </a:lnSpc>
            </a:pPr>
            <a:r>
              <a:rPr lang="zh-CN" altLang="en-US"/>
              <a:t>　　所称设备、器具，是指除房屋、建筑物以外的固定资产（以下简称固定资产）；所称购进，包括以货币形式购进或自行建造，其中以货币形式购进的固定资产包括购进的使用过的固定资产；以货币形式购进的固定资产，以购买价款和支付的相关税费以及直接归属于使该资产达到预定用途发生的其他支出确定单位价值，自行建造的固定资产，以竣工结算前发生的支出确定单位价值。</a:t>
            </a:r>
            <a:endParaRPr lang="zh-CN" altLang="en-US"/>
          </a:p>
        </p:txBody>
      </p:sp>
      <p:sp>
        <p:nvSpPr>
          <p:cNvPr id="4" name="文本框 3"/>
          <p:cNvSpPr txBox="1"/>
          <p:nvPr/>
        </p:nvSpPr>
        <p:spPr>
          <a:xfrm>
            <a:off x="9147810" y="5207000"/>
            <a:ext cx="2032000" cy="737235"/>
          </a:xfrm>
          <a:prstGeom prst="rect">
            <a:avLst/>
          </a:prstGeom>
          <a:noFill/>
        </p:spPr>
        <p:txBody>
          <a:bodyPr wrap="square" rtlCol="0" anchor="t">
            <a:spAutoFit/>
          </a:bodyPr>
          <a:lstStyle/>
          <a:p>
            <a:pPr algn="r"/>
            <a:r>
              <a:rPr lang="zh-CN" altLang="en-US"/>
              <a:t>国家税务总局 </a:t>
            </a:r>
            <a:endParaRPr lang="zh-CN" altLang="en-US"/>
          </a:p>
          <a:p>
            <a:pPr algn="r"/>
            <a:r>
              <a:rPr lang="zh-CN" altLang="en-US"/>
              <a:t>2018年8月23日</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12165" y="381810"/>
            <a:ext cx="5038196" cy="479245"/>
          </a:xfrm>
          <a:prstGeom prst="rect">
            <a:avLst/>
          </a:prstGeom>
          <a:noFill/>
          <a:ln w="9525">
            <a:noFill/>
          </a:ln>
        </p:spPr>
        <p:txBody>
          <a:bodyPr wrap="none">
            <a:spAutoFit/>
          </a:bodyPr>
          <a:lstStyle/>
          <a:p>
            <a:pPr algn="l" eaLnBrk="1" hangingPunct="1"/>
            <a:r>
              <a:rPr lang="zh-CN" altLang="en-US" dirty="0">
                <a:solidFill>
                  <a:srgbClr val="B6302E"/>
                </a:solidFill>
                <a:latin typeface="+mj-ea"/>
                <a:ea typeface="+mj-ea"/>
              </a:rPr>
              <a:t>三</a:t>
            </a:r>
            <a:r>
              <a:rPr lang="zh-CN" altLang="en-US" b="1" dirty="0" smtClean="0">
                <a:solidFill>
                  <a:srgbClr val="B6302E"/>
                </a:solidFill>
                <a:latin typeface="+mj-ea"/>
                <a:ea typeface="+mj-ea"/>
              </a:rPr>
              <a:t>、</a:t>
            </a:r>
            <a:r>
              <a:rPr lang="zh-CN" altLang="en-US" b="1" dirty="0">
                <a:solidFill>
                  <a:srgbClr val="B6302E"/>
                </a:solidFill>
                <a:latin typeface="+mj-ea"/>
                <a:ea typeface="+mj-ea"/>
              </a:rPr>
              <a:t>税务数据在银行端的应用</a:t>
            </a:r>
            <a:r>
              <a:rPr lang="en-US" altLang="zh-CN" dirty="0">
                <a:solidFill>
                  <a:schemeClr val="accent4">
                    <a:lumMod val="60000"/>
                    <a:lumOff val="40000"/>
                  </a:schemeClr>
                </a:solidFill>
                <a:latin typeface="+mj-ea"/>
                <a:ea typeface="+mj-ea"/>
                <a:cs typeface="Times New Roman" pitchFamily="18" charset="0"/>
              </a:rPr>
              <a:t> </a:t>
            </a:r>
            <a:endParaRPr lang="zh-CN" altLang="en-US" sz="1800" b="1" dirty="0">
              <a:solidFill>
                <a:schemeClr val="tx1"/>
              </a:solidFill>
              <a:latin typeface="+mj-ea"/>
              <a:ea typeface="+mj-ea"/>
            </a:endParaRPr>
          </a:p>
        </p:txBody>
      </p:sp>
      <p:sp>
        <p:nvSpPr>
          <p:cNvPr id="4" name="五边形 3"/>
          <p:cNvSpPr/>
          <p:nvPr/>
        </p:nvSpPr>
        <p:spPr>
          <a:xfrm>
            <a:off x="1135302" y="1659452"/>
            <a:ext cx="2952723" cy="605007"/>
          </a:xfrm>
          <a:prstGeom prst="homePlate">
            <a:avLst/>
          </a:prstGeom>
          <a:gradFill>
            <a:gsLst>
              <a:gs pos="0">
                <a:schemeClr val="bg1"/>
              </a:gs>
              <a:gs pos="100000">
                <a:schemeClr val="bg1">
                  <a:lumMod val="85000"/>
                </a:schemeClr>
              </a:gs>
            </a:gsLst>
            <a:lin ang="2700000" scaled="0"/>
          </a:gradFill>
          <a:ln cap="rnd">
            <a:gradFill>
              <a:gsLst>
                <a:gs pos="0">
                  <a:schemeClr val="bg1">
                    <a:lumMod val="85000"/>
                  </a:schemeClr>
                </a:gs>
                <a:gs pos="99000">
                  <a:schemeClr val="bg1"/>
                </a:gs>
              </a:gsLst>
              <a:lin ang="2700000" scaled="0"/>
            </a:gradFill>
          </a:ln>
          <a:effectLst>
            <a:outerShdw blurRad="203200" dist="50800" dir="12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bg1"/>
              </a:solidFill>
            </a:endParaRPr>
          </a:p>
        </p:txBody>
      </p:sp>
      <p:sp>
        <p:nvSpPr>
          <p:cNvPr id="5" name="五边形 4"/>
          <p:cNvSpPr/>
          <p:nvPr/>
        </p:nvSpPr>
        <p:spPr>
          <a:xfrm>
            <a:off x="6540851" y="1695580"/>
            <a:ext cx="2952723" cy="605007"/>
          </a:xfrm>
          <a:prstGeom prst="homePlate">
            <a:avLst/>
          </a:prstGeom>
          <a:gradFill>
            <a:gsLst>
              <a:gs pos="0">
                <a:schemeClr val="bg1"/>
              </a:gs>
              <a:gs pos="100000">
                <a:schemeClr val="bg1">
                  <a:lumMod val="85000"/>
                </a:schemeClr>
              </a:gs>
            </a:gsLst>
            <a:lin ang="5400000" scaled="0"/>
          </a:gradFill>
          <a:ln>
            <a:gradFill>
              <a:gsLst>
                <a:gs pos="0">
                  <a:schemeClr val="bg1">
                    <a:lumMod val="85000"/>
                  </a:schemeClr>
                </a:gs>
                <a:gs pos="100000">
                  <a:schemeClr val="bg1"/>
                </a:gs>
              </a:gsLst>
              <a:lin ang="2700000" scaled="0"/>
            </a:gradFill>
          </a:ln>
          <a:effectLst>
            <a:outerShdw blurRad="203200" dist="50800" dir="12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bg1"/>
              </a:solidFill>
            </a:endParaRPr>
          </a:p>
        </p:txBody>
      </p:sp>
      <p:sp>
        <p:nvSpPr>
          <p:cNvPr id="6" name="五边形 5"/>
          <p:cNvSpPr/>
          <p:nvPr/>
        </p:nvSpPr>
        <p:spPr>
          <a:xfrm>
            <a:off x="1135301" y="3963705"/>
            <a:ext cx="2952723" cy="605007"/>
          </a:xfrm>
          <a:prstGeom prst="homePlate">
            <a:avLst/>
          </a:prstGeom>
          <a:gradFill>
            <a:gsLst>
              <a:gs pos="0">
                <a:schemeClr val="bg1"/>
              </a:gs>
              <a:gs pos="99000">
                <a:schemeClr val="bg1">
                  <a:lumMod val="85000"/>
                </a:schemeClr>
              </a:gs>
            </a:gsLst>
            <a:lin ang="2700000" scaled="0"/>
          </a:gradFill>
          <a:ln>
            <a:gradFill>
              <a:gsLst>
                <a:gs pos="0">
                  <a:schemeClr val="bg1">
                    <a:lumMod val="85000"/>
                  </a:schemeClr>
                </a:gs>
                <a:gs pos="100000">
                  <a:schemeClr val="bg1"/>
                </a:gs>
              </a:gsLst>
              <a:lin ang="5400000" scaled="0"/>
            </a:gradFill>
          </a:ln>
          <a:effectLst>
            <a:outerShdw blurRad="203200" dist="50800" dir="12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chemeClr val="bg1"/>
              </a:solidFill>
            </a:endParaRPr>
          </a:p>
        </p:txBody>
      </p:sp>
      <p:sp>
        <p:nvSpPr>
          <p:cNvPr id="7" name="五边形 6"/>
          <p:cNvSpPr/>
          <p:nvPr/>
        </p:nvSpPr>
        <p:spPr>
          <a:xfrm>
            <a:off x="6575197" y="3963705"/>
            <a:ext cx="2952723" cy="605007"/>
          </a:xfrm>
          <a:prstGeom prst="homePlate">
            <a:avLst/>
          </a:prstGeom>
          <a:gradFill>
            <a:gsLst>
              <a:gs pos="0">
                <a:schemeClr val="bg1"/>
              </a:gs>
              <a:gs pos="100000">
                <a:schemeClr val="bg1">
                  <a:lumMod val="85000"/>
                </a:schemeClr>
              </a:gs>
            </a:gsLst>
            <a:lin ang="2700000" scaled="0"/>
          </a:gradFill>
          <a:ln>
            <a:gradFill>
              <a:gsLst>
                <a:gs pos="0">
                  <a:schemeClr val="bg1">
                    <a:lumMod val="85000"/>
                  </a:schemeClr>
                </a:gs>
                <a:gs pos="100000">
                  <a:schemeClr val="bg1"/>
                </a:gs>
              </a:gsLst>
              <a:lin ang="2700000" scaled="0"/>
            </a:gradFill>
          </a:ln>
          <a:effectLst>
            <a:outerShdw blurRad="203200" dist="50800" dir="12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zh-CN" altLang="en-US">
              <a:solidFill>
                <a:srgbClr val="013B6D"/>
              </a:solidFill>
            </a:endParaRPr>
          </a:p>
        </p:txBody>
      </p:sp>
      <p:sp>
        <p:nvSpPr>
          <p:cNvPr id="8" name="TextBox 7"/>
          <p:cNvSpPr txBox="1"/>
          <p:nvPr/>
        </p:nvSpPr>
        <p:spPr bwMode="auto">
          <a:xfrm>
            <a:off x="1199301" y="2494400"/>
            <a:ext cx="4319918" cy="861970"/>
          </a:xfrm>
          <a:prstGeom prst="rect">
            <a:avLst/>
          </a:prstGeom>
          <a:noFill/>
        </p:spPr>
        <p:txBody>
          <a:bodyPr wrap="square" lIns="121917" tIns="60958" rIns="121917" bIns="60958">
            <a:spAutoFit/>
          </a:bodyPr>
          <a:lstStyle/>
          <a:p>
            <a:pPr marL="0" indent="0" eaLnBrk="1" latinLnBrk="0" hangingPunct="1">
              <a:lnSpc>
                <a:spcPct val="150000"/>
              </a:lnSpc>
              <a:spcBef>
                <a:spcPts val="600"/>
              </a:spcBef>
            </a:pPr>
            <a:r>
              <a:rPr lang="zh-CN" altLang="en-US" sz="1600" dirty="0">
                <a:solidFill>
                  <a:schemeClr val="tx1">
                    <a:lumMod val="85000"/>
                    <a:lumOff val="15000"/>
                  </a:schemeClr>
                </a:solidFill>
                <a:latin typeface="微软雅黑" pitchFamily="34" charset="-122"/>
                <a:ea typeface="微软雅黑" pitchFamily="34" charset="-122"/>
              </a:rPr>
              <a:t>例：企业开户业务、客户经理传统的上门尽调数据采集。</a:t>
            </a:r>
            <a:endParaRPr lang="en-US" altLang="zh-CN" sz="1600" dirty="0">
              <a:solidFill>
                <a:schemeClr val="tx1">
                  <a:lumMod val="85000"/>
                  <a:lumOff val="15000"/>
                </a:schemeClr>
              </a:solidFill>
              <a:latin typeface="微软雅黑" pitchFamily="34" charset="-122"/>
              <a:ea typeface="微软雅黑" pitchFamily="34" charset="-122"/>
            </a:endParaRPr>
          </a:p>
        </p:txBody>
      </p:sp>
      <p:sp>
        <p:nvSpPr>
          <p:cNvPr id="9" name="TextBox 8"/>
          <p:cNvSpPr txBox="1"/>
          <p:nvPr/>
        </p:nvSpPr>
        <p:spPr bwMode="auto">
          <a:xfrm>
            <a:off x="6540850" y="2440631"/>
            <a:ext cx="4319918" cy="861970"/>
          </a:xfrm>
          <a:prstGeom prst="rect">
            <a:avLst/>
          </a:prstGeom>
          <a:noFill/>
        </p:spPr>
        <p:txBody>
          <a:bodyPr wrap="square" lIns="121917" tIns="60958" rIns="121917" bIns="60958">
            <a:spAutoFit/>
          </a:bodyPr>
          <a:lstStyle/>
          <a:p>
            <a:pPr marL="0" indent="0" eaLnBrk="1" latinLnBrk="0" hangingPunct="1">
              <a:lnSpc>
                <a:spcPct val="150000"/>
              </a:lnSpc>
              <a:spcBef>
                <a:spcPts val="600"/>
              </a:spcBef>
            </a:pPr>
            <a:r>
              <a:rPr lang="zh-CN" altLang="en-US" sz="1600" dirty="0">
                <a:solidFill>
                  <a:schemeClr val="tx1">
                    <a:lumMod val="85000"/>
                    <a:lumOff val="15000"/>
                  </a:schemeClr>
                </a:solidFill>
                <a:latin typeface="微软雅黑" pitchFamily="34" charset="-122"/>
                <a:ea typeface="微软雅黑" pitchFamily="34" charset="-122"/>
              </a:rPr>
              <a:t>数据直连、全过程无人工干预、结构化数据在系统内流转。</a:t>
            </a:r>
            <a:endParaRPr lang="en-US" altLang="zh-CN" sz="1600" dirty="0">
              <a:solidFill>
                <a:schemeClr val="tx1">
                  <a:lumMod val="85000"/>
                  <a:lumOff val="15000"/>
                </a:schemeClr>
              </a:solidFill>
              <a:latin typeface="微软雅黑" pitchFamily="34" charset="-122"/>
              <a:ea typeface="微软雅黑" pitchFamily="34" charset="-122"/>
            </a:endParaRPr>
          </a:p>
        </p:txBody>
      </p:sp>
      <p:sp>
        <p:nvSpPr>
          <p:cNvPr id="10" name="TextBox 9"/>
          <p:cNvSpPr txBox="1"/>
          <p:nvPr/>
        </p:nvSpPr>
        <p:spPr bwMode="auto">
          <a:xfrm>
            <a:off x="1199300" y="4914429"/>
            <a:ext cx="4319918" cy="861970"/>
          </a:xfrm>
          <a:prstGeom prst="rect">
            <a:avLst/>
          </a:prstGeom>
          <a:noFill/>
        </p:spPr>
        <p:txBody>
          <a:bodyPr wrap="square" lIns="121917" tIns="60958" rIns="121917" bIns="60958">
            <a:spAutoFit/>
          </a:bodyPr>
          <a:lstStyle/>
          <a:p>
            <a:pPr marL="0" indent="0" eaLnBrk="1" latinLnBrk="0" hangingPunct="1">
              <a:lnSpc>
                <a:spcPct val="150000"/>
              </a:lnSpc>
              <a:spcBef>
                <a:spcPts val="600"/>
              </a:spcBef>
            </a:pPr>
            <a:r>
              <a:rPr lang="zh-CN" altLang="en-US" sz="1600" dirty="0">
                <a:solidFill>
                  <a:schemeClr val="tx1">
                    <a:lumMod val="85000"/>
                    <a:lumOff val="15000"/>
                  </a:schemeClr>
                </a:solidFill>
                <a:latin typeface="微软雅黑" pitchFamily="34" charset="-122"/>
                <a:ea typeface="微软雅黑" pitchFamily="34" charset="-122"/>
              </a:rPr>
              <a:t>是否满足准入瞬间知悉、无需在前端耗费过多时间。</a:t>
            </a:r>
            <a:endParaRPr lang="en-US" altLang="zh-CN" sz="1600" dirty="0">
              <a:solidFill>
                <a:schemeClr val="tx1">
                  <a:lumMod val="85000"/>
                  <a:lumOff val="15000"/>
                </a:schemeClr>
              </a:solidFill>
              <a:latin typeface="微软雅黑" pitchFamily="34" charset="-122"/>
              <a:ea typeface="微软雅黑" pitchFamily="34" charset="-122"/>
            </a:endParaRPr>
          </a:p>
        </p:txBody>
      </p:sp>
      <p:sp>
        <p:nvSpPr>
          <p:cNvPr id="11" name="TextBox 10"/>
          <p:cNvSpPr txBox="1"/>
          <p:nvPr/>
        </p:nvSpPr>
        <p:spPr bwMode="auto">
          <a:xfrm>
            <a:off x="6575196" y="4843332"/>
            <a:ext cx="4319918" cy="861970"/>
          </a:xfrm>
          <a:prstGeom prst="rect">
            <a:avLst/>
          </a:prstGeom>
          <a:noFill/>
        </p:spPr>
        <p:txBody>
          <a:bodyPr wrap="square" lIns="121917" tIns="60958" rIns="121917" bIns="60958">
            <a:spAutoFit/>
          </a:bodyPr>
          <a:lstStyle/>
          <a:p>
            <a:pPr marL="0" indent="0" eaLnBrk="1" latinLnBrk="0" hangingPunct="1">
              <a:lnSpc>
                <a:spcPct val="150000"/>
              </a:lnSpc>
              <a:spcBef>
                <a:spcPts val="600"/>
              </a:spcBef>
            </a:pPr>
            <a:r>
              <a:rPr lang="zh-CN" altLang="en-US" sz="1600" dirty="0">
                <a:solidFill>
                  <a:schemeClr val="tx1">
                    <a:lumMod val="85000"/>
                    <a:lumOff val="15000"/>
                  </a:schemeClr>
                </a:solidFill>
                <a:latin typeface="微软雅黑" pitchFamily="34" charset="-122"/>
                <a:ea typeface="微软雅黑" pitchFamily="34" charset="-122"/>
              </a:rPr>
              <a:t>线上获客渠道、公众号、税局官网、申请渠道便于传播、贷后更有针对性。</a:t>
            </a:r>
            <a:endParaRPr lang="en-US" altLang="zh-CN" sz="1600" dirty="0">
              <a:solidFill>
                <a:schemeClr val="tx1">
                  <a:lumMod val="85000"/>
                  <a:lumOff val="15000"/>
                </a:schemeClr>
              </a:solidFill>
              <a:latin typeface="微软雅黑" pitchFamily="34" charset="-122"/>
              <a:ea typeface="微软雅黑" pitchFamily="34" charset="-122"/>
            </a:endParaRPr>
          </a:p>
        </p:txBody>
      </p:sp>
      <p:sp>
        <p:nvSpPr>
          <p:cNvPr id="12" name="矩形 11"/>
          <p:cNvSpPr/>
          <p:nvPr/>
        </p:nvSpPr>
        <p:spPr bwMode="auto">
          <a:xfrm>
            <a:off x="1126471" y="1659451"/>
            <a:ext cx="3383560" cy="492552"/>
          </a:xfrm>
          <a:prstGeom prst="rect">
            <a:avLst/>
          </a:prstGeom>
        </p:spPr>
        <p:txBody>
          <a:bodyPr wrap="square" lIns="121917" tIns="60958" rIns="121917" bIns="60958">
            <a:spAutoFit/>
          </a:bodyPr>
          <a:lstStyle/>
          <a:p>
            <a:pPr marL="0" indent="0" eaLnBrk="1" latinLnBrk="0" hangingPunct="1">
              <a:lnSpc>
                <a:spcPct val="150000"/>
              </a:lnSpc>
              <a:defRPr/>
            </a:pPr>
            <a:r>
              <a:rPr lang="en-US" altLang="zh-CN" sz="1600" b="1" dirty="0">
                <a:solidFill>
                  <a:srgbClr val="C00000"/>
                </a:solidFill>
                <a:latin typeface="微软雅黑" pitchFamily="34" charset="-122"/>
                <a:ea typeface="微软雅黑" pitchFamily="34" charset="-122"/>
              </a:rPr>
              <a:t>1.</a:t>
            </a:r>
            <a:r>
              <a:rPr lang="zh-CN" altLang="en-US" sz="1600" b="1" dirty="0">
                <a:solidFill>
                  <a:srgbClr val="C00000"/>
                </a:solidFill>
                <a:latin typeface="微软雅黑" pitchFamily="34" charset="-122"/>
                <a:ea typeface="微软雅黑" pitchFamily="34" charset="-122"/>
              </a:rPr>
              <a:t>减少前台数据的录入量</a:t>
            </a:r>
            <a:endParaRPr lang="en-US" altLang="zh-CN" sz="1600" b="1" dirty="0">
              <a:solidFill>
                <a:srgbClr val="C00000"/>
              </a:solidFill>
              <a:latin typeface="微软雅黑" pitchFamily="34" charset="-122"/>
              <a:ea typeface="微软雅黑" pitchFamily="34" charset="-122"/>
            </a:endParaRPr>
          </a:p>
        </p:txBody>
      </p:sp>
      <p:sp>
        <p:nvSpPr>
          <p:cNvPr id="13" name="矩形 12"/>
          <p:cNvSpPr/>
          <p:nvPr/>
        </p:nvSpPr>
        <p:spPr bwMode="auto">
          <a:xfrm>
            <a:off x="6575499" y="1797983"/>
            <a:ext cx="2694165" cy="369414"/>
          </a:xfrm>
          <a:prstGeom prst="rect">
            <a:avLst/>
          </a:prstGeom>
          <a:noFill/>
          <a:ln>
            <a:noFill/>
          </a:ln>
        </p:spPr>
        <p:txBody>
          <a:bodyPr lIns="121917" tIns="60958" rIns="121917" bIns="60958">
            <a:spAutoFit/>
          </a:bodyPr>
          <a:lstStyle/>
          <a:p>
            <a:pPr>
              <a:defRPr/>
            </a:pPr>
            <a:r>
              <a:rPr lang="en-US" altLang="zh-CN" sz="1600" b="1" dirty="0">
                <a:solidFill>
                  <a:srgbClr val="C00000"/>
                </a:solidFill>
                <a:latin typeface="微软雅黑" pitchFamily="34" charset="-122"/>
                <a:ea typeface="微软雅黑" pitchFamily="34" charset="-122"/>
              </a:rPr>
              <a:t>2.</a:t>
            </a:r>
            <a:r>
              <a:rPr lang="zh-CN" altLang="en-US" sz="1600" b="1" dirty="0">
                <a:solidFill>
                  <a:srgbClr val="C00000"/>
                </a:solidFill>
                <a:latin typeface="微软雅黑" pitchFamily="34" charset="-122"/>
                <a:ea typeface="微软雅黑" pitchFamily="34" charset="-122"/>
              </a:rPr>
              <a:t>减少数据的差错率</a:t>
            </a:r>
            <a:endParaRPr lang="zh-CN" altLang="en-US" sz="1600" b="1" dirty="0">
              <a:solidFill>
                <a:srgbClr val="C00000"/>
              </a:solidFill>
            </a:endParaRPr>
          </a:p>
        </p:txBody>
      </p:sp>
      <p:sp>
        <p:nvSpPr>
          <p:cNvPr id="14" name="矩形 13"/>
          <p:cNvSpPr/>
          <p:nvPr/>
        </p:nvSpPr>
        <p:spPr bwMode="auto">
          <a:xfrm>
            <a:off x="1070022" y="3963705"/>
            <a:ext cx="3383560" cy="492552"/>
          </a:xfrm>
          <a:prstGeom prst="rect">
            <a:avLst/>
          </a:prstGeom>
        </p:spPr>
        <p:txBody>
          <a:bodyPr wrap="square" lIns="121917" tIns="60958" rIns="121917" bIns="60958">
            <a:spAutoFit/>
          </a:bodyPr>
          <a:lstStyle/>
          <a:p>
            <a:pPr marL="0" indent="0" eaLnBrk="1" latinLnBrk="0" hangingPunct="1">
              <a:lnSpc>
                <a:spcPct val="150000"/>
              </a:lnSpc>
              <a:spcBef>
                <a:spcPts val="600"/>
              </a:spcBef>
            </a:pPr>
            <a:r>
              <a:rPr lang="en-US" altLang="zh-CN" sz="1600" b="1" dirty="0">
                <a:solidFill>
                  <a:srgbClr val="C00000"/>
                </a:solidFill>
                <a:latin typeface="微软雅黑" pitchFamily="34" charset="-122"/>
                <a:ea typeface="微软雅黑" pitchFamily="34" charset="-122"/>
              </a:rPr>
              <a:t>3.</a:t>
            </a:r>
            <a:r>
              <a:rPr lang="zh-CN" altLang="en-US" sz="1600" b="1" dirty="0">
                <a:solidFill>
                  <a:srgbClr val="C00000"/>
                </a:solidFill>
                <a:latin typeface="微软雅黑" pitchFamily="34" charset="-122"/>
                <a:ea typeface="微软雅黑" pitchFamily="34" charset="-122"/>
              </a:rPr>
              <a:t>系统整体运行效率的提高</a:t>
            </a:r>
            <a:endParaRPr lang="en-US" altLang="zh-CN" sz="1600" b="1" dirty="0">
              <a:solidFill>
                <a:srgbClr val="C00000"/>
              </a:solidFill>
              <a:latin typeface="微软雅黑" pitchFamily="34" charset="-122"/>
              <a:ea typeface="微软雅黑" pitchFamily="34" charset="-122"/>
            </a:endParaRPr>
          </a:p>
        </p:txBody>
      </p:sp>
      <p:sp>
        <p:nvSpPr>
          <p:cNvPr id="15" name="矩形 14"/>
          <p:cNvSpPr/>
          <p:nvPr/>
        </p:nvSpPr>
        <p:spPr bwMode="auto">
          <a:xfrm>
            <a:off x="6550294" y="4029180"/>
            <a:ext cx="2694165" cy="492552"/>
          </a:xfrm>
          <a:prstGeom prst="rect">
            <a:avLst/>
          </a:prstGeom>
        </p:spPr>
        <p:txBody>
          <a:bodyPr lIns="121917" tIns="60958" rIns="121917" bIns="60958">
            <a:spAutoFit/>
          </a:bodyPr>
          <a:lstStyle/>
          <a:p>
            <a:pPr marL="0" indent="0" eaLnBrk="1" latinLnBrk="0" hangingPunct="1">
              <a:lnSpc>
                <a:spcPct val="150000"/>
              </a:lnSpc>
              <a:spcBef>
                <a:spcPts val="600"/>
              </a:spcBef>
            </a:pPr>
            <a:r>
              <a:rPr lang="en-US" altLang="zh-CN" sz="1600" b="1" dirty="0">
                <a:solidFill>
                  <a:srgbClr val="C00000"/>
                </a:solidFill>
                <a:latin typeface="微软雅黑" pitchFamily="34" charset="-122"/>
                <a:ea typeface="微软雅黑" pitchFamily="34" charset="-122"/>
              </a:rPr>
              <a:t>4.</a:t>
            </a:r>
            <a:r>
              <a:rPr lang="zh-CN" altLang="en-US" sz="1600" b="1" dirty="0">
                <a:solidFill>
                  <a:srgbClr val="C00000"/>
                </a:solidFill>
                <a:latin typeface="微软雅黑" pitchFamily="34" charset="-122"/>
                <a:ea typeface="微软雅黑" pitchFamily="34" charset="-122"/>
              </a:rPr>
              <a:t>降低运营成本</a:t>
            </a:r>
            <a:endParaRPr lang="en-US" altLang="zh-CN" sz="1600" b="1" dirty="0">
              <a:solidFill>
                <a:srgbClr val="C00000"/>
              </a:solidFill>
              <a:latin typeface="微软雅黑" pitchFamily="34" charset="-122"/>
              <a:ea typeface="微软雅黑" pitchFamily="34" charset="-122"/>
            </a:endParaRPr>
          </a:p>
        </p:txBody>
      </p:sp>
      <p:sp>
        <p:nvSpPr>
          <p:cNvPr id="16" name="文本框 2"/>
          <p:cNvSpPr txBox="1"/>
          <p:nvPr/>
        </p:nvSpPr>
        <p:spPr>
          <a:xfrm>
            <a:off x="8014" y="981522"/>
            <a:ext cx="10568199" cy="577081"/>
          </a:xfrm>
          <a:prstGeom prst="rect">
            <a:avLst/>
          </a:prstGeom>
          <a:noFill/>
          <a:ln w="9525">
            <a:noFill/>
          </a:ln>
        </p:spPr>
        <p:txBody>
          <a:bodyPr wrap="square">
            <a:spAutoFit/>
          </a:bodyPr>
          <a:lstStyle/>
          <a:p>
            <a:pPr marL="0" indent="0" eaLnBrk="1" latinLnBrk="0" hangingPunct="1">
              <a:lnSpc>
                <a:spcPct val="150000"/>
              </a:lnSpc>
              <a:spcBef>
                <a:spcPts val="600"/>
              </a:spcBef>
            </a:pPr>
            <a:r>
              <a:rPr lang="zh-CN" altLang="en-US" b="1" dirty="0">
                <a:latin typeface="微软雅黑" pitchFamily="34" charset="-122"/>
                <a:ea typeface="微软雅黑" pitchFamily="34" charset="-122"/>
              </a:rPr>
              <a:t>        </a:t>
            </a:r>
            <a:r>
              <a:rPr lang="en-US" altLang="zh-CN" b="1" dirty="0">
                <a:latin typeface="微软雅黑" pitchFamily="34" charset="-122"/>
                <a:ea typeface="微软雅黑" pitchFamily="34" charset="-122"/>
              </a:rPr>
              <a:t>2.1</a:t>
            </a:r>
            <a:r>
              <a:rPr lang="zh-CN" altLang="en-US" b="1" dirty="0">
                <a:latin typeface="微软雅黑" pitchFamily="34" charset="-122"/>
                <a:ea typeface="微软雅黑" pitchFamily="34" charset="-122"/>
              </a:rPr>
              <a:t>税务数据在银行端的作用</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流程优化</a:t>
            </a:r>
            <a:endParaRPr lang="zh-CN" altLang="en-US" sz="1600"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1000"/>
                                        <p:tgtEl>
                                          <p:spTgt spid="13"/>
                                        </p:tgtEl>
                                      </p:cBhvr>
                                    </p:animEffect>
                                    <p:anim calcmode="lin" valueType="num">
                                      <p:cBhvr>
                                        <p:cTn id="30" dur="1000" fill="hold"/>
                                        <p:tgtEl>
                                          <p:spTgt spid="13"/>
                                        </p:tgtEl>
                                        <p:attrNameLst>
                                          <p:attrName>ppt_x</p:attrName>
                                        </p:attrNameLst>
                                      </p:cBhvr>
                                      <p:tavLst>
                                        <p:tav tm="0">
                                          <p:val>
                                            <p:strVal val="#ppt_x"/>
                                          </p:val>
                                        </p:tav>
                                        <p:tav tm="100000">
                                          <p:val>
                                            <p:strVal val="#ppt_x"/>
                                          </p:val>
                                        </p:tav>
                                      </p:tavLst>
                                    </p:anim>
                                    <p:anim calcmode="lin" valueType="num">
                                      <p:cBhvr>
                                        <p:cTn id="31" dur="1000" fill="hold"/>
                                        <p:tgtEl>
                                          <p:spTgt spid="13"/>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childTnLst>
                          </p:cTn>
                        </p:par>
                        <p:par>
                          <p:cTn id="42" fill="hold">
                            <p:stCondLst>
                              <p:cond delay="1500"/>
                            </p:stCondLst>
                            <p:childTnLst>
                              <p:par>
                                <p:cTn id="43" presetID="42" presetClass="entr" presetSubtype="0"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1000"/>
                                        <p:tgtEl>
                                          <p:spTgt spid="8"/>
                                        </p:tgtEl>
                                      </p:cBhvr>
                                    </p:animEffect>
                                    <p:anim calcmode="lin" valueType="num">
                                      <p:cBhvr>
                                        <p:cTn id="46" dur="1000" fill="hold"/>
                                        <p:tgtEl>
                                          <p:spTgt spid="8"/>
                                        </p:tgtEl>
                                        <p:attrNameLst>
                                          <p:attrName>ppt_x</p:attrName>
                                        </p:attrNameLst>
                                      </p:cBhvr>
                                      <p:tavLst>
                                        <p:tav tm="0">
                                          <p:val>
                                            <p:strVal val="#ppt_x"/>
                                          </p:val>
                                        </p:tav>
                                        <p:tav tm="100000">
                                          <p:val>
                                            <p:strVal val="#ppt_x"/>
                                          </p:val>
                                        </p:tav>
                                      </p:tavLst>
                                    </p:anim>
                                    <p:anim calcmode="lin" valueType="num">
                                      <p:cBhvr>
                                        <p:cTn id="47" dur="1000" fill="hold"/>
                                        <p:tgtEl>
                                          <p:spTgt spid="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00"/>
                                        <p:tgtEl>
                                          <p:spTgt spid="9"/>
                                        </p:tgtEl>
                                      </p:cBhvr>
                                    </p:animEffect>
                                    <p:anim calcmode="lin" valueType="num">
                                      <p:cBhvr>
                                        <p:cTn id="51" dur="1000" fill="hold"/>
                                        <p:tgtEl>
                                          <p:spTgt spid="9"/>
                                        </p:tgtEl>
                                        <p:attrNameLst>
                                          <p:attrName>ppt_x</p:attrName>
                                        </p:attrNameLst>
                                      </p:cBhvr>
                                      <p:tavLst>
                                        <p:tav tm="0">
                                          <p:val>
                                            <p:strVal val="#ppt_x"/>
                                          </p:val>
                                        </p:tav>
                                        <p:tav tm="100000">
                                          <p:val>
                                            <p:strVal val="#ppt_x"/>
                                          </p:val>
                                        </p:tav>
                                      </p:tavLst>
                                    </p:anim>
                                    <p:anim calcmode="lin" valueType="num">
                                      <p:cBhvr>
                                        <p:cTn id="52" dur="1000" fill="hold"/>
                                        <p:tgtEl>
                                          <p:spTgt spid="9"/>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1000"/>
                                        <p:tgtEl>
                                          <p:spTgt spid="10"/>
                                        </p:tgtEl>
                                      </p:cBhvr>
                                    </p:animEffect>
                                    <p:anim calcmode="lin" valueType="num">
                                      <p:cBhvr>
                                        <p:cTn id="56" dur="1000" fill="hold"/>
                                        <p:tgtEl>
                                          <p:spTgt spid="10"/>
                                        </p:tgtEl>
                                        <p:attrNameLst>
                                          <p:attrName>ppt_x</p:attrName>
                                        </p:attrNameLst>
                                      </p:cBhvr>
                                      <p:tavLst>
                                        <p:tav tm="0">
                                          <p:val>
                                            <p:strVal val="#ppt_x"/>
                                          </p:val>
                                        </p:tav>
                                        <p:tav tm="100000">
                                          <p:val>
                                            <p:strVal val="#ppt_x"/>
                                          </p:val>
                                        </p:tav>
                                      </p:tavLst>
                                    </p:anim>
                                    <p:anim calcmode="lin" valueType="num">
                                      <p:cBhvr>
                                        <p:cTn id="57" dur="1000" fill="hold"/>
                                        <p:tgtEl>
                                          <p:spTgt spid="1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1000"/>
                                        <p:tgtEl>
                                          <p:spTgt spid="11"/>
                                        </p:tgtEl>
                                      </p:cBhvr>
                                    </p:animEffect>
                                    <p:anim calcmode="lin" valueType="num">
                                      <p:cBhvr>
                                        <p:cTn id="61" dur="1000" fill="hold"/>
                                        <p:tgtEl>
                                          <p:spTgt spid="11"/>
                                        </p:tgtEl>
                                        <p:attrNameLst>
                                          <p:attrName>ppt_x</p:attrName>
                                        </p:attrNameLst>
                                      </p:cBhvr>
                                      <p:tavLst>
                                        <p:tav tm="0">
                                          <p:val>
                                            <p:strVal val="#ppt_x"/>
                                          </p:val>
                                        </p:tav>
                                        <p:tav tm="100000">
                                          <p:val>
                                            <p:strVal val="#ppt_x"/>
                                          </p:val>
                                        </p:tav>
                                      </p:tavLst>
                                    </p:anim>
                                    <p:anim calcmode="lin" valueType="num">
                                      <p:cBhvr>
                                        <p:cTn id="6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12" grpId="0"/>
      <p:bldP spid="13"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txBox="1">
            <a:spLocks noGrp="1"/>
          </p:cNvSpPr>
          <p:nvPr>
            <p:ph type="title"/>
          </p:nvPr>
        </p:nvSpPr>
        <p:spPr>
          <a:prstGeom prst="rect">
            <a:avLst/>
          </a:prstGeom>
          <a:noFill/>
        </p:spPr>
        <p:txBody>
          <a:bodyPr wrap="square" lIns="121917" tIns="60958" rIns="121917" bIns="60958" rtlCol="0">
            <a:spAutoFit/>
          </a:bodyPr>
          <a:lstStyle/>
          <a:p>
            <a:pPr marL="0" indent="0" eaLnBrk="1" latinLnBrk="0" hangingPunct="1">
              <a:lnSpc>
                <a:spcPct val="150000"/>
              </a:lnSpc>
              <a:spcBef>
                <a:spcPts val="600"/>
              </a:spcBef>
            </a:pPr>
            <a:r>
              <a:rPr lang="en-US" altLang="zh-CN" b="1" dirty="0">
                <a:latin typeface="微软雅黑" pitchFamily="34" charset="-122"/>
                <a:ea typeface="微软雅黑" pitchFamily="34" charset="-122"/>
              </a:rPr>
              <a:t>2.2</a:t>
            </a:r>
            <a:r>
              <a:rPr lang="zh-CN" altLang="en-US" b="1" dirty="0">
                <a:latin typeface="微软雅黑" pitchFamily="34" charset="-122"/>
                <a:ea typeface="微软雅黑" pitchFamily="34" charset="-122"/>
              </a:rPr>
              <a:t>税务数据在银行端的应用</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风险识别</a:t>
            </a:r>
            <a:endParaRPr lang="zh-CN" altLang="en-US" b="1" dirty="0">
              <a:latin typeface="宋体" pitchFamily="2" charset="-122"/>
            </a:endParaRPr>
          </a:p>
        </p:txBody>
      </p:sp>
      <p:sp>
        <p:nvSpPr>
          <p:cNvPr id="4" name="泪滴形 1"/>
          <p:cNvSpPr/>
          <p:nvPr/>
        </p:nvSpPr>
        <p:spPr>
          <a:xfrm rot="13372496">
            <a:off x="6337654" y="3036491"/>
            <a:ext cx="2112449" cy="2078192"/>
          </a:xfrm>
          <a:custGeom>
            <a:avLst/>
            <a:gdLst/>
            <a:ahLst/>
            <a:cxnLst/>
            <a:rect l="l" t="t" r="r" b="b"/>
            <a:pathLst>
              <a:path w="5141341" h="5055454">
                <a:moveTo>
                  <a:pt x="4266139" y="0"/>
                </a:moveTo>
                <a:lnTo>
                  <a:pt x="5141341" y="839651"/>
                </a:lnTo>
                <a:cubicBezTo>
                  <a:pt x="4913270" y="1480691"/>
                  <a:pt x="4731076" y="2140225"/>
                  <a:pt x="4392488" y="2855214"/>
                </a:cubicBezTo>
                <a:cubicBezTo>
                  <a:pt x="3881044" y="4068165"/>
                  <a:pt x="3533182" y="4973967"/>
                  <a:pt x="2196244" y="5051458"/>
                </a:cubicBezTo>
                <a:cubicBezTo>
                  <a:pt x="859306" y="5128949"/>
                  <a:pt x="0" y="4068166"/>
                  <a:pt x="0" y="2855214"/>
                </a:cubicBezTo>
                <a:cubicBezTo>
                  <a:pt x="0" y="1642262"/>
                  <a:pt x="1040596" y="1027385"/>
                  <a:pt x="2196244" y="658970"/>
                </a:cubicBezTo>
                <a:cubicBezTo>
                  <a:pt x="3023077" y="395380"/>
                  <a:pt x="3676191" y="223591"/>
                  <a:pt x="4266139" y="0"/>
                </a:cubicBezTo>
                <a:close/>
              </a:path>
            </a:pathLst>
          </a:custGeom>
          <a:gradFill flip="none" rotWithShape="1">
            <a:gsLst>
              <a:gs pos="0">
                <a:sysClr val="window" lastClr="FFFFFF">
                  <a:lumMod val="85000"/>
                </a:sysClr>
              </a:gs>
              <a:gs pos="100000">
                <a:sysClr val="window" lastClr="FFFFFF"/>
              </a:gs>
            </a:gsLst>
            <a:lin ang="2700000" scaled="1"/>
            <a:tileRect/>
          </a:gradFill>
          <a:ln w="15875" cap="flat" cmpd="sng" algn="ctr">
            <a:gradFill flip="none" rotWithShape="1">
              <a:gsLst>
                <a:gs pos="100000">
                  <a:sysClr val="window" lastClr="FFFFFF">
                    <a:lumMod val="85000"/>
                  </a:sysClr>
                </a:gs>
                <a:gs pos="0">
                  <a:sysClr val="window" lastClr="FFFFFF"/>
                </a:gs>
              </a:gsLst>
              <a:lin ang="2700000" scaled="1"/>
              <a:tileRect/>
            </a:gradFill>
            <a:prstDash val="solid"/>
          </a:ln>
          <a:effectLst>
            <a:outerShdw blurRad="88900" dist="38100" dir="2700000" algn="tl" rotWithShape="0">
              <a:prstClr val="black">
                <a:alpha val="30000"/>
              </a:prstClr>
            </a:outerShdw>
          </a:effectLst>
        </p:spPr>
        <p:txBody>
          <a:bodyPr lIns="91450" tIns="45726" rIns="91450" bIns="45726" rtlCol="0" anchor="ctr"/>
          <a:lstStyle/>
          <a:p>
            <a:pPr algn="ctr" defTabSz="1218565" fontAlgn="auto">
              <a:spcBef>
                <a:spcPts val="0"/>
              </a:spcBef>
              <a:spcAft>
                <a:spcPts val="0"/>
              </a:spcAft>
              <a:defRPr/>
            </a:pPr>
            <a:endParaRPr lang="en-US" sz="2400" kern="0">
              <a:solidFill>
                <a:sysClr val="window" lastClr="FFFFFF"/>
              </a:solidFill>
              <a:latin typeface="Palatino Linotype"/>
            </a:endParaRPr>
          </a:p>
        </p:txBody>
      </p:sp>
      <p:sp>
        <p:nvSpPr>
          <p:cNvPr id="5" name="泪滴形 1"/>
          <p:cNvSpPr/>
          <p:nvPr/>
        </p:nvSpPr>
        <p:spPr>
          <a:xfrm rot="10291243">
            <a:off x="5747003" y="2136512"/>
            <a:ext cx="2112449" cy="2078192"/>
          </a:xfrm>
          <a:custGeom>
            <a:avLst/>
            <a:gdLst/>
            <a:ahLst/>
            <a:cxnLst/>
            <a:rect l="l" t="t" r="r" b="b"/>
            <a:pathLst>
              <a:path w="5141341" h="5055454">
                <a:moveTo>
                  <a:pt x="4266139" y="0"/>
                </a:moveTo>
                <a:lnTo>
                  <a:pt x="5141341" y="839651"/>
                </a:lnTo>
                <a:cubicBezTo>
                  <a:pt x="4913270" y="1480691"/>
                  <a:pt x="4731076" y="2140225"/>
                  <a:pt x="4392488" y="2855214"/>
                </a:cubicBezTo>
                <a:cubicBezTo>
                  <a:pt x="3881044" y="4068165"/>
                  <a:pt x="3533182" y="4973967"/>
                  <a:pt x="2196244" y="5051458"/>
                </a:cubicBezTo>
                <a:cubicBezTo>
                  <a:pt x="859306" y="5128949"/>
                  <a:pt x="0" y="4068166"/>
                  <a:pt x="0" y="2855214"/>
                </a:cubicBezTo>
                <a:cubicBezTo>
                  <a:pt x="0" y="1642262"/>
                  <a:pt x="1040596" y="1027385"/>
                  <a:pt x="2196244" y="658970"/>
                </a:cubicBezTo>
                <a:cubicBezTo>
                  <a:pt x="3023077" y="395380"/>
                  <a:pt x="3676191" y="223591"/>
                  <a:pt x="4266139" y="0"/>
                </a:cubicBezTo>
                <a:close/>
              </a:path>
            </a:pathLst>
          </a:custGeom>
          <a:gradFill flip="none" rotWithShape="1">
            <a:gsLst>
              <a:gs pos="0">
                <a:sysClr val="window" lastClr="FFFFFF">
                  <a:lumMod val="85000"/>
                </a:sysClr>
              </a:gs>
              <a:gs pos="100000">
                <a:sysClr val="window" lastClr="FFFFFF"/>
              </a:gs>
            </a:gsLst>
            <a:lin ang="2700000" scaled="1"/>
            <a:tileRect/>
          </a:gradFill>
          <a:ln w="15875" cap="flat" cmpd="sng" algn="ctr">
            <a:gradFill flip="none" rotWithShape="1">
              <a:gsLst>
                <a:gs pos="100000">
                  <a:sysClr val="window" lastClr="FFFFFF">
                    <a:lumMod val="85000"/>
                  </a:sysClr>
                </a:gs>
                <a:gs pos="0">
                  <a:sysClr val="window" lastClr="FFFFFF"/>
                </a:gs>
              </a:gsLst>
              <a:lin ang="2700000" scaled="1"/>
              <a:tileRect/>
            </a:gradFill>
            <a:prstDash val="solid"/>
          </a:ln>
          <a:effectLst>
            <a:outerShdw blurRad="88900" dist="38100" dir="2700000" algn="tl" rotWithShape="0">
              <a:prstClr val="black">
                <a:alpha val="30000"/>
              </a:prstClr>
            </a:outerShdw>
          </a:effectLst>
        </p:spPr>
        <p:txBody>
          <a:bodyPr lIns="91450" tIns="45726" rIns="91450" bIns="45726" rtlCol="0" anchor="ctr"/>
          <a:lstStyle/>
          <a:p>
            <a:pPr algn="ctr" defTabSz="1218565" fontAlgn="auto">
              <a:spcBef>
                <a:spcPts val="0"/>
              </a:spcBef>
              <a:spcAft>
                <a:spcPts val="0"/>
              </a:spcAft>
              <a:defRPr/>
            </a:pPr>
            <a:endParaRPr lang="en-US" sz="2400" kern="0">
              <a:solidFill>
                <a:sysClr val="window" lastClr="FFFFFF"/>
              </a:solidFill>
              <a:latin typeface="Palatino Linotype"/>
            </a:endParaRPr>
          </a:p>
        </p:txBody>
      </p:sp>
      <p:sp>
        <p:nvSpPr>
          <p:cNvPr id="6" name="泪滴形 1"/>
          <p:cNvSpPr/>
          <p:nvPr/>
        </p:nvSpPr>
        <p:spPr>
          <a:xfrm rot="6610905">
            <a:off x="4487586" y="1941611"/>
            <a:ext cx="2113498" cy="2077161"/>
          </a:xfrm>
          <a:custGeom>
            <a:avLst/>
            <a:gdLst/>
            <a:ahLst/>
            <a:cxnLst/>
            <a:rect l="l" t="t" r="r" b="b"/>
            <a:pathLst>
              <a:path w="5141341" h="5055454">
                <a:moveTo>
                  <a:pt x="4266139" y="0"/>
                </a:moveTo>
                <a:lnTo>
                  <a:pt x="5141341" y="839651"/>
                </a:lnTo>
                <a:cubicBezTo>
                  <a:pt x="4913270" y="1480691"/>
                  <a:pt x="4731076" y="2140225"/>
                  <a:pt x="4392488" y="2855214"/>
                </a:cubicBezTo>
                <a:cubicBezTo>
                  <a:pt x="3881044" y="4068165"/>
                  <a:pt x="3533182" y="4973967"/>
                  <a:pt x="2196244" y="5051458"/>
                </a:cubicBezTo>
                <a:cubicBezTo>
                  <a:pt x="859306" y="5128949"/>
                  <a:pt x="0" y="4068166"/>
                  <a:pt x="0" y="2855214"/>
                </a:cubicBezTo>
                <a:cubicBezTo>
                  <a:pt x="0" y="1642262"/>
                  <a:pt x="1040596" y="1027385"/>
                  <a:pt x="2196244" y="658970"/>
                </a:cubicBezTo>
                <a:cubicBezTo>
                  <a:pt x="3023077" y="395380"/>
                  <a:pt x="3676191" y="223591"/>
                  <a:pt x="4266139" y="0"/>
                </a:cubicBezTo>
                <a:close/>
              </a:path>
            </a:pathLst>
          </a:custGeom>
          <a:gradFill flip="none" rotWithShape="1">
            <a:gsLst>
              <a:gs pos="0">
                <a:sysClr val="window" lastClr="FFFFFF">
                  <a:lumMod val="85000"/>
                </a:sysClr>
              </a:gs>
              <a:gs pos="100000">
                <a:sysClr val="window" lastClr="FFFFFF"/>
              </a:gs>
            </a:gsLst>
            <a:lin ang="2700000" scaled="1"/>
            <a:tileRect/>
          </a:gradFill>
          <a:ln w="15875" cap="flat" cmpd="sng" algn="ctr">
            <a:gradFill flip="none" rotWithShape="1">
              <a:gsLst>
                <a:gs pos="100000">
                  <a:sysClr val="window" lastClr="FFFFFF">
                    <a:lumMod val="85000"/>
                  </a:sysClr>
                </a:gs>
                <a:gs pos="0">
                  <a:sysClr val="window" lastClr="FFFFFF"/>
                </a:gs>
              </a:gsLst>
              <a:lin ang="2700000" scaled="1"/>
              <a:tileRect/>
            </a:gradFill>
            <a:prstDash val="solid"/>
          </a:ln>
          <a:effectLst>
            <a:outerShdw blurRad="88900" dist="38100" dir="2700000" algn="tl" rotWithShape="0">
              <a:prstClr val="black">
                <a:alpha val="30000"/>
              </a:prstClr>
            </a:outerShdw>
          </a:effectLst>
        </p:spPr>
        <p:txBody>
          <a:bodyPr lIns="91450" tIns="45726" rIns="91450" bIns="45726" rtlCol="0" anchor="ctr"/>
          <a:lstStyle/>
          <a:p>
            <a:pPr algn="ctr" defTabSz="1218565" fontAlgn="auto">
              <a:spcBef>
                <a:spcPts val="0"/>
              </a:spcBef>
              <a:spcAft>
                <a:spcPts val="0"/>
              </a:spcAft>
              <a:defRPr/>
            </a:pPr>
            <a:endParaRPr lang="en-US" sz="2400" kern="0">
              <a:solidFill>
                <a:sysClr val="window" lastClr="FFFFFF"/>
              </a:solidFill>
              <a:latin typeface="Palatino Linotype"/>
            </a:endParaRPr>
          </a:p>
        </p:txBody>
      </p:sp>
      <p:sp>
        <p:nvSpPr>
          <p:cNvPr id="7" name="泪滴形 1"/>
          <p:cNvSpPr/>
          <p:nvPr/>
        </p:nvSpPr>
        <p:spPr>
          <a:xfrm rot="3211563">
            <a:off x="3676636" y="2961648"/>
            <a:ext cx="2113498" cy="2077161"/>
          </a:xfrm>
          <a:custGeom>
            <a:avLst/>
            <a:gdLst/>
            <a:ahLst/>
            <a:cxnLst/>
            <a:rect l="l" t="t" r="r" b="b"/>
            <a:pathLst>
              <a:path w="5141341" h="5055454">
                <a:moveTo>
                  <a:pt x="4266139" y="0"/>
                </a:moveTo>
                <a:lnTo>
                  <a:pt x="5141341" y="839651"/>
                </a:lnTo>
                <a:cubicBezTo>
                  <a:pt x="4913270" y="1480691"/>
                  <a:pt x="4731076" y="2140225"/>
                  <a:pt x="4392488" y="2855214"/>
                </a:cubicBezTo>
                <a:cubicBezTo>
                  <a:pt x="3881044" y="4068165"/>
                  <a:pt x="3533182" y="4973967"/>
                  <a:pt x="2196244" y="5051458"/>
                </a:cubicBezTo>
                <a:cubicBezTo>
                  <a:pt x="859306" y="5128949"/>
                  <a:pt x="0" y="4068166"/>
                  <a:pt x="0" y="2855214"/>
                </a:cubicBezTo>
                <a:cubicBezTo>
                  <a:pt x="0" y="1642262"/>
                  <a:pt x="1040596" y="1027385"/>
                  <a:pt x="2196244" y="658970"/>
                </a:cubicBezTo>
                <a:cubicBezTo>
                  <a:pt x="3023077" y="395380"/>
                  <a:pt x="3676191" y="223591"/>
                  <a:pt x="4266139" y="0"/>
                </a:cubicBezTo>
                <a:close/>
              </a:path>
            </a:pathLst>
          </a:custGeom>
          <a:gradFill flip="none" rotWithShape="1">
            <a:gsLst>
              <a:gs pos="0">
                <a:sysClr val="window" lastClr="FFFFFF">
                  <a:lumMod val="85000"/>
                </a:sysClr>
              </a:gs>
              <a:gs pos="100000">
                <a:sysClr val="window" lastClr="FFFFFF"/>
              </a:gs>
            </a:gsLst>
            <a:lin ang="2700000" scaled="1"/>
            <a:tileRect/>
          </a:gradFill>
          <a:ln w="15875" cap="flat" cmpd="sng" algn="ctr">
            <a:gradFill flip="none" rotWithShape="1">
              <a:gsLst>
                <a:gs pos="100000">
                  <a:sysClr val="window" lastClr="FFFFFF">
                    <a:lumMod val="85000"/>
                  </a:sysClr>
                </a:gs>
                <a:gs pos="0">
                  <a:sysClr val="window" lastClr="FFFFFF"/>
                </a:gs>
              </a:gsLst>
              <a:lin ang="2700000" scaled="1"/>
              <a:tileRect/>
            </a:gradFill>
            <a:prstDash val="solid"/>
          </a:ln>
          <a:effectLst>
            <a:outerShdw blurRad="88900" dist="38100" dir="2700000" algn="tl" rotWithShape="0">
              <a:prstClr val="black">
                <a:alpha val="30000"/>
              </a:prstClr>
            </a:outerShdw>
          </a:effectLst>
        </p:spPr>
        <p:txBody>
          <a:bodyPr lIns="91450" tIns="45726" rIns="91450" bIns="45726" rtlCol="0" anchor="ctr"/>
          <a:lstStyle/>
          <a:p>
            <a:pPr algn="ctr" defTabSz="1218565" fontAlgn="auto">
              <a:spcBef>
                <a:spcPts val="0"/>
              </a:spcBef>
              <a:spcAft>
                <a:spcPts val="0"/>
              </a:spcAft>
              <a:defRPr/>
            </a:pPr>
            <a:endParaRPr lang="en-US" sz="2400" kern="0">
              <a:solidFill>
                <a:sysClr val="window" lastClr="FFFFFF"/>
              </a:solidFill>
              <a:latin typeface="Palatino Linotype"/>
            </a:endParaRPr>
          </a:p>
        </p:txBody>
      </p:sp>
      <p:sp>
        <p:nvSpPr>
          <p:cNvPr id="8" name="椭圆 7"/>
          <p:cNvSpPr/>
          <p:nvPr/>
        </p:nvSpPr>
        <p:spPr>
          <a:xfrm rot="20050947">
            <a:off x="5811961" y="3858211"/>
            <a:ext cx="733609" cy="733974"/>
          </a:xfrm>
          <a:prstGeom prst="ellipse">
            <a:avLst/>
          </a:prstGeom>
          <a:gradFill flip="none" rotWithShape="1">
            <a:gsLst>
              <a:gs pos="0">
                <a:sysClr val="window" lastClr="FFFFFF">
                  <a:lumMod val="85000"/>
                </a:sysClr>
              </a:gs>
              <a:gs pos="100000">
                <a:sysClr val="window" lastClr="FFFFFF"/>
              </a:gs>
            </a:gsLst>
            <a:lin ang="2700000" scaled="1"/>
            <a:tileRect/>
          </a:gradFill>
          <a:ln w="15875" cap="flat" cmpd="sng" algn="ctr">
            <a:gradFill flip="none" rotWithShape="1">
              <a:gsLst>
                <a:gs pos="100000">
                  <a:sysClr val="window" lastClr="FFFFFF">
                    <a:lumMod val="85000"/>
                  </a:sysClr>
                </a:gs>
                <a:gs pos="0">
                  <a:sysClr val="window" lastClr="FFFFFF"/>
                </a:gs>
              </a:gsLst>
              <a:lin ang="2700000" scaled="1"/>
              <a:tileRect/>
            </a:gradFill>
            <a:prstDash val="solid"/>
          </a:ln>
          <a:effectLst>
            <a:outerShdw blurRad="88900" dist="38100" dir="2700000" algn="tl" rotWithShape="0">
              <a:prstClr val="black">
                <a:alpha val="30000"/>
              </a:prstClr>
            </a:outerShdw>
          </a:effectLst>
        </p:spPr>
        <p:txBody>
          <a:bodyPr lIns="91450" tIns="45726" rIns="91450" bIns="45726" rtlCol="0" anchor="ctr"/>
          <a:lstStyle/>
          <a:p>
            <a:pPr algn="ctr" defTabSz="1218565" fontAlgn="auto">
              <a:spcBef>
                <a:spcPts val="0"/>
              </a:spcBef>
              <a:spcAft>
                <a:spcPts val="0"/>
              </a:spcAft>
              <a:defRPr/>
            </a:pPr>
            <a:endParaRPr lang="en-US" sz="2400" kern="0">
              <a:solidFill>
                <a:sysClr val="window" lastClr="FFFFFF"/>
              </a:solidFill>
              <a:latin typeface="Palatino Linotype"/>
            </a:endParaRPr>
          </a:p>
        </p:txBody>
      </p:sp>
      <p:grpSp>
        <p:nvGrpSpPr>
          <p:cNvPr id="9" name="组合 8"/>
          <p:cNvGrpSpPr/>
          <p:nvPr/>
        </p:nvGrpSpPr>
        <p:grpSpPr>
          <a:xfrm>
            <a:off x="8526882" y="3330987"/>
            <a:ext cx="3044175" cy="665307"/>
            <a:chOff x="7593226" y="1513841"/>
            <a:chExt cx="3044042" cy="664949"/>
          </a:xfrm>
        </p:grpSpPr>
        <p:sp>
          <p:nvSpPr>
            <p:cNvPr id="10" name="文本框 16"/>
            <p:cNvSpPr txBox="1"/>
            <p:nvPr/>
          </p:nvSpPr>
          <p:spPr>
            <a:xfrm>
              <a:off x="7593226" y="1513841"/>
              <a:ext cx="1924334" cy="506457"/>
            </a:xfrm>
            <a:prstGeom prst="rect">
              <a:avLst/>
            </a:prstGeom>
            <a:noFill/>
          </p:spPr>
          <p:txBody>
            <a:bodyPr wrap="square" rtlCol="0">
              <a:spAutoFit/>
            </a:bodyPr>
            <a:lstStyle>
              <a:defPPr>
                <a:defRPr lang="zh-CN"/>
              </a:defPPr>
              <a:lvl1pPr>
                <a:defRPr sz="2000">
                  <a:solidFill>
                    <a:srgbClr val="FFB850"/>
                  </a:solidFill>
                  <a:latin typeface="时尚中黑简体" panose="01010104010101010101" pitchFamily="2" charset="-122"/>
                  <a:ea typeface="时尚中黑简体" panose="01010104010101010101" pitchFamily="2" charset="-122"/>
                </a:defRPr>
              </a:lvl1pPr>
            </a:lstStyle>
            <a:p>
              <a:pPr defTabSz="1218565" fontAlgn="auto">
                <a:lnSpc>
                  <a:spcPct val="150000"/>
                </a:lnSpc>
                <a:spcBef>
                  <a:spcPts val="0"/>
                </a:spcBef>
                <a:spcAft>
                  <a:spcPts val="0"/>
                </a:spcAft>
                <a:defRPr/>
              </a:pPr>
              <a:r>
                <a:rPr lang="zh-CN" altLang="en-US" sz="1800" kern="0" dirty="0">
                  <a:solidFill>
                    <a:srgbClr val="C00000"/>
                  </a:solidFill>
                  <a:latin typeface="微软雅黑" pitchFamily="34" charset="-122"/>
                  <a:ea typeface="微软雅黑" pitchFamily="34" charset="-122"/>
                </a:rPr>
                <a:t>关联交易的分析</a:t>
              </a:r>
              <a:endParaRPr lang="zh-CN" altLang="en-US" sz="1800" kern="0" dirty="0">
                <a:solidFill>
                  <a:srgbClr val="C00000"/>
                </a:solidFill>
                <a:latin typeface="微软雅黑" pitchFamily="34" charset="-122"/>
                <a:ea typeface="微软雅黑" pitchFamily="34" charset="-122"/>
              </a:endParaRPr>
            </a:p>
          </p:txBody>
        </p:sp>
        <p:sp>
          <p:nvSpPr>
            <p:cNvPr id="11" name="TextBox 10"/>
            <p:cNvSpPr>
              <a:spLocks noChangeArrowheads="1"/>
            </p:cNvSpPr>
            <p:nvPr/>
          </p:nvSpPr>
          <p:spPr bwMode="auto">
            <a:xfrm>
              <a:off x="7593226" y="1901876"/>
              <a:ext cx="3044042" cy="276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218565" fontAlgn="auto">
                <a:spcBef>
                  <a:spcPts val="0"/>
                </a:spcBef>
                <a:spcAft>
                  <a:spcPts val="0"/>
                </a:spcAft>
                <a:defRPr/>
              </a:pPr>
              <a:r>
                <a:rPr lang="zh-CN" altLang="en-US" sz="1200" dirty="0">
                  <a:solidFill>
                    <a:srgbClr val="000000"/>
                  </a:solidFill>
                  <a:latin typeface="+mn-ea"/>
                  <a:ea typeface="+mn-ea"/>
                  <a:cs typeface="宋体" pitchFamily="2" charset="-122"/>
                </a:rPr>
                <a:t>股东分析、上下游交易分析（部分省份）</a:t>
              </a:r>
              <a:endParaRPr lang="en-US" altLang="zh-CN" sz="1200" dirty="0">
                <a:solidFill>
                  <a:srgbClr val="000000"/>
                </a:solidFill>
                <a:latin typeface="+mn-ea"/>
                <a:ea typeface="+mn-ea"/>
                <a:cs typeface="宋体" pitchFamily="2" charset="-122"/>
                <a:sym typeface="微软雅黑" pitchFamily="34" charset="-122"/>
              </a:endParaRPr>
            </a:p>
          </p:txBody>
        </p:sp>
      </p:grpSp>
      <p:grpSp>
        <p:nvGrpSpPr>
          <p:cNvPr id="12" name="组合 11"/>
          <p:cNvGrpSpPr/>
          <p:nvPr/>
        </p:nvGrpSpPr>
        <p:grpSpPr>
          <a:xfrm>
            <a:off x="1567842" y="1735908"/>
            <a:ext cx="3404852" cy="614902"/>
            <a:chOff x="1364883" y="2193504"/>
            <a:chExt cx="3404704" cy="614571"/>
          </a:xfrm>
        </p:grpSpPr>
        <p:sp>
          <p:nvSpPr>
            <p:cNvPr id="13" name="文本框 19"/>
            <p:cNvSpPr txBox="1"/>
            <p:nvPr/>
          </p:nvSpPr>
          <p:spPr>
            <a:xfrm>
              <a:off x="2845253" y="2193504"/>
              <a:ext cx="1924334" cy="368102"/>
            </a:xfrm>
            <a:prstGeom prst="rect">
              <a:avLst/>
            </a:prstGeom>
            <a:noFill/>
          </p:spPr>
          <p:txBody>
            <a:bodyPr wrap="square" rtlCol="0">
              <a:spAutoFit/>
            </a:bodyPr>
            <a:lstStyle>
              <a:defPPr>
                <a:defRPr lang="zh-CN"/>
              </a:defPPr>
              <a:lvl1pPr>
                <a:defRPr sz="2000">
                  <a:solidFill>
                    <a:srgbClr val="FFB850"/>
                  </a:solidFill>
                  <a:latin typeface="时尚中黑简体" panose="01010104010101010101" pitchFamily="2" charset="-122"/>
                  <a:ea typeface="时尚中黑简体" panose="01010104010101010101" pitchFamily="2" charset="-122"/>
                </a:defRPr>
              </a:lvl1pPr>
            </a:lstStyle>
            <a:p>
              <a:pPr defTabSz="1218565" fontAlgn="auto">
                <a:spcBef>
                  <a:spcPts val="0"/>
                </a:spcBef>
                <a:spcAft>
                  <a:spcPts val="0"/>
                </a:spcAft>
                <a:defRPr/>
              </a:pPr>
              <a:r>
                <a:rPr lang="zh-CN" altLang="en-US" sz="1800" kern="0" dirty="0">
                  <a:solidFill>
                    <a:srgbClr val="C00000"/>
                  </a:solidFill>
                  <a:latin typeface="微软雅黑" pitchFamily="34" charset="-122"/>
                  <a:ea typeface="微软雅黑" pitchFamily="34" charset="-122"/>
                </a:rPr>
                <a:t>交叉验证</a:t>
              </a:r>
              <a:endParaRPr lang="zh-CN" altLang="en-US" sz="1800" kern="0" dirty="0">
                <a:solidFill>
                  <a:srgbClr val="C00000"/>
                </a:solidFill>
                <a:latin typeface="微软雅黑" pitchFamily="34" charset="-122"/>
                <a:ea typeface="微软雅黑" pitchFamily="34" charset="-122"/>
              </a:endParaRPr>
            </a:p>
          </p:txBody>
        </p:sp>
        <p:sp>
          <p:nvSpPr>
            <p:cNvPr id="14" name="TextBox 10"/>
            <p:cNvSpPr>
              <a:spLocks noChangeArrowheads="1"/>
            </p:cNvSpPr>
            <p:nvPr/>
          </p:nvSpPr>
          <p:spPr bwMode="auto">
            <a:xfrm>
              <a:off x="1364883" y="2438942"/>
              <a:ext cx="3044043" cy="36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eaLnBrk="1" latinLnBrk="0" hangingPunct="1">
                <a:lnSpc>
                  <a:spcPct val="150000"/>
                </a:lnSpc>
                <a:spcBef>
                  <a:spcPts val="600"/>
                </a:spcBef>
              </a:pPr>
              <a:r>
                <a:rPr lang="zh-CN" altLang="en-US" sz="1200" dirty="0">
                  <a:solidFill>
                    <a:srgbClr val="000000"/>
                  </a:solidFill>
                  <a:latin typeface="+mn-ea"/>
                  <a:ea typeface="+mn-ea"/>
                  <a:cs typeface="宋体" pitchFamily="2" charset="-122"/>
                </a:rPr>
                <a:t>           </a:t>
              </a:r>
              <a:r>
                <a:rPr lang="zh-CN" altLang="en-US" sz="1200" dirty="0" smtClean="0">
                  <a:solidFill>
                    <a:srgbClr val="000000"/>
                  </a:solidFill>
                  <a:latin typeface="+mn-ea"/>
                  <a:ea typeface="+mn-ea"/>
                  <a:cs typeface="宋体" pitchFamily="2" charset="-122"/>
                </a:rPr>
                <a:t>税务</a:t>
              </a:r>
              <a:r>
                <a:rPr lang="zh-CN" altLang="en-US" sz="1200" dirty="0">
                  <a:solidFill>
                    <a:srgbClr val="000000"/>
                  </a:solidFill>
                  <a:latin typeface="+mn-ea"/>
                  <a:ea typeface="+mn-ea"/>
                  <a:cs typeface="宋体" pitchFamily="2" charset="-122"/>
                </a:rPr>
                <a:t>数据与线下采集数据验证</a:t>
              </a:r>
              <a:endParaRPr lang="en-US" altLang="zh-CN" sz="1200" dirty="0">
                <a:solidFill>
                  <a:srgbClr val="000000"/>
                </a:solidFill>
                <a:latin typeface="+mn-ea"/>
                <a:ea typeface="+mn-ea"/>
                <a:cs typeface="宋体" pitchFamily="2" charset="-122"/>
              </a:endParaRPr>
            </a:p>
          </p:txBody>
        </p:sp>
      </p:grpSp>
      <p:grpSp>
        <p:nvGrpSpPr>
          <p:cNvPr id="15" name="组合 14"/>
          <p:cNvGrpSpPr/>
          <p:nvPr/>
        </p:nvGrpSpPr>
        <p:grpSpPr>
          <a:xfrm>
            <a:off x="7759124" y="2059579"/>
            <a:ext cx="3159455" cy="693808"/>
            <a:chOff x="7597256" y="1656438"/>
            <a:chExt cx="3159317" cy="693433"/>
          </a:xfrm>
        </p:grpSpPr>
        <p:sp>
          <p:nvSpPr>
            <p:cNvPr id="16" name="文本框 22"/>
            <p:cNvSpPr txBox="1"/>
            <p:nvPr/>
          </p:nvSpPr>
          <p:spPr>
            <a:xfrm>
              <a:off x="7597256" y="1656438"/>
              <a:ext cx="1924334" cy="506456"/>
            </a:xfrm>
            <a:prstGeom prst="rect">
              <a:avLst/>
            </a:prstGeom>
            <a:noFill/>
          </p:spPr>
          <p:txBody>
            <a:bodyPr wrap="square" rtlCol="0">
              <a:spAutoFit/>
            </a:bodyPr>
            <a:lstStyle>
              <a:defPPr>
                <a:defRPr lang="zh-CN"/>
              </a:defPPr>
              <a:lvl1pPr>
                <a:defRPr sz="2000">
                  <a:solidFill>
                    <a:srgbClr val="FFB850"/>
                  </a:solidFill>
                  <a:latin typeface="时尚中黑简体" panose="01010104010101010101" pitchFamily="2" charset="-122"/>
                  <a:ea typeface="时尚中黑简体" panose="01010104010101010101" pitchFamily="2" charset="-122"/>
                </a:defRPr>
              </a:lvl1pPr>
            </a:lstStyle>
            <a:p>
              <a:pPr marL="0" indent="0" defTabSz="1218565" eaLnBrk="1" fontAlgn="auto" latinLnBrk="0" hangingPunct="1">
                <a:lnSpc>
                  <a:spcPct val="150000"/>
                </a:lnSpc>
                <a:spcBef>
                  <a:spcPts val="0"/>
                </a:spcBef>
                <a:spcAft>
                  <a:spcPts val="0"/>
                </a:spcAft>
                <a:defRPr/>
              </a:pPr>
              <a:r>
                <a:rPr lang="zh-CN" altLang="en-US" sz="1800" kern="0" dirty="0">
                  <a:solidFill>
                    <a:srgbClr val="C00000"/>
                  </a:solidFill>
                  <a:latin typeface="微软雅黑" pitchFamily="34" charset="-122"/>
                  <a:ea typeface="微软雅黑" pitchFamily="34" charset="-122"/>
                </a:rPr>
                <a:t>防范群体风险</a:t>
              </a:r>
              <a:endParaRPr lang="zh-CN" altLang="en-US" sz="1800" kern="0" dirty="0">
                <a:solidFill>
                  <a:srgbClr val="C00000"/>
                </a:solidFill>
                <a:latin typeface="微软雅黑" pitchFamily="34" charset="-122"/>
                <a:ea typeface="微软雅黑" pitchFamily="34" charset="-122"/>
              </a:endParaRPr>
            </a:p>
          </p:txBody>
        </p:sp>
        <p:sp>
          <p:nvSpPr>
            <p:cNvPr id="17" name="TextBox 10"/>
            <p:cNvSpPr>
              <a:spLocks noChangeArrowheads="1"/>
            </p:cNvSpPr>
            <p:nvPr/>
          </p:nvSpPr>
          <p:spPr bwMode="auto">
            <a:xfrm>
              <a:off x="7630849" y="1981770"/>
              <a:ext cx="3125724" cy="368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eaLnBrk="1" latinLnBrk="0" hangingPunct="1">
                <a:lnSpc>
                  <a:spcPct val="150000"/>
                </a:lnSpc>
                <a:spcBef>
                  <a:spcPts val="600"/>
                </a:spcBef>
              </a:pPr>
              <a:r>
                <a:rPr lang="zh-CN" altLang="en-US" sz="1200" dirty="0">
                  <a:solidFill>
                    <a:srgbClr val="000000"/>
                  </a:solidFill>
                  <a:latin typeface="+mn-ea"/>
                  <a:ea typeface="+mn-ea"/>
                  <a:cs typeface="宋体" pitchFamily="2" charset="-122"/>
                </a:rPr>
                <a:t>区域行业的分析力</a:t>
              </a:r>
              <a:endParaRPr lang="en-US" altLang="zh-CN" sz="1200" dirty="0">
                <a:solidFill>
                  <a:srgbClr val="000000"/>
                </a:solidFill>
                <a:latin typeface="+mn-ea"/>
                <a:ea typeface="+mn-ea"/>
                <a:cs typeface="宋体" pitchFamily="2" charset="-122"/>
              </a:endParaRPr>
            </a:p>
          </p:txBody>
        </p:sp>
      </p:grpSp>
      <p:sp>
        <p:nvSpPr>
          <p:cNvPr id="18" name="文本框 28"/>
          <p:cNvSpPr txBox="1"/>
          <p:nvPr/>
        </p:nvSpPr>
        <p:spPr>
          <a:xfrm>
            <a:off x="4824200" y="2337467"/>
            <a:ext cx="1440269" cy="944067"/>
          </a:xfrm>
          <a:prstGeom prst="rect">
            <a:avLst/>
          </a:prstGeom>
          <a:noFill/>
        </p:spPr>
        <p:txBody>
          <a:bodyPr wrap="square" lIns="121917" tIns="60958" rIns="121917" bIns="60958" rtlCol="0">
            <a:spAutoFit/>
          </a:bodyPr>
          <a:lstStyle/>
          <a:p>
            <a:pPr algn="ctr"/>
            <a:r>
              <a:rPr lang="en-US" altLang="zh-CN" sz="5300" dirty="0">
                <a:solidFill>
                  <a:srgbClr val="C00000"/>
                </a:solidFill>
                <a:latin typeface="Agency FB" panose="020B0503020202020204" pitchFamily="34" charset="0"/>
                <a:ea typeface="汉仪菱心体简" panose="02010609000101010101" pitchFamily="49" charset="-122"/>
              </a:rPr>
              <a:t>02</a:t>
            </a:r>
            <a:endParaRPr lang="zh-CN" altLang="en-US" sz="5300" dirty="0">
              <a:solidFill>
                <a:srgbClr val="C00000"/>
              </a:solidFill>
              <a:latin typeface="Agency FB" panose="020B0503020202020204" pitchFamily="34" charset="0"/>
              <a:ea typeface="汉仪菱心体简" panose="02010609000101010101" pitchFamily="49" charset="-122"/>
            </a:endParaRPr>
          </a:p>
        </p:txBody>
      </p:sp>
      <p:sp>
        <p:nvSpPr>
          <p:cNvPr id="19" name="文本框 28"/>
          <p:cNvSpPr txBox="1"/>
          <p:nvPr/>
        </p:nvSpPr>
        <p:spPr>
          <a:xfrm>
            <a:off x="6992492" y="3706269"/>
            <a:ext cx="1440269" cy="944067"/>
          </a:xfrm>
          <a:prstGeom prst="rect">
            <a:avLst/>
          </a:prstGeom>
          <a:noFill/>
        </p:spPr>
        <p:txBody>
          <a:bodyPr wrap="square" lIns="121917" tIns="60958" rIns="121917" bIns="60958" rtlCol="0">
            <a:spAutoFit/>
          </a:bodyPr>
          <a:lstStyle/>
          <a:p>
            <a:pPr algn="ctr"/>
            <a:r>
              <a:rPr lang="en-US" altLang="zh-CN" sz="5300" dirty="0">
                <a:solidFill>
                  <a:srgbClr val="C00000"/>
                </a:solidFill>
                <a:latin typeface="Agency FB" panose="020B0503020202020204" pitchFamily="34" charset="0"/>
                <a:ea typeface="汉仪菱心体简" panose="02010609000101010101" pitchFamily="49" charset="-122"/>
              </a:rPr>
              <a:t>04</a:t>
            </a:r>
            <a:endParaRPr lang="zh-CN" altLang="en-US" sz="5300" dirty="0">
              <a:solidFill>
                <a:srgbClr val="C00000"/>
              </a:solidFill>
              <a:latin typeface="Agency FB" panose="020B0503020202020204" pitchFamily="34" charset="0"/>
              <a:ea typeface="汉仪菱心体简" panose="02010609000101010101" pitchFamily="49" charset="-122"/>
            </a:endParaRPr>
          </a:p>
        </p:txBody>
      </p:sp>
      <p:sp>
        <p:nvSpPr>
          <p:cNvPr id="20" name="文本框 28"/>
          <p:cNvSpPr txBox="1"/>
          <p:nvPr/>
        </p:nvSpPr>
        <p:spPr>
          <a:xfrm>
            <a:off x="3820599" y="3524260"/>
            <a:ext cx="1440269" cy="944067"/>
          </a:xfrm>
          <a:prstGeom prst="rect">
            <a:avLst/>
          </a:prstGeom>
          <a:noFill/>
        </p:spPr>
        <p:txBody>
          <a:bodyPr wrap="square" lIns="121917" tIns="60958" rIns="121917" bIns="60958" rtlCol="0">
            <a:spAutoFit/>
          </a:bodyPr>
          <a:lstStyle/>
          <a:p>
            <a:pPr algn="ctr"/>
            <a:r>
              <a:rPr lang="en-US" altLang="zh-CN" sz="5300" dirty="0">
                <a:solidFill>
                  <a:srgbClr val="C00000"/>
                </a:solidFill>
                <a:latin typeface="Agency FB" panose="020B0503020202020204" pitchFamily="34" charset="0"/>
                <a:ea typeface="汉仪菱心体简" panose="02010609000101010101" pitchFamily="49" charset="-122"/>
              </a:rPr>
              <a:t>01</a:t>
            </a:r>
            <a:endParaRPr lang="zh-CN" altLang="en-US" sz="5300" dirty="0">
              <a:solidFill>
                <a:srgbClr val="C00000"/>
              </a:solidFill>
              <a:latin typeface="Agency FB" panose="020B0503020202020204" pitchFamily="34" charset="0"/>
              <a:ea typeface="汉仪菱心体简" panose="02010609000101010101" pitchFamily="49" charset="-122"/>
            </a:endParaRPr>
          </a:p>
        </p:txBody>
      </p:sp>
      <p:sp>
        <p:nvSpPr>
          <p:cNvPr id="21" name="文本框 28"/>
          <p:cNvSpPr txBox="1"/>
          <p:nvPr/>
        </p:nvSpPr>
        <p:spPr>
          <a:xfrm>
            <a:off x="6352450" y="2516241"/>
            <a:ext cx="1440269" cy="944067"/>
          </a:xfrm>
          <a:prstGeom prst="rect">
            <a:avLst/>
          </a:prstGeom>
          <a:noFill/>
        </p:spPr>
        <p:txBody>
          <a:bodyPr wrap="square" lIns="121917" tIns="60958" rIns="121917" bIns="60958" rtlCol="0">
            <a:spAutoFit/>
          </a:bodyPr>
          <a:lstStyle/>
          <a:p>
            <a:pPr algn="ctr"/>
            <a:r>
              <a:rPr lang="en-US" altLang="zh-CN" sz="5300" dirty="0">
                <a:solidFill>
                  <a:srgbClr val="C00000"/>
                </a:solidFill>
                <a:latin typeface="Agency FB" panose="020B0503020202020204" pitchFamily="34" charset="0"/>
                <a:ea typeface="汉仪菱心体简" panose="02010609000101010101" pitchFamily="49" charset="-122"/>
              </a:rPr>
              <a:t>03</a:t>
            </a:r>
            <a:endParaRPr lang="zh-CN" altLang="en-US" sz="5300" dirty="0">
              <a:solidFill>
                <a:srgbClr val="C00000"/>
              </a:solidFill>
              <a:latin typeface="Agency FB" panose="020B0503020202020204" pitchFamily="34" charset="0"/>
              <a:ea typeface="汉仪菱心体简" panose="02010609000101010101" pitchFamily="49" charset="-122"/>
            </a:endParaRPr>
          </a:p>
        </p:txBody>
      </p:sp>
      <p:grpSp>
        <p:nvGrpSpPr>
          <p:cNvPr id="22" name="组合 21"/>
          <p:cNvGrpSpPr/>
          <p:nvPr/>
        </p:nvGrpSpPr>
        <p:grpSpPr>
          <a:xfrm>
            <a:off x="695910" y="3094557"/>
            <a:ext cx="3404852" cy="891902"/>
            <a:chOff x="1364883" y="2193504"/>
            <a:chExt cx="3404704" cy="891420"/>
          </a:xfrm>
        </p:grpSpPr>
        <p:sp>
          <p:nvSpPr>
            <p:cNvPr id="23" name="文本框 25"/>
            <p:cNvSpPr txBox="1"/>
            <p:nvPr/>
          </p:nvSpPr>
          <p:spPr>
            <a:xfrm>
              <a:off x="2845253" y="2193504"/>
              <a:ext cx="1924334" cy="368101"/>
            </a:xfrm>
            <a:prstGeom prst="rect">
              <a:avLst/>
            </a:prstGeom>
            <a:noFill/>
          </p:spPr>
          <p:txBody>
            <a:bodyPr wrap="square" rtlCol="0">
              <a:spAutoFit/>
            </a:bodyPr>
            <a:lstStyle>
              <a:defPPr>
                <a:defRPr lang="zh-CN"/>
              </a:defPPr>
              <a:lvl1pPr>
                <a:defRPr sz="2000">
                  <a:solidFill>
                    <a:srgbClr val="FFB850"/>
                  </a:solidFill>
                  <a:latin typeface="时尚中黑简体" panose="01010104010101010101" pitchFamily="2" charset="-122"/>
                  <a:ea typeface="时尚中黑简体" panose="01010104010101010101" pitchFamily="2" charset="-122"/>
                </a:defRPr>
              </a:lvl1pPr>
            </a:lstStyle>
            <a:p>
              <a:pPr defTabSz="1218565" fontAlgn="auto">
                <a:spcBef>
                  <a:spcPts val="0"/>
                </a:spcBef>
                <a:spcAft>
                  <a:spcPts val="0"/>
                </a:spcAft>
                <a:defRPr/>
              </a:pPr>
              <a:r>
                <a:rPr lang="zh-CN" altLang="en-US" sz="1800" kern="0" dirty="0">
                  <a:solidFill>
                    <a:srgbClr val="C00000"/>
                  </a:solidFill>
                  <a:latin typeface="微软雅黑" pitchFamily="34" charset="-122"/>
                  <a:ea typeface="微软雅黑" pitchFamily="34" charset="-122"/>
                </a:rPr>
                <a:t>数据预警</a:t>
              </a:r>
              <a:endParaRPr lang="zh-CN" altLang="en-US" sz="1800" kern="0" dirty="0">
                <a:solidFill>
                  <a:srgbClr val="C00000"/>
                </a:solidFill>
                <a:latin typeface="微软雅黑" pitchFamily="34" charset="-122"/>
                <a:ea typeface="微软雅黑" pitchFamily="34" charset="-122"/>
              </a:endParaRPr>
            </a:p>
          </p:txBody>
        </p:sp>
        <p:sp>
          <p:nvSpPr>
            <p:cNvPr id="24" name="TextBox 10"/>
            <p:cNvSpPr>
              <a:spLocks noChangeArrowheads="1"/>
            </p:cNvSpPr>
            <p:nvPr/>
          </p:nvSpPr>
          <p:spPr bwMode="auto">
            <a:xfrm>
              <a:off x="1364883" y="2438942"/>
              <a:ext cx="3044043" cy="645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indent="0" eaLnBrk="1" latinLnBrk="0" hangingPunct="1">
                <a:lnSpc>
                  <a:spcPct val="150000"/>
                </a:lnSpc>
                <a:spcBef>
                  <a:spcPts val="600"/>
                </a:spcBef>
              </a:pPr>
              <a:r>
                <a:rPr lang="zh-CN" altLang="en-US" sz="1200" dirty="0">
                  <a:solidFill>
                    <a:srgbClr val="000000"/>
                  </a:solidFill>
                  <a:latin typeface="+mn-ea"/>
                  <a:ea typeface="+mn-ea"/>
                  <a:cs typeface="宋体" pitchFamily="2" charset="-122"/>
                </a:rPr>
                <a:t>销售额持续下降、纳税持续降低、重大违法事项、应收应付剧烈变化</a:t>
              </a:r>
              <a:endParaRPr lang="en-US" altLang="zh-CN" sz="1200" dirty="0">
                <a:solidFill>
                  <a:srgbClr val="000000"/>
                </a:solidFill>
                <a:latin typeface="+mn-ea"/>
                <a:ea typeface="+mn-ea"/>
                <a:cs typeface="宋体"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31" presetClass="entr" presetSubtype="0"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 calcmode="lin" valueType="num">
                                      <p:cBhvr>
                                        <p:cTn id="17" dur="1000" fill="hold"/>
                                        <p:tgtEl>
                                          <p:spTgt spid="7"/>
                                        </p:tgtEl>
                                        <p:attrNameLst>
                                          <p:attrName>ppt_w</p:attrName>
                                        </p:attrNameLst>
                                      </p:cBhvr>
                                      <p:tavLst>
                                        <p:tav tm="0">
                                          <p:val>
                                            <p:fltVal val="0"/>
                                          </p:val>
                                        </p:tav>
                                        <p:tav tm="100000">
                                          <p:val>
                                            <p:strVal val="#ppt_w"/>
                                          </p:val>
                                        </p:tav>
                                      </p:tavLst>
                                    </p:anim>
                                    <p:anim calcmode="lin" valueType="num">
                                      <p:cBhvr>
                                        <p:cTn id="18" dur="1000" fill="hold"/>
                                        <p:tgtEl>
                                          <p:spTgt spid="7"/>
                                        </p:tgtEl>
                                        <p:attrNameLst>
                                          <p:attrName>ppt_h</p:attrName>
                                        </p:attrNameLst>
                                      </p:cBhvr>
                                      <p:tavLst>
                                        <p:tav tm="0">
                                          <p:val>
                                            <p:fltVal val="0"/>
                                          </p:val>
                                        </p:tav>
                                        <p:tav tm="100000">
                                          <p:val>
                                            <p:strVal val="#ppt_h"/>
                                          </p:val>
                                        </p:tav>
                                      </p:tavLst>
                                    </p:anim>
                                    <p:anim calcmode="lin" valueType="num">
                                      <p:cBhvr>
                                        <p:cTn id="19" dur="1000" fill="hold"/>
                                        <p:tgtEl>
                                          <p:spTgt spid="7"/>
                                        </p:tgtEl>
                                        <p:attrNameLst>
                                          <p:attrName>style.rotation</p:attrName>
                                        </p:attrNameLst>
                                      </p:cBhvr>
                                      <p:tavLst>
                                        <p:tav tm="0">
                                          <p:val>
                                            <p:fltVal val="90"/>
                                          </p:val>
                                        </p:tav>
                                        <p:tav tm="100000">
                                          <p:val>
                                            <p:fltVal val="0"/>
                                          </p:val>
                                        </p:tav>
                                      </p:tavLst>
                                    </p:anim>
                                    <p:animEffect transition="in" filter="fade">
                                      <p:cBhvr>
                                        <p:cTn id="20" dur="1000"/>
                                        <p:tgtEl>
                                          <p:spTgt spid="7"/>
                                        </p:tgtEl>
                                      </p:cBhvr>
                                    </p:animEffect>
                                  </p:childTnLst>
                                </p:cTn>
                              </p:par>
                              <p:par>
                                <p:cTn id="21" presetID="31" presetClass="entr" presetSubtype="0" fill="hold" grpId="0" nodeType="withEffect">
                                  <p:stCondLst>
                                    <p:cond delay="60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par>
                                <p:cTn id="27" presetID="31" presetClass="entr" presetSubtype="0" fill="hold" grpId="0" nodeType="withEffect">
                                  <p:stCondLst>
                                    <p:cond delay="700"/>
                                  </p:stCondLst>
                                  <p:childTnLst>
                                    <p:set>
                                      <p:cBhvr>
                                        <p:cTn id="28" dur="1" fill="hold">
                                          <p:stCondLst>
                                            <p:cond delay="0"/>
                                          </p:stCondLst>
                                        </p:cTn>
                                        <p:tgtEl>
                                          <p:spTgt spid="5"/>
                                        </p:tgtEl>
                                        <p:attrNameLst>
                                          <p:attrName>style.visibility</p:attrName>
                                        </p:attrNameLst>
                                      </p:cBhvr>
                                      <p:to>
                                        <p:strVal val="visible"/>
                                      </p:to>
                                    </p:set>
                                    <p:anim calcmode="lin" valueType="num">
                                      <p:cBhvr>
                                        <p:cTn id="29" dur="1000" fill="hold"/>
                                        <p:tgtEl>
                                          <p:spTgt spid="5"/>
                                        </p:tgtEl>
                                        <p:attrNameLst>
                                          <p:attrName>ppt_w</p:attrName>
                                        </p:attrNameLst>
                                      </p:cBhvr>
                                      <p:tavLst>
                                        <p:tav tm="0">
                                          <p:val>
                                            <p:fltVal val="0"/>
                                          </p:val>
                                        </p:tav>
                                        <p:tav tm="100000">
                                          <p:val>
                                            <p:strVal val="#ppt_w"/>
                                          </p:val>
                                        </p:tav>
                                      </p:tavLst>
                                    </p:anim>
                                    <p:anim calcmode="lin" valueType="num">
                                      <p:cBhvr>
                                        <p:cTn id="30" dur="1000" fill="hold"/>
                                        <p:tgtEl>
                                          <p:spTgt spid="5"/>
                                        </p:tgtEl>
                                        <p:attrNameLst>
                                          <p:attrName>ppt_h</p:attrName>
                                        </p:attrNameLst>
                                      </p:cBhvr>
                                      <p:tavLst>
                                        <p:tav tm="0">
                                          <p:val>
                                            <p:fltVal val="0"/>
                                          </p:val>
                                        </p:tav>
                                        <p:tav tm="100000">
                                          <p:val>
                                            <p:strVal val="#ppt_h"/>
                                          </p:val>
                                        </p:tav>
                                      </p:tavLst>
                                    </p:anim>
                                    <p:anim calcmode="lin" valueType="num">
                                      <p:cBhvr>
                                        <p:cTn id="31" dur="1000" fill="hold"/>
                                        <p:tgtEl>
                                          <p:spTgt spid="5"/>
                                        </p:tgtEl>
                                        <p:attrNameLst>
                                          <p:attrName>style.rotation</p:attrName>
                                        </p:attrNameLst>
                                      </p:cBhvr>
                                      <p:tavLst>
                                        <p:tav tm="0">
                                          <p:val>
                                            <p:fltVal val="90"/>
                                          </p:val>
                                        </p:tav>
                                        <p:tav tm="100000">
                                          <p:val>
                                            <p:fltVal val="0"/>
                                          </p:val>
                                        </p:tav>
                                      </p:tavLst>
                                    </p:anim>
                                    <p:animEffect transition="in" filter="fade">
                                      <p:cBhvr>
                                        <p:cTn id="32" dur="1000"/>
                                        <p:tgtEl>
                                          <p:spTgt spid="5"/>
                                        </p:tgtEl>
                                      </p:cBhvr>
                                    </p:animEffect>
                                  </p:childTnLst>
                                </p:cTn>
                              </p:par>
                              <p:par>
                                <p:cTn id="33" presetID="31" presetClass="entr" presetSubtype="0" fill="hold" grpId="0" nodeType="withEffect">
                                  <p:stCondLst>
                                    <p:cond delay="700"/>
                                  </p:stCondLst>
                                  <p:childTnLst>
                                    <p:set>
                                      <p:cBhvr>
                                        <p:cTn id="34" dur="1" fill="hold">
                                          <p:stCondLst>
                                            <p:cond delay="0"/>
                                          </p:stCondLst>
                                        </p:cTn>
                                        <p:tgtEl>
                                          <p:spTgt spid="4"/>
                                        </p:tgtEl>
                                        <p:attrNameLst>
                                          <p:attrName>style.visibility</p:attrName>
                                        </p:attrNameLst>
                                      </p:cBhvr>
                                      <p:to>
                                        <p:strVal val="visible"/>
                                      </p:to>
                                    </p:set>
                                    <p:anim calcmode="lin" valueType="num">
                                      <p:cBhvr>
                                        <p:cTn id="35" dur="1000" fill="hold"/>
                                        <p:tgtEl>
                                          <p:spTgt spid="4"/>
                                        </p:tgtEl>
                                        <p:attrNameLst>
                                          <p:attrName>ppt_w</p:attrName>
                                        </p:attrNameLst>
                                      </p:cBhvr>
                                      <p:tavLst>
                                        <p:tav tm="0">
                                          <p:val>
                                            <p:fltVal val="0"/>
                                          </p:val>
                                        </p:tav>
                                        <p:tav tm="100000">
                                          <p:val>
                                            <p:strVal val="#ppt_w"/>
                                          </p:val>
                                        </p:tav>
                                      </p:tavLst>
                                    </p:anim>
                                    <p:anim calcmode="lin" valueType="num">
                                      <p:cBhvr>
                                        <p:cTn id="36" dur="1000" fill="hold"/>
                                        <p:tgtEl>
                                          <p:spTgt spid="4"/>
                                        </p:tgtEl>
                                        <p:attrNameLst>
                                          <p:attrName>ppt_h</p:attrName>
                                        </p:attrNameLst>
                                      </p:cBhvr>
                                      <p:tavLst>
                                        <p:tav tm="0">
                                          <p:val>
                                            <p:fltVal val="0"/>
                                          </p:val>
                                        </p:tav>
                                        <p:tav tm="100000">
                                          <p:val>
                                            <p:strVal val="#ppt_h"/>
                                          </p:val>
                                        </p:tav>
                                      </p:tavLst>
                                    </p:anim>
                                    <p:anim calcmode="lin" valueType="num">
                                      <p:cBhvr>
                                        <p:cTn id="37" dur="1000" fill="hold"/>
                                        <p:tgtEl>
                                          <p:spTgt spid="4"/>
                                        </p:tgtEl>
                                        <p:attrNameLst>
                                          <p:attrName>style.rotation</p:attrName>
                                        </p:attrNameLst>
                                      </p:cBhvr>
                                      <p:tavLst>
                                        <p:tav tm="0">
                                          <p:val>
                                            <p:fltVal val="90"/>
                                          </p:val>
                                        </p:tav>
                                        <p:tav tm="100000">
                                          <p:val>
                                            <p:fltVal val="0"/>
                                          </p:val>
                                        </p:tav>
                                      </p:tavLst>
                                    </p:anim>
                                    <p:animEffect transition="in" filter="fade">
                                      <p:cBhvr>
                                        <p:cTn id="38" dur="1000"/>
                                        <p:tgtEl>
                                          <p:spTgt spid="4"/>
                                        </p:tgtEl>
                                      </p:cBhvr>
                                    </p:animEffect>
                                  </p:childTnLst>
                                </p:cTn>
                              </p:par>
                            </p:childTnLst>
                          </p:cTn>
                        </p:par>
                        <p:par>
                          <p:cTn id="39" fill="hold">
                            <p:stCondLst>
                              <p:cond delay="500"/>
                            </p:stCondLst>
                            <p:childTnLst>
                              <p:par>
                                <p:cTn id="40" presetID="53" presetClass="entr" presetSubtype="16"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childTnLst>
                          </p:cTn>
                        </p:par>
                        <p:par>
                          <p:cTn id="45" fill="hold">
                            <p:stCondLst>
                              <p:cond delay="1000"/>
                            </p:stCondLst>
                            <p:childTnLst>
                              <p:par>
                                <p:cTn id="46" presetID="53" presetClass="entr" presetSubtype="16"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1500"/>
                            </p:stCondLst>
                            <p:childTnLst>
                              <p:par>
                                <p:cTn id="52" presetID="53" presetClass="entr" presetSubtype="16" fill="hold" grpId="0" nodeType="after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p:cTn id="54" dur="500" fill="hold"/>
                                        <p:tgtEl>
                                          <p:spTgt spid="20"/>
                                        </p:tgtEl>
                                        <p:attrNameLst>
                                          <p:attrName>ppt_w</p:attrName>
                                        </p:attrNameLst>
                                      </p:cBhvr>
                                      <p:tavLst>
                                        <p:tav tm="0">
                                          <p:val>
                                            <p:fltVal val="0"/>
                                          </p:val>
                                        </p:tav>
                                        <p:tav tm="100000">
                                          <p:val>
                                            <p:strVal val="#ppt_w"/>
                                          </p:val>
                                        </p:tav>
                                      </p:tavLst>
                                    </p:anim>
                                    <p:anim calcmode="lin" valueType="num">
                                      <p:cBhvr>
                                        <p:cTn id="55" dur="500" fill="hold"/>
                                        <p:tgtEl>
                                          <p:spTgt spid="20"/>
                                        </p:tgtEl>
                                        <p:attrNameLst>
                                          <p:attrName>ppt_h</p:attrName>
                                        </p:attrNameLst>
                                      </p:cBhvr>
                                      <p:tavLst>
                                        <p:tav tm="0">
                                          <p:val>
                                            <p:fltVal val="0"/>
                                          </p:val>
                                        </p:tav>
                                        <p:tav tm="100000">
                                          <p:val>
                                            <p:strVal val="#ppt_h"/>
                                          </p:val>
                                        </p:tav>
                                      </p:tavLst>
                                    </p:anim>
                                    <p:animEffect transition="in" filter="fade">
                                      <p:cBhvr>
                                        <p:cTn id="56" dur="500"/>
                                        <p:tgtEl>
                                          <p:spTgt spid="20"/>
                                        </p:tgtEl>
                                      </p:cBhvr>
                                    </p:animEffect>
                                  </p:childTnLst>
                                </p:cTn>
                              </p:par>
                            </p:childTnLst>
                          </p:cTn>
                        </p:par>
                        <p:par>
                          <p:cTn id="57" fill="hold">
                            <p:stCondLst>
                              <p:cond delay="2000"/>
                            </p:stCondLst>
                            <p:childTnLst>
                              <p:par>
                                <p:cTn id="58" presetID="53" presetClass="entr" presetSubtype="16" fill="hold" grpId="0" nodeType="afterEffect">
                                  <p:stCondLst>
                                    <p:cond delay="0"/>
                                  </p:stCondLst>
                                  <p:childTnLst>
                                    <p:set>
                                      <p:cBhvr>
                                        <p:cTn id="59" dur="1" fill="hold">
                                          <p:stCondLst>
                                            <p:cond delay="0"/>
                                          </p:stCondLst>
                                        </p:cTn>
                                        <p:tgtEl>
                                          <p:spTgt spid="21"/>
                                        </p:tgtEl>
                                        <p:attrNameLst>
                                          <p:attrName>style.visibility</p:attrName>
                                        </p:attrNameLst>
                                      </p:cBhvr>
                                      <p:to>
                                        <p:strVal val="visible"/>
                                      </p:to>
                                    </p:set>
                                    <p:anim calcmode="lin" valueType="num">
                                      <p:cBhvr>
                                        <p:cTn id="60" dur="500" fill="hold"/>
                                        <p:tgtEl>
                                          <p:spTgt spid="21"/>
                                        </p:tgtEl>
                                        <p:attrNameLst>
                                          <p:attrName>ppt_w</p:attrName>
                                        </p:attrNameLst>
                                      </p:cBhvr>
                                      <p:tavLst>
                                        <p:tav tm="0">
                                          <p:val>
                                            <p:fltVal val="0"/>
                                          </p:val>
                                        </p:tav>
                                        <p:tav tm="100000">
                                          <p:val>
                                            <p:strVal val="#ppt_w"/>
                                          </p:val>
                                        </p:tav>
                                      </p:tavLst>
                                    </p:anim>
                                    <p:anim calcmode="lin" valueType="num">
                                      <p:cBhvr>
                                        <p:cTn id="61" dur="500" fill="hold"/>
                                        <p:tgtEl>
                                          <p:spTgt spid="21"/>
                                        </p:tgtEl>
                                        <p:attrNameLst>
                                          <p:attrName>ppt_h</p:attrName>
                                        </p:attrNameLst>
                                      </p:cBhvr>
                                      <p:tavLst>
                                        <p:tav tm="0">
                                          <p:val>
                                            <p:fltVal val="0"/>
                                          </p:val>
                                        </p:tav>
                                        <p:tav tm="100000">
                                          <p:val>
                                            <p:strVal val="#ppt_h"/>
                                          </p:val>
                                        </p:tav>
                                      </p:tavLst>
                                    </p:anim>
                                    <p:animEffect transition="in" filter="fade">
                                      <p:cBhvr>
                                        <p:cTn id="62" dur="500"/>
                                        <p:tgtEl>
                                          <p:spTgt spid="21"/>
                                        </p:tgtEl>
                                      </p:cBhvr>
                                    </p:animEffect>
                                  </p:childTnLst>
                                </p:cTn>
                              </p:par>
                            </p:childTnLst>
                          </p:cTn>
                        </p:par>
                        <p:par>
                          <p:cTn id="63" fill="hold">
                            <p:stCondLst>
                              <p:cond delay="2500"/>
                            </p:stCondLst>
                            <p:childTnLst>
                              <p:par>
                                <p:cTn id="64" presetID="53" presetClass="entr" presetSubtype="16" fill="hold" nodeType="afterEffect">
                                  <p:stCondLst>
                                    <p:cond delay="0"/>
                                  </p:stCondLst>
                                  <p:childTnLst>
                                    <p:set>
                                      <p:cBhvr>
                                        <p:cTn id="65" dur="1" fill="hold">
                                          <p:stCondLst>
                                            <p:cond delay="0"/>
                                          </p:stCondLst>
                                        </p:cTn>
                                        <p:tgtEl>
                                          <p:spTgt spid="15"/>
                                        </p:tgtEl>
                                        <p:attrNameLst>
                                          <p:attrName>style.visibility</p:attrName>
                                        </p:attrNameLst>
                                      </p:cBhvr>
                                      <p:to>
                                        <p:strVal val="visible"/>
                                      </p:to>
                                    </p:set>
                                    <p:anim calcmode="lin" valueType="num">
                                      <p:cBhvr>
                                        <p:cTn id="66" dur="500" fill="hold"/>
                                        <p:tgtEl>
                                          <p:spTgt spid="15"/>
                                        </p:tgtEl>
                                        <p:attrNameLst>
                                          <p:attrName>ppt_w</p:attrName>
                                        </p:attrNameLst>
                                      </p:cBhvr>
                                      <p:tavLst>
                                        <p:tav tm="0">
                                          <p:val>
                                            <p:fltVal val="0"/>
                                          </p:val>
                                        </p:tav>
                                        <p:tav tm="100000">
                                          <p:val>
                                            <p:strVal val="#ppt_w"/>
                                          </p:val>
                                        </p:tav>
                                      </p:tavLst>
                                    </p:anim>
                                    <p:anim calcmode="lin" valueType="num">
                                      <p:cBhvr>
                                        <p:cTn id="67" dur="500" fill="hold"/>
                                        <p:tgtEl>
                                          <p:spTgt spid="15"/>
                                        </p:tgtEl>
                                        <p:attrNameLst>
                                          <p:attrName>ppt_h</p:attrName>
                                        </p:attrNameLst>
                                      </p:cBhvr>
                                      <p:tavLst>
                                        <p:tav tm="0">
                                          <p:val>
                                            <p:fltVal val="0"/>
                                          </p:val>
                                        </p:tav>
                                        <p:tav tm="100000">
                                          <p:val>
                                            <p:strVal val="#ppt_h"/>
                                          </p:val>
                                        </p:tav>
                                      </p:tavLst>
                                    </p:anim>
                                    <p:animEffect transition="in" filter="fade">
                                      <p:cBhvr>
                                        <p:cTn id="68" dur="500"/>
                                        <p:tgtEl>
                                          <p:spTgt spid="15"/>
                                        </p:tgtEl>
                                      </p:cBhvr>
                                    </p:animEffect>
                                  </p:childTnLst>
                                </p:cTn>
                              </p:par>
                            </p:childTnLst>
                          </p:cTn>
                        </p:par>
                        <p:par>
                          <p:cTn id="69" fill="hold">
                            <p:stCondLst>
                              <p:cond delay="3000"/>
                            </p:stCondLst>
                            <p:childTnLst>
                              <p:par>
                                <p:cTn id="70" presetID="53" presetClass="entr" presetSubtype="16"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p:cTn id="72" dur="500" fill="hold"/>
                                        <p:tgtEl>
                                          <p:spTgt spid="19"/>
                                        </p:tgtEl>
                                        <p:attrNameLst>
                                          <p:attrName>ppt_w</p:attrName>
                                        </p:attrNameLst>
                                      </p:cBhvr>
                                      <p:tavLst>
                                        <p:tav tm="0">
                                          <p:val>
                                            <p:fltVal val="0"/>
                                          </p:val>
                                        </p:tav>
                                        <p:tav tm="100000">
                                          <p:val>
                                            <p:strVal val="#ppt_w"/>
                                          </p:val>
                                        </p:tav>
                                      </p:tavLst>
                                    </p:anim>
                                    <p:anim calcmode="lin" valueType="num">
                                      <p:cBhvr>
                                        <p:cTn id="73" dur="500" fill="hold"/>
                                        <p:tgtEl>
                                          <p:spTgt spid="19"/>
                                        </p:tgtEl>
                                        <p:attrNameLst>
                                          <p:attrName>ppt_h</p:attrName>
                                        </p:attrNameLst>
                                      </p:cBhvr>
                                      <p:tavLst>
                                        <p:tav tm="0">
                                          <p:val>
                                            <p:fltVal val="0"/>
                                          </p:val>
                                        </p:tav>
                                        <p:tav tm="100000">
                                          <p:val>
                                            <p:strVal val="#ppt_h"/>
                                          </p:val>
                                        </p:tav>
                                      </p:tavLst>
                                    </p:anim>
                                    <p:animEffect transition="in" filter="fade">
                                      <p:cBhvr>
                                        <p:cTn id="74" dur="500"/>
                                        <p:tgtEl>
                                          <p:spTgt spid="19"/>
                                        </p:tgtEl>
                                      </p:cBhvr>
                                    </p:animEffect>
                                  </p:childTnLst>
                                </p:cTn>
                              </p:par>
                            </p:childTnLst>
                          </p:cTn>
                        </p:par>
                        <p:par>
                          <p:cTn id="75" fill="hold">
                            <p:stCondLst>
                              <p:cond delay="3500"/>
                            </p:stCondLst>
                            <p:childTnLst>
                              <p:par>
                                <p:cTn id="76" presetID="53" presetClass="entr" presetSubtype="16" fill="hold" nodeType="afterEffect">
                                  <p:stCondLst>
                                    <p:cond delay="0"/>
                                  </p:stCondLst>
                                  <p:childTnLst>
                                    <p:set>
                                      <p:cBhvr>
                                        <p:cTn id="77" dur="1" fill="hold">
                                          <p:stCondLst>
                                            <p:cond delay="0"/>
                                          </p:stCondLst>
                                        </p:cTn>
                                        <p:tgtEl>
                                          <p:spTgt spid="9"/>
                                        </p:tgtEl>
                                        <p:attrNameLst>
                                          <p:attrName>style.visibility</p:attrName>
                                        </p:attrNameLst>
                                      </p:cBhvr>
                                      <p:to>
                                        <p:strVal val="visible"/>
                                      </p:to>
                                    </p:set>
                                    <p:anim calcmode="lin" valueType="num">
                                      <p:cBhvr>
                                        <p:cTn id="78" dur="500" fill="hold"/>
                                        <p:tgtEl>
                                          <p:spTgt spid="9"/>
                                        </p:tgtEl>
                                        <p:attrNameLst>
                                          <p:attrName>ppt_w</p:attrName>
                                        </p:attrNameLst>
                                      </p:cBhvr>
                                      <p:tavLst>
                                        <p:tav tm="0">
                                          <p:val>
                                            <p:fltVal val="0"/>
                                          </p:val>
                                        </p:tav>
                                        <p:tav tm="100000">
                                          <p:val>
                                            <p:strVal val="#ppt_w"/>
                                          </p:val>
                                        </p:tav>
                                      </p:tavLst>
                                    </p:anim>
                                    <p:anim calcmode="lin" valueType="num">
                                      <p:cBhvr>
                                        <p:cTn id="79" dur="500" fill="hold"/>
                                        <p:tgtEl>
                                          <p:spTgt spid="9"/>
                                        </p:tgtEl>
                                        <p:attrNameLst>
                                          <p:attrName>ppt_h</p:attrName>
                                        </p:attrNameLst>
                                      </p:cBhvr>
                                      <p:tavLst>
                                        <p:tav tm="0">
                                          <p:val>
                                            <p:fltVal val="0"/>
                                          </p:val>
                                        </p:tav>
                                        <p:tav tm="100000">
                                          <p:val>
                                            <p:strVal val="#ppt_h"/>
                                          </p:val>
                                        </p:tav>
                                      </p:tavLst>
                                    </p:anim>
                                    <p:animEffect transition="in" filter="fade">
                                      <p:cBhvr>
                                        <p:cTn id="80" dur="500"/>
                                        <p:tgtEl>
                                          <p:spTgt spid="9"/>
                                        </p:tgtEl>
                                      </p:cBhvr>
                                    </p:animEffect>
                                  </p:childTnLst>
                                </p:cTn>
                              </p:par>
                            </p:childTnLst>
                          </p:cTn>
                        </p:par>
                        <p:par>
                          <p:cTn id="81" fill="hold">
                            <p:stCondLst>
                              <p:cond delay="4000"/>
                            </p:stCondLst>
                            <p:childTnLst>
                              <p:par>
                                <p:cTn id="82" presetID="53" presetClass="entr" presetSubtype="16" fill="hold" nodeType="after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p:cTn id="84" dur="500" fill="hold"/>
                                        <p:tgtEl>
                                          <p:spTgt spid="22"/>
                                        </p:tgtEl>
                                        <p:attrNameLst>
                                          <p:attrName>ppt_w</p:attrName>
                                        </p:attrNameLst>
                                      </p:cBhvr>
                                      <p:tavLst>
                                        <p:tav tm="0">
                                          <p:val>
                                            <p:fltVal val="0"/>
                                          </p:val>
                                        </p:tav>
                                        <p:tav tm="100000">
                                          <p:val>
                                            <p:strVal val="#ppt_w"/>
                                          </p:val>
                                        </p:tav>
                                      </p:tavLst>
                                    </p:anim>
                                    <p:anim calcmode="lin" valueType="num">
                                      <p:cBhvr>
                                        <p:cTn id="85" dur="500" fill="hold"/>
                                        <p:tgtEl>
                                          <p:spTgt spid="22"/>
                                        </p:tgtEl>
                                        <p:attrNameLst>
                                          <p:attrName>ppt_h</p:attrName>
                                        </p:attrNameLst>
                                      </p:cBhvr>
                                      <p:tavLst>
                                        <p:tav tm="0">
                                          <p:val>
                                            <p:fltVal val="0"/>
                                          </p:val>
                                        </p:tav>
                                        <p:tav tm="100000">
                                          <p:val>
                                            <p:strVal val="#ppt_h"/>
                                          </p:val>
                                        </p:tav>
                                      </p:tavLst>
                                    </p:anim>
                                    <p:animEffect transition="in" filter="fade">
                                      <p:cBhvr>
                                        <p:cTn id="8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animBg="1"/>
      <p:bldP spid="8" grpId="0" animBg="1"/>
      <p:bldP spid="18" grpId="0"/>
      <p:bldP spid="19" grpId="0"/>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txBox="1">
            <a:spLocks noGrp="1"/>
          </p:cNvSpPr>
          <p:nvPr>
            <p:ph type="title"/>
          </p:nvPr>
        </p:nvSpPr>
        <p:spPr>
          <a:prstGeom prst="rect">
            <a:avLst/>
          </a:prstGeom>
          <a:noFill/>
        </p:spPr>
        <p:txBody>
          <a:bodyPr wrap="square" lIns="121917" tIns="60958" rIns="121917" bIns="60958" rtlCol="0">
            <a:spAutoFit/>
          </a:bodyPr>
          <a:lstStyle/>
          <a:p>
            <a:pPr marL="0" indent="0" eaLnBrk="1" latinLnBrk="0" hangingPunct="1">
              <a:lnSpc>
                <a:spcPct val="150000"/>
              </a:lnSpc>
              <a:spcBef>
                <a:spcPts val="600"/>
              </a:spcBef>
            </a:pPr>
            <a:r>
              <a:rPr lang="en-US" altLang="zh-CN" b="1" dirty="0">
                <a:latin typeface="微软雅黑" pitchFamily="34" charset="-122"/>
                <a:ea typeface="微软雅黑" pitchFamily="34" charset="-122"/>
              </a:rPr>
              <a:t>2.3</a:t>
            </a:r>
            <a:r>
              <a:rPr lang="zh-CN" altLang="en-US" b="1" dirty="0">
                <a:latin typeface="微软雅黑" pitchFamily="34" charset="-122"/>
                <a:ea typeface="微软雅黑" pitchFamily="34" charset="-122"/>
              </a:rPr>
              <a:t>税务数据在银行端的应用</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行为分析</a:t>
            </a:r>
            <a:endParaRPr lang="zh-CN" altLang="en-US" dirty="0">
              <a:latin typeface="宋体" pitchFamily="2" charset="-122"/>
            </a:endParaRPr>
          </a:p>
        </p:txBody>
      </p:sp>
      <p:grpSp>
        <p:nvGrpSpPr>
          <p:cNvPr id="4" name="组合 3"/>
          <p:cNvGrpSpPr/>
          <p:nvPr/>
        </p:nvGrpSpPr>
        <p:grpSpPr>
          <a:xfrm>
            <a:off x="1624843" y="2597123"/>
            <a:ext cx="9280624" cy="2399711"/>
            <a:chOff x="1260022" y="2163164"/>
            <a:chExt cx="6960165" cy="1748634"/>
          </a:xfrm>
          <a:noFill/>
          <a:effectLst>
            <a:outerShdw blurRad="76200" dist="38100" dir="5400000" algn="t" rotWithShape="0">
              <a:prstClr val="black">
                <a:alpha val="28000"/>
              </a:prstClr>
            </a:outerShdw>
          </a:effectLst>
        </p:grpSpPr>
        <p:sp>
          <p:nvSpPr>
            <p:cNvPr id="5" name="Arc 54"/>
            <p:cNvSpPr/>
            <p:nvPr/>
          </p:nvSpPr>
          <p:spPr bwMode="auto">
            <a:xfrm>
              <a:off x="4740104" y="2171757"/>
              <a:ext cx="1740042" cy="1740041"/>
            </a:xfrm>
            <a:prstGeom prst="arc">
              <a:avLst>
                <a:gd name="adj1" fmla="val 21449734"/>
                <a:gd name="adj2" fmla="val 10900343"/>
              </a:avLst>
            </a:prstGeom>
            <a:grpFill/>
            <a:ln w="127000" cap="rnd" cmpd="sng" algn="ctr">
              <a:solidFill>
                <a:sysClr val="window" lastClr="FFFFFF">
                  <a:lumMod val="95000"/>
                </a:sysClr>
              </a:solidFill>
              <a:prstDash val="solid"/>
            </a:ln>
            <a:effectLst/>
          </p:spPr>
          <p:txBody>
            <a:bodyPr anchor="ctr"/>
            <a:lstStyle/>
            <a:p>
              <a:pPr algn="ctr" defTabSz="1218565" fontAlgn="auto" hangingPunct="0">
                <a:spcBef>
                  <a:spcPts val="0"/>
                </a:spcBef>
                <a:spcAft>
                  <a:spcPts val="0"/>
                </a:spcAft>
                <a:defRPr/>
              </a:pPr>
              <a:endParaRPr lang="en-US" sz="2400" kern="0">
                <a:solidFill>
                  <a:srgbClr val="00B485"/>
                </a:solidFill>
                <a:latin typeface="Roboto" pitchFamily="2" charset="0"/>
                <a:ea typeface="Roboto" pitchFamily="2" charset="0"/>
              </a:endParaRPr>
            </a:p>
          </p:txBody>
        </p:sp>
        <p:sp>
          <p:nvSpPr>
            <p:cNvPr id="6" name="Arc 42"/>
            <p:cNvSpPr/>
            <p:nvPr/>
          </p:nvSpPr>
          <p:spPr bwMode="auto">
            <a:xfrm>
              <a:off x="1260022" y="2171757"/>
              <a:ext cx="1740042" cy="1740041"/>
            </a:xfrm>
            <a:prstGeom prst="arc">
              <a:avLst>
                <a:gd name="adj1" fmla="val 21449734"/>
                <a:gd name="adj2" fmla="val 10900343"/>
              </a:avLst>
            </a:prstGeom>
            <a:grpFill/>
            <a:ln w="127000" cap="rnd" cmpd="sng" algn="ctr">
              <a:solidFill>
                <a:sysClr val="window" lastClr="FFFFFF">
                  <a:lumMod val="95000"/>
                </a:sysClr>
              </a:solidFill>
              <a:prstDash val="solid"/>
            </a:ln>
            <a:effectLst/>
          </p:spPr>
          <p:txBody>
            <a:bodyPr anchor="ctr"/>
            <a:lstStyle/>
            <a:p>
              <a:pPr algn="ctr" defTabSz="1218565" fontAlgn="auto" hangingPunct="0">
                <a:spcBef>
                  <a:spcPts val="0"/>
                </a:spcBef>
                <a:spcAft>
                  <a:spcPts val="0"/>
                </a:spcAft>
                <a:defRPr/>
              </a:pPr>
              <a:endParaRPr lang="en-US" sz="2400" kern="0">
                <a:solidFill>
                  <a:srgbClr val="00B485"/>
                </a:solidFill>
                <a:latin typeface="Roboto" pitchFamily="2" charset="0"/>
                <a:ea typeface="Roboto" pitchFamily="2" charset="0"/>
              </a:endParaRPr>
            </a:p>
          </p:txBody>
        </p:sp>
        <p:sp>
          <p:nvSpPr>
            <p:cNvPr id="7" name="Arc 40"/>
            <p:cNvSpPr/>
            <p:nvPr/>
          </p:nvSpPr>
          <p:spPr bwMode="auto">
            <a:xfrm rot="10800000">
              <a:off x="3000064" y="2163164"/>
              <a:ext cx="1740041" cy="1740041"/>
            </a:xfrm>
            <a:prstGeom prst="arc">
              <a:avLst>
                <a:gd name="adj1" fmla="val 21449734"/>
                <a:gd name="adj2" fmla="val 10900343"/>
              </a:avLst>
            </a:prstGeom>
            <a:grpFill/>
            <a:ln w="127000" cap="rnd" cmpd="sng" algn="ctr">
              <a:solidFill>
                <a:sysClr val="window" lastClr="FFFFFF">
                  <a:lumMod val="95000"/>
                </a:sysClr>
              </a:solidFill>
              <a:prstDash val="solid"/>
            </a:ln>
            <a:effectLst/>
          </p:spPr>
          <p:txBody>
            <a:bodyPr anchor="ctr"/>
            <a:lstStyle/>
            <a:p>
              <a:pPr algn="ctr" defTabSz="1218565" fontAlgn="auto" hangingPunct="0">
                <a:spcBef>
                  <a:spcPts val="0"/>
                </a:spcBef>
                <a:spcAft>
                  <a:spcPts val="0"/>
                </a:spcAft>
                <a:defRPr/>
              </a:pPr>
              <a:endParaRPr lang="en-US" sz="2400" kern="0">
                <a:solidFill>
                  <a:srgbClr val="00B485"/>
                </a:solidFill>
                <a:latin typeface="Roboto" pitchFamily="2" charset="0"/>
                <a:ea typeface="Roboto" pitchFamily="2" charset="0"/>
              </a:endParaRPr>
            </a:p>
          </p:txBody>
        </p:sp>
        <p:sp>
          <p:nvSpPr>
            <p:cNvPr id="8" name="Arc 52"/>
            <p:cNvSpPr/>
            <p:nvPr/>
          </p:nvSpPr>
          <p:spPr bwMode="auto">
            <a:xfrm rot="10800000">
              <a:off x="6480146" y="2163164"/>
              <a:ext cx="1740041" cy="1740041"/>
            </a:xfrm>
            <a:prstGeom prst="arc">
              <a:avLst>
                <a:gd name="adj1" fmla="val 21449734"/>
                <a:gd name="adj2" fmla="val 10900343"/>
              </a:avLst>
            </a:prstGeom>
            <a:grpFill/>
            <a:ln w="127000" cap="rnd" cmpd="sng" algn="ctr">
              <a:solidFill>
                <a:sysClr val="window" lastClr="FFFFFF">
                  <a:lumMod val="95000"/>
                </a:sysClr>
              </a:solidFill>
              <a:prstDash val="solid"/>
            </a:ln>
            <a:effectLst/>
          </p:spPr>
          <p:txBody>
            <a:bodyPr anchor="ctr"/>
            <a:lstStyle/>
            <a:p>
              <a:pPr algn="ctr" defTabSz="1218565" fontAlgn="auto" hangingPunct="0">
                <a:spcBef>
                  <a:spcPts val="0"/>
                </a:spcBef>
                <a:spcAft>
                  <a:spcPts val="0"/>
                </a:spcAft>
                <a:defRPr/>
              </a:pPr>
              <a:endParaRPr lang="en-US" sz="2400" kern="0">
                <a:solidFill>
                  <a:srgbClr val="00B485"/>
                </a:solidFill>
                <a:latin typeface="Roboto" pitchFamily="2" charset="0"/>
                <a:ea typeface="Roboto" pitchFamily="2" charset="0"/>
              </a:endParaRPr>
            </a:p>
          </p:txBody>
        </p:sp>
      </p:grpSp>
      <p:grpSp>
        <p:nvGrpSpPr>
          <p:cNvPr id="9" name="组合 8"/>
          <p:cNvGrpSpPr/>
          <p:nvPr/>
        </p:nvGrpSpPr>
        <p:grpSpPr>
          <a:xfrm>
            <a:off x="1624844" y="1981605"/>
            <a:ext cx="2462429" cy="745092"/>
            <a:chOff x="6084168" y="1274556"/>
            <a:chExt cx="1846742" cy="542939"/>
          </a:xfrm>
        </p:grpSpPr>
        <p:sp>
          <p:nvSpPr>
            <p:cNvPr id="10" name="TextBox 9"/>
            <p:cNvSpPr txBox="1"/>
            <p:nvPr/>
          </p:nvSpPr>
          <p:spPr>
            <a:xfrm>
              <a:off x="6084168" y="1514664"/>
              <a:ext cx="1846742" cy="302831"/>
            </a:xfrm>
            <a:prstGeom prst="rect">
              <a:avLst/>
            </a:prstGeom>
            <a:noFill/>
          </p:spPr>
          <p:txBody>
            <a:bodyPr wrap="square" lIns="91431" tIns="45715" rIns="91431" bIns="45715" rtlCol="0">
              <a:spAutoFit/>
            </a:bodyPr>
            <a:lstStyle/>
            <a:p>
              <a:pPr>
                <a:lnSpc>
                  <a:spcPct val="150000"/>
                </a:lnSpc>
                <a:spcBef>
                  <a:spcPts val="600"/>
                </a:spcBef>
              </a:pPr>
              <a:r>
                <a:rPr lang="zh-CN" altLang="en-US" sz="1100" dirty="0"/>
                <a:t>        </a:t>
              </a:r>
              <a:r>
                <a:rPr lang="zh-CN" altLang="en-US" sz="1400" kern="0" dirty="0">
                  <a:solidFill>
                    <a:sysClr val="windowText" lastClr="000000">
                      <a:lumMod val="75000"/>
                      <a:lumOff val="25000"/>
                    </a:sysClr>
                  </a:solidFill>
                  <a:latin typeface="微软雅黑" pitchFamily="34" charset="-122"/>
                  <a:ea typeface="微软雅黑" pitchFamily="34" charset="-122"/>
                  <a:cs typeface="华文黑体" pitchFamily="2" charset="-122"/>
                </a:rPr>
                <a:t>费用占比、费用变化趋势</a:t>
              </a:r>
              <a:endParaRPr lang="en-US" altLang="zh-CN" sz="1400" kern="0" dirty="0">
                <a:solidFill>
                  <a:sysClr val="windowText" lastClr="000000">
                    <a:lumMod val="75000"/>
                    <a:lumOff val="25000"/>
                  </a:sysClr>
                </a:solidFill>
                <a:latin typeface="微软雅黑" pitchFamily="34" charset="-122"/>
                <a:ea typeface="微软雅黑" pitchFamily="34" charset="-122"/>
                <a:cs typeface="华文黑体" pitchFamily="2" charset="-122"/>
              </a:endParaRPr>
            </a:p>
          </p:txBody>
        </p:sp>
        <p:sp>
          <p:nvSpPr>
            <p:cNvPr id="11" name="TextBox 10"/>
            <p:cNvSpPr txBox="1"/>
            <p:nvPr/>
          </p:nvSpPr>
          <p:spPr>
            <a:xfrm>
              <a:off x="6333860" y="1274556"/>
              <a:ext cx="1419846" cy="269190"/>
            </a:xfrm>
            <a:prstGeom prst="rect">
              <a:avLst/>
            </a:prstGeom>
            <a:noFill/>
          </p:spPr>
          <p:txBody>
            <a:bodyPr wrap="square" lIns="91431" tIns="0" rIns="91431" bIns="0" rtlCol="0" anchor="t">
              <a:spAutoFit/>
            </a:bodyPr>
            <a:lstStyle/>
            <a:p>
              <a:pPr>
                <a:lnSpc>
                  <a:spcPct val="150000"/>
                </a:lnSpc>
                <a:spcBef>
                  <a:spcPts val="600"/>
                </a:spcBef>
              </a:pPr>
              <a:r>
                <a:rPr lang="en-US" altLang="zh-CN" sz="1600" b="1" dirty="0"/>
                <a:t>1.</a:t>
              </a:r>
              <a:r>
                <a:rPr lang="zh-CN" altLang="zh-CN" sz="1600" b="1" dirty="0"/>
                <a:t>利润表</a:t>
              </a:r>
              <a:r>
                <a:rPr lang="zh-CN" altLang="en-US" sz="1600" b="1" dirty="0"/>
                <a:t>中的特点</a:t>
              </a:r>
              <a:endParaRPr lang="en-US" altLang="zh-CN" sz="1600" b="1" dirty="0"/>
            </a:p>
          </p:txBody>
        </p:sp>
      </p:grpSp>
      <p:grpSp>
        <p:nvGrpSpPr>
          <p:cNvPr id="12" name="组合 11"/>
          <p:cNvGrpSpPr/>
          <p:nvPr/>
        </p:nvGrpSpPr>
        <p:grpSpPr>
          <a:xfrm>
            <a:off x="4019901" y="4832454"/>
            <a:ext cx="2226148" cy="1068162"/>
            <a:chOff x="6084167" y="1274556"/>
            <a:chExt cx="1669539" cy="778355"/>
          </a:xfrm>
        </p:grpSpPr>
        <p:sp>
          <p:nvSpPr>
            <p:cNvPr id="13" name="TextBox 12"/>
            <p:cNvSpPr txBox="1"/>
            <p:nvPr/>
          </p:nvSpPr>
          <p:spPr>
            <a:xfrm>
              <a:off x="6084168" y="1514664"/>
              <a:ext cx="1669538" cy="538247"/>
            </a:xfrm>
            <a:prstGeom prst="rect">
              <a:avLst/>
            </a:prstGeom>
            <a:noFill/>
          </p:spPr>
          <p:txBody>
            <a:bodyPr wrap="square" lIns="91431" tIns="45715" rIns="91431" bIns="45715" rtlCol="0">
              <a:spAutoFit/>
            </a:bodyPr>
            <a:lstStyle/>
            <a:p>
              <a:pPr>
                <a:lnSpc>
                  <a:spcPct val="150000"/>
                </a:lnSpc>
                <a:spcBef>
                  <a:spcPts val="600"/>
                </a:spcBef>
              </a:pPr>
              <a:r>
                <a:rPr lang="zh-CN" altLang="en-US" sz="1400" kern="0" dirty="0">
                  <a:solidFill>
                    <a:sysClr val="windowText" lastClr="000000">
                      <a:lumMod val="75000"/>
                      <a:lumOff val="25000"/>
                    </a:sysClr>
                  </a:solidFill>
                  <a:latin typeface="微软雅黑" pitchFamily="34" charset="-122"/>
                  <a:ea typeface="微软雅黑" pitchFamily="34" charset="-122"/>
                  <a:cs typeface="华文黑体" pitchFamily="2" charset="-122"/>
                </a:rPr>
                <a:t>应收账款、应付账款、应交税金等等</a:t>
              </a:r>
              <a:endParaRPr lang="en-US" altLang="zh-CN" sz="1400" kern="0" dirty="0">
                <a:solidFill>
                  <a:sysClr val="windowText" lastClr="000000">
                    <a:lumMod val="75000"/>
                    <a:lumOff val="25000"/>
                  </a:sysClr>
                </a:solidFill>
                <a:latin typeface="微软雅黑" pitchFamily="34" charset="-122"/>
                <a:ea typeface="微软雅黑" pitchFamily="34" charset="-122"/>
                <a:cs typeface="华文黑体" pitchFamily="2" charset="-122"/>
              </a:endParaRPr>
            </a:p>
          </p:txBody>
        </p:sp>
        <p:sp>
          <p:nvSpPr>
            <p:cNvPr id="14" name="TextBox 13"/>
            <p:cNvSpPr txBox="1"/>
            <p:nvPr/>
          </p:nvSpPr>
          <p:spPr>
            <a:xfrm>
              <a:off x="6084167" y="1274556"/>
              <a:ext cx="1669538" cy="269190"/>
            </a:xfrm>
            <a:prstGeom prst="rect">
              <a:avLst/>
            </a:prstGeom>
            <a:noFill/>
          </p:spPr>
          <p:txBody>
            <a:bodyPr wrap="square" lIns="91431" tIns="0" rIns="91431" bIns="0" rtlCol="0" anchor="t">
              <a:spAutoFit/>
            </a:bodyPr>
            <a:lstStyle/>
            <a:p>
              <a:pPr>
                <a:lnSpc>
                  <a:spcPct val="150000"/>
                </a:lnSpc>
                <a:spcBef>
                  <a:spcPts val="600"/>
                </a:spcBef>
              </a:pPr>
              <a:r>
                <a:rPr lang="en-US" altLang="zh-CN" sz="1600" b="1" dirty="0"/>
                <a:t>2.</a:t>
              </a:r>
              <a:r>
                <a:rPr lang="zh-CN" altLang="zh-CN" sz="1600" b="1" dirty="0"/>
                <a:t>资产负债表的数据</a:t>
              </a:r>
              <a:endParaRPr lang="en-US" altLang="zh-CN" sz="1600" b="1" dirty="0"/>
            </a:p>
          </p:txBody>
        </p:sp>
      </p:grpSp>
      <p:grpSp>
        <p:nvGrpSpPr>
          <p:cNvPr id="15" name="组合 14"/>
          <p:cNvGrpSpPr/>
          <p:nvPr/>
        </p:nvGrpSpPr>
        <p:grpSpPr>
          <a:xfrm>
            <a:off x="6265152" y="1796896"/>
            <a:ext cx="2320158" cy="1068162"/>
            <a:chOff x="6084168" y="1274556"/>
            <a:chExt cx="1740043" cy="778355"/>
          </a:xfrm>
        </p:grpSpPr>
        <p:sp>
          <p:nvSpPr>
            <p:cNvPr id="16" name="TextBox 15"/>
            <p:cNvSpPr txBox="1"/>
            <p:nvPr/>
          </p:nvSpPr>
          <p:spPr>
            <a:xfrm>
              <a:off x="6084168" y="1514664"/>
              <a:ext cx="1669538" cy="538247"/>
            </a:xfrm>
            <a:prstGeom prst="rect">
              <a:avLst/>
            </a:prstGeom>
            <a:noFill/>
          </p:spPr>
          <p:txBody>
            <a:bodyPr wrap="square" lIns="91431" tIns="45715" rIns="91431" bIns="45715" rtlCol="0">
              <a:spAutoFit/>
            </a:bodyPr>
            <a:lstStyle/>
            <a:p>
              <a:pPr marL="0" indent="0" eaLnBrk="1" latinLnBrk="0" hangingPunct="1">
                <a:lnSpc>
                  <a:spcPct val="150000"/>
                </a:lnSpc>
                <a:spcBef>
                  <a:spcPts val="600"/>
                </a:spcBef>
              </a:pPr>
              <a:r>
                <a:rPr lang="zh-CN" altLang="en-US" sz="1400" kern="0" dirty="0">
                  <a:solidFill>
                    <a:sysClr val="windowText" lastClr="000000">
                      <a:lumMod val="75000"/>
                      <a:lumOff val="25000"/>
                    </a:sysClr>
                  </a:solidFill>
                  <a:latin typeface="微软雅黑" pitchFamily="34" charset="-122"/>
                  <a:ea typeface="微软雅黑" pitchFamily="34" charset="-122"/>
                  <a:cs typeface="华文黑体" pitchFamily="2" charset="-122"/>
                </a:rPr>
                <a:t>股东变化、法人变化、经营范围、</a:t>
              </a:r>
              <a:r>
                <a:rPr lang="zh-CN" altLang="en-US" sz="1400" kern="0" dirty="0" smtClean="0">
                  <a:solidFill>
                    <a:sysClr val="windowText" lastClr="000000">
                      <a:lumMod val="75000"/>
                      <a:lumOff val="25000"/>
                    </a:sysClr>
                  </a:solidFill>
                  <a:latin typeface="微软雅黑" pitchFamily="34" charset="-122"/>
                  <a:ea typeface="微软雅黑" pitchFamily="34" charset="-122"/>
                  <a:cs typeface="华文黑体" pitchFamily="2" charset="-122"/>
                </a:rPr>
                <a:t>财务负责人变化</a:t>
              </a:r>
              <a:endParaRPr lang="en-US" altLang="zh-CN" sz="1400" kern="0" dirty="0">
                <a:solidFill>
                  <a:sysClr val="windowText" lastClr="000000">
                    <a:lumMod val="75000"/>
                    <a:lumOff val="25000"/>
                  </a:sysClr>
                </a:solidFill>
                <a:latin typeface="微软雅黑" pitchFamily="34" charset="-122"/>
                <a:ea typeface="微软雅黑" pitchFamily="34" charset="-122"/>
                <a:cs typeface="华文黑体" pitchFamily="2" charset="-122"/>
              </a:endParaRPr>
            </a:p>
          </p:txBody>
        </p:sp>
        <p:sp>
          <p:nvSpPr>
            <p:cNvPr id="17" name="TextBox 16"/>
            <p:cNvSpPr txBox="1"/>
            <p:nvPr/>
          </p:nvSpPr>
          <p:spPr>
            <a:xfrm>
              <a:off x="6084170" y="1274556"/>
              <a:ext cx="1740041" cy="269190"/>
            </a:xfrm>
            <a:prstGeom prst="rect">
              <a:avLst/>
            </a:prstGeom>
            <a:noFill/>
          </p:spPr>
          <p:txBody>
            <a:bodyPr wrap="square" lIns="91431" tIns="0" rIns="91431" bIns="0" rtlCol="0" anchor="t">
              <a:spAutoFit/>
            </a:bodyPr>
            <a:lstStyle/>
            <a:p>
              <a:pPr marL="0" indent="0" eaLnBrk="1" latinLnBrk="0" hangingPunct="1">
                <a:lnSpc>
                  <a:spcPct val="150000"/>
                </a:lnSpc>
                <a:spcBef>
                  <a:spcPts val="600"/>
                </a:spcBef>
              </a:pPr>
              <a:r>
                <a:rPr lang="en-US" altLang="zh-CN" sz="1600" b="1" dirty="0"/>
                <a:t>3.</a:t>
              </a:r>
              <a:r>
                <a:rPr lang="zh-CN" altLang="zh-CN" sz="1600" b="1" dirty="0"/>
                <a:t>基本信息变动频率</a:t>
              </a:r>
              <a:endParaRPr lang="en-US" altLang="zh-CN" sz="1600" b="1" dirty="0"/>
            </a:p>
          </p:txBody>
        </p:sp>
      </p:grpSp>
      <p:grpSp>
        <p:nvGrpSpPr>
          <p:cNvPr id="18" name="组合 17"/>
          <p:cNvGrpSpPr/>
          <p:nvPr/>
        </p:nvGrpSpPr>
        <p:grpSpPr>
          <a:xfrm>
            <a:off x="8632944" y="5168323"/>
            <a:ext cx="2226147" cy="621935"/>
            <a:chOff x="6046540" y="1413128"/>
            <a:chExt cx="1669538" cy="453194"/>
          </a:xfrm>
        </p:grpSpPr>
        <p:sp>
          <p:nvSpPr>
            <p:cNvPr id="19" name="TextBox 18"/>
            <p:cNvSpPr txBox="1"/>
            <p:nvPr/>
          </p:nvSpPr>
          <p:spPr>
            <a:xfrm>
              <a:off x="6046540" y="1529921"/>
              <a:ext cx="1669538" cy="336401"/>
            </a:xfrm>
            <a:prstGeom prst="rect">
              <a:avLst/>
            </a:prstGeom>
            <a:noFill/>
          </p:spPr>
          <p:txBody>
            <a:bodyPr wrap="square" lIns="91431" tIns="45715" rIns="91431" bIns="45715" rtlCol="0">
              <a:spAutoFit/>
            </a:bodyPr>
            <a:lstStyle/>
            <a:p>
              <a:pPr lvl="0">
                <a:lnSpc>
                  <a:spcPct val="150000"/>
                </a:lnSpc>
                <a:spcBef>
                  <a:spcPts val="600"/>
                </a:spcBef>
              </a:pPr>
              <a:endParaRPr lang="zh-CN" altLang="zh-CN" sz="1600" kern="0" dirty="0">
                <a:solidFill>
                  <a:sysClr val="windowText" lastClr="000000">
                    <a:lumMod val="75000"/>
                    <a:lumOff val="25000"/>
                  </a:sysClr>
                </a:solidFill>
                <a:latin typeface="微软雅黑" pitchFamily="34" charset="-122"/>
                <a:ea typeface="微软雅黑" pitchFamily="34" charset="-122"/>
                <a:cs typeface="华文黑体" pitchFamily="2" charset="-122"/>
              </a:endParaRPr>
            </a:p>
          </p:txBody>
        </p:sp>
        <p:sp>
          <p:nvSpPr>
            <p:cNvPr id="20" name="TextBox 19"/>
            <p:cNvSpPr txBox="1"/>
            <p:nvPr/>
          </p:nvSpPr>
          <p:spPr>
            <a:xfrm>
              <a:off x="6424237" y="1413128"/>
              <a:ext cx="1120367" cy="235485"/>
            </a:xfrm>
            <a:prstGeom prst="rect">
              <a:avLst/>
            </a:prstGeom>
            <a:noFill/>
          </p:spPr>
          <p:txBody>
            <a:bodyPr wrap="square" lIns="91431" tIns="0" rIns="91431" bIns="0" rtlCol="0" anchor="t">
              <a:spAutoFit/>
            </a:bodyPr>
            <a:lstStyle/>
            <a:p>
              <a:pPr defTabSz="1218565" fontAlgn="auto">
                <a:lnSpc>
                  <a:spcPct val="150000"/>
                </a:lnSpc>
                <a:spcBef>
                  <a:spcPts val="0"/>
                </a:spcBef>
                <a:spcAft>
                  <a:spcPts val="0"/>
                </a:spcAft>
                <a:defRPr/>
              </a:pPr>
              <a:r>
                <a:rPr lang="zh-CN" altLang="en-US" sz="1400" kern="0" dirty="0">
                  <a:solidFill>
                    <a:sysClr val="windowText" lastClr="000000">
                      <a:lumMod val="75000"/>
                      <a:lumOff val="25000"/>
                    </a:sysClr>
                  </a:solidFill>
                  <a:latin typeface="微软雅黑" pitchFamily="34" charset="-122"/>
                  <a:ea typeface="微软雅黑" pitchFamily="34" charset="-122"/>
                  <a:cs typeface="华文黑体" pitchFamily="2" charset="-122"/>
                </a:rPr>
                <a:t>频率、</a:t>
              </a:r>
              <a:r>
                <a:rPr lang="zh-CN" altLang="en-US" sz="1400" kern="0" dirty="0" smtClean="0">
                  <a:solidFill>
                    <a:sysClr val="windowText" lastClr="000000">
                      <a:lumMod val="75000"/>
                      <a:lumOff val="25000"/>
                    </a:sysClr>
                  </a:solidFill>
                  <a:latin typeface="微软雅黑" pitchFamily="34" charset="-122"/>
                  <a:ea typeface="微软雅黑" pitchFamily="34" charset="-122"/>
                  <a:cs typeface="华文黑体" pitchFamily="2" charset="-122"/>
                </a:rPr>
                <a:t>严重程度</a:t>
              </a:r>
              <a:endParaRPr lang="zh-CN" altLang="en-US" sz="1400" kern="0" dirty="0">
                <a:solidFill>
                  <a:sysClr val="windowText" lastClr="000000">
                    <a:lumMod val="75000"/>
                    <a:lumOff val="25000"/>
                  </a:sysClr>
                </a:solidFill>
                <a:latin typeface="微软雅黑" pitchFamily="34" charset="-122"/>
                <a:ea typeface="微软雅黑" pitchFamily="34" charset="-122"/>
                <a:cs typeface="华文黑体" pitchFamily="2" charset="-122"/>
              </a:endParaRPr>
            </a:p>
          </p:txBody>
        </p:sp>
      </p:grpSp>
      <p:grpSp>
        <p:nvGrpSpPr>
          <p:cNvPr id="21" name="组合 20"/>
          <p:cNvGrpSpPr/>
          <p:nvPr/>
        </p:nvGrpSpPr>
        <p:grpSpPr>
          <a:xfrm>
            <a:off x="2021966" y="2998279"/>
            <a:ext cx="1608866" cy="1609190"/>
            <a:chOff x="2201071" y="3406041"/>
            <a:chExt cx="1805286" cy="1805938"/>
          </a:xfrm>
        </p:grpSpPr>
        <p:grpSp>
          <p:nvGrpSpPr>
            <p:cNvPr id="22" name="组合 21"/>
            <p:cNvGrpSpPr/>
            <p:nvPr/>
          </p:nvGrpSpPr>
          <p:grpSpPr>
            <a:xfrm>
              <a:off x="2201071" y="3406041"/>
              <a:ext cx="1805286" cy="1805938"/>
              <a:chOff x="4345444" y="2542859"/>
              <a:chExt cx="1810550" cy="1811205"/>
            </a:xfrm>
          </p:grpSpPr>
          <p:grpSp>
            <p:nvGrpSpPr>
              <p:cNvPr id="24" name="组合 23"/>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6" name="同心圆 25"/>
                <p:cNvSpPr/>
                <p:nvPr/>
              </p:nvSpPr>
              <p:spPr>
                <a:xfrm>
                  <a:off x="1463339" y="1072758"/>
                  <a:ext cx="1546058" cy="1546058"/>
                </a:xfrm>
                <a:prstGeom prst="donut">
                  <a:avLst>
                    <a:gd name="adj" fmla="val 4879"/>
                  </a:avLst>
                </a:prstGeom>
                <a:gradFill>
                  <a:gsLst>
                    <a:gs pos="0">
                      <a:sysClr val="window" lastClr="FFFFFF">
                        <a:lumMod val="95000"/>
                      </a:sysClr>
                    </a:gs>
                    <a:gs pos="55000">
                      <a:sysClr val="window" lastClr="FFFFFF">
                        <a:lumMod val="95000"/>
                      </a:sysClr>
                    </a:gs>
                    <a:gs pos="100000">
                      <a:sysClr val="window" lastClr="FFFFFF">
                        <a:lumMod val="85000"/>
                      </a:sysClr>
                    </a:gs>
                  </a:gsLst>
                  <a:lin ang="8100000" scaled="0"/>
                </a:gradFill>
                <a:ln w="25400" cap="flat" cmpd="sng" algn="ctr">
                  <a:noFill/>
                  <a:prstDash val="solid"/>
                </a:ln>
                <a:effectLst/>
              </p:spPr>
              <p:txBody>
                <a:bodyPr rtlCol="0" anchor="ctr"/>
                <a:lstStyle/>
                <a:p>
                  <a:pPr algn="ctr" defTabSz="1218565" fontAlgn="auto">
                    <a:spcBef>
                      <a:spcPts val="0"/>
                    </a:spcBef>
                    <a:spcAft>
                      <a:spcPts val="0"/>
                    </a:spcAft>
                    <a:defRPr/>
                  </a:pPr>
                  <a:endParaRPr lang="zh-CN" altLang="en-US" sz="2400" kern="0">
                    <a:solidFill>
                      <a:sysClr val="windowText" lastClr="000000"/>
                    </a:solidFill>
                    <a:latin typeface="Calibri"/>
                    <a:ea typeface="微软雅黑" pitchFamily="34" charset="-122"/>
                  </a:endParaRPr>
                </a:p>
              </p:txBody>
            </p:sp>
            <p:sp>
              <p:nvSpPr>
                <p:cNvPr id="27" name="椭圆 26"/>
                <p:cNvSpPr/>
                <p:nvPr/>
              </p:nvSpPr>
              <p:spPr>
                <a:xfrm>
                  <a:off x="1484232" y="1093651"/>
                  <a:ext cx="1504274" cy="1504273"/>
                </a:xfrm>
                <a:prstGeom prst="ellipse">
                  <a:avLst/>
                </a:prstGeom>
                <a:gradFill>
                  <a:gsLst>
                    <a:gs pos="0">
                      <a:sysClr val="window" lastClr="FFFFFF"/>
                    </a:gs>
                    <a:gs pos="51000">
                      <a:sysClr val="window" lastClr="FFFFFF">
                        <a:lumMod val="95000"/>
                      </a:sysClr>
                    </a:gs>
                    <a:gs pos="100000">
                      <a:sysClr val="window" lastClr="FFFFFF">
                        <a:lumMod val="85000"/>
                      </a:sysClr>
                    </a:gs>
                  </a:gsLst>
                  <a:lin ang="18900000" scaled="0"/>
                </a:gradFill>
                <a:ln w="25400" cap="flat" cmpd="sng" algn="ctr">
                  <a:noFill/>
                  <a:prstDash val="solid"/>
                </a:ln>
                <a:effectLst/>
              </p:spPr>
              <p:txBody>
                <a:bodyPr rtlCol="0" anchor="ctr"/>
                <a:lstStyle/>
                <a:p>
                  <a:pPr algn="ctr" defTabSz="1218565" fontAlgn="auto">
                    <a:spcBef>
                      <a:spcPts val="0"/>
                    </a:spcBef>
                    <a:spcAft>
                      <a:spcPts val="0"/>
                    </a:spcAft>
                    <a:defRPr/>
                  </a:pPr>
                  <a:endParaRPr lang="zh-CN" altLang="en-US" sz="2400" kern="0">
                    <a:solidFill>
                      <a:sysClr val="window" lastClr="FFFFFF"/>
                    </a:solidFill>
                    <a:latin typeface="Calibri"/>
                    <a:ea typeface="微软雅黑" pitchFamily="34" charset="-122"/>
                  </a:endParaRPr>
                </a:p>
              </p:txBody>
            </p:sp>
          </p:grpSp>
          <p:sp>
            <p:nvSpPr>
              <p:cNvPr id="25" name="椭圆 24"/>
              <p:cNvSpPr/>
              <p:nvPr/>
            </p:nvSpPr>
            <p:spPr>
              <a:xfrm>
                <a:off x="4565570" y="2763062"/>
                <a:ext cx="1370298" cy="1370793"/>
              </a:xfrm>
              <a:prstGeom prst="ellipse">
                <a:avLst/>
              </a:prstGeom>
              <a:solidFill>
                <a:srgbClr val="C00000"/>
              </a:solidFill>
              <a:ln w="25400" cap="flat" cmpd="sng" algn="ctr">
                <a:noFill/>
                <a:prstDash val="solid"/>
              </a:ln>
              <a:effectLst/>
            </p:spPr>
            <p:txBody>
              <a:bodyPr rtlCol="0" anchor="ctr"/>
              <a:lstStyle/>
              <a:p>
                <a:pPr algn="ctr" defTabSz="1218565" fontAlgn="auto">
                  <a:spcBef>
                    <a:spcPts val="0"/>
                  </a:spcBef>
                  <a:spcAft>
                    <a:spcPts val="0"/>
                  </a:spcAft>
                  <a:defRPr/>
                </a:pPr>
                <a:endParaRPr lang="zh-CN" altLang="en-US" sz="2400" kern="0">
                  <a:solidFill>
                    <a:sysClr val="window" lastClr="FFFFFF"/>
                  </a:solidFill>
                  <a:latin typeface="Calibri"/>
                  <a:ea typeface="微软雅黑" pitchFamily="34" charset="-122"/>
                </a:endParaRPr>
              </a:p>
            </p:txBody>
          </p:sp>
        </p:grpSp>
        <p:sp>
          <p:nvSpPr>
            <p:cNvPr id="23" name="TextBox 22"/>
            <p:cNvSpPr txBox="1"/>
            <p:nvPr/>
          </p:nvSpPr>
          <p:spPr>
            <a:xfrm>
              <a:off x="2694008" y="3876616"/>
              <a:ext cx="1023615" cy="932815"/>
            </a:xfrm>
            <a:prstGeom prst="rect">
              <a:avLst/>
            </a:prstGeom>
            <a:noFill/>
          </p:spPr>
          <p:txBody>
            <a:bodyPr wrap="square" rtlCol="0">
              <a:spAutoFit/>
            </a:bodyPr>
            <a:lstStyle/>
            <a:p>
              <a:pPr defTabSz="1218565" fontAlgn="auto">
                <a:spcBef>
                  <a:spcPts val="0"/>
                </a:spcBef>
                <a:spcAft>
                  <a:spcPts val="0"/>
                </a:spcAft>
                <a:defRPr/>
              </a:pPr>
              <a:r>
                <a:rPr lang="zh-CN" altLang="en-US" sz="2400" kern="0" dirty="0">
                  <a:solidFill>
                    <a:sysClr val="window" lastClr="FFFFFF"/>
                  </a:solidFill>
                  <a:latin typeface="微软雅黑" pitchFamily="34" charset="-122"/>
                  <a:ea typeface="微软雅黑" pitchFamily="34" charset="-122"/>
                </a:rPr>
                <a:t>利润表</a:t>
              </a:r>
              <a:endParaRPr lang="zh-CN" altLang="en-US" sz="2400" kern="0" dirty="0">
                <a:solidFill>
                  <a:sysClr val="window" lastClr="FFFFFF"/>
                </a:solidFill>
                <a:latin typeface="微软雅黑" pitchFamily="34" charset="-122"/>
                <a:ea typeface="微软雅黑" pitchFamily="34" charset="-122"/>
              </a:endParaRPr>
            </a:p>
          </p:txBody>
        </p:sp>
      </p:grpSp>
      <p:grpSp>
        <p:nvGrpSpPr>
          <p:cNvPr id="28" name="组合 27"/>
          <p:cNvGrpSpPr/>
          <p:nvPr/>
        </p:nvGrpSpPr>
        <p:grpSpPr>
          <a:xfrm>
            <a:off x="6639425" y="2998279"/>
            <a:ext cx="1608866" cy="1609190"/>
            <a:chOff x="7382260" y="3406041"/>
            <a:chExt cx="1805286" cy="1805938"/>
          </a:xfrm>
        </p:grpSpPr>
        <p:grpSp>
          <p:nvGrpSpPr>
            <p:cNvPr id="29" name="组合 28"/>
            <p:cNvGrpSpPr/>
            <p:nvPr/>
          </p:nvGrpSpPr>
          <p:grpSpPr>
            <a:xfrm>
              <a:off x="7382260" y="3406041"/>
              <a:ext cx="1805286" cy="1805938"/>
              <a:chOff x="4345444" y="2542859"/>
              <a:chExt cx="1810550" cy="1811205"/>
            </a:xfrm>
          </p:grpSpPr>
          <p:grpSp>
            <p:nvGrpSpPr>
              <p:cNvPr id="31" name="组合 3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3" name="同心圆 32"/>
                <p:cNvSpPr/>
                <p:nvPr/>
              </p:nvSpPr>
              <p:spPr>
                <a:xfrm>
                  <a:off x="1463339" y="1072758"/>
                  <a:ext cx="1546058" cy="1546058"/>
                </a:xfrm>
                <a:prstGeom prst="donut">
                  <a:avLst>
                    <a:gd name="adj" fmla="val 4879"/>
                  </a:avLst>
                </a:prstGeom>
                <a:gradFill>
                  <a:gsLst>
                    <a:gs pos="0">
                      <a:sysClr val="window" lastClr="FFFFFF">
                        <a:lumMod val="95000"/>
                      </a:sysClr>
                    </a:gs>
                    <a:gs pos="55000">
                      <a:sysClr val="window" lastClr="FFFFFF">
                        <a:lumMod val="95000"/>
                      </a:sysClr>
                    </a:gs>
                    <a:gs pos="100000">
                      <a:sysClr val="window" lastClr="FFFFFF">
                        <a:lumMod val="85000"/>
                      </a:sysClr>
                    </a:gs>
                  </a:gsLst>
                  <a:lin ang="8100000" scaled="0"/>
                </a:gradFill>
                <a:ln w="25400" cap="flat" cmpd="sng" algn="ctr">
                  <a:noFill/>
                  <a:prstDash val="solid"/>
                </a:ln>
                <a:effectLst/>
              </p:spPr>
              <p:txBody>
                <a:bodyPr rtlCol="0" anchor="ctr"/>
                <a:lstStyle/>
                <a:p>
                  <a:pPr algn="ctr" defTabSz="1218565" fontAlgn="auto">
                    <a:spcBef>
                      <a:spcPts val="0"/>
                    </a:spcBef>
                    <a:spcAft>
                      <a:spcPts val="0"/>
                    </a:spcAft>
                    <a:defRPr/>
                  </a:pPr>
                  <a:endParaRPr lang="zh-CN" altLang="en-US" sz="2400" kern="0">
                    <a:solidFill>
                      <a:sysClr val="windowText" lastClr="000000"/>
                    </a:solidFill>
                    <a:latin typeface="Calibri"/>
                    <a:ea typeface="微软雅黑" pitchFamily="34" charset="-122"/>
                  </a:endParaRPr>
                </a:p>
              </p:txBody>
            </p:sp>
            <p:sp>
              <p:nvSpPr>
                <p:cNvPr id="34" name="椭圆 33"/>
                <p:cNvSpPr/>
                <p:nvPr/>
              </p:nvSpPr>
              <p:spPr>
                <a:xfrm>
                  <a:off x="1484232" y="1093651"/>
                  <a:ext cx="1504274" cy="1504273"/>
                </a:xfrm>
                <a:prstGeom prst="ellipse">
                  <a:avLst/>
                </a:prstGeom>
                <a:gradFill>
                  <a:gsLst>
                    <a:gs pos="0">
                      <a:sysClr val="window" lastClr="FFFFFF"/>
                    </a:gs>
                    <a:gs pos="51000">
                      <a:sysClr val="window" lastClr="FFFFFF">
                        <a:lumMod val="95000"/>
                      </a:sysClr>
                    </a:gs>
                    <a:gs pos="100000">
                      <a:sysClr val="window" lastClr="FFFFFF">
                        <a:lumMod val="85000"/>
                      </a:sysClr>
                    </a:gs>
                  </a:gsLst>
                  <a:lin ang="18900000" scaled="0"/>
                </a:gradFill>
                <a:ln w="25400" cap="flat" cmpd="sng" algn="ctr">
                  <a:noFill/>
                  <a:prstDash val="solid"/>
                </a:ln>
                <a:effectLst/>
              </p:spPr>
              <p:txBody>
                <a:bodyPr rtlCol="0" anchor="ctr"/>
                <a:lstStyle/>
                <a:p>
                  <a:pPr algn="ctr" defTabSz="1218565" fontAlgn="auto">
                    <a:spcBef>
                      <a:spcPts val="0"/>
                    </a:spcBef>
                    <a:spcAft>
                      <a:spcPts val="0"/>
                    </a:spcAft>
                    <a:defRPr/>
                  </a:pPr>
                  <a:endParaRPr lang="zh-CN" altLang="en-US" sz="2400" kern="0">
                    <a:solidFill>
                      <a:sysClr val="window" lastClr="FFFFFF"/>
                    </a:solidFill>
                    <a:latin typeface="Calibri"/>
                    <a:ea typeface="微软雅黑" pitchFamily="34" charset="-122"/>
                  </a:endParaRPr>
                </a:p>
              </p:txBody>
            </p:sp>
          </p:grpSp>
          <p:sp>
            <p:nvSpPr>
              <p:cNvPr id="32" name="椭圆 31"/>
              <p:cNvSpPr/>
              <p:nvPr/>
            </p:nvSpPr>
            <p:spPr>
              <a:xfrm>
                <a:off x="4565570" y="2763062"/>
                <a:ext cx="1370298" cy="1370793"/>
              </a:xfrm>
              <a:prstGeom prst="ellipse">
                <a:avLst/>
              </a:prstGeom>
              <a:solidFill>
                <a:srgbClr val="C00000"/>
              </a:solidFill>
              <a:ln w="25400" cap="flat" cmpd="sng" algn="ctr">
                <a:noFill/>
                <a:prstDash val="solid"/>
              </a:ln>
              <a:effectLst/>
            </p:spPr>
            <p:txBody>
              <a:bodyPr rtlCol="0" anchor="ctr"/>
              <a:lstStyle/>
              <a:p>
                <a:pPr algn="ctr" defTabSz="1218565" fontAlgn="auto">
                  <a:spcBef>
                    <a:spcPts val="0"/>
                  </a:spcBef>
                  <a:spcAft>
                    <a:spcPts val="0"/>
                  </a:spcAft>
                  <a:defRPr/>
                </a:pPr>
                <a:endParaRPr lang="zh-CN" altLang="en-US" sz="2400" kern="0">
                  <a:solidFill>
                    <a:sysClr val="window" lastClr="FFFFFF"/>
                  </a:solidFill>
                  <a:latin typeface="Calibri"/>
                  <a:ea typeface="微软雅黑" pitchFamily="34" charset="-122"/>
                </a:endParaRPr>
              </a:p>
            </p:txBody>
          </p:sp>
        </p:grpSp>
        <p:sp>
          <p:nvSpPr>
            <p:cNvPr id="30" name="TextBox 29"/>
            <p:cNvSpPr txBox="1"/>
            <p:nvPr/>
          </p:nvSpPr>
          <p:spPr>
            <a:xfrm>
              <a:off x="7875197" y="3876616"/>
              <a:ext cx="1023615" cy="932815"/>
            </a:xfrm>
            <a:prstGeom prst="rect">
              <a:avLst/>
            </a:prstGeom>
            <a:noFill/>
          </p:spPr>
          <p:txBody>
            <a:bodyPr wrap="square" rtlCol="0">
              <a:spAutoFit/>
            </a:bodyPr>
            <a:lstStyle/>
            <a:p>
              <a:pPr defTabSz="1218565" fontAlgn="auto">
                <a:spcBef>
                  <a:spcPts val="0"/>
                </a:spcBef>
                <a:spcAft>
                  <a:spcPts val="0"/>
                </a:spcAft>
                <a:defRPr/>
              </a:pPr>
              <a:r>
                <a:rPr lang="zh-CN" altLang="en-US" sz="2400" kern="0" dirty="0">
                  <a:solidFill>
                    <a:sysClr val="window" lastClr="FFFFFF"/>
                  </a:solidFill>
                  <a:latin typeface="微软雅黑" pitchFamily="34" charset="-122"/>
                  <a:ea typeface="微软雅黑" pitchFamily="34" charset="-122"/>
                </a:rPr>
                <a:t>基本信息</a:t>
              </a:r>
              <a:endParaRPr lang="zh-CN" altLang="en-US" sz="2400" kern="0" dirty="0">
                <a:solidFill>
                  <a:sysClr val="window" lastClr="FFFFFF"/>
                </a:solidFill>
                <a:latin typeface="微软雅黑" pitchFamily="34" charset="-122"/>
                <a:ea typeface="微软雅黑" pitchFamily="34" charset="-122"/>
              </a:endParaRPr>
            </a:p>
          </p:txBody>
        </p:sp>
      </p:grpSp>
      <p:grpSp>
        <p:nvGrpSpPr>
          <p:cNvPr id="35" name="组合 34"/>
          <p:cNvGrpSpPr/>
          <p:nvPr/>
        </p:nvGrpSpPr>
        <p:grpSpPr>
          <a:xfrm>
            <a:off x="4326267" y="2986487"/>
            <a:ext cx="1608866" cy="1609190"/>
            <a:chOff x="4811090" y="3406041"/>
            <a:chExt cx="1805286" cy="1805938"/>
          </a:xfrm>
        </p:grpSpPr>
        <p:grpSp>
          <p:nvGrpSpPr>
            <p:cNvPr id="36" name="组合 35"/>
            <p:cNvGrpSpPr/>
            <p:nvPr/>
          </p:nvGrpSpPr>
          <p:grpSpPr>
            <a:xfrm>
              <a:off x="4811090" y="3406041"/>
              <a:ext cx="1805286" cy="1805938"/>
              <a:chOff x="4345444" y="2542859"/>
              <a:chExt cx="1810550" cy="1811205"/>
            </a:xfrm>
          </p:grpSpPr>
          <p:grpSp>
            <p:nvGrpSpPr>
              <p:cNvPr id="38" name="组合 37"/>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0" name="同心圆 39"/>
                <p:cNvSpPr/>
                <p:nvPr/>
              </p:nvSpPr>
              <p:spPr>
                <a:xfrm>
                  <a:off x="1463339" y="1072758"/>
                  <a:ext cx="1546058" cy="1546058"/>
                </a:xfrm>
                <a:prstGeom prst="donut">
                  <a:avLst>
                    <a:gd name="adj" fmla="val 4879"/>
                  </a:avLst>
                </a:prstGeom>
                <a:gradFill>
                  <a:gsLst>
                    <a:gs pos="0">
                      <a:sysClr val="window" lastClr="FFFFFF">
                        <a:lumMod val="95000"/>
                      </a:sysClr>
                    </a:gs>
                    <a:gs pos="55000">
                      <a:sysClr val="window" lastClr="FFFFFF">
                        <a:lumMod val="95000"/>
                      </a:sysClr>
                    </a:gs>
                    <a:gs pos="100000">
                      <a:sysClr val="window" lastClr="FFFFFF">
                        <a:lumMod val="85000"/>
                      </a:sysClr>
                    </a:gs>
                  </a:gsLst>
                  <a:lin ang="8100000" scaled="0"/>
                </a:gradFill>
                <a:ln w="25400" cap="flat" cmpd="sng" algn="ctr">
                  <a:noFill/>
                  <a:prstDash val="solid"/>
                </a:ln>
                <a:effectLst/>
              </p:spPr>
              <p:txBody>
                <a:bodyPr rtlCol="0" anchor="ctr"/>
                <a:lstStyle/>
                <a:p>
                  <a:pPr algn="ctr" defTabSz="1218565" fontAlgn="auto">
                    <a:spcBef>
                      <a:spcPts val="0"/>
                    </a:spcBef>
                    <a:spcAft>
                      <a:spcPts val="0"/>
                    </a:spcAft>
                    <a:defRPr/>
                  </a:pPr>
                  <a:endParaRPr lang="zh-CN" altLang="en-US" sz="2400" kern="0">
                    <a:solidFill>
                      <a:sysClr val="windowText" lastClr="000000"/>
                    </a:solidFill>
                    <a:latin typeface="Calibri"/>
                    <a:ea typeface="微软雅黑" pitchFamily="34" charset="-122"/>
                  </a:endParaRPr>
                </a:p>
              </p:txBody>
            </p:sp>
            <p:sp>
              <p:nvSpPr>
                <p:cNvPr id="41" name="椭圆 40"/>
                <p:cNvSpPr/>
                <p:nvPr/>
              </p:nvSpPr>
              <p:spPr>
                <a:xfrm>
                  <a:off x="1484232" y="1093651"/>
                  <a:ext cx="1504274" cy="1504273"/>
                </a:xfrm>
                <a:prstGeom prst="ellipse">
                  <a:avLst/>
                </a:prstGeom>
                <a:gradFill>
                  <a:gsLst>
                    <a:gs pos="0">
                      <a:sysClr val="window" lastClr="FFFFFF"/>
                    </a:gs>
                    <a:gs pos="51000">
                      <a:sysClr val="window" lastClr="FFFFFF">
                        <a:lumMod val="95000"/>
                      </a:sysClr>
                    </a:gs>
                    <a:gs pos="100000">
                      <a:sysClr val="window" lastClr="FFFFFF">
                        <a:lumMod val="85000"/>
                      </a:sysClr>
                    </a:gs>
                  </a:gsLst>
                  <a:lin ang="18900000" scaled="0"/>
                </a:gradFill>
                <a:ln w="25400" cap="flat" cmpd="sng" algn="ctr">
                  <a:noFill/>
                  <a:prstDash val="solid"/>
                </a:ln>
                <a:effectLst/>
              </p:spPr>
              <p:txBody>
                <a:bodyPr rtlCol="0" anchor="ctr"/>
                <a:lstStyle/>
                <a:p>
                  <a:pPr algn="ctr" defTabSz="1218565" fontAlgn="auto">
                    <a:spcBef>
                      <a:spcPts val="0"/>
                    </a:spcBef>
                    <a:spcAft>
                      <a:spcPts val="0"/>
                    </a:spcAft>
                    <a:defRPr/>
                  </a:pPr>
                  <a:endParaRPr lang="zh-CN" altLang="en-US" sz="2400" kern="0">
                    <a:solidFill>
                      <a:sysClr val="window" lastClr="FFFFFF"/>
                    </a:solidFill>
                    <a:latin typeface="Calibri"/>
                    <a:ea typeface="微软雅黑" pitchFamily="34" charset="-122"/>
                  </a:endParaRPr>
                </a:p>
              </p:txBody>
            </p:sp>
          </p:grpSp>
          <p:sp>
            <p:nvSpPr>
              <p:cNvPr id="39" name="椭圆 38"/>
              <p:cNvSpPr/>
              <p:nvPr/>
            </p:nvSpPr>
            <p:spPr>
              <a:xfrm>
                <a:off x="4565570" y="2763062"/>
                <a:ext cx="1370298" cy="1370793"/>
              </a:xfrm>
              <a:prstGeom prst="ellipse">
                <a:avLst/>
              </a:prstGeom>
              <a:solidFill>
                <a:srgbClr val="C00000"/>
              </a:solidFill>
              <a:ln w="25400" cap="flat" cmpd="sng" algn="ctr">
                <a:noFill/>
                <a:prstDash val="solid"/>
              </a:ln>
              <a:effectLst/>
            </p:spPr>
            <p:txBody>
              <a:bodyPr rtlCol="0" anchor="ctr"/>
              <a:lstStyle/>
              <a:p>
                <a:pPr algn="ctr" defTabSz="1218565" fontAlgn="auto">
                  <a:spcBef>
                    <a:spcPts val="0"/>
                  </a:spcBef>
                  <a:spcAft>
                    <a:spcPts val="0"/>
                  </a:spcAft>
                  <a:defRPr/>
                </a:pPr>
                <a:endParaRPr lang="zh-CN" altLang="en-US" sz="2400" kern="0">
                  <a:solidFill>
                    <a:sysClr val="window" lastClr="FFFFFF"/>
                  </a:solidFill>
                  <a:latin typeface="Calibri"/>
                  <a:ea typeface="微软雅黑" pitchFamily="34" charset="-122"/>
                </a:endParaRPr>
              </a:p>
            </p:txBody>
          </p:sp>
        </p:grpSp>
        <p:sp>
          <p:nvSpPr>
            <p:cNvPr id="37" name="TextBox 36"/>
            <p:cNvSpPr txBox="1"/>
            <p:nvPr/>
          </p:nvSpPr>
          <p:spPr>
            <a:xfrm>
              <a:off x="5304027" y="3876616"/>
              <a:ext cx="1023615" cy="932815"/>
            </a:xfrm>
            <a:prstGeom prst="rect">
              <a:avLst/>
            </a:prstGeom>
            <a:noFill/>
          </p:spPr>
          <p:txBody>
            <a:bodyPr wrap="square" rtlCol="0">
              <a:spAutoFit/>
            </a:bodyPr>
            <a:lstStyle/>
            <a:p>
              <a:pPr defTabSz="1218565" fontAlgn="auto">
                <a:spcBef>
                  <a:spcPts val="0"/>
                </a:spcBef>
                <a:spcAft>
                  <a:spcPts val="0"/>
                </a:spcAft>
                <a:defRPr/>
              </a:pPr>
              <a:r>
                <a:rPr lang="zh-CN" altLang="en-US" sz="2400" kern="0" dirty="0">
                  <a:solidFill>
                    <a:sysClr val="window" lastClr="FFFFFF"/>
                  </a:solidFill>
                  <a:latin typeface="微软雅黑" pitchFamily="34" charset="-122"/>
                  <a:ea typeface="微软雅黑" pitchFamily="34" charset="-122"/>
                </a:rPr>
                <a:t>资产负债</a:t>
              </a:r>
              <a:endParaRPr lang="zh-CN" altLang="en-US" sz="2400" kern="0" dirty="0">
                <a:solidFill>
                  <a:sysClr val="window" lastClr="FFFFFF"/>
                </a:solidFill>
                <a:latin typeface="微软雅黑" pitchFamily="34" charset="-122"/>
                <a:ea typeface="微软雅黑" pitchFamily="34" charset="-122"/>
              </a:endParaRPr>
            </a:p>
          </p:txBody>
        </p:sp>
      </p:grpSp>
      <p:grpSp>
        <p:nvGrpSpPr>
          <p:cNvPr id="42" name="组合 41"/>
          <p:cNvGrpSpPr/>
          <p:nvPr/>
        </p:nvGrpSpPr>
        <p:grpSpPr>
          <a:xfrm>
            <a:off x="8940956" y="2998279"/>
            <a:ext cx="1608866" cy="1609190"/>
            <a:chOff x="9964778" y="3406041"/>
            <a:chExt cx="1805286" cy="1805938"/>
          </a:xfrm>
        </p:grpSpPr>
        <p:grpSp>
          <p:nvGrpSpPr>
            <p:cNvPr id="43" name="组合 42"/>
            <p:cNvGrpSpPr/>
            <p:nvPr/>
          </p:nvGrpSpPr>
          <p:grpSpPr>
            <a:xfrm>
              <a:off x="9964778" y="3406041"/>
              <a:ext cx="1805286" cy="1805938"/>
              <a:chOff x="4345444" y="2542859"/>
              <a:chExt cx="1810550" cy="1811205"/>
            </a:xfrm>
          </p:grpSpPr>
          <p:grpSp>
            <p:nvGrpSpPr>
              <p:cNvPr id="45" name="组合 4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7" name="同心圆 46"/>
                <p:cNvSpPr/>
                <p:nvPr/>
              </p:nvSpPr>
              <p:spPr>
                <a:xfrm>
                  <a:off x="1463339" y="1072758"/>
                  <a:ext cx="1546058" cy="1546058"/>
                </a:xfrm>
                <a:prstGeom prst="donut">
                  <a:avLst>
                    <a:gd name="adj" fmla="val 4879"/>
                  </a:avLst>
                </a:prstGeom>
                <a:gradFill>
                  <a:gsLst>
                    <a:gs pos="0">
                      <a:sysClr val="window" lastClr="FFFFFF">
                        <a:lumMod val="95000"/>
                      </a:sysClr>
                    </a:gs>
                    <a:gs pos="55000">
                      <a:sysClr val="window" lastClr="FFFFFF">
                        <a:lumMod val="95000"/>
                      </a:sysClr>
                    </a:gs>
                    <a:gs pos="100000">
                      <a:sysClr val="window" lastClr="FFFFFF">
                        <a:lumMod val="85000"/>
                      </a:sysClr>
                    </a:gs>
                  </a:gsLst>
                  <a:lin ang="8100000" scaled="0"/>
                </a:gradFill>
                <a:ln w="25400" cap="flat" cmpd="sng" algn="ctr">
                  <a:noFill/>
                  <a:prstDash val="solid"/>
                </a:ln>
                <a:effectLst/>
              </p:spPr>
              <p:txBody>
                <a:bodyPr rtlCol="0" anchor="ctr"/>
                <a:lstStyle/>
                <a:p>
                  <a:pPr algn="ctr" defTabSz="1218565" fontAlgn="auto">
                    <a:spcBef>
                      <a:spcPts val="0"/>
                    </a:spcBef>
                    <a:spcAft>
                      <a:spcPts val="0"/>
                    </a:spcAft>
                    <a:defRPr/>
                  </a:pPr>
                  <a:endParaRPr lang="zh-CN" altLang="en-US" sz="2400" kern="0">
                    <a:solidFill>
                      <a:sysClr val="windowText" lastClr="000000"/>
                    </a:solidFill>
                    <a:latin typeface="Calibri"/>
                    <a:ea typeface="微软雅黑" pitchFamily="34" charset="-122"/>
                  </a:endParaRPr>
                </a:p>
              </p:txBody>
            </p:sp>
            <p:sp>
              <p:nvSpPr>
                <p:cNvPr id="48" name="椭圆 47"/>
                <p:cNvSpPr/>
                <p:nvPr/>
              </p:nvSpPr>
              <p:spPr>
                <a:xfrm>
                  <a:off x="1484232" y="1093651"/>
                  <a:ext cx="1504274" cy="1504273"/>
                </a:xfrm>
                <a:prstGeom prst="ellipse">
                  <a:avLst/>
                </a:prstGeom>
                <a:gradFill>
                  <a:gsLst>
                    <a:gs pos="0">
                      <a:sysClr val="window" lastClr="FFFFFF"/>
                    </a:gs>
                    <a:gs pos="51000">
                      <a:sysClr val="window" lastClr="FFFFFF">
                        <a:lumMod val="95000"/>
                      </a:sysClr>
                    </a:gs>
                    <a:gs pos="100000">
                      <a:sysClr val="window" lastClr="FFFFFF">
                        <a:lumMod val="85000"/>
                      </a:sysClr>
                    </a:gs>
                  </a:gsLst>
                  <a:lin ang="18900000" scaled="0"/>
                </a:gradFill>
                <a:ln w="25400" cap="flat" cmpd="sng" algn="ctr">
                  <a:noFill/>
                  <a:prstDash val="solid"/>
                </a:ln>
                <a:effectLst/>
              </p:spPr>
              <p:txBody>
                <a:bodyPr rtlCol="0" anchor="ctr"/>
                <a:lstStyle/>
                <a:p>
                  <a:pPr algn="ctr" defTabSz="1218565" fontAlgn="auto">
                    <a:spcBef>
                      <a:spcPts val="0"/>
                    </a:spcBef>
                    <a:spcAft>
                      <a:spcPts val="0"/>
                    </a:spcAft>
                    <a:defRPr/>
                  </a:pPr>
                  <a:endParaRPr lang="zh-CN" altLang="en-US" sz="2400" kern="0">
                    <a:solidFill>
                      <a:sysClr val="window" lastClr="FFFFFF"/>
                    </a:solidFill>
                    <a:latin typeface="Calibri"/>
                    <a:ea typeface="微软雅黑" pitchFamily="34" charset="-122"/>
                  </a:endParaRPr>
                </a:p>
              </p:txBody>
            </p:sp>
          </p:grpSp>
          <p:sp>
            <p:nvSpPr>
              <p:cNvPr id="46" name="椭圆 45"/>
              <p:cNvSpPr/>
              <p:nvPr/>
            </p:nvSpPr>
            <p:spPr>
              <a:xfrm>
                <a:off x="4565570" y="2763062"/>
                <a:ext cx="1370298" cy="1370793"/>
              </a:xfrm>
              <a:prstGeom prst="ellipse">
                <a:avLst/>
              </a:prstGeom>
              <a:solidFill>
                <a:srgbClr val="C00000"/>
              </a:solidFill>
              <a:ln w="25400" cap="flat" cmpd="sng" algn="ctr">
                <a:noFill/>
                <a:prstDash val="solid"/>
              </a:ln>
              <a:effectLst/>
            </p:spPr>
            <p:txBody>
              <a:bodyPr rtlCol="0" anchor="ctr"/>
              <a:lstStyle/>
              <a:p>
                <a:pPr algn="ctr" defTabSz="1218565" fontAlgn="auto">
                  <a:spcBef>
                    <a:spcPts val="0"/>
                  </a:spcBef>
                  <a:spcAft>
                    <a:spcPts val="0"/>
                  </a:spcAft>
                  <a:defRPr/>
                </a:pPr>
                <a:endParaRPr lang="zh-CN" altLang="en-US" sz="2400" kern="0">
                  <a:solidFill>
                    <a:sysClr val="window" lastClr="FFFFFF"/>
                  </a:solidFill>
                  <a:latin typeface="Calibri"/>
                  <a:ea typeface="微软雅黑" pitchFamily="34" charset="-122"/>
                </a:endParaRPr>
              </a:p>
            </p:txBody>
          </p:sp>
        </p:grpSp>
        <p:sp>
          <p:nvSpPr>
            <p:cNvPr id="44" name="TextBox 43"/>
            <p:cNvSpPr txBox="1"/>
            <p:nvPr/>
          </p:nvSpPr>
          <p:spPr>
            <a:xfrm>
              <a:off x="10457715" y="3876616"/>
              <a:ext cx="1023615" cy="932815"/>
            </a:xfrm>
            <a:prstGeom prst="rect">
              <a:avLst/>
            </a:prstGeom>
            <a:noFill/>
          </p:spPr>
          <p:txBody>
            <a:bodyPr wrap="square" rtlCol="0">
              <a:spAutoFit/>
            </a:bodyPr>
            <a:lstStyle/>
            <a:p>
              <a:pPr defTabSz="1218565" fontAlgn="auto">
                <a:spcBef>
                  <a:spcPts val="0"/>
                </a:spcBef>
                <a:spcAft>
                  <a:spcPts val="0"/>
                </a:spcAft>
                <a:defRPr/>
              </a:pPr>
              <a:r>
                <a:rPr lang="zh-CN" altLang="en-US" sz="2400" kern="0" dirty="0">
                  <a:solidFill>
                    <a:sysClr val="window" lastClr="FFFFFF"/>
                  </a:solidFill>
                  <a:latin typeface="微软雅黑" pitchFamily="34" charset="-122"/>
                  <a:ea typeface="微软雅黑" pitchFamily="34" charset="-122"/>
                </a:rPr>
                <a:t>违法违章</a:t>
              </a:r>
              <a:endParaRPr lang="zh-CN" altLang="en-US" sz="2400" kern="0" dirty="0">
                <a:solidFill>
                  <a:sysClr val="window" lastClr="FFFFFF"/>
                </a:solidFill>
                <a:latin typeface="微软雅黑" pitchFamily="34" charset="-122"/>
                <a:ea typeface="微软雅黑" pitchFamily="34" charset="-122"/>
              </a:endParaRPr>
            </a:p>
          </p:txBody>
        </p:sp>
      </p:grpSp>
      <p:sp>
        <p:nvSpPr>
          <p:cNvPr id="49" name="矩形 48"/>
          <p:cNvSpPr/>
          <p:nvPr/>
        </p:nvSpPr>
        <p:spPr>
          <a:xfrm>
            <a:off x="9051653" y="4669894"/>
            <a:ext cx="1583882" cy="461772"/>
          </a:xfrm>
          <a:prstGeom prst="rect">
            <a:avLst/>
          </a:prstGeom>
        </p:spPr>
        <p:txBody>
          <a:bodyPr wrap="none">
            <a:spAutoFit/>
          </a:bodyPr>
          <a:lstStyle/>
          <a:p>
            <a:pPr lvl="0">
              <a:lnSpc>
                <a:spcPct val="150000"/>
              </a:lnSpc>
              <a:spcBef>
                <a:spcPts val="600"/>
              </a:spcBef>
            </a:pPr>
            <a:r>
              <a:rPr lang="en-US" altLang="zh-CN" sz="1600" b="1" dirty="0"/>
              <a:t>4.</a:t>
            </a:r>
            <a:r>
              <a:rPr lang="zh-CN" altLang="zh-CN" sz="1600" b="1" dirty="0"/>
              <a:t>违法违章信息</a:t>
            </a:r>
            <a:endParaRPr lang="en-US" altLang="zh-CN" sz="1600" b="1" dirty="0"/>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childTnLst>
                              </p:cTn>
                            </p:par>
                            <p:par>
                              <p:cTn id="14" fill="hold">
                                <p:stCondLst>
                                  <p:cond delay="1500"/>
                                </p:stCondLst>
                                <p:childTnLst>
                                  <p:par>
                                    <p:cTn id="15" presetID="2" presetClass="entr" presetSubtype="12" accel="58000" fill="hold" nodeType="afterEffect" p14:presetBounceEnd="58000">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14:bounceEnd="58000">
                                          <p:cBhvr additive="base">
                                            <p:cTn id="17" dur="2000" fill="hold"/>
                                            <p:tgtEl>
                                              <p:spTgt spid="21"/>
                                            </p:tgtEl>
                                            <p:attrNameLst>
                                              <p:attrName>ppt_x</p:attrName>
                                            </p:attrNameLst>
                                          </p:cBhvr>
                                          <p:tavLst>
                                            <p:tav tm="0">
                                              <p:val>
                                                <p:strVal val="0-#ppt_w/2"/>
                                              </p:val>
                                            </p:tav>
                                            <p:tav tm="100000">
                                              <p:val>
                                                <p:strVal val="#ppt_x"/>
                                              </p:val>
                                            </p:tav>
                                          </p:tavLst>
                                        </p:anim>
                                        <p:anim calcmode="lin" valueType="num" p14:bounceEnd="58000">
                                          <p:cBhvr additive="base">
                                            <p:cTn id="18" dur="20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3" accel="58000" fill="hold" nodeType="withEffect" p14:presetBounceEnd="58000">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14:bounceEnd="58000">
                                          <p:cBhvr additive="base">
                                            <p:cTn id="21" dur="2000" fill="hold"/>
                                            <p:tgtEl>
                                              <p:spTgt spid="35"/>
                                            </p:tgtEl>
                                            <p:attrNameLst>
                                              <p:attrName>ppt_x</p:attrName>
                                            </p:attrNameLst>
                                          </p:cBhvr>
                                          <p:tavLst>
                                            <p:tav tm="0">
                                              <p:val>
                                                <p:strVal val="1+#ppt_w/2"/>
                                              </p:val>
                                            </p:tav>
                                            <p:tav tm="100000">
                                              <p:val>
                                                <p:strVal val="#ppt_x"/>
                                              </p:val>
                                            </p:tav>
                                          </p:tavLst>
                                        </p:anim>
                                        <p:anim calcmode="lin" valueType="num" p14:bounceEnd="58000">
                                          <p:cBhvr additive="base">
                                            <p:cTn id="22" dur="2000" fill="hold"/>
                                            <p:tgtEl>
                                              <p:spTgt spid="35"/>
                                            </p:tgtEl>
                                            <p:attrNameLst>
                                              <p:attrName>ppt_y</p:attrName>
                                            </p:attrNameLst>
                                          </p:cBhvr>
                                          <p:tavLst>
                                            <p:tav tm="0">
                                              <p:val>
                                                <p:strVal val="0-#ppt_h/2"/>
                                              </p:val>
                                            </p:tav>
                                            <p:tav tm="100000">
                                              <p:val>
                                                <p:strVal val="#ppt_y"/>
                                              </p:val>
                                            </p:tav>
                                          </p:tavLst>
                                        </p:anim>
                                      </p:childTnLst>
                                    </p:cTn>
                                  </p:par>
                                  <p:par>
                                    <p:cTn id="23" presetID="2" presetClass="entr" presetSubtype="12" accel="58000" fill="hold" nodeType="withEffect" p14:presetBounceEnd="58000">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14:bounceEnd="58000">
                                          <p:cBhvr additive="base">
                                            <p:cTn id="25" dur="2000" fill="hold"/>
                                            <p:tgtEl>
                                              <p:spTgt spid="28"/>
                                            </p:tgtEl>
                                            <p:attrNameLst>
                                              <p:attrName>ppt_x</p:attrName>
                                            </p:attrNameLst>
                                          </p:cBhvr>
                                          <p:tavLst>
                                            <p:tav tm="0">
                                              <p:val>
                                                <p:strVal val="0-#ppt_w/2"/>
                                              </p:val>
                                            </p:tav>
                                            <p:tav tm="100000">
                                              <p:val>
                                                <p:strVal val="#ppt_x"/>
                                              </p:val>
                                            </p:tav>
                                          </p:tavLst>
                                        </p:anim>
                                        <p:anim calcmode="lin" valueType="num" p14:bounceEnd="58000">
                                          <p:cBhvr additive="base">
                                            <p:cTn id="26" dur="2000" fill="hold"/>
                                            <p:tgtEl>
                                              <p:spTgt spid="28"/>
                                            </p:tgtEl>
                                            <p:attrNameLst>
                                              <p:attrName>ppt_y</p:attrName>
                                            </p:attrNameLst>
                                          </p:cBhvr>
                                          <p:tavLst>
                                            <p:tav tm="0">
                                              <p:val>
                                                <p:strVal val="1+#ppt_h/2"/>
                                              </p:val>
                                            </p:tav>
                                            <p:tav tm="100000">
                                              <p:val>
                                                <p:strVal val="#ppt_y"/>
                                              </p:val>
                                            </p:tav>
                                          </p:tavLst>
                                        </p:anim>
                                      </p:childTnLst>
                                    </p:cTn>
                                  </p:par>
                                  <p:par>
                                    <p:cTn id="27" presetID="2" presetClass="entr" presetSubtype="3" accel="58000" fill="hold" nodeType="withEffect" p14:presetBounceEnd="58000">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14:bounceEnd="58000">
                                          <p:cBhvr additive="base">
                                            <p:cTn id="29" dur="2000" fill="hold"/>
                                            <p:tgtEl>
                                              <p:spTgt spid="42"/>
                                            </p:tgtEl>
                                            <p:attrNameLst>
                                              <p:attrName>ppt_x</p:attrName>
                                            </p:attrNameLst>
                                          </p:cBhvr>
                                          <p:tavLst>
                                            <p:tav tm="0">
                                              <p:val>
                                                <p:strVal val="1+#ppt_w/2"/>
                                              </p:val>
                                            </p:tav>
                                            <p:tav tm="100000">
                                              <p:val>
                                                <p:strVal val="#ppt_x"/>
                                              </p:val>
                                            </p:tav>
                                          </p:tavLst>
                                        </p:anim>
                                        <p:anim calcmode="lin" valueType="num" p14:bounceEnd="58000">
                                          <p:cBhvr additive="base">
                                            <p:cTn id="30" dur="2000" fill="hold"/>
                                            <p:tgtEl>
                                              <p:spTgt spid="42"/>
                                            </p:tgtEl>
                                            <p:attrNameLst>
                                              <p:attrName>ppt_y</p:attrName>
                                            </p:attrNameLst>
                                          </p:cBhvr>
                                          <p:tavLst>
                                            <p:tav tm="0">
                                              <p:val>
                                                <p:strVal val="0-#ppt_h/2"/>
                                              </p:val>
                                            </p:tav>
                                            <p:tav tm="100000">
                                              <p:val>
                                                <p:strVal val="#ppt_y"/>
                                              </p:val>
                                            </p:tav>
                                          </p:tavLst>
                                        </p:anim>
                                      </p:childTnLst>
                                    </p:cTn>
                                  </p:par>
                                </p:childTnLst>
                              </p:cTn>
                            </p:par>
                            <p:par>
                              <p:cTn id="31" fill="hold">
                                <p:stCondLst>
                                  <p:cond delay="3500"/>
                                </p:stCondLst>
                                <p:childTnLst>
                                  <p:par>
                                    <p:cTn id="32" presetID="42"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1000"/>
                                            <p:tgtEl>
                                              <p:spTgt spid="4"/>
                                            </p:tgtEl>
                                          </p:cBhvr>
                                        </p:animEffect>
                                      </p:childTnLst>
                                    </p:cTn>
                                  </p:par>
                                </p:childTnLst>
                              </p:cTn>
                            </p:par>
                            <p:par>
                              <p:cTn id="14" fill="hold">
                                <p:stCondLst>
                                  <p:cond delay="1500"/>
                                </p:stCondLst>
                                <p:childTnLst>
                                  <p:par>
                                    <p:cTn id="15" presetID="2" presetClass="entr" presetSubtype="12" accel="58000"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2000" fill="hold"/>
                                            <p:tgtEl>
                                              <p:spTgt spid="21"/>
                                            </p:tgtEl>
                                            <p:attrNameLst>
                                              <p:attrName>ppt_x</p:attrName>
                                            </p:attrNameLst>
                                          </p:cBhvr>
                                          <p:tavLst>
                                            <p:tav tm="0">
                                              <p:val>
                                                <p:strVal val="0-#ppt_w/2"/>
                                              </p:val>
                                            </p:tav>
                                            <p:tav tm="100000">
                                              <p:val>
                                                <p:strVal val="#ppt_x"/>
                                              </p:val>
                                            </p:tav>
                                          </p:tavLst>
                                        </p:anim>
                                        <p:anim calcmode="lin" valueType="num">
                                          <p:cBhvr additive="base">
                                            <p:cTn id="18" dur="20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3" accel="5800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2000" fill="hold"/>
                                            <p:tgtEl>
                                              <p:spTgt spid="35"/>
                                            </p:tgtEl>
                                            <p:attrNameLst>
                                              <p:attrName>ppt_x</p:attrName>
                                            </p:attrNameLst>
                                          </p:cBhvr>
                                          <p:tavLst>
                                            <p:tav tm="0">
                                              <p:val>
                                                <p:strVal val="1+#ppt_w/2"/>
                                              </p:val>
                                            </p:tav>
                                            <p:tav tm="100000">
                                              <p:val>
                                                <p:strVal val="#ppt_x"/>
                                              </p:val>
                                            </p:tav>
                                          </p:tavLst>
                                        </p:anim>
                                        <p:anim calcmode="lin" valueType="num">
                                          <p:cBhvr additive="base">
                                            <p:cTn id="22" dur="2000" fill="hold"/>
                                            <p:tgtEl>
                                              <p:spTgt spid="35"/>
                                            </p:tgtEl>
                                            <p:attrNameLst>
                                              <p:attrName>ppt_y</p:attrName>
                                            </p:attrNameLst>
                                          </p:cBhvr>
                                          <p:tavLst>
                                            <p:tav tm="0">
                                              <p:val>
                                                <p:strVal val="0-#ppt_h/2"/>
                                              </p:val>
                                            </p:tav>
                                            <p:tav tm="100000">
                                              <p:val>
                                                <p:strVal val="#ppt_y"/>
                                              </p:val>
                                            </p:tav>
                                          </p:tavLst>
                                        </p:anim>
                                      </p:childTnLst>
                                    </p:cTn>
                                  </p:par>
                                  <p:par>
                                    <p:cTn id="23" presetID="2" presetClass="entr" presetSubtype="12" accel="5800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2000" fill="hold"/>
                                            <p:tgtEl>
                                              <p:spTgt spid="28"/>
                                            </p:tgtEl>
                                            <p:attrNameLst>
                                              <p:attrName>ppt_x</p:attrName>
                                            </p:attrNameLst>
                                          </p:cBhvr>
                                          <p:tavLst>
                                            <p:tav tm="0">
                                              <p:val>
                                                <p:strVal val="0-#ppt_w/2"/>
                                              </p:val>
                                            </p:tav>
                                            <p:tav tm="100000">
                                              <p:val>
                                                <p:strVal val="#ppt_x"/>
                                              </p:val>
                                            </p:tav>
                                          </p:tavLst>
                                        </p:anim>
                                        <p:anim calcmode="lin" valueType="num">
                                          <p:cBhvr additive="base">
                                            <p:cTn id="26" dur="2000" fill="hold"/>
                                            <p:tgtEl>
                                              <p:spTgt spid="28"/>
                                            </p:tgtEl>
                                            <p:attrNameLst>
                                              <p:attrName>ppt_y</p:attrName>
                                            </p:attrNameLst>
                                          </p:cBhvr>
                                          <p:tavLst>
                                            <p:tav tm="0">
                                              <p:val>
                                                <p:strVal val="1+#ppt_h/2"/>
                                              </p:val>
                                            </p:tav>
                                            <p:tav tm="100000">
                                              <p:val>
                                                <p:strVal val="#ppt_y"/>
                                              </p:val>
                                            </p:tav>
                                          </p:tavLst>
                                        </p:anim>
                                      </p:childTnLst>
                                    </p:cTn>
                                  </p:par>
                                  <p:par>
                                    <p:cTn id="27" presetID="2" presetClass="entr" presetSubtype="3" accel="5800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anim calcmode="lin" valueType="num">
                                          <p:cBhvr additive="base">
                                            <p:cTn id="29" dur="2000" fill="hold"/>
                                            <p:tgtEl>
                                              <p:spTgt spid="42"/>
                                            </p:tgtEl>
                                            <p:attrNameLst>
                                              <p:attrName>ppt_x</p:attrName>
                                            </p:attrNameLst>
                                          </p:cBhvr>
                                          <p:tavLst>
                                            <p:tav tm="0">
                                              <p:val>
                                                <p:strVal val="1+#ppt_w/2"/>
                                              </p:val>
                                            </p:tav>
                                            <p:tav tm="100000">
                                              <p:val>
                                                <p:strVal val="#ppt_x"/>
                                              </p:val>
                                            </p:tav>
                                          </p:tavLst>
                                        </p:anim>
                                        <p:anim calcmode="lin" valueType="num">
                                          <p:cBhvr additive="base">
                                            <p:cTn id="30" dur="2000" fill="hold"/>
                                            <p:tgtEl>
                                              <p:spTgt spid="42"/>
                                            </p:tgtEl>
                                            <p:attrNameLst>
                                              <p:attrName>ppt_y</p:attrName>
                                            </p:attrNameLst>
                                          </p:cBhvr>
                                          <p:tavLst>
                                            <p:tav tm="0">
                                              <p:val>
                                                <p:strVal val="0-#ppt_h/2"/>
                                              </p:val>
                                            </p:tav>
                                            <p:tav tm="100000">
                                              <p:val>
                                                <p:strVal val="#ppt_y"/>
                                              </p:val>
                                            </p:tav>
                                          </p:tavLst>
                                        </p:anim>
                                      </p:childTnLst>
                                    </p:cTn>
                                  </p:par>
                                </p:childTnLst>
                              </p:cTn>
                            </p:par>
                            <p:par>
                              <p:cTn id="31" fill="hold">
                                <p:stCondLst>
                                  <p:cond delay="3500"/>
                                </p:stCondLst>
                                <p:childTnLst>
                                  <p:par>
                                    <p:cTn id="32" presetID="42" presetClass="entr" presetSubtype="0"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1000"/>
                                            <p:tgtEl>
                                              <p:spTgt spid="18"/>
                                            </p:tgtEl>
                                          </p:cBhvr>
                                        </p:animEffect>
                                        <p:anim calcmode="lin" valueType="num">
                                          <p:cBhvr>
                                            <p:cTn id="50" dur="1000" fill="hold"/>
                                            <p:tgtEl>
                                              <p:spTgt spid="18"/>
                                            </p:tgtEl>
                                            <p:attrNameLst>
                                              <p:attrName>ppt_x</p:attrName>
                                            </p:attrNameLst>
                                          </p:cBhvr>
                                          <p:tavLst>
                                            <p:tav tm="0">
                                              <p:val>
                                                <p:strVal val="#ppt_x"/>
                                              </p:val>
                                            </p:tav>
                                            <p:tav tm="100000">
                                              <p:val>
                                                <p:strVal val="#ppt_x"/>
                                              </p:val>
                                            </p:tav>
                                          </p:tavLst>
                                        </p:anim>
                                        <p:anim calcmode="lin" valueType="num">
                                          <p:cBhvr>
                                            <p:cTn id="5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prstGeom prst="rect">
            <a:avLst/>
          </a:prstGeom>
        </p:spPr>
        <p:txBody>
          <a:bodyPr wrap="none">
            <a:spAutoFit/>
          </a:bodyPr>
          <a:lstStyle/>
          <a:p>
            <a:pPr lvl="0"/>
            <a:r>
              <a:rPr lang="en-US" altLang="zh-CN" b="1" dirty="0">
                <a:latin typeface="微软雅黑" pitchFamily="34" charset="-122"/>
                <a:ea typeface="微软雅黑" pitchFamily="34" charset="-122"/>
              </a:rPr>
              <a:t>2.4</a:t>
            </a:r>
            <a:r>
              <a:rPr lang="zh-CN" altLang="en-US" b="1" dirty="0">
                <a:latin typeface="微软雅黑" pitchFamily="34" charset="-122"/>
                <a:ea typeface="微软雅黑" pitchFamily="34" charset="-122"/>
              </a:rPr>
              <a:t>税务数据在银行端的应用</a:t>
            </a:r>
            <a:r>
              <a:rPr lang="en-US" altLang="zh-CN" b="1" dirty="0">
                <a:latin typeface="微软雅黑" pitchFamily="34" charset="-122"/>
                <a:ea typeface="微软雅黑" pitchFamily="34" charset="-122"/>
              </a:rPr>
              <a:t>-</a:t>
            </a:r>
            <a:r>
              <a:rPr lang="zh-CN" altLang="zh-CN" b="1" dirty="0">
                <a:latin typeface="微软雅黑" pitchFamily="34" charset="-122"/>
                <a:ea typeface="微软雅黑" pitchFamily="34" charset="-122"/>
              </a:rPr>
              <a:t>数据挖掘</a:t>
            </a:r>
            <a:endParaRPr lang="zh-CN" altLang="zh-CN" b="1" dirty="0">
              <a:latin typeface="微软雅黑" pitchFamily="34" charset="-122"/>
              <a:ea typeface="微软雅黑" pitchFamily="34" charset="-122"/>
            </a:endParaRPr>
          </a:p>
        </p:txBody>
      </p:sp>
      <p:grpSp>
        <p:nvGrpSpPr>
          <p:cNvPr id="28" name="组合 27"/>
          <p:cNvGrpSpPr/>
          <p:nvPr/>
        </p:nvGrpSpPr>
        <p:grpSpPr>
          <a:xfrm>
            <a:off x="4270504" y="2166287"/>
            <a:ext cx="3806341" cy="3197607"/>
            <a:chOff x="3203293" y="1406987"/>
            <a:chExt cx="2855128" cy="2397650"/>
          </a:xfrm>
        </p:grpSpPr>
        <p:pic>
          <p:nvPicPr>
            <p:cNvPr id="29" name="图片 28"/>
            <p:cNvPicPr>
              <a:picLocks noChangeAspect="1"/>
            </p:cNvPicPr>
            <p:nvPr/>
          </p:nvPicPr>
          <p:blipFill>
            <a:blip r:embed="rId1" cstate="print"/>
            <a:stretch>
              <a:fillRect/>
            </a:stretch>
          </p:blipFill>
          <p:spPr>
            <a:xfrm rot="21382685">
              <a:off x="4689601" y="2682885"/>
              <a:ext cx="1353429" cy="1120237"/>
            </a:xfrm>
            <a:prstGeom prst="rect">
              <a:avLst/>
            </a:prstGeom>
          </p:spPr>
        </p:pic>
        <p:pic>
          <p:nvPicPr>
            <p:cNvPr id="30" name="图片 29"/>
            <p:cNvPicPr>
              <a:picLocks noChangeAspect="1"/>
            </p:cNvPicPr>
            <p:nvPr/>
          </p:nvPicPr>
          <p:blipFill>
            <a:blip r:embed="rId2" cstate="print"/>
            <a:stretch>
              <a:fillRect/>
            </a:stretch>
          </p:blipFill>
          <p:spPr>
            <a:xfrm rot="21363014">
              <a:off x="3239226" y="2602097"/>
              <a:ext cx="1293989" cy="1202540"/>
            </a:xfrm>
            <a:prstGeom prst="rect">
              <a:avLst/>
            </a:prstGeom>
          </p:spPr>
        </p:pic>
        <p:pic>
          <p:nvPicPr>
            <p:cNvPr id="31" name="图片 30"/>
            <p:cNvPicPr>
              <a:picLocks noChangeAspect="1"/>
            </p:cNvPicPr>
            <p:nvPr/>
          </p:nvPicPr>
          <p:blipFill>
            <a:blip r:embed="rId3" cstate="print"/>
            <a:stretch>
              <a:fillRect/>
            </a:stretch>
          </p:blipFill>
          <p:spPr>
            <a:xfrm rot="21424356">
              <a:off x="4741571" y="1406987"/>
              <a:ext cx="1316850" cy="1175106"/>
            </a:xfrm>
            <a:prstGeom prst="rect">
              <a:avLst/>
            </a:prstGeom>
          </p:spPr>
        </p:pic>
        <p:pic>
          <p:nvPicPr>
            <p:cNvPr id="32" name="图片 31"/>
            <p:cNvPicPr>
              <a:picLocks noChangeAspect="1"/>
            </p:cNvPicPr>
            <p:nvPr/>
          </p:nvPicPr>
          <p:blipFill>
            <a:blip r:embed="rId4" cstate="print"/>
            <a:stretch>
              <a:fillRect/>
            </a:stretch>
          </p:blipFill>
          <p:spPr>
            <a:xfrm>
              <a:off x="3203293" y="1414897"/>
              <a:ext cx="1339712" cy="1138527"/>
            </a:xfrm>
            <a:prstGeom prst="rect">
              <a:avLst/>
            </a:prstGeom>
          </p:spPr>
        </p:pic>
      </p:grpSp>
      <p:grpSp>
        <p:nvGrpSpPr>
          <p:cNvPr id="33" name="组合 32"/>
          <p:cNvGrpSpPr/>
          <p:nvPr/>
        </p:nvGrpSpPr>
        <p:grpSpPr>
          <a:xfrm>
            <a:off x="2722898" y="4925229"/>
            <a:ext cx="2695066" cy="773675"/>
            <a:chOff x="2042437" y="3475718"/>
            <a:chExt cx="2021563" cy="580123"/>
          </a:xfrm>
        </p:grpSpPr>
        <p:sp>
          <p:nvSpPr>
            <p:cNvPr id="34" name="文本框 16"/>
            <p:cNvSpPr txBox="1"/>
            <p:nvPr/>
          </p:nvSpPr>
          <p:spPr>
            <a:xfrm>
              <a:off x="2042931" y="3475718"/>
              <a:ext cx="2021069" cy="236603"/>
            </a:xfrm>
            <a:prstGeom prst="rect">
              <a:avLst/>
            </a:prstGeom>
            <a:noFill/>
          </p:spPr>
          <p:txBody>
            <a:bodyPr wrap="square" lIns="68580" tIns="34290" rIns="68580" bIns="34290" rtlCol="0">
              <a:spAutoFit/>
            </a:bodyPr>
            <a:lstStyle/>
            <a:p>
              <a:r>
                <a:rPr lang="zh-CN" altLang="en-US" sz="1600" b="1" dirty="0">
                  <a:solidFill>
                    <a:srgbClr val="C00000"/>
                  </a:solidFill>
                  <a:latin typeface="微软雅黑" pitchFamily="34" charset="-122"/>
                  <a:ea typeface="微软雅黑" pitchFamily="34" charset="-122"/>
                  <a:cs typeface="Arial Unicode MS" panose="020B0604020202020204" pitchFamily="34" charset="-122"/>
                </a:rPr>
                <a:t>货币资金</a:t>
              </a:r>
              <a:endParaRPr lang="zh-CN" altLang="en-US" sz="1600" b="1" dirty="0">
                <a:solidFill>
                  <a:srgbClr val="C00000"/>
                </a:solidFill>
                <a:latin typeface="微软雅黑" pitchFamily="34" charset="-122"/>
                <a:ea typeface="微软雅黑" pitchFamily="34" charset="-122"/>
                <a:cs typeface="Arial Unicode MS" panose="020B0604020202020204" pitchFamily="34" charset="-122"/>
              </a:endParaRPr>
            </a:p>
          </p:txBody>
        </p:sp>
        <p:sp>
          <p:nvSpPr>
            <p:cNvPr id="35" name="矩形 34"/>
            <p:cNvSpPr/>
            <p:nvPr/>
          </p:nvSpPr>
          <p:spPr>
            <a:xfrm>
              <a:off x="2042437" y="3657746"/>
              <a:ext cx="1535294" cy="398095"/>
            </a:xfrm>
            <a:prstGeom prst="rect">
              <a:avLst/>
            </a:prstGeom>
          </p:spPr>
          <p:txBody>
            <a:bodyPr wrap="square" lIns="68580" tIns="34290" rIns="68580" bIns="34290">
              <a:spAutoFit/>
            </a:bodyPr>
            <a:lstStyle/>
            <a:p>
              <a:r>
                <a:rPr lang="zh-CN" altLang="en-US" sz="1500" dirty="0">
                  <a:solidFill>
                    <a:schemeClr val="tx1">
                      <a:lumMod val="65000"/>
                      <a:lumOff val="35000"/>
                    </a:schemeClr>
                  </a:solidFill>
                  <a:latin typeface="微软雅黑" pitchFamily="34" charset="-122"/>
                  <a:ea typeface="微软雅黑" pitchFamily="34" charset="-122"/>
                </a:rPr>
                <a:t>企业经营正常</a:t>
              </a:r>
              <a:r>
                <a:rPr lang="zh-CN" altLang="en-US" sz="1500" dirty="0" smtClean="0">
                  <a:solidFill>
                    <a:schemeClr val="tx1">
                      <a:lumMod val="65000"/>
                      <a:lumOff val="35000"/>
                    </a:schemeClr>
                  </a:solidFill>
                  <a:latin typeface="微软雅黑" pitchFamily="34" charset="-122"/>
                  <a:ea typeface="微软雅黑" pitchFamily="34" charset="-122"/>
                </a:rPr>
                <a:t>流动资金的充裕程度</a:t>
              </a:r>
              <a:endParaRPr lang="en-US" altLang="zh-CN" sz="1500" dirty="0">
                <a:solidFill>
                  <a:schemeClr val="tx1">
                    <a:lumMod val="65000"/>
                    <a:lumOff val="35000"/>
                  </a:schemeClr>
                </a:solidFill>
                <a:latin typeface="微软雅黑" pitchFamily="34" charset="-122"/>
                <a:ea typeface="微软雅黑" pitchFamily="34" charset="-122"/>
              </a:endParaRPr>
            </a:p>
          </p:txBody>
        </p:sp>
      </p:grpSp>
      <p:grpSp>
        <p:nvGrpSpPr>
          <p:cNvPr id="36" name="组合 35"/>
          <p:cNvGrpSpPr/>
          <p:nvPr/>
        </p:nvGrpSpPr>
        <p:grpSpPr>
          <a:xfrm>
            <a:off x="2725885" y="2028856"/>
            <a:ext cx="2695067" cy="589009"/>
            <a:chOff x="2044678" y="1303935"/>
            <a:chExt cx="2021564" cy="441654"/>
          </a:xfrm>
        </p:grpSpPr>
        <p:sp>
          <p:nvSpPr>
            <p:cNvPr id="37" name="文本框 18"/>
            <p:cNvSpPr txBox="1"/>
            <p:nvPr/>
          </p:nvSpPr>
          <p:spPr>
            <a:xfrm>
              <a:off x="2045173" y="1303935"/>
              <a:ext cx="2021069" cy="236603"/>
            </a:xfrm>
            <a:prstGeom prst="rect">
              <a:avLst/>
            </a:prstGeom>
            <a:noFill/>
          </p:spPr>
          <p:txBody>
            <a:bodyPr wrap="square" lIns="68580" tIns="34290" rIns="68580" bIns="34290" rtlCol="0">
              <a:spAutoFit/>
            </a:bodyPr>
            <a:lstStyle/>
            <a:p>
              <a:r>
                <a:rPr lang="zh-CN" altLang="en-US" sz="1600" b="1" dirty="0">
                  <a:solidFill>
                    <a:srgbClr val="C00000"/>
                  </a:solidFill>
                  <a:latin typeface="微软雅黑" pitchFamily="34" charset="-122"/>
                  <a:ea typeface="微软雅黑" pitchFamily="34" charset="-122"/>
                  <a:cs typeface="Arial Unicode MS" panose="020B0604020202020204" pitchFamily="34" charset="-122"/>
                </a:rPr>
                <a:t>融资租赁</a:t>
              </a:r>
              <a:endParaRPr lang="zh-CN" altLang="en-US" sz="1600" b="1" dirty="0">
                <a:solidFill>
                  <a:srgbClr val="C00000"/>
                </a:solidFill>
                <a:latin typeface="微软雅黑" pitchFamily="34" charset="-122"/>
                <a:ea typeface="微软雅黑" pitchFamily="34" charset="-122"/>
                <a:cs typeface="Arial Unicode MS" panose="020B0604020202020204" pitchFamily="34" charset="-122"/>
              </a:endParaRPr>
            </a:p>
          </p:txBody>
        </p:sp>
        <p:sp>
          <p:nvSpPr>
            <p:cNvPr id="38" name="矩形 37"/>
            <p:cNvSpPr/>
            <p:nvPr/>
          </p:nvSpPr>
          <p:spPr>
            <a:xfrm>
              <a:off x="2044678" y="1485963"/>
              <a:ext cx="1663112" cy="259626"/>
            </a:xfrm>
            <a:prstGeom prst="rect">
              <a:avLst/>
            </a:prstGeom>
          </p:spPr>
          <p:txBody>
            <a:bodyPr wrap="square" lIns="68580" tIns="34290" rIns="68580" bIns="34290">
              <a:spAutoFit/>
            </a:bodyPr>
            <a:lstStyle/>
            <a:p>
              <a:pPr lvl="0">
                <a:lnSpc>
                  <a:spcPct val="120000"/>
                </a:lnSpc>
              </a:pPr>
              <a:r>
                <a:rPr lang="en-US" altLang="zh-CN" sz="1400" dirty="0"/>
                <a:t> </a:t>
              </a:r>
              <a:r>
                <a:rPr lang="zh-CN" altLang="zh-CN" sz="1500" dirty="0">
                  <a:solidFill>
                    <a:schemeClr val="tx1">
                      <a:lumMod val="65000"/>
                      <a:lumOff val="35000"/>
                    </a:schemeClr>
                  </a:solidFill>
                  <a:latin typeface="微软雅黑" pitchFamily="34" charset="-122"/>
                  <a:ea typeface="微软雅黑" pitchFamily="34" charset="-122"/>
                </a:rPr>
                <a:t>固定资产与折旧的变化</a:t>
              </a:r>
              <a:endParaRPr lang="zh-CN" altLang="en-US" sz="1500" dirty="0">
                <a:solidFill>
                  <a:schemeClr val="tx1">
                    <a:lumMod val="65000"/>
                    <a:lumOff val="35000"/>
                  </a:schemeClr>
                </a:solidFill>
                <a:latin typeface="微软雅黑" pitchFamily="34" charset="-122"/>
                <a:ea typeface="微软雅黑" pitchFamily="34" charset="-122"/>
              </a:endParaRPr>
            </a:p>
          </p:txBody>
        </p:sp>
      </p:grpSp>
      <p:grpSp>
        <p:nvGrpSpPr>
          <p:cNvPr id="39" name="组合 38"/>
          <p:cNvGrpSpPr/>
          <p:nvPr/>
        </p:nvGrpSpPr>
        <p:grpSpPr>
          <a:xfrm>
            <a:off x="7336066" y="1702973"/>
            <a:ext cx="2695068" cy="542910"/>
            <a:chOff x="5502764" y="1059582"/>
            <a:chExt cx="2021564" cy="407088"/>
          </a:xfrm>
        </p:grpSpPr>
        <p:sp>
          <p:nvSpPr>
            <p:cNvPr id="40" name="文本框 20"/>
            <p:cNvSpPr txBox="1"/>
            <p:nvPr/>
          </p:nvSpPr>
          <p:spPr>
            <a:xfrm>
              <a:off x="5503259" y="1059582"/>
              <a:ext cx="2021069" cy="236603"/>
            </a:xfrm>
            <a:prstGeom prst="rect">
              <a:avLst/>
            </a:prstGeom>
            <a:noFill/>
          </p:spPr>
          <p:txBody>
            <a:bodyPr wrap="square" lIns="68580" tIns="34290" rIns="68580" bIns="34290" rtlCol="0">
              <a:spAutoFit/>
            </a:bodyPr>
            <a:lstStyle/>
            <a:p>
              <a:r>
                <a:rPr lang="zh-CN" altLang="en-US" sz="1600" b="1" dirty="0" smtClean="0">
                  <a:solidFill>
                    <a:srgbClr val="C00000"/>
                  </a:solidFill>
                  <a:latin typeface="微软雅黑" pitchFamily="34" charset="-122"/>
                  <a:ea typeface="微软雅黑" pitchFamily="34" charset="-122"/>
                  <a:cs typeface="Arial Unicode MS" panose="020B0604020202020204" pitchFamily="34" charset="-122"/>
                </a:rPr>
                <a:t>制造业企业经营推断</a:t>
              </a:r>
              <a:endParaRPr lang="zh-CN" altLang="en-US" sz="1600" b="1" dirty="0">
                <a:solidFill>
                  <a:srgbClr val="C00000"/>
                </a:solidFill>
                <a:latin typeface="微软雅黑" pitchFamily="34" charset="-122"/>
                <a:ea typeface="微软雅黑" pitchFamily="34" charset="-122"/>
                <a:cs typeface="Arial Unicode MS" panose="020B0604020202020204" pitchFamily="34" charset="-122"/>
              </a:endParaRPr>
            </a:p>
          </p:txBody>
        </p:sp>
        <p:sp>
          <p:nvSpPr>
            <p:cNvPr id="41" name="矩形 40"/>
            <p:cNvSpPr/>
            <p:nvPr/>
          </p:nvSpPr>
          <p:spPr>
            <a:xfrm>
              <a:off x="5502764" y="1241608"/>
              <a:ext cx="1486946" cy="225062"/>
            </a:xfrm>
            <a:prstGeom prst="rect">
              <a:avLst/>
            </a:prstGeom>
          </p:spPr>
          <p:txBody>
            <a:bodyPr wrap="square" lIns="68580" tIns="34290" rIns="68580" bIns="34290">
              <a:spAutoFit/>
            </a:bodyPr>
            <a:lstStyle/>
            <a:p>
              <a:r>
                <a:rPr lang="zh-CN" altLang="en-US" sz="1500" dirty="0" smtClean="0">
                  <a:solidFill>
                    <a:schemeClr val="tx1">
                      <a:lumMod val="65000"/>
                      <a:lumOff val="35000"/>
                    </a:schemeClr>
                  </a:solidFill>
                  <a:latin typeface="微软雅黑" pitchFamily="34" charset="-122"/>
                  <a:ea typeface="微软雅黑" pitchFamily="34" charset="-122"/>
                </a:rPr>
                <a:t>水、电费用的变化</a:t>
              </a:r>
              <a:endParaRPr lang="en-US" altLang="zh-CN" sz="1500" dirty="0">
                <a:solidFill>
                  <a:schemeClr val="tx1">
                    <a:lumMod val="65000"/>
                    <a:lumOff val="35000"/>
                  </a:schemeClr>
                </a:solidFill>
                <a:latin typeface="微软雅黑" pitchFamily="34" charset="-122"/>
                <a:ea typeface="微软雅黑" pitchFamily="34" charset="-122"/>
              </a:endParaRPr>
            </a:p>
          </p:txBody>
        </p:sp>
      </p:grpSp>
      <p:grpSp>
        <p:nvGrpSpPr>
          <p:cNvPr id="42" name="组合 41"/>
          <p:cNvGrpSpPr/>
          <p:nvPr/>
        </p:nvGrpSpPr>
        <p:grpSpPr>
          <a:xfrm>
            <a:off x="7336726" y="4925236"/>
            <a:ext cx="2695068" cy="773796"/>
            <a:chOff x="5406316" y="3475718"/>
            <a:chExt cx="2021564" cy="580213"/>
          </a:xfrm>
        </p:grpSpPr>
        <p:sp>
          <p:nvSpPr>
            <p:cNvPr id="43" name="文本框 22"/>
            <p:cNvSpPr txBox="1"/>
            <p:nvPr/>
          </p:nvSpPr>
          <p:spPr>
            <a:xfrm>
              <a:off x="5406811" y="3475718"/>
              <a:ext cx="2021069" cy="236603"/>
            </a:xfrm>
            <a:prstGeom prst="rect">
              <a:avLst/>
            </a:prstGeom>
            <a:noFill/>
          </p:spPr>
          <p:txBody>
            <a:bodyPr wrap="square" lIns="68580" tIns="34290" rIns="68580" bIns="34290" rtlCol="0">
              <a:spAutoFit/>
            </a:bodyPr>
            <a:lstStyle/>
            <a:p>
              <a:r>
                <a:rPr lang="zh-CN" altLang="en-US" sz="1600" b="1" dirty="0" smtClean="0">
                  <a:solidFill>
                    <a:srgbClr val="C00000"/>
                  </a:solidFill>
                  <a:latin typeface="微软雅黑" pitchFamily="34" charset="-122"/>
                  <a:ea typeface="微软雅黑" pitchFamily="34" charset="-122"/>
                  <a:cs typeface="Arial Unicode MS" panose="020B0604020202020204" pitchFamily="34" charset="-122"/>
                </a:rPr>
                <a:t>企业规模分析</a:t>
              </a:r>
              <a:endParaRPr lang="zh-CN" altLang="en-US" sz="1600" b="1" dirty="0">
                <a:solidFill>
                  <a:srgbClr val="C00000"/>
                </a:solidFill>
                <a:latin typeface="微软雅黑" pitchFamily="34" charset="-122"/>
                <a:ea typeface="微软雅黑" pitchFamily="34" charset="-122"/>
                <a:cs typeface="Arial Unicode MS" panose="020B0604020202020204" pitchFamily="34" charset="-122"/>
              </a:endParaRPr>
            </a:p>
          </p:txBody>
        </p:sp>
        <p:sp>
          <p:nvSpPr>
            <p:cNvPr id="44" name="矩形 43"/>
            <p:cNvSpPr/>
            <p:nvPr/>
          </p:nvSpPr>
          <p:spPr>
            <a:xfrm>
              <a:off x="5406316" y="3657745"/>
              <a:ext cx="1486946" cy="398186"/>
            </a:xfrm>
            <a:prstGeom prst="rect">
              <a:avLst/>
            </a:prstGeom>
          </p:spPr>
          <p:txBody>
            <a:bodyPr wrap="square" lIns="68580" tIns="34290" rIns="68580" bIns="34290">
              <a:spAutoFit/>
            </a:bodyPr>
            <a:lstStyle/>
            <a:p>
              <a:r>
                <a:rPr lang="zh-CN" altLang="en-US" sz="1500" dirty="0" smtClean="0">
                  <a:solidFill>
                    <a:schemeClr val="tx1">
                      <a:lumMod val="65000"/>
                      <a:lumOff val="35000"/>
                    </a:schemeClr>
                  </a:solidFill>
                  <a:latin typeface="微软雅黑" pitchFamily="34" charset="-122"/>
                  <a:ea typeface="微软雅黑" pitchFamily="34" charset="-122"/>
                </a:rPr>
                <a:t>职工薪酬、五险一金的变化</a:t>
              </a:r>
              <a:endParaRPr lang="en-US" altLang="zh-CN" sz="1500" dirty="0">
                <a:solidFill>
                  <a:schemeClr val="tx1">
                    <a:lumMod val="65000"/>
                    <a:lumOff val="35000"/>
                  </a:schemeClr>
                </a:solidFill>
                <a:latin typeface="微软雅黑" pitchFamily="34" charset="-122"/>
                <a:ea typeface="微软雅黑" pitchFamily="34" charset="-122"/>
              </a:endParaRPr>
            </a:p>
          </p:txBody>
        </p:sp>
      </p:grpSp>
      <p:grpSp>
        <p:nvGrpSpPr>
          <p:cNvPr id="45" name="组合 44"/>
          <p:cNvGrpSpPr/>
          <p:nvPr/>
        </p:nvGrpSpPr>
        <p:grpSpPr>
          <a:xfrm>
            <a:off x="5363513" y="1544224"/>
            <a:ext cx="1566604" cy="1567171"/>
            <a:chOff x="4023158" y="940548"/>
            <a:chExt cx="1175106" cy="1175106"/>
          </a:xfrm>
        </p:grpSpPr>
        <p:pic>
          <p:nvPicPr>
            <p:cNvPr id="46" name="图片 45"/>
            <p:cNvPicPr>
              <a:picLocks noChangeAspect="1"/>
            </p:cNvPicPr>
            <p:nvPr/>
          </p:nvPicPr>
          <p:blipFill>
            <a:blip r:embed="rId5" cstate="print"/>
            <a:stretch>
              <a:fillRect/>
            </a:stretch>
          </p:blipFill>
          <p:spPr>
            <a:xfrm>
              <a:off x="4023158" y="940548"/>
              <a:ext cx="1175106" cy="1175106"/>
            </a:xfrm>
            <a:prstGeom prst="rect">
              <a:avLst/>
            </a:prstGeom>
          </p:spPr>
        </p:pic>
        <p:sp>
          <p:nvSpPr>
            <p:cNvPr id="47" name="文本框 12"/>
            <p:cNvSpPr txBox="1"/>
            <p:nvPr/>
          </p:nvSpPr>
          <p:spPr>
            <a:xfrm>
              <a:off x="4291365" y="1269548"/>
              <a:ext cx="595433" cy="421269"/>
            </a:xfrm>
            <a:prstGeom prst="rect">
              <a:avLst/>
            </a:prstGeom>
            <a:noFill/>
          </p:spPr>
          <p:txBody>
            <a:bodyPr wrap="square" lIns="68580" tIns="34290" rIns="68580" bIns="34290" rtlCol="0">
              <a:spAutoFit/>
            </a:bodyPr>
            <a:lstStyle/>
            <a:p>
              <a:pPr algn="ctr"/>
              <a:r>
                <a:rPr lang="en-US" altLang="zh-CN" sz="3200" dirty="0">
                  <a:solidFill>
                    <a:srgbClr val="C00000"/>
                  </a:solidFill>
                  <a:latin typeface="Impact" pitchFamily="34" charset="0"/>
                  <a:ea typeface="微软雅黑" pitchFamily="34" charset="-122"/>
                </a:rPr>
                <a:t>02</a:t>
              </a:r>
              <a:endParaRPr lang="zh-CN" altLang="en-US" sz="3200" dirty="0">
                <a:solidFill>
                  <a:srgbClr val="C00000"/>
                </a:solidFill>
                <a:latin typeface="Impact" pitchFamily="34" charset="0"/>
                <a:ea typeface="微软雅黑" pitchFamily="34" charset="-122"/>
              </a:endParaRPr>
            </a:p>
          </p:txBody>
        </p:sp>
      </p:grpSp>
      <p:grpSp>
        <p:nvGrpSpPr>
          <p:cNvPr id="48" name="组合 47"/>
          <p:cNvGrpSpPr/>
          <p:nvPr/>
        </p:nvGrpSpPr>
        <p:grpSpPr>
          <a:xfrm>
            <a:off x="7322047" y="2983572"/>
            <a:ext cx="1566604" cy="1567171"/>
            <a:chOff x="5492250" y="2019809"/>
            <a:chExt cx="1175106" cy="1175106"/>
          </a:xfrm>
        </p:grpSpPr>
        <p:pic>
          <p:nvPicPr>
            <p:cNvPr id="49" name="图片 48"/>
            <p:cNvPicPr>
              <a:picLocks noChangeAspect="1"/>
            </p:cNvPicPr>
            <p:nvPr/>
          </p:nvPicPr>
          <p:blipFill>
            <a:blip r:embed="rId5" cstate="print"/>
            <a:stretch>
              <a:fillRect/>
            </a:stretch>
          </p:blipFill>
          <p:spPr>
            <a:xfrm>
              <a:off x="5492250" y="2019809"/>
              <a:ext cx="1175106" cy="1175106"/>
            </a:xfrm>
            <a:prstGeom prst="rect">
              <a:avLst/>
            </a:prstGeom>
          </p:spPr>
        </p:pic>
        <p:sp>
          <p:nvSpPr>
            <p:cNvPr id="50" name="文本框 14"/>
            <p:cNvSpPr txBox="1"/>
            <p:nvPr/>
          </p:nvSpPr>
          <p:spPr>
            <a:xfrm>
              <a:off x="5753158" y="2355415"/>
              <a:ext cx="595433" cy="421269"/>
            </a:xfrm>
            <a:prstGeom prst="rect">
              <a:avLst/>
            </a:prstGeom>
            <a:noFill/>
          </p:spPr>
          <p:txBody>
            <a:bodyPr wrap="square" lIns="68580" tIns="34290" rIns="68580" bIns="34290" rtlCol="0">
              <a:spAutoFit/>
            </a:bodyPr>
            <a:lstStyle/>
            <a:p>
              <a:pPr algn="ctr"/>
              <a:r>
                <a:rPr lang="en-US" altLang="zh-CN" sz="3200" dirty="0">
                  <a:solidFill>
                    <a:srgbClr val="C00000"/>
                  </a:solidFill>
                  <a:latin typeface="Impact" pitchFamily="34" charset="0"/>
                  <a:ea typeface="微软雅黑" pitchFamily="34" charset="-122"/>
                </a:rPr>
                <a:t>03</a:t>
              </a:r>
              <a:endParaRPr lang="zh-CN" altLang="en-US" sz="3200" dirty="0">
                <a:solidFill>
                  <a:srgbClr val="C00000"/>
                </a:solidFill>
                <a:latin typeface="Impact" pitchFamily="34" charset="0"/>
                <a:ea typeface="微软雅黑" pitchFamily="34" charset="-122"/>
              </a:endParaRPr>
            </a:p>
          </p:txBody>
        </p:sp>
      </p:grpSp>
      <p:grpSp>
        <p:nvGrpSpPr>
          <p:cNvPr id="51" name="组合 50"/>
          <p:cNvGrpSpPr/>
          <p:nvPr/>
        </p:nvGrpSpPr>
        <p:grpSpPr>
          <a:xfrm>
            <a:off x="5363757" y="4492840"/>
            <a:ext cx="1566604" cy="1567171"/>
            <a:chOff x="4023341" y="3151498"/>
            <a:chExt cx="1175106" cy="1175106"/>
          </a:xfrm>
        </p:grpSpPr>
        <p:pic>
          <p:nvPicPr>
            <p:cNvPr id="52" name="图片 51"/>
            <p:cNvPicPr>
              <a:picLocks noChangeAspect="1"/>
            </p:cNvPicPr>
            <p:nvPr/>
          </p:nvPicPr>
          <p:blipFill>
            <a:blip r:embed="rId5" cstate="print"/>
            <a:stretch>
              <a:fillRect/>
            </a:stretch>
          </p:blipFill>
          <p:spPr>
            <a:xfrm>
              <a:off x="4023341" y="3151498"/>
              <a:ext cx="1175106" cy="1175106"/>
            </a:xfrm>
            <a:prstGeom prst="rect">
              <a:avLst/>
            </a:prstGeom>
          </p:spPr>
        </p:pic>
        <p:sp>
          <p:nvSpPr>
            <p:cNvPr id="53" name="文本框 15"/>
            <p:cNvSpPr txBox="1"/>
            <p:nvPr/>
          </p:nvSpPr>
          <p:spPr>
            <a:xfrm>
              <a:off x="4291365" y="3488182"/>
              <a:ext cx="595433" cy="421269"/>
            </a:xfrm>
            <a:prstGeom prst="rect">
              <a:avLst/>
            </a:prstGeom>
            <a:noFill/>
          </p:spPr>
          <p:txBody>
            <a:bodyPr wrap="square" lIns="68580" tIns="34290" rIns="68580" bIns="34290" rtlCol="0">
              <a:spAutoFit/>
            </a:bodyPr>
            <a:lstStyle/>
            <a:p>
              <a:pPr algn="ctr"/>
              <a:r>
                <a:rPr lang="en-US" altLang="zh-CN" sz="3200" dirty="0">
                  <a:solidFill>
                    <a:srgbClr val="C00000"/>
                  </a:solidFill>
                  <a:latin typeface="Impact" pitchFamily="34" charset="0"/>
                  <a:ea typeface="微软雅黑" pitchFamily="34" charset="-122"/>
                </a:rPr>
                <a:t>04</a:t>
              </a:r>
              <a:endParaRPr lang="zh-CN" altLang="en-US" sz="3200" dirty="0">
                <a:solidFill>
                  <a:srgbClr val="C00000"/>
                </a:solidFill>
                <a:latin typeface="Impact" pitchFamily="34" charset="0"/>
                <a:ea typeface="微软雅黑" pitchFamily="34" charset="-122"/>
              </a:endParaRPr>
            </a:p>
          </p:txBody>
        </p:sp>
      </p:grpSp>
      <p:grpSp>
        <p:nvGrpSpPr>
          <p:cNvPr id="54" name="组合 53"/>
          <p:cNvGrpSpPr/>
          <p:nvPr/>
        </p:nvGrpSpPr>
        <p:grpSpPr>
          <a:xfrm>
            <a:off x="3450315" y="2983572"/>
            <a:ext cx="1566604" cy="1567171"/>
            <a:chOff x="2588073" y="2019809"/>
            <a:chExt cx="1175106" cy="1175106"/>
          </a:xfrm>
        </p:grpSpPr>
        <p:pic>
          <p:nvPicPr>
            <p:cNvPr id="55" name="图片 54"/>
            <p:cNvPicPr>
              <a:picLocks noChangeAspect="1"/>
            </p:cNvPicPr>
            <p:nvPr/>
          </p:nvPicPr>
          <p:blipFill>
            <a:blip r:embed="rId5" cstate="print"/>
            <a:stretch>
              <a:fillRect/>
            </a:stretch>
          </p:blipFill>
          <p:spPr>
            <a:xfrm>
              <a:off x="2588073" y="2019809"/>
              <a:ext cx="1175106" cy="1175106"/>
            </a:xfrm>
            <a:prstGeom prst="rect">
              <a:avLst/>
            </a:prstGeom>
          </p:spPr>
        </p:pic>
        <p:sp>
          <p:nvSpPr>
            <p:cNvPr id="56" name="文本框 13"/>
            <p:cNvSpPr txBox="1"/>
            <p:nvPr/>
          </p:nvSpPr>
          <p:spPr>
            <a:xfrm>
              <a:off x="2836476" y="2366301"/>
              <a:ext cx="595433" cy="421269"/>
            </a:xfrm>
            <a:prstGeom prst="rect">
              <a:avLst/>
            </a:prstGeom>
            <a:noFill/>
          </p:spPr>
          <p:txBody>
            <a:bodyPr wrap="square" lIns="68580" tIns="34290" rIns="68580" bIns="34290" rtlCol="0">
              <a:spAutoFit/>
            </a:bodyPr>
            <a:lstStyle/>
            <a:p>
              <a:pPr algn="ctr"/>
              <a:r>
                <a:rPr lang="en-US" altLang="zh-CN" sz="3200" dirty="0">
                  <a:solidFill>
                    <a:srgbClr val="C00000"/>
                  </a:solidFill>
                  <a:latin typeface="Impact" pitchFamily="34" charset="0"/>
                  <a:ea typeface="微软雅黑" pitchFamily="34" charset="-122"/>
                </a:rPr>
                <a:t>01</a:t>
              </a:r>
              <a:endParaRPr lang="zh-CN" altLang="en-US" sz="3200" dirty="0">
                <a:solidFill>
                  <a:srgbClr val="C00000"/>
                </a:solidFill>
                <a:latin typeface="Impact" pitchFamily="34" charset="0"/>
                <a:ea typeface="微软雅黑" pitchFamily="34" charset="-122"/>
              </a:endParaRPr>
            </a:p>
          </p:txBody>
        </p:sp>
      </p:grpSp>
      <p:sp>
        <p:nvSpPr>
          <p:cNvPr id="57" name="矩形 56"/>
          <p:cNvSpPr/>
          <p:nvPr/>
        </p:nvSpPr>
        <p:spPr>
          <a:xfrm>
            <a:off x="2688070" y="5898391"/>
            <a:ext cx="8932173" cy="323240"/>
          </a:xfrm>
          <a:prstGeom prst="rect">
            <a:avLst/>
          </a:prstGeom>
          <a:ln>
            <a:solidFill>
              <a:schemeClr val="bg1"/>
            </a:solidFill>
          </a:ln>
        </p:spPr>
        <p:txBody>
          <a:bodyPr wrap="square">
            <a:spAutoFit/>
          </a:bodyPr>
          <a:lstStyle/>
          <a:p>
            <a:r>
              <a:rPr lang="zh-CN" altLang="en-US" sz="1500" dirty="0">
                <a:solidFill>
                  <a:schemeClr val="tx1">
                    <a:lumMod val="65000"/>
                    <a:lumOff val="35000"/>
                  </a:schemeClr>
                </a:solidFill>
                <a:latin typeface="微软雅黑" pitchFamily="34" charset="-122"/>
                <a:ea typeface="微软雅黑" pitchFamily="34" charset="-122"/>
              </a:rPr>
              <a:t>综上所述，企业的经营状况是可持续跟踪挖掘，持续增加业务内容。</a:t>
            </a:r>
            <a:r>
              <a:rPr lang="en-US" altLang="zh-CN" sz="1500" dirty="0">
                <a:solidFill>
                  <a:schemeClr val="tx1">
                    <a:lumMod val="65000"/>
                    <a:lumOff val="35000"/>
                  </a:schemeClr>
                </a:solidFill>
                <a:latin typeface="微软雅黑" pitchFamily="34" charset="-122"/>
                <a:ea typeface="微软雅黑" pitchFamily="34" charset="-122"/>
              </a:rPr>
              <a:t> </a:t>
            </a:r>
            <a:endParaRPr lang="zh-CN" altLang="en-US" sz="1500" dirty="0">
              <a:solidFill>
                <a:schemeClr val="tx1">
                  <a:lumMod val="65000"/>
                  <a:lumOff val="35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 calcmode="lin" valueType="num">
                                      <p:cBhvr>
                                        <p:cTn id="9" dur="500" fill="hold"/>
                                        <p:tgtEl>
                                          <p:spTgt spid="54"/>
                                        </p:tgtEl>
                                        <p:attrNameLst>
                                          <p:attrName>style.rotation</p:attrName>
                                        </p:attrNameLst>
                                      </p:cBhvr>
                                      <p:tavLst>
                                        <p:tav tm="0">
                                          <p:val>
                                            <p:fltVal val="360"/>
                                          </p:val>
                                        </p:tav>
                                        <p:tav tm="100000">
                                          <p:val>
                                            <p:fltVal val="0"/>
                                          </p:val>
                                        </p:tav>
                                      </p:tavLst>
                                    </p:anim>
                                    <p:animEffect transition="in" filter="fade">
                                      <p:cBhvr>
                                        <p:cTn id="10" dur="500"/>
                                        <p:tgtEl>
                                          <p:spTgt spid="54"/>
                                        </p:tgtEl>
                                      </p:cBhvr>
                                    </p:animEffect>
                                  </p:childTnLst>
                                </p:cTn>
                              </p:par>
                            </p:childTnLst>
                          </p:cTn>
                        </p:par>
                        <p:par>
                          <p:cTn id="11" fill="hold">
                            <p:stCondLst>
                              <p:cond delay="500"/>
                            </p:stCondLst>
                            <p:childTnLst>
                              <p:par>
                                <p:cTn id="12" presetID="2" presetClass="entr" presetSubtype="4" fill="hold" nodeType="afterEffect">
                                  <p:stCondLst>
                                    <p:cond delay="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ppt_x"/>
                                          </p:val>
                                        </p:tav>
                                        <p:tav tm="100000">
                                          <p:val>
                                            <p:strVal val="#ppt_x"/>
                                          </p:val>
                                        </p:tav>
                                      </p:tavLst>
                                    </p:anim>
                                    <p:anim calcmode="lin" valueType="num">
                                      <p:cBhvr additive="base">
                                        <p:cTn id="15" dur="500" fill="hold"/>
                                        <p:tgtEl>
                                          <p:spTgt spid="36"/>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49" presetClass="entr" presetSubtype="0" decel="100000" fill="hold" nodeType="afterEffect">
                                  <p:stCondLst>
                                    <p:cond delay="0"/>
                                  </p:stCondLst>
                                  <p:childTnLst>
                                    <p:set>
                                      <p:cBhvr>
                                        <p:cTn id="18" dur="1" fill="hold">
                                          <p:stCondLst>
                                            <p:cond delay="0"/>
                                          </p:stCondLst>
                                        </p:cTn>
                                        <p:tgtEl>
                                          <p:spTgt spid="45"/>
                                        </p:tgtEl>
                                        <p:attrNameLst>
                                          <p:attrName>style.visibility</p:attrName>
                                        </p:attrNameLst>
                                      </p:cBhvr>
                                      <p:to>
                                        <p:strVal val="visible"/>
                                      </p:to>
                                    </p:set>
                                    <p:anim calcmode="lin" valueType="num">
                                      <p:cBhvr>
                                        <p:cTn id="19" dur="500" fill="hold"/>
                                        <p:tgtEl>
                                          <p:spTgt spid="45"/>
                                        </p:tgtEl>
                                        <p:attrNameLst>
                                          <p:attrName>ppt_w</p:attrName>
                                        </p:attrNameLst>
                                      </p:cBhvr>
                                      <p:tavLst>
                                        <p:tav tm="0">
                                          <p:val>
                                            <p:fltVal val="0"/>
                                          </p:val>
                                        </p:tav>
                                        <p:tav tm="100000">
                                          <p:val>
                                            <p:strVal val="#ppt_w"/>
                                          </p:val>
                                        </p:tav>
                                      </p:tavLst>
                                    </p:anim>
                                    <p:anim calcmode="lin" valueType="num">
                                      <p:cBhvr>
                                        <p:cTn id="20" dur="500" fill="hold"/>
                                        <p:tgtEl>
                                          <p:spTgt spid="45"/>
                                        </p:tgtEl>
                                        <p:attrNameLst>
                                          <p:attrName>ppt_h</p:attrName>
                                        </p:attrNameLst>
                                      </p:cBhvr>
                                      <p:tavLst>
                                        <p:tav tm="0">
                                          <p:val>
                                            <p:fltVal val="0"/>
                                          </p:val>
                                        </p:tav>
                                        <p:tav tm="100000">
                                          <p:val>
                                            <p:strVal val="#ppt_h"/>
                                          </p:val>
                                        </p:tav>
                                      </p:tavLst>
                                    </p:anim>
                                    <p:anim calcmode="lin" valueType="num">
                                      <p:cBhvr>
                                        <p:cTn id="21" dur="500" fill="hold"/>
                                        <p:tgtEl>
                                          <p:spTgt spid="45"/>
                                        </p:tgtEl>
                                        <p:attrNameLst>
                                          <p:attrName>style.rotation</p:attrName>
                                        </p:attrNameLst>
                                      </p:cBhvr>
                                      <p:tavLst>
                                        <p:tav tm="0">
                                          <p:val>
                                            <p:fltVal val="360"/>
                                          </p:val>
                                        </p:tav>
                                        <p:tav tm="100000">
                                          <p:val>
                                            <p:fltVal val="0"/>
                                          </p:val>
                                        </p:tav>
                                      </p:tavLst>
                                    </p:anim>
                                    <p:animEffect transition="in" filter="fade">
                                      <p:cBhvr>
                                        <p:cTn id="22" dur="500"/>
                                        <p:tgtEl>
                                          <p:spTgt spid="45"/>
                                        </p:tgtEl>
                                      </p:cBhvr>
                                    </p:animEffect>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39"/>
                                        </p:tgtEl>
                                        <p:attrNameLst>
                                          <p:attrName>style.visibility</p:attrName>
                                        </p:attrNameLst>
                                      </p:cBhvr>
                                      <p:to>
                                        <p:strVal val="visible"/>
                                      </p:to>
                                    </p:set>
                                    <p:anim calcmode="lin" valueType="num">
                                      <p:cBhvr additive="base">
                                        <p:cTn id="26" dur="500" fill="hold"/>
                                        <p:tgtEl>
                                          <p:spTgt spid="39"/>
                                        </p:tgtEl>
                                        <p:attrNameLst>
                                          <p:attrName>ppt_x</p:attrName>
                                        </p:attrNameLst>
                                      </p:cBhvr>
                                      <p:tavLst>
                                        <p:tav tm="0">
                                          <p:val>
                                            <p:strVal val="#ppt_x"/>
                                          </p:val>
                                        </p:tav>
                                        <p:tav tm="100000">
                                          <p:val>
                                            <p:strVal val="#ppt_x"/>
                                          </p:val>
                                        </p:tav>
                                      </p:tavLst>
                                    </p:anim>
                                    <p:anim calcmode="lin" valueType="num">
                                      <p:cBhvr additive="base">
                                        <p:cTn id="27" dur="500" fill="hold"/>
                                        <p:tgtEl>
                                          <p:spTgt spid="39"/>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49" presetClass="entr" presetSubtype="0" decel="100000" fill="hold" nodeType="afterEffect">
                                  <p:stCondLst>
                                    <p:cond delay="0"/>
                                  </p:stCondLst>
                                  <p:childTnLst>
                                    <p:set>
                                      <p:cBhvr>
                                        <p:cTn id="30" dur="1" fill="hold">
                                          <p:stCondLst>
                                            <p:cond delay="0"/>
                                          </p:stCondLst>
                                        </p:cTn>
                                        <p:tgtEl>
                                          <p:spTgt spid="48"/>
                                        </p:tgtEl>
                                        <p:attrNameLst>
                                          <p:attrName>style.visibility</p:attrName>
                                        </p:attrNameLst>
                                      </p:cBhvr>
                                      <p:to>
                                        <p:strVal val="visible"/>
                                      </p:to>
                                    </p:set>
                                    <p:anim calcmode="lin" valueType="num">
                                      <p:cBhvr>
                                        <p:cTn id="31" dur="500" fill="hold"/>
                                        <p:tgtEl>
                                          <p:spTgt spid="48"/>
                                        </p:tgtEl>
                                        <p:attrNameLst>
                                          <p:attrName>ppt_w</p:attrName>
                                        </p:attrNameLst>
                                      </p:cBhvr>
                                      <p:tavLst>
                                        <p:tav tm="0">
                                          <p:val>
                                            <p:fltVal val="0"/>
                                          </p:val>
                                        </p:tav>
                                        <p:tav tm="100000">
                                          <p:val>
                                            <p:strVal val="#ppt_w"/>
                                          </p:val>
                                        </p:tav>
                                      </p:tavLst>
                                    </p:anim>
                                    <p:anim calcmode="lin" valueType="num">
                                      <p:cBhvr>
                                        <p:cTn id="32" dur="500" fill="hold"/>
                                        <p:tgtEl>
                                          <p:spTgt spid="48"/>
                                        </p:tgtEl>
                                        <p:attrNameLst>
                                          <p:attrName>ppt_h</p:attrName>
                                        </p:attrNameLst>
                                      </p:cBhvr>
                                      <p:tavLst>
                                        <p:tav tm="0">
                                          <p:val>
                                            <p:fltVal val="0"/>
                                          </p:val>
                                        </p:tav>
                                        <p:tav tm="100000">
                                          <p:val>
                                            <p:strVal val="#ppt_h"/>
                                          </p:val>
                                        </p:tav>
                                      </p:tavLst>
                                    </p:anim>
                                    <p:anim calcmode="lin" valueType="num">
                                      <p:cBhvr>
                                        <p:cTn id="33" dur="500" fill="hold"/>
                                        <p:tgtEl>
                                          <p:spTgt spid="48"/>
                                        </p:tgtEl>
                                        <p:attrNameLst>
                                          <p:attrName>style.rotation</p:attrName>
                                        </p:attrNameLst>
                                      </p:cBhvr>
                                      <p:tavLst>
                                        <p:tav tm="0">
                                          <p:val>
                                            <p:fltVal val="360"/>
                                          </p:val>
                                        </p:tav>
                                        <p:tav tm="100000">
                                          <p:val>
                                            <p:fltVal val="0"/>
                                          </p:val>
                                        </p:tav>
                                      </p:tavLst>
                                    </p:anim>
                                    <p:animEffect transition="in" filter="fade">
                                      <p:cBhvr>
                                        <p:cTn id="34" dur="500"/>
                                        <p:tgtEl>
                                          <p:spTgt spid="48"/>
                                        </p:tgtEl>
                                      </p:cBhvr>
                                    </p:animEffect>
                                  </p:childTnLst>
                                </p:cTn>
                              </p:par>
                            </p:childTnLst>
                          </p:cTn>
                        </p:par>
                        <p:par>
                          <p:cTn id="35" fill="hold">
                            <p:stCondLst>
                              <p:cond delay="2500"/>
                            </p:stCondLst>
                            <p:childTnLst>
                              <p:par>
                                <p:cTn id="36" presetID="2" presetClass="entr" presetSubtype="4" fill="hold" nodeType="after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fill="hold"/>
                                        <p:tgtEl>
                                          <p:spTgt spid="42"/>
                                        </p:tgtEl>
                                        <p:attrNameLst>
                                          <p:attrName>ppt_x</p:attrName>
                                        </p:attrNameLst>
                                      </p:cBhvr>
                                      <p:tavLst>
                                        <p:tav tm="0">
                                          <p:val>
                                            <p:strVal val="#ppt_x"/>
                                          </p:val>
                                        </p:tav>
                                        <p:tav tm="100000">
                                          <p:val>
                                            <p:strVal val="#ppt_x"/>
                                          </p:val>
                                        </p:tav>
                                      </p:tavLst>
                                    </p:anim>
                                    <p:anim calcmode="lin" valueType="num">
                                      <p:cBhvr additive="base">
                                        <p:cTn id="39" dur="500" fill="hold"/>
                                        <p:tgtEl>
                                          <p:spTgt spid="42"/>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49" presetClass="entr" presetSubtype="0" decel="100000" fill="hold" nodeType="afterEffect">
                                  <p:stCondLst>
                                    <p:cond delay="0"/>
                                  </p:stCondLst>
                                  <p:childTnLst>
                                    <p:set>
                                      <p:cBhvr>
                                        <p:cTn id="42" dur="1" fill="hold">
                                          <p:stCondLst>
                                            <p:cond delay="0"/>
                                          </p:stCondLst>
                                        </p:cTn>
                                        <p:tgtEl>
                                          <p:spTgt spid="51"/>
                                        </p:tgtEl>
                                        <p:attrNameLst>
                                          <p:attrName>style.visibility</p:attrName>
                                        </p:attrNameLst>
                                      </p:cBhvr>
                                      <p:to>
                                        <p:strVal val="visible"/>
                                      </p:to>
                                    </p:set>
                                    <p:anim calcmode="lin" valueType="num">
                                      <p:cBhvr>
                                        <p:cTn id="43" dur="500" fill="hold"/>
                                        <p:tgtEl>
                                          <p:spTgt spid="51"/>
                                        </p:tgtEl>
                                        <p:attrNameLst>
                                          <p:attrName>ppt_w</p:attrName>
                                        </p:attrNameLst>
                                      </p:cBhvr>
                                      <p:tavLst>
                                        <p:tav tm="0">
                                          <p:val>
                                            <p:fltVal val="0"/>
                                          </p:val>
                                        </p:tav>
                                        <p:tav tm="100000">
                                          <p:val>
                                            <p:strVal val="#ppt_w"/>
                                          </p:val>
                                        </p:tav>
                                      </p:tavLst>
                                    </p:anim>
                                    <p:anim calcmode="lin" valueType="num">
                                      <p:cBhvr>
                                        <p:cTn id="44" dur="500" fill="hold"/>
                                        <p:tgtEl>
                                          <p:spTgt spid="51"/>
                                        </p:tgtEl>
                                        <p:attrNameLst>
                                          <p:attrName>ppt_h</p:attrName>
                                        </p:attrNameLst>
                                      </p:cBhvr>
                                      <p:tavLst>
                                        <p:tav tm="0">
                                          <p:val>
                                            <p:fltVal val="0"/>
                                          </p:val>
                                        </p:tav>
                                        <p:tav tm="100000">
                                          <p:val>
                                            <p:strVal val="#ppt_h"/>
                                          </p:val>
                                        </p:tav>
                                      </p:tavLst>
                                    </p:anim>
                                    <p:anim calcmode="lin" valueType="num">
                                      <p:cBhvr>
                                        <p:cTn id="45" dur="500" fill="hold"/>
                                        <p:tgtEl>
                                          <p:spTgt spid="51"/>
                                        </p:tgtEl>
                                        <p:attrNameLst>
                                          <p:attrName>style.rotation</p:attrName>
                                        </p:attrNameLst>
                                      </p:cBhvr>
                                      <p:tavLst>
                                        <p:tav tm="0">
                                          <p:val>
                                            <p:fltVal val="360"/>
                                          </p:val>
                                        </p:tav>
                                        <p:tav tm="100000">
                                          <p:val>
                                            <p:fltVal val="0"/>
                                          </p:val>
                                        </p:tav>
                                      </p:tavLst>
                                    </p:anim>
                                    <p:animEffect transition="in" filter="fade">
                                      <p:cBhvr>
                                        <p:cTn id="46" dur="500"/>
                                        <p:tgtEl>
                                          <p:spTgt spid="51"/>
                                        </p:tgtEl>
                                      </p:cBhvr>
                                    </p:animEffect>
                                  </p:childTnLst>
                                </p:cTn>
                              </p:par>
                            </p:childTnLst>
                          </p:cTn>
                        </p:par>
                        <p:par>
                          <p:cTn id="47" fill="hold">
                            <p:stCondLst>
                              <p:cond delay="3500"/>
                            </p:stCondLst>
                            <p:childTnLst>
                              <p:par>
                                <p:cTn id="48" presetID="2" presetClass="entr" presetSubtype="4" fill="hold" nodeType="afterEffect">
                                  <p:stCondLst>
                                    <p:cond delay="0"/>
                                  </p:stCondLst>
                                  <p:childTnLst>
                                    <p:set>
                                      <p:cBhvr>
                                        <p:cTn id="49" dur="1" fill="hold">
                                          <p:stCondLst>
                                            <p:cond delay="0"/>
                                          </p:stCondLst>
                                        </p:cTn>
                                        <p:tgtEl>
                                          <p:spTgt spid="33"/>
                                        </p:tgtEl>
                                        <p:attrNameLst>
                                          <p:attrName>style.visibility</p:attrName>
                                        </p:attrNameLst>
                                      </p:cBhvr>
                                      <p:to>
                                        <p:strVal val="visible"/>
                                      </p:to>
                                    </p:set>
                                    <p:anim calcmode="lin" valueType="num">
                                      <p:cBhvr additive="base">
                                        <p:cTn id="50" dur="500" fill="hold"/>
                                        <p:tgtEl>
                                          <p:spTgt spid="33"/>
                                        </p:tgtEl>
                                        <p:attrNameLst>
                                          <p:attrName>ppt_x</p:attrName>
                                        </p:attrNameLst>
                                      </p:cBhvr>
                                      <p:tavLst>
                                        <p:tav tm="0">
                                          <p:val>
                                            <p:strVal val="#ppt_x"/>
                                          </p:val>
                                        </p:tav>
                                        <p:tav tm="100000">
                                          <p:val>
                                            <p:strVal val="#ppt_x"/>
                                          </p:val>
                                        </p:tav>
                                      </p:tavLst>
                                    </p:anim>
                                    <p:anim calcmode="lin" valueType="num">
                                      <p:cBhvr additive="base">
                                        <p:cTn id="51" dur="500" fill="hold"/>
                                        <p:tgtEl>
                                          <p:spTgt spid="33"/>
                                        </p:tgtEl>
                                        <p:attrNameLst>
                                          <p:attrName>ppt_y</p:attrName>
                                        </p:attrNameLst>
                                      </p:cBhvr>
                                      <p:tavLst>
                                        <p:tav tm="0">
                                          <p:val>
                                            <p:strVal val="1+#ppt_h/2"/>
                                          </p:val>
                                        </p:tav>
                                        <p:tav tm="100000">
                                          <p:val>
                                            <p:strVal val="#ppt_y"/>
                                          </p:val>
                                        </p:tav>
                                      </p:tavLst>
                                    </p:anim>
                                  </p:childTnLst>
                                </p:cTn>
                              </p:par>
                            </p:childTnLst>
                          </p:cTn>
                        </p:par>
                        <p:par>
                          <p:cTn id="52" fill="hold">
                            <p:stCondLst>
                              <p:cond delay="4000"/>
                            </p:stCondLst>
                            <p:childTnLst>
                              <p:par>
                                <p:cTn id="53" presetID="10" presetClass="entr" presetSubtype="0"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12165" y="381810"/>
            <a:ext cx="10971372" cy="479245"/>
          </a:xfrm>
          <a:prstGeom prst="rect">
            <a:avLst/>
          </a:prstGeom>
        </p:spPr>
        <p:txBody>
          <a:bodyPr wrap="square">
            <a:spAutoFit/>
          </a:bodyPr>
          <a:lstStyle/>
          <a:p>
            <a:r>
              <a:rPr lang="en-US" altLang="zh-CN" b="1" dirty="0" smtClean="0">
                <a:solidFill>
                  <a:schemeClr val="tx1"/>
                </a:solidFill>
                <a:latin typeface="黑体" panose="02010609060101010101" pitchFamily="49" charset="-122"/>
                <a:ea typeface="黑体" panose="02010609060101010101" pitchFamily="49" charset="-122"/>
              </a:rPr>
              <a:t>2.5</a:t>
            </a:r>
            <a:r>
              <a:rPr lang="zh-CN" altLang="en-US" b="1" dirty="0" smtClean="0">
                <a:solidFill>
                  <a:schemeClr val="tx1"/>
                </a:solidFill>
                <a:latin typeface="黑体" panose="02010609060101010101" pitchFamily="49" charset="-122"/>
                <a:ea typeface="黑体" panose="02010609060101010101" pitchFamily="49" charset="-122"/>
              </a:rPr>
              <a:t>税务</a:t>
            </a:r>
            <a:r>
              <a:rPr lang="zh-CN" altLang="en-US" b="1" dirty="0">
                <a:solidFill>
                  <a:schemeClr val="tx1"/>
                </a:solidFill>
                <a:latin typeface="黑体" panose="02010609060101010101" pitchFamily="49" charset="-122"/>
                <a:ea typeface="黑体" panose="02010609060101010101" pitchFamily="49" charset="-122"/>
              </a:rPr>
              <a:t>数据的使用</a:t>
            </a:r>
            <a:endParaRPr lang="zh-CN" altLang="en-US" b="1" dirty="0">
              <a:solidFill>
                <a:schemeClr val="tx1"/>
              </a:solidFill>
            </a:endParaRPr>
          </a:p>
        </p:txBody>
      </p:sp>
      <p:sp>
        <p:nvSpPr>
          <p:cNvPr id="4" name="矩形 3"/>
          <p:cNvSpPr/>
          <p:nvPr/>
        </p:nvSpPr>
        <p:spPr>
          <a:xfrm>
            <a:off x="839890" y="4221882"/>
            <a:ext cx="10799932" cy="2030095"/>
          </a:xfrm>
          <a:prstGeom prst="rect">
            <a:avLst/>
          </a:prstGeom>
        </p:spPr>
        <p:txBody>
          <a:bodyPr wrap="square">
            <a:spAutoFit/>
          </a:bodyPr>
          <a:lstStyle/>
          <a:p>
            <a:pPr>
              <a:lnSpc>
                <a:spcPct val="150000"/>
              </a:lnSpc>
            </a:pPr>
            <a:r>
              <a:rPr lang="zh-CN" altLang="zh-CN" b="1" dirty="0"/>
              <a:t>申报行为</a:t>
            </a:r>
            <a:r>
              <a:rPr lang="en-US" altLang="zh-CN" dirty="0"/>
              <a:t>--</a:t>
            </a:r>
            <a:r>
              <a:rPr lang="zh-CN" altLang="zh-CN" dirty="0"/>
              <a:t>逾期未申报的次数及逾期的时间长短、销售收入累计零申报的次数、连续零申报的次数；</a:t>
            </a:r>
            <a:endParaRPr lang="zh-CN" altLang="zh-CN" dirty="0"/>
          </a:p>
          <a:p>
            <a:pPr>
              <a:lnSpc>
                <a:spcPct val="150000"/>
              </a:lnSpc>
            </a:pPr>
            <a:r>
              <a:rPr lang="zh-CN" altLang="zh-CN" b="1" dirty="0"/>
              <a:t>申报内容</a:t>
            </a:r>
            <a:r>
              <a:rPr lang="en-US" altLang="zh-CN" dirty="0"/>
              <a:t>--</a:t>
            </a:r>
            <a:r>
              <a:rPr lang="zh-CN" altLang="zh-CN" dirty="0"/>
              <a:t>销售收入绝对值大小（衡量企业生产能力生产规模），销售收入的变异系数（波动性），销售收入的增长率；</a:t>
            </a:r>
            <a:endParaRPr lang="zh-CN" altLang="zh-CN" dirty="0"/>
          </a:p>
        </p:txBody>
      </p:sp>
      <p:sp>
        <p:nvSpPr>
          <p:cNvPr id="5" name="矩形 4"/>
          <p:cNvSpPr/>
          <p:nvPr/>
        </p:nvSpPr>
        <p:spPr>
          <a:xfrm>
            <a:off x="839890" y="3662446"/>
            <a:ext cx="2447003" cy="415498"/>
          </a:xfrm>
          <a:prstGeom prst="rect">
            <a:avLst/>
          </a:prstGeom>
          <a:solidFill>
            <a:srgbClr val="FF6600"/>
          </a:solidFill>
        </p:spPr>
        <p:txBody>
          <a:bodyPr wrap="square">
            <a:spAutoFit/>
          </a:bodyPr>
          <a:lstStyle/>
          <a:p>
            <a:pPr marL="285750" indent="-285750">
              <a:buClr>
                <a:schemeClr val="accent1"/>
              </a:buClr>
              <a:buFont typeface="Wingdings" pitchFamily="2" charset="2"/>
              <a:buChar char="Ø"/>
            </a:pPr>
            <a:r>
              <a:rPr lang="en-US" altLang="zh-CN" b="1" dirty="0"/>
              <a:t>2</a:t>
            </a:r>
            <a:r>
              <a:rPr lang="zh-CN" altLang="en-US" b="1" dirty="0"/>
              <a:t>、</a:t>
            </a:r>
            <a:r>
              <a:rPr lang="zh-CN" altLang="zh-CN" b="1" dirty="0"/>
              <a:t>申报信息：</a:t>
            </a:r>
            <a:endParaRPr lang="zh-CN" altLang="zh-CN" b="1" dirty="0"/>
          </a:p>
        </p:txBody>
      </p:sp>
      <p:sp>
        <p:nvSpPr>
          <p:cNvPr id="6" name="矩形 5"/>
          <p:cNvSpPr/>
          <p:nvPr/>
        </p:nvSpPr>
        <p:spPr>
          <a:xfrm>
            <a:off x="793068" y="1557586"/>
            <a:ext cx="10269491" cy="2031325"/>
          </a:xfrm>
          <a:prstGeom prst="rect">
            <a:avLst/>
          </a:prstGeom>
        </p:spPr>
        <p:txBody>
          <a:bodyPr wrap="square">
            <a:spAutoFit/>
          </a:bodyPr>
          <a:lstStyle/>
          <a:p>
            <a:pPr>
              <a:lnSpc>
                <a:spcPct val="150000"/>
              </a:lnSpc>
            </a:pPr>
            <a:r>
              <a:rPr lang="zh-CN" altLang="zh-CN" dirty="0"/>
              <a:t>股东</a:t>
            </a:r>
            <a:r>
              <a:rPr lang="zh-CN" altLang="en-US" dirty="0"/>
              <a:t>名称、</a:t>
            </a:r>
            <a:r>
              <a:rPr lang="zh-CN" altLang="zh-CN" dirty="0"/>
              <a:t>股权比例及投资金额；</a:t>
            </a:r>
            <a:endParaRPr lang="en-US" altLang="zh-CN" dirty="0"/>
          </a:p>
          <a:p>
            <a:pPr>
              <a:lnSpc>
                <a:spcPct val="150000"/>
              </a:lnSpc>
            </a:pPr>
            <a:r>
              <a:rPr lang="zh-CN" altLang="zh-CN" dirty="0"/>
              <a:t>法人财务负责人的身份证号码和手机号码</a:t>
            </a:r>
            <a:r>
              <a:rPr lang="zh-CN" altLang="en-US" dirty="0"/>
              <a:t>变更</a:t>
            </a:r>
            <a:r>
              <a:rPr lang="zh-CN" altLang="zh-CN" dirty="0"/>
              <a:t>；</a:t>
            </a:r>
            <a:endParaRPr lang="en-US" altLang="zh-CN" dirty="0"/>
          </a:p>
          <a:p>
            <a:pPr>
              <a:lnSpc>
                <a:spcPct val="150000"/>
              </a:lnSpc>
            </a:pPr>
            <a:r>
              <a:rPr lang="zh-CN" altLang="en-US" dirty="0"/>
              <a:t>最近一次</a:t>
            </a:r>
            <a:r>
              <a:rPr lang="zh-CN" altLang="zh-CN" dirty="0"/>
              <a:t>法人变更的</a:t>
            </a:r>
            <a:r>
              <a:rPr lang="zh-CN" altLang="en-US" dirty="0"/>
              <a:t>距今时间长度；</a:t>
            </a:r>
            <a:endParaRPr lang="en-US" altLang="zh-CN" dirty="0"/>
          </a:p>
          <a:p>
            <a:pPr>
              <a:lnSpc>
                <a:spcPct val="150000"/>
              </a:lnSpc>
            </a:pPr>
            <a:r>
              <a:rPr lang="zh-CN" altLang="en-US" dirty="0"/>
              <a:t>近一年法人</a:t>
            </a:r>
            <a:r>
              <a:rPr lang="zh-CN" altLang="zh-CN" dirty="0"/>
              <a:t>变更频次</a:t>
            </a:r>
            <a:r>
              <a:rPr lang="zh-CN" altLang="en-US" dirty="0"/>
              <a:t>；</a:t>
            </a:r>
            <a:endParaRPr lang="zh-CN" altLang="zh-CN" dirty="0"/>
          </a:p>
        </p:txBody>
      </p:sp>
      <p:sp>
        <p:nvSpPr>
          <p:cNvPr id="7" name="矩形 6"/>
          <p:cNvSpPr/>
          <p:nvPr/>
        </p:nvSpPr>
        <p:spPr>
          <a:xfrm>
            <a:off x="839889" y="962544"/>
            <a:ext cx="2591019" cy="415498"/>
          </a:xfrm>
          <a:prstGeom prst="rect">
            <a:avLst/>
          </a:prstGeom>
          <a:solidFill>
            <a:srgbClr val="FF6600"/>
          </a:solidFill>
        </p:spPr>
        <p:txBody>
          <a:bodyPr wrap="square">
            <a:spAutoFit/>
          </a:bodyPr>
          <a:lstStyle/>
          <a:p>
            <a:pPr marL="285750" indent="-285750">
              <a:buClr>
                <a:srgbClr val="C00000"/>
              </a:buClr>
              <a:buFont typeface="Wingdings" pitchFamily="2" charset="2"/>
              <a:buChar char="Ø"/>
            </a:pPr>
            <a:r>
              <a:rPr lang="en-US" altLang="zh-CN" b="1" dirty="0"/>
              <a:t>1</a:t>
            </a:r>
            <a:r>
              <a:rPr lang="zh-CN" altLang="en-US" b="1" dirty="0"/>
              <a:t>、</a:t>
            </a:r>
            <a:r>
              <a:rPr lang="zh-CN" altLang="zh-CN" b="1" dirty="0"/>
              <a:t>基础信息</a:t>
            </a:r>
            <a:r>
              <a:rPr lang="zh-CN" altLang="zh-CN" dirty="0"/>
              <a:t>：</a:t>
            </a: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12165" y="381810"/>
            <a:ext cx="10971372" cy="479245"/>
          </a:xfrm>
          <a:prstGeom prst="rect">
            <a:avLst/>
          </a:prstGeom>
        </p:spPr>
        <p:txBody>
          <a:bodyPr wrap="square">
            <a:spAutoFit/>
          </a:bodyPr>
          <a:lstStyle/>
          <a:p>
            <a:r>
              <a:rPr lang="en-US" altLang="zh-CN" b="1" dirty="0" smtClean="0">
                <a:solidFill>
                  <a:schemeClr val="tx1"/>
                </a:solidFill>
                <a:latin typeface="黑体" panose="02010609060101010101" pitchFamily="49" charset="-122"/>
                <a:ea typeface="黑体" panose="02010609060101010101" pitchFamily="49" charset="-122"/>
              </a:rPr>
              <a:t>2.5</a:t>
            </a:r>
            <a:r>
              <a:rPr lang="zh-CN" altLang="en-US" b="1" dirty="0" smtClean="0">
                <a:solidFill>
                  <a:schemeClr val="tx1"/>
                </a:solidFill>
                <a:latin typeface="黑体" panose="02010609060101010101" pitchFamily="49" charset="-122"/>
                <a:ea typeface="黑体" panose="02010609060101010101" pitchFamily="49" charset="-122"/>
              </a:rPr>
              <a:t>税务</a:t>
            </a:r>
            <a:r>
              <a:rPr lang="zh-CN" altLang="en-US" b="1" dirty="0">
                <a:solidFill>
                  <a:schemeClr val="tx1"/>
                </a:solidFill>
                <a:latin typeface="黑体" panose="02010609060101010101" pitchFamily="49" charset="-122"/>
                <a:ea typeface="黑体" panose="02010609060101010101" pitchFamily="49" charset="-122"/>
              </a:rPr>
              <a:t>数据的使用</a:t>
            </a:r>
            <a:endParaRPr lang="zh-CN" altLang="en-US" b="1" dirty="0">
              <a:solidFill>
                <a:schemeClr val="tx1"/>
              </a:solidFill>
            </a:endParaRPr>
          </a:p>
        </p:txBody>
      </p:sp>
      <p:sp>
        <p:nvSpPr>
          <p:cNvPr id="4" name="矩形 3"/>
          <p:cNvSpPr/>
          <p:nvPr/>
        </p:nvSpPr>
        <p:spPr>
          <a:xfrm>
            <a:off x="670742" y="1886033"/>
            <a:ext cx="10438640" cy="2516073"/>
          </a:xfrm>
          <a:prstGeom prst="rect">
            <a:avLst/>
          </a:prstGeom>
        </p:spPr>
        <p:txBody>
          <a:bodyPr wrap="square">
            <a:spAutoFit/>
          </a:bodyPr>
          <a:lstStyle/>
          <a:p>
            <a:pPr>
              <a:lnSpc>
                <a:spcPct val="150000"/>
              </a:lnSpc>
            </a:pPr>
            <a:r>
              <a:rPr lang="zh-CN" altLang="zh-CN" dirty="0"/>
              <a:t>纳税总额</a:t>
            </a:r>
            <a:r>
              <a:rPr lang="zh-CN" altLang="en-US" dirty="0"/>
              <a:t>（包括增值税、企业所</a:t>
            </a:r>
            <a:r>
              <a:rPr lang="zh-CN" altLang="en-US"/>
              <a:t>得</a:t>
            </a:r>
            <a:r>
              <a:rPr lang="zh-CN" altLang="en-US" smtClean="0"/>
              <a:t>税）；</a:t>
            </a:r>
            <a:endParaRPr lang="en-US" altLang="zh-CN" dirty="0"/>
          </a:p>
          <a:p>
            <a:pPr>
              <a:lnSpc>
                <a:spcPct val="150000"/>
              </a:lnSpc>
            </a:pPr>
            <a:r>
              <a:rPr lang="zh-CN" altLang="zh-CN" dirty="0"/>
              <a:t>税负率</a:t>
            </a:r>
            <a:r>
              <a:rPr lang="en-US" altLang="zh-CN" dirty="0"/>
              <a:t>=</a:t>
            </a:r>
            <a:r>
              <a:rPr lang="zh-CN" altLang="en-US" dirty="0"/>
              <a:t>实缴税额</a:t>
            </a:r>
            <a:r>
              <a:rPr lang="en-US" altLang="zh-CN" dirty="0"/>
              <a:t>/</a:t>
            </a:r>
            <a:r>
              <a:rPr lang="zh-CN" altLang="en-US" dirty="0"/>
              <a:t>全部销售收入；</a:t>
            </a:r>
            <a:endParaRPr lang="en-US" altLang="zh-CN" dirty="0"/>
          </a:p>
          <a:p>
            <a:pPr>
              <a:lnSpc>
                <a:spcPct val="150000"/>
              </a:lnSpc>
            </a:pPr>
            <a:r>
              <a:rPr lang="zh-CN" altLang="zh-CN" dirty="0"/>
              <a:t>亏损额占企业销售收入的比重</a:t>
            </a:r>
            <a:r>
              <a:rPr lang="zh-CN" altLang="en-US" dirty="0"/>
              <a:t>；</a:t>
            </a:r>
            <a:endParaRPr lang="en-US" altLang="zh-CN" dirty="0"/>
          </a:p>
          <a:p>
            <a:pPr>
              <a:lnSpc>
                <a:spcPct val="150000"/>
              </a:lnSpc>
            </a:pPr>
            <a:r>
              <a:rPr lang="zh-CN" altLang="zh-CN" dirty="0"/>
              <a:t>逾期申报的次数及逾期的时间长短、滞纳金次数及滞纳金金额大小；</a:t>
            </a:r>
            <a:endParaRPr lang="zh-CN" altLang="zh-CN" dirty="0"/>
          </a:p>
          <a:p>
            <a:pPr>
              <a:lnSpc>
                <a:spcPct val="150000"/>
              </a:lnSpc>
            </a:pPr>
            <a:r>
              <a:rPr lang="zh-CN" altLang="zh-CN" dirty="0"/>
              <a:t>有无</a:t>
            </a:r>
            <a:r>
              <a:rPr lang="zh-CN" altLang="zh-CN"/>
              <a:t>欠</a:t>
            </a:r>
            <a:r>
              <a:rPr lang="zh-CN" altLang="zh-CN" smtClean="0"/>
              <a:t>税</a:t>
            </a:r>
            <a:r>
              <a:rPr lang="en-US" altLang="zh-CN" smtClean="0"/>
              <a:t>:</a:t>
            </a:r>
            <a:r>
              <a:rPr lang="zh-CN" altLang="zh-CN" smtClean="0"/>
              <a:t>有</a:t>
            </a:r>
            <a:r>
              <a:rPr lang="zh-CN" altLang="zh-CN" dirty="0"/>
              <a:t>应缴款金额，无缴款发送日期，说明有欠税产生</a:t>
            </a:r>
            <a:r>
              <a:rPr lang="zh-CN" altLang="en-US" dirty="0"/>
              <a:t>；</a:t>
            </a:r>
            <a:endParaRPr lang="zh-CN" altLang="zh-CN" dirty="0"/>
          </a:p>
        </p:txBody>
      </p:sp>
      <p:sp>
        <p:nvSpPr>
          <p:cNvPr id="5" name="矩形 4"/>
          <p:cNvSpPr/>
          <p:nvPr/>
        </p:nvSpPr>
        <p:spPr>
          <a:xfrm>
            <a:off x="623918" y="1359977"/>
            <a:ext cx="2446951" cy="415498"/>
          </a:xfrm>
          <a:prstGeom prst="rect">
            <a:avLst/>
          </a:prstGeom>
          <a:solidFill>
            <a:srgbClr val="FF6600"/>
          </a:solidFill>
        </p:spPr>
        <p:txBody>
          <a:bodyPr wrap="square">
            <a:spAutoFit/>
          </a:bodyPr>
          <a:lstStyle/>
          <a:p>
            <a:pPr marL="285750" indent="-285750">
              <a:buClr>
                <a:schemeClr val="accent1"/>
              </a:buClr>
              <a:buFont typeface="Wingdings" pitchFamily="2" charset="2"/>
              <a:buChar char="Ø"/>
            </a:pPr>
            <a:r>
              <a:rPr lang="en-US" altLang="zh-CN" b="1" dirty="0"/>
              <a:t>3</a:t>
            </a:r>
            <a:r>
              <a:rPr lang="zh-CN" altLang="en-US" b="1" dirty="0"/>
              <a:t>、</a:t>
            </a:r>
            <a:r>
              <a:rPr lang="zh-CN" altLang="zh-CN" b="1" dirty="0"/>
              <a:t>征收信息：</a:t>
            </a:r>
            <a:endParaRPr lang="zh-CN" altLang="zh-CN"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219860" y="1554229"/>
            <a:ext cx="2352674" cy="2353525"/>
            <a:chOff x="570282" y="-189718"/>
            <a:chExt cx="4000500" cy="4000500"/>
          </a:xfrm>
          <a:effectLst>
            <a:outerShdw blurRad="444500" dist="254000" dir="6840000" algn="tr" rotWithShape="0">
              <a:prstClr val="black">
                <a:alpha val="50000"/>
              </a:prstClr>
            </a:outerShdw>
          </a:effectLst>
        </p:grpSpPr>
        <p:sp>
          <p:nvSpPr>
            <p:cNvPr id="4" name="同心圆 3"/>
            <p:cNvSpPr/>
            <p:nvPr/>
          </p:nvSpPr>
          <p:spPr>
            <a:xfrm>
              <a:off x="570282" y="-189718"/>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dirty="0">
                <a:ln>
                  <a:noFill/>
                </a:ln>
                <a:solidFill>
                  <a:srgbClr val="C00000"/>
                </a:solidFill>
                <a:effectLst/>
                <a:uLnTx/>
                <a:uFillTx/>
                <a:latin typeface="微软雅黑" pitchFamily="34" charset="-122"/>
                <a:ea typeface="微软雅黑" pitchFamily="34" charset="-122"/>
              </a:endParaRPr>
            </a:p>
          </p:txBody>
        </p:sp>
        <p:sp>
          <p:nvSpPr>
            <p:cNvPr id="5" name="椭圆 4"/>
            <p:cNvSpPr/>
            <p:nvPr/>
          </p:nvSpPr>
          <p:spPr>
            <a:xfrm>
              <a:off x="739979" y="-102405"/>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dirty="0">
                <a:ln>
                  <a:noFill/>
                </a:ln>
                <a:solidFill>
                  <a:srgbClr val="C00000"/>
                </a:solidFill>
                <a:effectLst/>
                <a:uLnTx/>
                <a:uFillTx/>
                <a:latin typeface="微软雅黑" pitchFamily="34" charset="-122"/>
                <a:ea typeface="微软雅黑" pitchFamily="34" charset="-122"/>
              </a:endParaRPr>
            </a:p>
          </p:txBody>
        </p:sp>
      </p:grpSp>
      <p:sp>
        <p:nvSpPr>
          <p:cNvPr id="6" name="矩形 5"/>
          <p:cNvSpPr/>
          <p:nvPr/>
        </p:nvSpPr>
        <p:spPr>
          <a:xfrm>
            <a:off x="2618655" y="2191179"/>
            <a:ext cx="1651983" cy="861774"/>
          </a:xfrm>
          <a:prstGeom prst="rect">
            <a:avLst/>
          </a:prstGeom>
        </p:spPr>
        <p:txBody>
          <a:bodyPr wrap="square">
            <a:spAutoFit/>
          </a:bodyPr>
          <a:lstStyle/>
          <a:p>
            <a:pPr defTabSz="934085">
              <a:defRPr/>
            </a:pPr>
            <a:r>
              <a:rPr lang="zh-CN" altLang="en-US" sz="5000" b="1" kern="0" dirty="0">
                <a:solidFill>
                  <a:srgbClr val="C00000"/>
                </a:solidFill>
                <a:latin typeface="微软雅黑" pitchFamily="34" charset="-122"/>
                <a:ea typeface="微软雅黑" pitchFamily="34" charset="-122"/>
              </a:rPr>
              <a:t>目 录</a:t>
            </a:r>
            <a:endParaRPr lang="zh-CN" altLang="en-US" sz="5000" b="1" kern="0" dirty="0">
              <a:solidFill>
                <a:srgbClr val="C00000"/>
              </a:solidFill>
              <a:latin typeface="微软雅黑" pitchFamily="34" charset="-122"/>
              <a:ea typeface="微软雅黑" pitchFamily="34" charset="-122"/>
            </a:endParaRPr>
          </a:p>
        </p:txBody>
      </p:sp>
      <p:sp>
        <p:nvSpPr>
          <p:cNvPr id="7" name="Rectangle 4"/>
          <p:cNvSpPr txBox="1">
            <a:spLocks noChangeArrowheads="1"/>
          </p:cNvSpPr>
          <p:nvPr/>
        </p:nvSpPr>
        <p:spPr bwMode="auto">
          <a:xfrm>
            <a:off x="2731506" y="3193820"/>
            <a:ext cx="1372279" cy="3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defRPr/>
            </a:pPr>
            <a:r>
              <a:rPr lang="en-US" altLang="zh-CN" sz="1500" b="0" kern="0" dirty="0">
                <a:solidFill>
                  <a:srgbClr val="C00000"/>
                </a:solidFill>
                <a:latin typeface="微软雅黑" pitchFamily="34" charset="-122"/>
                <a:ea typeface="微软雅黑" pitchFamily="34" charset="-122"/>
              </a:rPr>
              <a:t>CATALOG</a:t>
            </a:r>
            <a:endParaRPr lang="en-US" altLang="zh-CN" sz="1500" b="0" kern="0" dirty="0">
              <a:solidFill>
                <a:srgbClr val="C00000"/>
              </a:solidFill>
              <a:latin typeface="微软雅黑" pitchFamily="34" charset="-122"/>
              <a:ea typeface="微软雅黑" pitchFamily="34" charset="-122"/>
            </a:endParaRPr>
          </a:p>
        </p:txBody>
      </p:sp>
      <p:grpSp>
        <p:nvGrpSpPr>
          <p:cNvPr id="8" name="组合 7"/>
          <p:cNvGrpSpPr/>
          <p:nvPr/>
        </p:nvGrpSpPr>
        <p:grpSpPr>
          <a:xfrm>
            <a:off x="6108612" y="1217914"/>
            <a:ext cx="4419595" cy="555168"/>
            <a:chOff x="6129986" y="1391065"/>
            <a:chExt cx="4420170" cy="555039"/>
          </a:xfrm>
        </p:grpSpPr>
        <p:grpSp>
          <p:nvGrpSpPr>
            <p:cNvPr id="9" name="组合 8"/>
            <p:cNvGrpSpPr/>
            <p:nvPr/>
          </p:nvGrpSpPr>
          <p:grpSpPr>
            <a:xfrm>
              <a:off x="6129986" y="1391065"/>
              <a:ext cx="4420170" cy="539115"/>
              <a:chOff x="6117743" y="1412966"/>
              <a:chExt cx="4420170" cy="539115"/>
            </a:xfrm>
          </p:grpSpPr>
          <p:sp>
            <p:nvSpPr>
              <p:cNvPr id="11" name="矩形 10"/>
              <p:cNvSpPr/>
              <p:nvPr/>
            </p:nvSpPr>
            <p:spPr>
              <a:xfrm>
                <a:off x="6117743" y="1412966"/>
                <a:ext cx="4420170" cy="539115"/>
              </a:xfrm>
              <a:prstGeom prst="rect">
                <a:avLst/>
              </a:prstGeom>
              <a:solidFill>
                <a:srgbClr val="F6F6F6"/>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微软雅黑" pitchFamily="34" charset="-122"/>
                </a:endParaRPr>
              </a:p>
            </p:txBody>
          </p:sp>
          <p:sp>
            <p:nvSpPr>
              <p:cNvPr id="12" name="TextBox 64"/>
              <p:cNvSpPr txBox="1"/>
              <p:nvPr/>
            </p:nvSpPr>
            <p:spPr>
              <a:xfrm>
                <a:off x="6252037" y="1424430"/>
                <a:ext cx="4261389" cy="369246"/>
              </a:xfrm>
              <a:prstGeom prst="rect">
                <a:avLst/>
              </a:prstGeom>
              <a:noFill/>
            </p:spPr>
            <p:txBody>
              <a:bodyPr wrap="square" rtlCol="0">
                <a:spAutoFit/>
              </a:bodyPr>
              <a:lstStyle>
                <a:defPPr>
                  <a:defRPr lang="zh-CN"/>
                </a:defPPr>
                <a:lvl1pPr marR="0" lvl="0" indent="0" fontAlgn="ctr">
                  <a:lnSpc>
                    <a:spcPct val="100000"/>
                  </a:lnSpc>
                  <a:spcBef>
                    <a:spcPct val="0"/>
                  </a:spcBef>
                  <a:spcAft>
                    <a:spcPct val="0"/>
                  </a:spcAft>
                  <a:buClrTx/>
                  <a:buSzTx/>
                  <a:buFontTx/>
                  <a:buNone/>
                  <a:defRPr kumimoji="0" b="0" i="0" u="none" strike="noStrike" kern="0" cap="none" spc="0" normalizeH="0" baseline="0">
                    <a:ln>
                      <a:noFill/>
                    </a:ln>
                    <a:solidFill>
                      <a:srgbClr val="C00000"/>
                    </a:solidFill>
                    <a:effectLst/>
                    <a:uLnTx/>
                    <a:uFillTx/>
                    <a:latin typeface="微软雅黑" pitchFamily="34" charset="-122"/>
                    <a:ea typeface="微软雅黑" pitchFamily="34" charset="-122"/>
                  </a:defRPr>
                </a:lvl1pPr>
              </a:lstStyle>
              <a:p>
                <a:r>
                  <a:rPr lang="en-US" altLang="zh-CN" sz="1800" dirty="0"/>
                  <a:t>PART 01      </a:t>
                </a:r>
                <a:r>
                  <a:rPr lang="zh-CN" altLang="en-US" sz="1800" dirty="0">
                    <a:solidFill>
                      <a:schemeClr val="tx1"/>
                    </a:solidFill>
                  </a:rPr>
                  <a:t>税务业务基本介绍</a:t>
                </a:r>
                <a:endParaRPr lang="zh-CN" altLang="en-US" sz="1800" b="1" dirty="0">
                  <a:solidFill>
                    <a:schemeClr val="tx1"/>
                  </a:solidFill>
                </a:endParaRPr>
              </a:p>
            </p:txBody>
          </p:sp>
        </p:grpSp>
        <p:sp>
          <p:nvSpPr>
            <p:cNvPr id="10" name="任意多边形 9"/>
            <p:cNvSpPr/>
            <p:nvPr/>
          </p:nvSpPr>
          <p:spPr>
            <a:xfrm>
              <a:off x="7479627" y="1406989"/>
              <a:ext cx="3070529" cy="539115"/>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1" fmla="*/ 877819 w 2463662"/>
                <a:gd name="connsiteY0-2" fmla="*/ 1105159 h 1478645"/>
                <a:gd name="connsiteX1-3" fmla="*/ 2463662 w 2463662"/>
                <a:gd name="connsiteY1-4" fmla="*/ 1105159 h 1478645"/>
                <a:gd name="connsiteX2-5" fmla="*/ 2463662 w 2463662"/>
                <a:gd name="connsiteY2-6" fmla="*/ 1478645 h 1478645"/>
                <a:gd name="connsiteX3-7" fmla="*/ 0 w 2463662"/>
                <a:gd name="connsiteY3-8" fmla="*/ 1478645 h 1478645"/>
                <a:gd name="connsiteX4-9" fmla="*/ 0 w 2463662"/>
                <a:gd name="connsiteY4-10" fmla="*/ 0 h 1478645"/>
                <a:gd name="connsiteX5-11" fmla="*/ 877819 w 2463662"/>
                <a:gd name="connsiteY5-12" fmla="*/ 0 h 1478645"/>
                <a:gd name="connsiteX6-13" fmla="*/ 969259 w 2463662"/>
                <a:gd name="connsiteY6-14" fmla="*/ 1196599 h 1478645"/>
                <a:gd name="connsiteX0-15" fmla="*/ 877819 w 2463662"/>
                <a:gd name="connsiteY0-16" fmla="*/ 1105159 h 1478645"/>
                <a:gd name="connsiteX1-17" fmla="*/ 2463662 w 2463662"/>
                <a:gd name="connsiteY1-18" fmla="*/ 1105159 h 1478645"/>
                <a:gd name="connsiteX2-19" fmla="*/ 2463662 w 2463662"/>
                <a:gd name="connsiteY2-20" fmla="*/ 1478645 h 1478645"/>
                <a:gd name="connsiteX3-21" fmla="*/ 0 w 2463662"/>
                <a:gd name="connsiteY3-22" fmla="*/ 1478645 h 1478645"/>
                <a:gd name="connsiteX4-23" fmla="*/ 0 w 2463662"/>
                <a:gd name="connsiteY4-24" fmla="*/ 0 h 1478645"/>
                <a:gd name="connsiteX5-25" fmla="*/ 877819 w 2463662"/>
                <a:gd name="connsiteY5-26" fmla="*/ 0 h 1478645"/>
                <a:gd name="connsiteX0-27" fmla="*/ 2463662 w 2463662"/>
                <a:gd name="connsiteY0-28" fmla="*/ 1105159 h 1478645"/>
                <a:gd name="connsiteX1-29" fmla="*/ 2463662 w 2463662"/>
                <a:gd name="connsiteY1-30" fmla="*/ 1478645 h 1478645"/>
                <a:gd name="connsiteX2-31" fmla="*/ 0 w 2463662"/>
                <a:gd name="connsiteY2-32" fmla="*/ 1478645 h 1478645"/>
                <a:gd name="connsiteX3-33" fmla="*/ 0 w 2463662"/>
                <a:gd name="connsiteY3-34" fmla="*/ 0 h 1478645"/>
                <a:gd name="connsiteX4-35" fmla="*/ 877819 w 2463662"/>
                <a:gd name="connsiteY4-36" fmla="*/ 0 h 1478645"/>
                <a:gd name="connsiteX0-37" fmla="*/ 2463662 w 2463662"/>
                <a:gd name="connsiteY0-38" fmla="*/ 1105159 h 1478645"/>
                <a:gd name="connsiteX1-39" fmla="*/ 2463662 w 2463662"/>
                <a:gd name="connsiteY1-40" fmla="*/ 1478645 h 1478645"/>
                <a:gd name="connsiteX2-41" fmla="*/ 0 w 2463662"/>
                <a:gd name="connsiteY2-42" fmla="*/ 1478645 h 1478645"/>
                <a:gd name="connsiteX3-43" fmla="*/ 0 w 2463662"/>
                <a:gd name="connsiteY3-44" fmla="*/ 0 h 1478645"/>
                <a:gd name="connsiteX0-45" fmla="*/ 2463662 w 2463662"/>
                <a:gd name="connsiteY0-46" fmla="*/ 0 h 373486"/>
                <a:gd name="connsiteX1-47" fmla="*/ 2463662 w 2463662"/>
                <a:gd name="connsiteY1-48" fmla="*/ 373486 h 373486"/>
                <a:gd name="connsiteX2-49" fmla="*/ 0 w 2463662"/>
                <a:gd name="connsiteY2-50" fmla="*/ 373486 h 373486"/>
              </a:gdLst>
              <a:ahLst/>
              <a:cxnLst>
                <a:cxn ang="0">
                  <a:pos x="connsiteX0-1" y="connsiteY0-2"/>
                </a:cxn>
                <a:cxn ang="0">
                  <a:pos x="connsiteX1-3" y="connsiteY1-4"/>
                </a:cxn>
                <a:cxn ang="0">
                  <a:pos x="connsiteX2-5" y="connsiteY2-6"/>
                </a:cxn>
              </a:cxnLst>
              <a:rect l="l" t="t" r="r" b="b"/>
              <a:pathLst>
                <a:path w="2463662" h="373486">
                  <a:moveTo>
                    <a:pt x="2463662" y="0"/>
                  </a:moveTo>
                  <a:lnTo>
                    <a:pt x="2463662" y="373486"/>
                  </a:lnTo>
                  <a:lnTo>
                    <a:pt x="0" y="373486"/>
                  </a:lnTo>
                </a:path>
              </a:pathLst>
            </a:custGeom>
            <a:noFill/>
            <a:ln w="31750" cap="flat" cmpd="sng" algn="ctr">
              <a:solidFill>
                <a:sysClr val="window" lastClr="FFFFFF">
                  <a:lumMod val="50000"/>
                </a:sysClr>
              </a:solidFill>
              <a:prstDash val="solid"/>
            </a:ln>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微软雅黑" pitchFamily="34" charset="-122"/>
              </a:endParaRPr>
            </a:p>
          </p:txBody>
        </p:sp>
      </p:grpSp>
      <p:grpSp>
        <p:nvGrpSpPr>
          <p:cNvPr id="13" name="组合 12"/>
          <p:cNvGrpSpPr/>
          <p:nvPr/>
        </p:nvGrpSpPr>
        <p:grpSpPr>
          <a:xfrm>
            <a:off x="6108612" y="2919821"/>
            <a:ext cx="4419595" cy="555119"/>
            <a:chOff x="6117743" y="3198693"/>
            <a:chExt cx="4420170" cy="554990"/>
          </a:xfrm>
        </p:grpSpPr>
        <p:sp>
          <p:nvSpPr>
            <p:cNvPr id="14" name="矩形 13"/>
            <p:cNvSpPr/>
            <p:nvPr/>
          </p:nvSpPr>
          <p:spPr>
            <a:xfrm>
              <a:off x="6117743" y="3198693"/>
              <a:ext cx="4420170" cy="539115"/>
            </a:xfrm>
            <a:prstGeom prst="rect">
              <a:avLst/>
            </a:prstGeom>
            <a:solidFill>
              <a:srgbClr val="F6F6F6"/>
            </a:solidFill>
            <a:ln w="25400" cap="flat" cmpd="sng" algn="ctr">
              <a:noFill/>
              <a:prstDash val="solid"/>
            </a:ln>
            <a:effectLst>
              <a:outerShdw blurRad="50800" dist="38100" dir="2700000" algn="tl" rotWithShape="0">
                <a:prstClr val="black">
                  <a:alpha val="40000"/>
                </a:prst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微软雅黑" pitchFamily="34" charset="-122"/>
              </a:endParaRPr>
            </a:p>
          </p:txBody>
        </p:sp>
        <p:sp>
          <p:nvSpPr>
            <p:cNvPr id="15" name="TextBox 64"/>
            <p:cNvSpPr txBox="1"/>
            <p:nvPr/>
          </p:nvSpPr>
          <p:spPr>
            <a:xfrm>
              <a:off x="6252394" y="3253938"/>
              <a:ext cx="4261389" cy="369246"/>
            </a:xfrm>
            <a:prstGeom prst="rect">
              <a:avLst/>
            </a:prstGeom>
            <a:noFill/>
          </p:spPr>
          <p:txBody>
            <a:bodyPr wrap="square" rtlCol="0">
              <a:spAutoFit/>
            </a:bodyPr>
            <a:lstStyle>
              <a:defPPr>
                <a:defRPr lang="zh-CN"/>
              </a:defPPr>
              <a:lvl1pPr>
                <a:defRPr sz="1800">
                  <a:solidFill>
                    <a:schemeClr val="tx1">
                      <a:lumMod val="75000"/>
                      <a:lumOff val="25000"/>
                    </a:schemeClr>
                  </a:solidFill>
                </a:defRPr>
              </a:lvl1pPr>
            </a:lstStyle>
            <a:p>
              <a:pPr marL="0" marR="0" lvl="0" indent="0" defTabSz="914400" eaLnBrk="1" fontAlgn="ctr" latinLnBrk="0" hangingPunct="1">
                <a:lnSpc>
                  <a:spcPct val="100000"/>
                </a:lnSpc>
                <a:spcBef>
                  <a:spcPct val="0"/>
                </a:spcBef>
                <a:spcAft>
                  <a:spcPct val="0"/>
                </a:spcAft>
                <a:buClrTx/>
                <a:buSzTx/>
                <a:buFontTx/>
                <a:buNone/>
                <a:defRPr/>
              </a:pPr>
              <a:r>
                <a:rPr kumimoji="0" lang="en-US" altLang="zh-CN" sz="1800" b="0" i="0" u="none" strike="noStrike" kern="0" cap="none" spc="0" normalizeH="0" baseline="0" noProof="0" dirty="0">
                  <a:ln>
                    <a:noFill/>
                  </a:ln>
                  <a:solidFill>
                    <a:srgbClr val="C00000"/>
                  </a:solidFill>
                  <a:effectLst/>
                  <a:uLnTx/>
                  <a:uFillTx/>
                  <a:latin typeface="微软雅黑" pitchFamily="34" charset="-122"/>
                  <a:ea typeface="微软雅黑" pitchFamily="34" charset="-122"/>
                </a:rPr>
                <a:t>PART 02</a:t>
              </a:r>
              <a:r>
                <a:rPr kumimoji="0" lang="en-US" altLang="zh-CN" sz="1800" b="0"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rPr>
                <a:t>     </a:t>
              </a:r>
              <a:r>
                <a:rPr lang="zh-CN" altLang="en-US" kern="0" dirty="0" smtClean="0">
                  <a:solidFill>
                    <a:prstClr val="black">
                      <a:lumMod val="75000"/>
                      <a:lumOff val="25000"/>
                    </a:prstClr>
                  </a:solidFill>
                  <a:latin typeface="微软雅黑" pitchFamily="34" charset="-122"/>
                  <a:ea typeface="微软雅黑" pitchFamily="34" charset="-122"/>
                </a:rPr>
                <a:t>最新税务政策的影响分析</a:t>
              </a:r>
              <a:endParaRPr kumimoji="0" lang="zh-CN" altLang="en-US" sz="2400" b="1" i="0" u="none" strike="noStrike" kern="0" cap="none" spc="0" normalizeH="0" baseline="0" noProof="0" dirty="0">
                <a:ln>
                  <a:noFill/>
                </a:ln>
                <a:solidFill>
                  <a:prstClr val="black">
                    <a:lumMod val="75000"/>
                    <a:lumOff val="25000"/>
                  </a:prstClr>
                </a:solidFill>
                <a:effectLst/>
                <a:uLnTx/>
                <a:uFillTx/>
                <a:latin typeface="微软雅黑" pitchFamily="34" charset="-122"/>
                <a:ea typeface="微软雅黑" pitchFamily="34" charset="-122"/>
              </a:endParaRPr>
            </a:p>
          </p:txBody>
        </p:sp>
        <p:sp>
          <p:nvSpPr>
            <p:cNvPr id="16" name="任意多边形 15"/>
            <p:cNvSpPr/>
            <p:nvPr/>
          </p:nvSpPr>
          <p:spPr>
            <a:xfrm>
              <a:off x="7467384" y="3214568"/>
              <a:ext cx="3070529" cy="539115"/>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1" fmla="*/ 877819 w 2463662"/>
                <a:gd name="connsiteY0-2" fmla="*/ 1105159 h 1478645"/>
                <a:gd name="connsiteX1-3" fmla="*/ 2463662 w 2463662"/>
                <a:gd name="connsiteY1-4" fmla="*/ 1105159 h 1478645"/>
                <a:gd name="connsiteX2-5" fmla="*/ 2463662 w 2463662"/>
                <a:gd name="connsiteY2-6" fmla="*/ 1478645 h 1478645"/>
                <a:gd name="connsiteX3-7" fmla="*/ 0 w 2463662"/>
                <a:gd name="connsiteY3-8" fmla="*/ 1478645 h 1478645"/>
                <a:gd name="connsiteX4-9" fmla="*/ 0 w 2463662"/>
                <a:gd name="connsiteY4-10" fmla="*/ 0 h 1478645"/>
                <a:gd name="connsiteX5-11" fmla="*/ 877819 w 2463662"/>
                <a:gd name="connsiteY5-12" fmla="*/ 0 h 1478645"/>
                <a:gd name="connsiteX6-13" fmla="*/ 969259 w 2463662"/>
                <a:gd name="connsiteY6-14" fmla="*/ 1196599 h 1478645"/>
                <a:gd name="connsiteX0-15" fmla="*/ 877819 w 2463662"/>
                <a:gd name="connsiteY0-16" fmla="*/ 1105159 h 1478645"/>
                <a:gd name="connsiteX1-17" fmla="*/ 2463662 w 2463662"/>
                <a:gd name="connsiteY1-18" fmla="*/ 1105159 h 1478645"/>
                <a:gd name="connsiteX2-19" fmla="*/ 2463662 w 2463662"/>
                <a:gd name="connsiteY2-20" fmla="*/ 1478645 h 1478645"/>
                <a:gd name="connsiteX3-21" fmla="*/ 0 w 2463662"/>
                <a:gd name="connsiteY3-22" fmla="*/ 1478645 h 1478645"/>
                <a:gd name="connsiteX4-23" fmla="*/ 0 w 2463662"/>
                <a:gd name="connsiteY4-24" fmla="*/ 0 h 1478645"/>
                <a:gd name="connsiteX5-25" fmla="*/ 877819 w 2463662"/>
                <a:gd name="connsiteY5-26" fmla="*/ 0 h 1478645"/>
                <a:gd name="connsiteX0-27" fmla="*/ 2463662 w 2463662"/>
                <a:gd name="connsiteY0-28" fmla="*/ 1105159 h 1478645"/>
                <a:gd name="connsiteX1-29" fmla="*/ 2463662 w 2463662"/>
                <a:gd name="connsiteY1-30" fmla="*/ 1478645 h 1478645"/>
                <a:gd name="connsiteX2-31" fmla="*/ 0 w 2463662"/>
                <a:gd name="connsiteY2-32" fmla="*/ 1478645 h 1478645"/>
                <a:gd name="connsiteX3-33" fmla="*/ 0 w 2463662"/>
                <a:gd name="connsiteY3-34" fmla="*/ 0 h 1478645"/>
                <a:gd name="connsiteX4-35" fmla="*/ 877819 w 2463662"/>
                <a:gd name="connsiteY4-36" fmla="*/ 0 h 1478645"/>
                <a:gd name="connsiteX0-37" fmla="*/ 2463662 w 2463662"/>
                <a:gd name="connsiteY0-38" fmla="*/ 1105159 h 1478645"/>
                <a:gd name="connsiteX1-39" fmla="*/ 2463662 w 2463662"/>
                <a:gd name="connsiteY1-40" fmla="*/ 1478645 h 1478645"/>
                <a:gd name="connsiteX2-41" fmla="*/ 0 w 2463662"/>
                <a:gd name="connsiteY2-42" fmla="*/ 1478645 h 1478645"/>
                <a:gd name="connsiteX3-43" fmla="*/ 0 w 2463662"/>
                <a:gd name="connsiteY3-44" fmla="*/ 0 h 1478645"/>
                <a:gd name="connsiteX0-45" fmla="*/ 2463662 w 2463662"/>
                <a:gd name="connsiteY0-46" fmla="*/ 0 h 373486"/>
                <a:gd name="connsiteX1-47" fmla="*/ 2463662 w 2463662"/>
                <a:gd name="connsiteY1-48" fmla="*/ 373486 h 373486"/>
                <a:gd name="connsiteX2-49" fmla="*/ 0 w 2463662"/>
                <a:gd name="connsiteY2-50" fmla="*/ 373486 h 373486"/>
              </a:gdLst>
              <a:ahLst/>
              <a:cxnLst>
                <a:cxn ang="0">
                  <a:pos x="connsiteX0-1" y="connsiteY0-2"/>
                </a:cxn>
                <a:cxn ang="0">
                  <a:pos x="connsiteX1-3" y="connsiteY1-4"/>
                </a:cxn>
                <a:cxn ang="0">
                  <a:pos x="connsiteX2-5" y="connsiteY2-6"/>
                </a:cxn>
              </a:cxnLst>
              <a:rect l="l" t="t" r="r" b="b"/>
              <a:pathLst>
                <a:path w="2463662" h="373486">
                  <a:moveTo>
                    <a:pt x="2463662" y="0"/>
                  </a:moveTo>
                  <a:lnTo>
                    <a:pt x="2463662" y="373486"/>
                  </a:lnTo>
                  <a:lnTo>
                    <a:pt x="0" y="373486"/>
                  </a:lnTo>
                </a:path>
              </a:pathLst>
            </a:custGeom>
            <a:noFill/>
            <a:ln w="31750" cap="flat" cmpd="sng" algn="ctr">
              <a:solidFill>
                <a:sysClr val="window" lastClr="FFFFFF">
                  <a:lumMod val="50000"/>
                </a:sysClr>
              </a:solidFill>
              <a:prstDash val="solid"/>
            </a:ln>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微软雅黑" pitchFamily="34" charset="-122"/>
              </a:endParaRPr>
            </a:p>
          </p:txBody>
        </p:sp>
      </p:grpSp>
      <p:cxnSp>
        <p:nvCxnSpPr>
          <p:cNvPr id="17" name="直接连接符 16"/>
          <p:cNvCxnSpPr/>
          <p:nvPr/>
        </p:nvCxnSpPr>
        <p:spPr>
          <a:xfrm flipV="1">
            <a:off x="5015347" y="1217914"/>
            <a:ext cx="0" cy="4109713"/>
          </a:xfrm>
          <a:prstGeom prst="line">
            <a:avLst/>
          </a:prstGeom>
          <a:noFill/>
          <a:ln w="12700" cap="flat" cmpd="sng" algn="ctr">
            <a:solidFill>
              <a:srgbClr val="080808"/>
            </a:solidFill>
            <a:prstDash val="dash"/>
          </a:ln>
          <a:effectLst/>
        </p:spPr>
      </p:cxnSp>
      <p:grpSp>
        <p:nvGrpSpPr>
          <p:cNvPr id="18" name="组合 17"/>
          <p:cNvGrpSpPr/>
          <p:nvPr/>
        </p:nvGrpSpPr>
        <p:grpSpPr>
          <a:xfrm>
            <a:off x="6043976" y="4760856"/>
            <a:ext cx="4431311" cy="566771"/>
            <a:chOff x="6044763" y="4759754"/>
            <a:chExt cx="4431888" cy="566640"/>
          </a:xfrm>
        </p:grpSpPr>
        <p:sp>
          <p:nvSpPr>
            <p:cNvPr id="19" name="矩形 18"/>
            <p:cNvSpPr/>
            <p:nvPr/>
          </p:nvSpPr>
          <p:spPr>
            <a:xfrm>
              <a:off x="6044763" y="4759754"/>
              <a:ext cx="4420170" cy="539115"/>
            </a:xfrm>
            <a:prstGeom prst="rect">
              <a:avLst/>
            </a:prstGeom>
            <a:solidFill>
              <a:srgbClr val="F6F6F6"/>
            </a:solidFill>
            <a:ln w="25400" cap="flat" cmpd="sng" algn="ctr">
              <a:noFill/>
              <a:prstDash val="solid"/>
            </a:ln>
            <a:effectLst>
              <a:outerShdw blurRad="50800" dist="38100" dir="2700000" algn="tl" rotWithShape="0">
                <a:prstClr val="black">
                  <a:alpha val="40000"/>
                </a:prstClr>
              </a:outerShdw>
            </a:effectLst>
          </p:spPr>
          <p:txBody>
            <a:bodyPr rtlCol="0" anchor="ctr"/>
            <a:lstStyle/>
            <a:p>
              <a:pPr lvl="0">
                <a:defRPr/>
              </a:pPr>
              <a:r>
                <a:rPr lang="zh-CN" altLang="en-US" sz="1800" kern="0" dirty="0">
                  <a:solidFill>
                    <a:srgbClr val="FF0000"/>
                  </a:solidFill>
                  <a:latin typeface="微软雅黑" pitchFamily="34" charset="-122"/>
                  <a:ea typeface="微软雅黑" pitchFamily="34" charset="-122"/>
                </a:rPr>
                <a:t> </a:t>
              </a:r>
              <a:r>
                <a:rPr lang="en-US" altLang="zh-CN" sz="1800" kern="0" dirty="0">
                  <a:solidFill>
                    <a:srgbClr val="C00000"/>
                  </a:solidFill>
                  <a:latin typeface="微软雅黑" pitchFamily="34" charset="-122"/>
                  <a:ea typeface="微软雅黑" pitchFamily="34" charset="-122"/>
                </a:rPr>
                <a:t>PART </a:t>
              </a:r>
              <a:r>
                <a:rPr lang="en-US" altLang="zh-CN" sz="1800" kern="0" dirty="0" smtClean="0">
                  <a:solidFill>
                    <a:srgbClr val="C00000"/>
                  </a:solidFill>
                  <a:latin typeface="微软雅黑" pitchFamily="34" charset="-122"/>
                  <a:ea typeface="微软雅黑" pitchFamily="34" charset="-122"/>
                </a:rPr>
                <a:t>03        </a:t>
              </a:r>
              <a:r>
                <a:rPr lang="zh-CN" altLang="en-US" sz="1800" kern="0" dirty="0" smtClean="0">
                  <a:latin typeface="微软雅黑" pitchFamily="34" charset="-122"/>
                  <a:ea typeface="微软雅黑" pitchFamily="34" charset="-122"/>
                </a:rPr>
                <a:t>税务数据在银行端的应用</a:t>
              </a:r>
              <a:endParaRPr lang="zh-CN" altLang="en-US" sz="1800" kern="0" dirty="0">
                <a:latin typeface="微软雅黑" pitchFamily="34" charset="-122"/>
                <a:ea typeface="微软雅黑" pitchFamily="34" charset="-122"/>
              </a:endParaRPr>
            </a:p>
          </p:txBody>
        </p:sp>
        <p:sp>
          <p:nvSpPr>
            <p:cNvPr id="20" name="任意多边形 22"/>
            <p:cNvSpPr/>
            <p:nvPr/>
          </p:nvSpPr>
          <p:spPr>
            <a:xfrm>
              <a:off x="7406122" y="4787279"/>
              <a:ext cx="3070529" cy="539115"/>
            </a:xfrm>
            <a:custGeom>
              <a:avLst/>
              <a:gdLst>
                <a:gd name="connsiteX0" fmla="*/ 0 w 2463662"/>
                <a:gd name="connsiteY0" fmla="*/ 0 h 1478645"/>
                <a:gd name="connsiteX1" fmla="*/ 877819 w 2463662"/>
                <a:gd name="connsiteY1" fmla="*/ 0 h 1478645"/>
                <a:gd name="connsiteX2" fmla="*/ 877819 w 2463662"/>
                <a:gd name="connsiteY2" fmla="*/ 1105159 h 1478645"/>
                <a:gd name="connsiteX3" fmla="*/ 2463662 w 2463662"/>
                <a:gd name="connsiteY3" fmla="*/ 1105159 h 1478645"/>
                <a:gd name="connsiteX4" fmla="*/ 2463662 w 2463662"/>
                <a:gd name="connsiteY4" fmla="*/ 1478645 h 1478645"/>
                <a:gd name="connsiteX5" fmla="*/ 0 w 2463662"/>
                <a:gd name="connsiteY5" fmla="*/ 1478645 h 1478645"/>
                <a:gd name="connsiteX6" fmla="*/ 0 w 2463662"/>
                <a:gd name="connsiteY6" fmla="*/ 0 h 1478645"/>
                <a:gd name="connsiteX0-1" fmla="*/ 877819 w 2463662"/>
                <a:gd name="connsiteY0-2" fmla="*/ 1105159 h 1478645"/>
                <a:gd name="connsiteX1-3" fmla="*/ 2463662 w 2463662"/>
                <a:gd name="connsiteY1-4" fmla="*/ 1105159 h 1478645"/>
                <a:gd name="connsiteX2-5" fmla="*/ 2463662 w 2463662"/>
                <a:gd name="connsiteY2-6" fmla="*/ 1478645 h 1478645"/>
                <a:gd name="connsiteX3-7" fmla="*/ 0 w 2463662"/>
                <a:gd name="connsiteY3-8" fmla="*/ 1478645 h 1478645"/>
                <a:gd name="connsiteX4-9" fmla="*/ 0 w 2463662"/>
                <a:gd name="connsiteY4-10" fmla="*/ 0 h 1478645"/>
                <a:gd name="connsiteX5-11" fmla="*/ 877819 w 2463662"/>
                <a:gd name="connsiteY5-12" fmla="*/ 0 h 1478645"/>
                <a:gd name="connsiteX6-13" fmla="*/ 969259 w 2463662"/>
                <a:gd name="connsiteY6-14" fmla="*/ 1196599 h 1478645"/>
                <a:gd name="connsiteX0-15" fmla="*/ 877819 w 2463662"/>
                <a:gd name="connsiteY0-16" fmla="*/ 1105159 h 1478645"/>
                <a:gd name="connsiteX1-17" fmla="*/ 2463662 w 2463662"/>
                <a:gd name="connsiteY1-18" fmla="*/ 1105159 h 1478645"/>
                <a:gd name="connsiteX2-19" fmla="*/ 2463662 w 2463662"/>
                <a:gd name="connsiteY2-20" fmla="*/ 1478645 h 1478645"/>
                <a:gd name="connsiteX3-21" fmla="*/ 0 w 2463662"/>
                <a:gd name="connsiteY3-22" fmla="*/ 1478645 h 1478645"/>
                <a:gd name="connsiteX4-23" fmla="*/ 0 w 2463662"/>
                <a:gd name="connsiteY4-24" fmla="*/ 0 h 1478645"/>
                <a:gd name="connsiteX5-25" fmla="*/ 877819 w 2463662"/>
                <a:gd name="connsiteY5-26" fmla="*/ 0 h 1478645"/>
                <a:gd name="connsiteX0-27" fmla="*/ 2463662 w 2463662"/>
                <a:gd name="connsiteY0-28" fmla="*/ 1105159 h 1478645"/>
                <a:gd name="connsiteX1-29" fmla="*/ 2463662 w 2463662"/>
                <a:gd name="connsiteY1-30" fmla="*/ 1478645 h 1478645"/>
                <a:gd name="connsiteX2-31" fmla="*/ 0 w 2463662"/>
                <a:gd name="connsiteY2-32" fmla="*/ 1478645 h 1478645"/>
                <a:gd name="connsiteX3-33" fmla="*/ 0 w 2463662"/>
                <a:gd name="connsiteY3-34" fmla="*/ 0 h 1478645"/>
                <a:gd name="connsiteX4-35" fmla="*/ 877819 w 2463662"/>
                <a:gd name="connsiteY4-36" fmla="*/ 0 h 1478645"/>
                <a:gd name="connsiteX0-37" fmla="*/ 2463662 w 2463662"/>
                <a:gd name="connsiteY0-38" fmla="*/ 1105159 h 1478645"/>
                <a:gd name="connsiteX1-39" fmla="*/ 2463662 w 2463662"/>
                <a:gd name="connsiteY1-40" fmla="*/ 1478645 h 1478645"/>
                <a:gd name="connsiteX2-41" fmla="*/ 0 w 2463662"/>
                <a:gd name="connsiteY2-42" fmla="*/ 1478645 h 1478645"/>
                <a:gd name="connsiteX3-43" fmla="*/ 0 w 2463662"/>
                <a:gd name="connsiteY3-44" fmla="*/ 0 h 1478645"/>
                <a:gd name="connsiteX0-45" fmla="*/ 2463662 w 2463662"/>
                <a:gd name="connsiteY0-46" fmla="*/ 0 h 373486"/>
                <a:gd name="connsiteX1-47" fmla="*/ 2463662 w 2463662"/>
                <a:gd name="connsiteY1-48" fmla="*/ 373486 h 373486"/>
                <a:gd name="connsiteX2-49" fmla="*/ 0 w 2463662"/>
                <a:gd name="connsiteY2-50" fmla="*/ 373486 h 373486"/>
              </a:gdLst>
              <a:ahLst/>
              <a:cxnLst>
                <a:cxn ang="0">
                  <a:pos x="connsiteX0-1" y="connsiteY0-2"/>
                </a:cxn>
                <a:cxn ang="0">
                  <a:pos x="connsiteX1-3" y="connsiteY1-4"/>
                </a:cxn>
                <a:cxn ang="0">
                  <a:pos x="connsiteX2-5" y="connsiteY2-6"/>
                </a:cxn>
              </a:cxnLst>
              <a:rect l="l" t="t" r="r" b="b"/>
              <a:pathLst>
                <a:path w="2463662" h="373486">
                  <a:moveTo>
                    <a:pt x="2463662" y="0"/>
                  </a:moveTo>
                  <a:lnTo>
                    <a:pt x="2463662" y="373486"/>
                  </a:lnTo>
                  <a:lnTo>
                    <a:pt x="0" y="373486"/>
                  </a:lnTo>
                </a:path>
              </a:pathLst>
            </a:custGeom>
            <a:noFill/>
            <a:ln w="31750" cap="flat" cmpd="sng" algn="ctr">
              <a:solidFill>
                <a:sysClr val="window" lastClr="FFFFFF">
                  <a:lumMod val="50000"/>
                </a:sysClr>
              </a:solidFill>
              <a:prstDash val="solid"/>
            </a:ln>
            <a:effectLst/>
          </p:spPr>
          <p:txBody>
            <a:bodyPr wrap="square" rtlCol="0" anchor="ctr">
              <a:noAutofit/>
            </a:body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Calibri"/>
                <a:ea typeface="微软雅黑" pitchFamily="34" charset="-122"/>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12165" y="381810"/>
            <a:ext cx="10971372" cy="479245"/>
          </a:xfrm>
          <a:prstGeom prst="rect">
            <a:avLst/>
          </a:prstGeom>
        </p:spPr>
        <p:txBody>
          <a:bodyPr wrap="square">
            <a:spAutoFit/>
          </a:bodyPr>
          <a:lstStyle/>
          <a:p>
            <a:r>
              <a:rPr lang="en-US" altLang="zh-CN" b="1" dirty="0" smtClean="0">
                <a:solidFill>
                  <a:schemeClr val="tx1"/>
                </a:solidFill>
                <a:latin typeface="黑体" panose="02010609060101010101" pitchFamily="49" charset="-122"/>
                <a:ea typeface="黑体" panose="02010609060101010101" pitchFamily="49" charset="-122"/>
              </a:rPr>
              <a:t>2.5</a:t>
            </a:r>
            <a:r>
              <a:rPr lang="zh-CN" altLang="en-US" b="1" dirty="0" smtClean="0">
                <a:solidFill>
                  <a:schemeClr val="tx1"/>
                </a:solidFill>
                <a:latin typeface="黑体" panose="02010609060101010101" pitchFamily="49" charset="-122"/>
                <a:ea typeface="黑体" panose="02010609060101010101" pitchFamily="49" charset="-122"/>
              </a:rPr>
              <a:t>税务</a:t>
            </a:r>
            <a:r>
              <a:rPr lang="zh-CN" altLang="en-US" b="1" dirty="0">
                <a:solidFill>
                  <a:schemeClr val="tx1"/>
                </a:solidFill>
                <a:latin typeface="黑体" panose="02010609060101010101" pitchFamily="49" charset="-122"/>
                <a:ea typeface="黑体" panose="02010609060101010101" pitchFamily="49" charset="-122"/>
              </a:rPr>
              <a:t>数据的使用</a:t>
            </a:r>
            <a:endParaRPr lang="zh-CN" altLang="en-US" b="1" dirty="0">
              <a:solidFill>
                <a:schemeClr val="tx1"/>
              </a:solidFill>
            </a:endParaRPr>
          </a:p>
        </p:txBody>
      </p:sp>
      <p:sp>
        <p:nvSpPr>
          <p:cNvPr id="4" name="矩形 3"/>
          <p:cNvSpPr/>
          <p:nvPr/>
        </p:nvSpPr>
        <p:spPr>
          <a:xfrm>
            <a:off x="947226" y="974204"/>
            <a:ext cx="2272592" cy="415498"/>
          </a:xfrm>
          <a:prstGeom prst="rect">
            <a:avLst/>
          </a:prstGeom>
          <a:solidFill>
            <a:srgbClr val="FF6600"/>
          </a:solidFill>
        </p:spPr>
        <p:txBody>
          <a:bodyPr wrap="square">
            <a:spAutoFit/>
          </a:bodyPr>
          <a:lstStyle/>
          <a:p>
            <a:pPr marL="285750" indent="-285750">
              <a:buClr>
                <a:schemeClr val="accent1"/>
              </a:buClr>
              <a:buFont typeface="Wingdings" pitchFamily="2" charset="2"/>
              <a:buChar char="Ø"/>
            </a:pPr>
            <a:r>
              <a:rPr lang="en-US" altLang="zh-CN" b="1" dirty="0"/>
              <a:t>4</a:t>
            </a:r>
            <a:r>
              <a:rPr lang="zh-CN" altLang="en-US" b="1" dirty="0"/>
              <a:t>上下游数据</a:t>
            </a:r>
            <a:endParaRPr lang="zh-CN" altLang="zh-CN" b="1" dirty="0"/>
          </a:p>
        </p:txBody>
      </p:sp>
      <p:sp>
        <p:nvSpPr>
          <p:cNvPr id="5" name="矩形 4"/>
          <p:cNvSpPr/>
          <p:nvPr/>
        </p:nvSpPr>
        <p:spPr>
          <a:xfrm>
            <a:off x="825273" y="1415371"/>
            <a:ext cx="9552938" cy="4939814"/>
          </a:xfrm>
          <a:prstGeom prst="rect">
            <a:avLst/>
          </a:prstGeom>
        </p:spPr>
        <p:txBody>
          <a:bodyPr wrap="square">
            <a:spAutoFit/>
          </a:bodyPr>
          <a:lstStyle/>
          <a:p>
            <a:pPr>
              <a:lnSpc>
                <a:spcPct val="150000"/>
              </a:lnSpc>
            </a:pPr>
            <a:r>
              <a:rPr lang="en-US" altLang="zh-CN" dirty="0"/>
              <a:t>1</a:t>
            </a:r>
            <a:r>
              <a:rPr lang="zh-CN" altLang="en-US" dirty="0"/>
              <a:t>、区分</a:t>
            </a:r>
            <a:r>
              <a:rPr lang="zh-CN" altLang="zh-CN" dirty="0"/>
              <a:t>前十</a:t>
            </a:r>
            <a:r>
              <a:rPr lang="zh-CN" altLang="en-US" dirty="0" smtClean="0"/>
              <a:t>大供应商的</a:t>
            </a:r>
            <a:r>
              <a:rPr lang="zh-CN" altLang="zh-CN" dirty="0"/>
              <a:t>规模</a:t>
            </a:r>
            <a:r>
              <a:rPr lang="zh-CN" altLang="en-US" dirty="0"/>
              <a:t>：如接收的发票属于税局代开，则判断</a:t>
            </a:r>
            <a:r>
              <a:rPr lang="zh-CN" altLang="en-US" dirty="0" smtClean="0"/>
              <a:t>此供应商属</a:t>
            </a:r>
            <a:r>
              <a:rPr lang="zh-CN" altLang="en-US" dirty="0"/>
              <a:t>小规模纳税人；</a:t>
            </a:r>
            <a:endParaRPr lang="en-US" altLang="zh-CN" dirty="0"/>
          </a:p>
          <a:p>
            <a:pPr>
              <a:lnSpc>
                <a:spcPct val="150000"/>
              </a:lnSpc>
            </a:pPr>
            <a:r>
              <a:rPr lang="en-US" altLang="zh-CN" dirty="0"/>
              <a:t>2</a:t>
            </a:r>
            <a:r>
              <a:rPr lang="zh-CN" altLang="en-US" dirty="0"/>
              <a:t>、</a:t>
            </a:r>
            <a:r>
              <a:rPr lang="zh-CN" altLang="zh-CN" dirty="0"/>
              <a:t>第一</a:t>
            </a:r>
            <a:r>
              <a:rPr lang="zh-CN" altLang="zh-CN" dirty="0" smtClean="0"/>
              <a:t>大</a:t>
            </a:r>
            <a:r>
              <a:rPr lang="zh-CN" altLang="en-US" dirty="0" smtClean="0"/>
              <a:t>供应商交易</a:t>
            </a:r>
            <a:r>
              <a:rPr lang="zh-CN" altLang="en-US" dirty="0"/>
              <a:t>金额</a:t>
            </a:r>
            <a:r>
              <a:rPr lang="zh-CN" altLang="zh-CN" dirty="0"/>
              <a:t>占比</a:t>
            </a:r>
            <a:r>
              <a:rPr lang="zh-CN" altLang="en-US" dirty="0"/>
              <a:t>情况：是否适中、有无依赖第一大；</a:t>
            </a:r>
            <a:endParaRPr lang="zh-CN" altLang="zh-CN" dirty="0"/>
          </a:p>
          <a:p>
            <a:pPr>
              <a:lnSpc>
                <a:spcPct val="150000"/>
              </a:lnSpc>
            </a:pPr>
            <a:r>
              <a:rPr lang="en-US" altLang="zh-CN" dirty="0"/>
              <a:t>3</a:t>
            </a:r>
            <a:r>
              <a:rPr lang="zh-CN" altLang="en-US" dirty="0"/>
              <a:t>、</a:t>
            </a:r>
            <a:r>
              <a:rPr lang="zh-CN" altLang="zh-CN" dirty="0"/>
              <a:t>第一</a:t>
            </a:r>
            <a:r>
              <a:rPr lang="zh-CN" altLang="zh-CN" dirty="0" smtClean="0"/>
              <a:t>大</a:t>
            </a:r>
            <a:r>
              <a:rPr lang="zh-CN" altLang="en-US" dirty="0" smtClean="0"/>
              <a:t>供应商是否</a:t>
            </a:r>
            <a:r>
              <a:rPr lang="zh-CN" altLang="zh-CN" dirty="0"/>
              <a:t>流失</a:t>
            </a:r>
            <a:r>
              <a:rPr lang="zh-CN" altLang="en-US" dirty="0"/>
              <a:t>，两个年度比较；</a:t>
            </a:r>
            <a:endParaRPr lang="zh-CN" altLang="zh-CN" dirty="0"/>
          </a:p>
          <a:p>
            <a:pPr>
              <a:lnSpc>
                <a:spcPct val="150000"/>
              </a:lnSpc>
            </a:pPr>
            <a:r>
              <a:rPr lang="en-US" altLang="zh-CN" dirty="0"/>
              <a:t>4</a:t>
            </a:r>
            <a:r>
              <a:rPr lang="zh-CN" altLang="en-US" dirty="0"/>
              <a:t>、</a:t>
            </a:r>
            <a:r>
              <a:rPr lang="zh-CN" altLang="zh-CN" dirty="0"/>
              <a:t>前五</a:t>
            </a:r>
            <a:r>
              <a:rPr lang="zh-CN" altLang="en-US" dirty="0" smtClean="0"/>
              <a:t>大供应商</a:t>
            </a:r>
            <a:r>
              <a:rPr lang="zh-CN" altLang="zh-CN" dirty="0" smtClean="0"/>
              <a:t>的</a:t>
            </a:r>
            <a:r>
              <a:rPr lang="zh-CN" altLang="zh-CN" dirty="0"/>
              <a:t>交易金额占比</a:t>
            </a:r>
            <a:r>
              <a:rPr lang="zh-CN" altLang="en-US" dirty="0"/>
              <a:t>情况；</a:t>
            </a:r>
            <a:endParaRPr lang="zh-CN" altLang="zh-CN" dirty="0"/>
          </a:p>
          <a:p>
            <a:pPr>
              <a:lnSpc>
                <a:spcPct val="150000"/>
              </a:lnSpc>
            </a:pPr>
            <a:r>
              <a:rPr lang="en-US" altLang="zh-CN" dirty="0"/>
              <a:t>5</a:t>
            </a:r>
            <a:r>
              <a:rPr lang="zh-CN" altLang="en-US" dirty="0"/>
              <a:t>、</a:t>
            </a:r>
            <a:r>
              <a:rPr lang="zh-CN" altLang="zh-CN" dirty="0"/>
              <a:t>前</a:t>
            </a:r>
            <a:r>
              <a:rPr lang="zh-CN" altLang="en-US" dirty="0"/>
              <a:t>十</a:t>
            </a:r>
            <a:r>
              <a:rPr lang="zh-CN" altLang="en-US" dirty="0" smtClean="0"/>
              <a:t>大供应商</a:t>
            </a:r>
            <a:r>
              <a:rPr lang="zh-CN" altLang="zh-CN" dirty="0" smtClean="0"/>
              <a:t>的</a:t>
            </a:r>
            <a:r>
              <a:rPr lang="zh-CN" altLang="zh-CN" dirty="0"/>
              <a:t>交易金额占比</a:t>
            </a:r>
            <a:r>
              <a:rPr lang="zh-CN" altLang="en-US" dirty="0"/>
              <a:t>情况；</a:t>
            </a:r>
            <a:endParaRPr lang="en-US" altLang="zh-CN" dirty="0"/>
          </a:p>
          <a:p>
            <a:pPr>
              <a:lnSpc>
                <a:spcPct val="150000"/>
              </a:lnSpc>
            </a:pPr>
            <a:r>
              <a:rPr lang="en-US" altLang="zh-CN" dirty="0"/>
              <a:t>6</a:t>
            </a:r>
            <a:r>
              <a:rPr lang="zh-CN" altLang="en-US" dirty="0"/>
              <a:t>、</a:t>
            </a:r>
            <a:r>
              <a:rPr lang="zh-CN" altLang="zh-CN" dirty="0"/>
              <a:t>前</a:t>
            </a:r>
            <a:r>
              <a:rPr lang="zh-CN" altLang="en-US" dirty="0"/>
              <a:t>五</a:t>
            </a:r>
            <a:r>
              <a:rPr lang="zh-CN" altLang="en-US" dirty="0" smtClean="0"/>
              <a:t>大供应商</a:t>
            </a:r>
            <a:r>
              <a:rPr lang="zh-CN" altLang="zh-CN" dirty="0" smtClean="0"/>
              <a:t>的</a:t>
            </a:r>
            <a:r>
              <a:rPr lang="zh-CN" altLang="zh-CN" dirty="0"/>
              <a:t>重合数量，两个年度的变化幅度</a:t>
            </a:r>
            <a:r>
              <a:rPr lang="zh-CN" altLang="en-US" dirty="0"/>
              <a:t>；</a:t>
            </a:r>
            <a:endParaRPr lang="zh-CN" altLang="zh-CN" dirty="0"/>
          </a:p>
          <a:p>
            <a:pPr>
              <a:lnSpc>
                <a:spcPct val="150000"/>
              </a:lnSpc>
            </a:pPr>
            <a:r>
              <a:rPr lang="en-US" altLang="zh-CN" dirty="0"/>
              <a:t>7</a:t>
            </a:r>
            <a:r>
              <a:rPr lang="zh-CN" altLang="en-US" dirty="0"/>
              <a:t>、</a:t>
            </a:r>
            <a:r>
              <a:rPr lang="zh-CN" altLang="zh-CN" dirty="0"/>
              <a:t>前</a:t>
            </a:r>
            <a:r>
              <a:rPr lang="zh-CN" altLang="en-US" dirty="0"/>
              <a:t>五</a:t>
            </a:r>
            <a:r>
              <a:rPr lang="zh-CN" altLang="en-US" dirty="0" smtClean="0"/>
              <a:t>大供应商</a:t>
            </a:r>
            <a:r>
              <a:rPr lang="zh-CN" altLang="zh-CN" dirty="0" smtClean="0"/>
              <a:t>的</a:t>
            </a:r>
            <a:r>
              <a:rPr lang="zh-CN" altLang="zh-CN" dirty="0"/>
              <a:t>交易额变动，两个年度的变化幅度</a:t>
            </a:r>
            <a:r>
              <a:rPr lang="zh-CN" altLang="en-US" dirty="0"/>
              <a:t>；</a:t>
            </a:r>
            <a:endParaRPr lang="zh-CN" altLang="zh-CN" dirty="0"/>
          </a:p>
          <a:p>
            <a:pPr>
              <a:lnSpc>
                <a:spcPct val="150000"/>
              </a:lnSpc>
            </a:pPr>
            <a:r>
              <a:rPr lang="en-US" altLang="zh-CN" dirty="0"/>
              <a:t>8</a:t>
            </a:r>
            <a:r>
              <a:rPr lang="zh-CN" altLang="en-US" dirty="0"/>
              <a:t>、</a:t>
            </a:r>
            <a:r>
              <a:rPr lang="zh-CN" altLang="zh-CN" dirty="0"/>
              <a:t>前</a:t>
            </a:r>
            <a:r>
              <a:rPr lang="zh-CN" altLang="en-US" dirty="0"/>
              <a:t>十</a:t>
            </a:r>
            <a:r>
              <a:rPr lang="zh-CN" altLang="en-US" dirty="0" smtClean="0"/>
              <a:t>大供应商</a:t>
            </a:r>
            <a:r>
              <a:rPr lang="zh-CN" altLang="zh-CN" dirty="0" smtClean="0"/>
              <a:t>的</a:t>
            </a:r>
            <a:r>
              <a:rPr lang="zh-CN" altLang="zh-CN" dirty="0"/>
              <a:t>重合数量，两个年度的变化幅度</a:t>
            </a:r>
            <a:r>
              <a:rPr lang="zh-CN" altLang="en-US" dirty="0"/>
              <a:t>；</a:t>
            </a:r>
            <a:endParaRPr lang="zh-CN" altLang="zh-CN" dirty="0"/>
          </a:p>
          <a:p>
            <a:pPr>
              <a:lnSpc>
                <a:spcPct val="150000"/>
              </a:lnSpc>
            </a:pPr>
            <a:r>
              <a:rPr lang="en-US" altLang="zh-CN" dirty="0"/>
              <a:t>9</a:t>
            </a:r>
            <a:r>
              <a:rPr lang="zh-CN" altLang="en-US" dirty="0"/>
              <a:t>、</a:t>
            </a:r>
            <a:r>
              <a:rPr lang="zh-CN" altLang="zh-CN" dirty="0"/>
              <a:t>前</a:t>
            </a:r>
            <a:r>
              <a:rPr lang="zh-CN" altLang="en-US" dirty="0"/>
              <a:t>十</a:t>
            </a:r>
            <a:r>
              <a:rPr lang="zh-CN" altLang="en-US" dirty="0" smtClean="0"/>
              <a:t>大供应商</a:t>
            </a:r>
            <a:r>
              <a:rPr lang="zh-CN" altLang="zh-CN" dirty="0" smtClean="0"/>
              <a:t>的</a:t>
            </a:r>
            <a:r>
              <a:rPr lang="zh-CN" altLang="zh-CN" dirty="0"/>
              <a:t>交易额变动，两个年度的变化幅度</a:t>
            </a:r>
            <a:r>
              <a:rPr lang="zh-CN" altLang="en-US" dirty="0"/>
              <a:t>；</a:t>
            </a:r>
            <a:endParaRPr lang="zh-CN"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12165" y="381810"/>
            <a:ext cx="10971372" cy="479245"/>
          </a:xfrm>
          <a:prstGeom prst="rect">
            <a:avLst/>
          </a:prstGeom>
        </p:spPr>
        <p:txBody>
          <a:bodyPr wrap="square">
            <a:spAutoFit/>
          </a:bodyPr>
          <a:lstStyle/>
          <a:p>
            <a:r>
              <a:rPr lang="en-US" altLang="zh-CN" b="1" dirty="0" smtClean="0">
                <a:solidFill>
                  <a:schemeClr val="tx1"/>
                </a:solidFill>
                <a:latin typeface="黑体" panose="02010609060101010101" pitchFamily="49" charset="-122"/>
                <a:ea typeface="黑体" panose="02010609060101010101" pitchFamily="49" charset="-122"/>
              </a:rPr>
              <a:t>2.5</a:t>
            </a:r>
            <a:r>
              <a:rPr lang="zh-CN" altLang="en-US" b="1" dirty="0" smtClean="0">
                <a:solidFill>
                  <a:schemeClr val="tx1"/>
                </a:solidFill>
                <a:latin typeface="黑体" panose="02010609060101010101" pitchFamily="49" charset="-122"/>
                <a:ea typeface="黑体" panose="02010609060101010101" pitchFamily="49" charset="-122"/>
              </a:rPr>
              <a:t>税务</a:t>
            </a:r>
            <a:r>
              <a:rPr lang="zh-CN" altLang="en-US" b="1" dirty="0">
                <a:solidFill>
                  <a:schemeClr val="tx1"/>
                </a:solidFill>
                <a:latin typeface="黑体" panose="02010609060101010101" pitchFamily="49" charset="-122"/>
                <a:ea typeface="黑体" panose="02010609060101010101" pitchFamily="49" charset="-122"/>
              </a:rPr>
              <a:t>数据的使用</a:t>
            </a:r>
            <a:endParaRPr lang="zh-CN" altLang="en-US" b="1" dirty="0">
              <a:solidFill>
                <a:schemeClr val="tx1"/>
              </a:solidFill>
            </a:endParaRPr>
          </a:p>
        </p:txBody>
      </p:sp>
      <p:sp>
        <p:nvSpPr>
          <p:cNvPr id="4" name="矩形 3"/>
          <p:cNvSpPr/>
          <p:nvPr/>
        </p:nvSpPr>
        <p:spPr>
          <a:xfrm>
            <a:off x="670742" y="4666437"/>
            <a:ext cx="10438641" cy="1546577"/>
          </a:xfrm>
          <a:prstGeom prst="rect">
            <a:avLst/>
          </a:prstGeom>
        </p:spPr>
        <p:txBody>
          <a:bodyPr wrap="square">
            <a:spAutoFit/>
          </a:bodyPr>
          <a:lstStyle/>
          <a:p>
            <a:pPr>
              <a:lnSpc>
                <a:spcPct val="150000"/>
              </a:lnSpc>
            </a:pPr>
            <a:r>
              <a:rPr lang="zh-CN" altLang="zh-CN" dirty="0" smtClean="0"/>
              <a:t>违法</a:t>
            </a:r>
            <a:r>
              <a:rPr lang="zh-CN" altLang="zh-CN" dirty="0"/>
              <a:t>违章，行为罚款和涉税罚款。</a:t>
            </a:r>
            <a:endParaRPr lang="zh-CN" altLang="zh-CN" dirty="0"/>
          </a:p>
          <a:p>
            <a:pPr>
              <a:lnSpc>
                <a:spcPct val="150000"/>
              </a:lnSpc>
            </a:pPr>
            <a:r>
              <a:rPr lang="zh-CN" altLang="zh-CN" dirty="0"/>
              <a:t>比较常见的有未按期</a:t>
            </a:r>
            <a:r>
              <a:rPr lang="zh-CN" altLang="en-US" dirty="0"/>
              <a:t>进行</a:t>
            </a:r>
            <a:r>
              <a:rPr lang="zh-CN" altLang="zh-CN" dirty="0"/>
              <a:t>纳税申报、丢失发票；</a:t>
            </a:r>
            <a:endParaRPr lang="zh-CN" altLang="zh-CN" dirty="0"/>
          </a:p>
          <a:p>
            <a:pPr>
              <a:lnSpc>
                <a:spcPct val="150000"/>
              </a:lnSpc>
            </a:pPr>
            <a:r>
              <a:rPr lang="zh-CN" altLang="zh-CN" dirty="0"/>
              <a:t>性质比较严重</a:t>
            </a:r>
            <a:r>
              <a:rPr lang="zh-CN" altLang="en-US" dirty="0"/>
              <a:t>的情形</a:t>
            </a:r>
            <a:r>
              <a:rPr lang="zh-CN" altLang="zh-CN" dirty="0"/>
              <a:t>有：逃避缴纳税款、逃避追缴欠税、虚开发票</a:t>
            </a:r>
            <a:endParaRPr lang="zh-CN" altLang="zh-CN" dirty="0"/>
          </a:p>
        </p:txBody>
      </p:sp>
      <p:sp>
        <p:nvSpPr>
          <p:cNvPr id="5" name="矩形 4"/>
          <p:cNvSpPr/>
          <p:nvPr/>
        </p:nvSpPr>
        <p:spPr>
          <a:xfrm>
            <a:off x="708522" y="4217675"/>
            <a:ext cx="2400128" cy="415498"/>
          </a:xfrm>
          <a:prstGeom prst="rect">
            <a:avLst/>
          </a:prstGeom>
          <a:solidFill>
            <a:srgbClr val="FF6600"/>
          </a:solidFill>
        </p:spPr>
        <p:txBody>
          <a:bodyPr wrap="square">
            <a:spAutoFit/>
          </a:bodyPr>
          <a:lstStyle/>
          <a:p>
            <a:pPr marL="285750" indent="-285750">
              <a:buClr>
                <a:schemeClr val="accent1"/>
              </a:buClr>
              <a:buFont typeface="Wingdings" pitchFamily="2" charset="2"/>
              <a:buChar char="Ø"/>
            </a:pPr>
            <a:r>
              <a:rPr lang="en-US" altLang="zh-CN" b="1" dirty="0"/>
              <a:t> 6</a:t>
            </a:r>
            <a:r>
              <a:rPr lang="zh-CN" altLang="zh-CN" b="1" dirty="0"/>
              <a:t>违章和稽查</a:t>
            </a:r>
            <a:endParaRPr lang="zh-CN" altLang="zh-CN" b="1" dirty="0"/>
          </a:p>
        </p:txBody>
      </p:sp>
      <p:sp>
        <p:nvSpPr>
          <p:cNvPr id="6" name="矩形 5"/>
          <p:cNvSpPr/>
          <p:nvPr/>
        </p:nvSpPr>
        <p:spPr>
          <a:xfrm>
            <a:off x="670742" y="1701602"/>
            <a:ext cx="11041088" cy="2491740"/>
          </a:xfrm>
          <a:prstGeom prst="rect">
            <a:avLst/>
          </a:prstGeom>
        </p:spPr>
        <p:txBody>
          <a:bodyPr wrap="square">
            <a:spAutoFit/>
          </a:bodyPr>
          <a:lstStyle/>
          <a:p>
            <a:pPr>
              <a:lnSpc>
                <a:spcPct val="150000"/>
              </a:lnSpc>
            </a:pPr>
            <a:r>
              <a:rPr lang="zh-CN" altLang="zh-CN" b="1" dirty="0"/>
              <a:t>传统财务</a:t>
            </a:r>
            <a:r>
              <a:rPr lang="zh-CN" altLang="zh-CN" b="1" dirty="0" smtClean="0"/>
              <a:t>指标</a:t>
            </a:r>
            <a:r>
              <a:rPr lang="zh-CN" altLang="en-US" b="1" dirty="0" smtClean="0"/>
              <a:t>五</a:t>
            </a:r>
            <a:r>
              <a:rPr lang="zh-CN" altLang="zh-CN" b="1" dirty="0" smtClean="0"/>
              <a:t>大</a:t>
            </a:r>
            <a:r>
              <a:rPr lang="zh-CN" altLang="zh-CN" b="1" dirty="0"/>
              <a:t>类：</a:t>
            </a:r>
            <a:r>
              <a:rPr lang="zh-CN" altLang="en-US" b="1" dirty="0"/>
              <a:t>财务</a:t>
            </a:r>
            <a:r>
              <a:rPr lang="zh-CN" altLang="en-US" b="1" dirty="0" smtClean="0"/>
              <a:t>结构</a:t>
            </a:r>
            <a:r>
              <a:rPr lang="zh-CN" altLang="en-US" dirty="0" smtClean="0"/>
              <a:t>（资产负债率、所有者权益率、财务杠杆）、</a:t>
            </a:r>
            <a:r>
              <a:rPr lang="zh-CN" altLang="en-US" b="1" dirty="0"/>
              <a:t>偿债</a:t>
            </a:r>
            <a:r>
              <a:rPr lang="zh-CN" altLang="en-US" b="1" dirty="0" smtClean="0"/>
              <a:t>能力</a:t>
            </a:r>
            <a:r>
              <a:rPr lang="zh-CN" altLang="en-US" dirty="0" smtClean="0"/>
              <a:t>（流动比率、速动</a:t>
            </a:r>
            <a:r>
              <a:rPr lang="zh-CN" altLang="en-US" dirty="0"/>
              <a:t>比率、利息保障倍数）</a:t>
            </a:r>
            <a:r>
              <a:rPr lang="zh-CN" altLang="en-US" dirty="0" smtClean="0"/>
              <a:t>、</a:t>
            </a:r>
            <a:r>
              <a:rPr lang="zh-CN" altLang="zh-CN" b="1" dirty="0"/>
              <a:t>运营</a:t>
            </a:r>
            <a:r>
              <a:rPr lang="zh-CN" altLang="zh-CN" b="1" dirty="0" smtClean="0"/>
              <a:t>能力</a:t>
            </a:r>
            <a:r>
              <a:rPr lang="zh-CN" altLang="en-US" dirty="0" smtClean="0"/>
              <a:t>（主营业务收入增长率、存货周转速度）</a:t>
            </a:r>
            <a:r>
              <a:rPr lang="zh-CN" altLang="zh-CN" dirty="0" smtClean="0"/>
              <a:t>、</a:t>
            </a:r>
            <a:r>
              <a:rPr lang="zh-CN" altLang="zh-CN" b="1" dirty="0"/>
              <a:t>盈利</a:t>
            </a:r>
            <a:r>
              <a:rPr lang="zh-CN" altLang="zh-CN" b="1" dirty="0" smtClean="0"/>
              <a:t>能力</a:t>
            </a:r>
            <a:r>
              <a:rPr lang="zh-CN" altLang="en-US" dirty="0" smtClean="0"/>
              <a:t>（营业利润率、资产净利率）</a:t>
            </a:r>
            <a:r>
              <a:rPr lang="zh-CN" altLang="zh-CN" dirty="0" smtClean="0"/>
              <a:t>、</a:t>
            </a:r>
            <a:r>
              <a:rPr lang="zh-CN" altLang="en-US" b="1" dirty="0"/>
              <a:t>发展</a:t>
            </a:r>
            <a:r>
              <a:rPr lang="zh-CN" altLang="zh-CN" b="1" dirty="0" smtClean="0"/>
              <a:t>能力</a:t>
            </a:r>
            <a:r>
              <a:rPr lang="zh-CN" altLang="en-US" dirty="0" smtClean="0"/>
              <a:t>（</a:t>
            </a:r>
            <a:r>
              <a:rPr lang="zh-CN" altLang="en-US" dirty="0"/>
              <a:t>资本积累率</a:t>
            </a:r>
            <a:r>
              <a:rPr lang="zh-CN" altLang="en-US" dirty="0" smtClean="0"/>
              <a:t>、总资产增长率）</a:t>
            </a:r>
            <a:endParaRPr lang="zh-CN" altLang="zh-CN" dirty="0"/>
          </a:p>
          <a:p>
            <a:pPr>
              <a:lnSpc>
                <a:spcPct val="150000"/>
              </a:lnSpc>
            </a:pPr>
            <a:r>
              <a:rPr lang="zh-CN" altLang="zh-CN" b="1" dirty="0"/>
              <a:t>衍生指标</a:t>
            </a:r>
            <a:r>
              <a:rPr lang="zh-CN" altLang="zh-CN" b="1" dirty="0" smtClean="0"/>
              <a:t>运用：</a:t>
            </a:r>
            <a:r>
              <a:rPr lang="zh-CN" altLang="zh-CN" dirty="0"/>
              <a:t>财务数据与税务数据的结合的新指标；超过</a:t>
            </a:r>
            <a:r>
              <a:rPr lang="en-US" altLang="zh-CN" dirty="0"/>
              <a:t>6</a:t>
            </a:r>
            <a:r>
              <a:rPr lang="zh-CN" altLang="zh-CN" dirty="0"/>
              <a:t>个月不足一年的的财务指标通过销售收入权重进行生成补足一年的财报；</a:t>
            </a:r>
            <a:endParaRPr lang="zh-CN" altLang="zh-CN" dirty="0"/>
          </a:p>
        </p:txBody>
      </p:sp>
      <p:sp>
        <p:nvSpPr>
          <p:cNvPr id="7" name="矩形 6"/>
          <p:cNvSpPr/>
          <p:nvPr/>
        </p:nvSpPr>
        <p:spPr>
          <a:xfrm>
            <a:off x="692456" y="1152228"/>
            <a:ext cx="2015738" cy="414655"/>
          </a:xfrm>
          <a:prstGeom prst="rect">
            <a:avLst/>
          </a:prstGeom>
          <a:solidFill>
            <a:srgbClr val="FF6600"/>
          </a:solidFill>
        </p:spPr>
        <p:txBody>
          <a:bodyPr wrap="square">
            <a:spAutoFit/>
          </a:bodyPr>
          <a:lstStyle/>
          <a:p>
            <a:pPr marL="285750" indent="-285750">
              <a:buClr>
                <a:schemeClr val="accent1"/>
              </a:buClr>
              <a:buFont typeface="Wingdings" pitchFamily="2" charset="2"/>
              <a:buChar char="Ø"/>
            </a:pPr>
            <a:r>
              <a:rPr lang="en-US" altLang="zh-CN" b="1" dirty="0"/>
              <a:t>5</a:t>
            </a:r>
            <a:r>
              <a:rPr lang="zh-CN" altLang="zh-CN" b="1" dirty="0"/>
              <a:t>财务报表</a:t>
            </a:r>
            <a:endParaRPr lang="zh-CN" altLang="zh-CN"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12165" y="381810"/>
            <a:ext cx="10971372" cy="479245"/>
          </a:xfrm>
          <a:prstGeom prst="rect">
            <a:avLst/>
          </a:prstGeom>
        </p:spPr>
        <p:txBody>
          <a:bodyPr wrap="square">
            <a:spAutoFit/>
          </a:bodyPr>
          <a:lstStyle/>
          <a:p>
            <a:r>
              <a:rPr lang="en-US" altLang="zh-CN" b="1" dirty="0" smtClean="0">
                <a:solidFill>
                  <a:schemeClr val="tx1"/>
                </a:solidFill>
                <a:latin typeface="黑体" panose="02010609060101010101" pitchFamily="49" charset="-122"/>
                <a:ea typeface="黑体" panose="02010609060101010101" pitchFamily="49" charset="-122"/>
              </a:rPr>
              <a:t>2.5</a:t>
            </a:r>
            <a:r>
              <a:rPr lang="zh-CN" altLang="en-US" b="1" dirty="0" smtClean="0">
                <a:solidFill>
                  <a:schemeClr val="tx1"/>
                </a:solidFill>
                <a:latin typeface="黑体" panose="02010609060101010101" pitchFamily="49" charset="-122"/>
                <a:ea typeface="黑体" panose="02010609060101010101" pitchFamily="49" charset="-122"/>
              </a:rPr>
              <a:t>税务</a:t>
            </a:r>
            <a:r>
              <a:rPr lang="zh-CN" altLang="en-US" b="1" dirty="0">
                <a:solidFill>
                  <a:schemeClr val="tx1"/>
                </a:solidFill>
                <a:latin typeface="黑体" panose="02010609060101010101" pitchFamily="49" charset="-122"/>
                <a:ea typeface="黑体" panose="02010609060101010101" pitchFamily="49" charset="-122"/>
              </a:rPr>
              <a:t>数据的使用</a:t>
            </a:r>
            <a:endParaRPr lang="zh-CN" altLang="en-US" b="1" dirty="0">
              <a:solidFill>
                <a:schemeClr val="tx1"/>
              </a:solidFill>
            </a:endParaRPr>
          </a:p>
        </p:txBody>
      </p:sp>
      <p:sp>
        <p:nvSpPr>
          <p:cNvPr id="5" name="矩形 4"/>
          <p:cNvSpPr/>
          <p:nvPr/>
        </p:nvSpPr>
        <p:spPr>
          <a:xfrm>
            <a:off x="0" y="1286999"/>
            <a:ext cx="12359902" cy="5493812"/>
          </a:xfrm>
          <a:prstGeom prst="rect">
            <a:avLst/>
          </a:prstGeom>
        </p:spPr>
        <p:txBody>
          <a:bodyPr wrap="square">
            <a:spAutoFit/>
          </a:bodyPr>
          <a:lstStyle/>
          <a:p>
            <a:pPr>
              <a:lnSpc>
                <a:spcPct val="150000"/>
              </a:lnSpc>
            </a:pPr>
            <a:r>
              <a:rPr lang="zh-CN" altLang="zh-CN" sz="1800" b="1" dirty="0"/>
              <a:t>评级时间</a:t>
            </a:r>
            <a:r>
              <a:rPr lang="zh-CN" altLang="zh-CN" sz="1800" dirty="0"/>
              <a:t>：次年的</a:t>
            </a:r>
            <a:r>
              <a:rPr lang="en-US" altLang="zh-CN" sz="1800" dirty="0"/>
              <a:t>4</a:t>
            </a:r>
            <a:r>
              <a:rPr lang="zh-CN" altLang="zh-CN" sz="1800" dirty="0"/>
              <a:t>月</a:t>
            </a:r>
            <a:r>
              <a:rPr lang="en-US" altLang="zh-CN" sz="1800" dirty="0"/>
              <a:t>30</a:t>
            </a:r>
            <a:r>
              <a:rPr lang="zh-CN" altLang="zh-CN" sz="1800" dirty="0"/>
              <a:t>日前</a:t>
            </a:r>
            <a:endParaRPr lang="en-US" altLang="zh-CN" sz="1800" dirty="0"/>
          </a:p>
          <a:p>
            <a:pPr>
              <a:lnSpc>
                <a:spcPct val="150000"/>
              </a:lnSpc>
            </a:pPr>
            <a:r>
              <a:rPr lang="zh-CN" altLang="zh-CN" sz="1800" b="1" dirty="0"/>
              <a:t>评级区间</a:t>
            </a:r>
            <a:r>
              <a:rPr lang="zh-CN" altLang="zh-CN" sz="1800" dirty="0"/>
              <a:t>：对上年度的税务事项</a:t>
            </a:r>
            <a:endParaRPr lang="en-US" altLang="zh-CN" sz="1800" dirty="0"/>
          </a:p>
          <a:p>
            <a:pPr>
              <a:lnSpc>
                <a:spcPct val="150000"/>
              </a:lnSpc>
            </a:pPr>
            <a:r>
              <a:rPr lang="zh-CN" altLang="en-US" sz="1800" b="1" dirty="0">
                <a:latin typeface="宋体" pitchFamily="2" charset="-122"/>
                <a:cs typeface="宋体" pitchFamily="2" charset="-122"/>
              </a:rPr>
              <a:t>不参与评级的情形</a:t>
            </a:r>
            <a:r>
              <a:rPr lang="zh-CN" altLang="en-US" sz="1800" dirty="0">
                <a:latin typeface="宋体" pitchFamily="2" charset="-122"/>
                <a:cs typeface="宋体" pitchFamily="2" charset="-122"/>
              </a:rPr>
              <a:t>：核定征收的个体户；纳税人因涉嫌税收违法被立案查处尚未结案的；被审计、财政部门依法查处税收违法行为，税务机关正在依法办理，尚未办结的；已申请税务行政复议、提起行政诉讼尚未结案的；其他不应参加本期评价的情形（一般各地税务局会有自己的标准）。</a:t>
            </a:r>
            <a:endParaRPr lang="zh-CN" altLang="en-US" sz="1800" dirty="0">
              <a:latin typeface="宋体" pitchFamily="2" charset="-122"/>
              <a:cs typeface="宋体" pitchFamily="2" charset="-122"/>
            </a:endParaRPr>
          </a:p>
          <a:p>
            <a:pPr>
              <a:lnSpc>
                <a:spcPct val="150000"/>
              </a:lnSpc>
            </a:pPr>
            <a:r>
              <a:rPr lang="zh-CN" altLang="zh-CN" sz="1800" b="1" dirty="0"/>
              <a:t>如何评分</a:t>
            </a:r>
            <a:r>
              <a:rPr lang="zh-CN" altLang="zh-CN" sz="1800" dirty="0"/>
              <a:t>：纳税信用评级施行扣分制，总分</a:t>
            </a:r>
            <a:r>
              <a:rPr lang="en-US" altLang="zh-CN" sz="1800" dirty="0"/>
              <a:t>100</a:t>
            </a:r>
            <a:r>
              <a:rPr lang="zh-CN" altLang="zh-CN" sz="1800" dirty="0"/>
              <a:t>分。</a:t>
            </a:r>
            <a:endParaRPr lang="en-US" altLang="zh-CN" sz="1800" dirty="0"/>
          </a:p>
          <a:p>
            <a:pPr>
              <a:lnSpc>
                <a:spcPct val="150000"/>
              </a:lnSpc>
            </a:pPr>
            <a:endParaRPr lang="zh-CN" altLang="zh-CN" sz="1800" dirty="0"/>
          </a:p>
          <a:p>
            <a:pPr>
              <a:lnSpc>
                <a:spcPct val="150000"/>
              </a:lnSpc>
            </a:pPr>
            <a:r>
              <a:rPr lang="en-US" altLang="zh-CN" sz="1800" dirty="0" smtClean="0"/>
              <a:t>   </a:t>
            </a:r>
            <a:endParaRPr lang="en-US" altLang="zh-CN" sz="1800" dirty="0"/>
          </a:p>
          <a:p>
            <a:pPr>
              <a:lnSpc>
                <a:spcPct val="150000"/>
              </a:lnSpc>
            </a:pPr>
            <a:endParaRPr lang="en-US" altLang="zh-CN" sz="1800" dirty="0"/>
          </a:p>
          <a:p>
            <a:pPr>
              <a:lnSpc>
                <a:spcPct val="150000"/>
              </a:lnSpc>
            </a:pPr>
            <a:endParaRPr lang="en-US" altLang="zh-CN" sz="1800" b="1" dirty="0" smtClean="0"/>
          </a:p>
          <a:p>
            <a:pPr>
              <a:lnSpc>
                <a:spcPct val="150000"/>
              </a:lnSpc>
            </a:pPr>
            <a:r>
              <a:rPr lang="zh-CN" altLang="zh-CN" sz="1800" b="1" dirty="0" smtClean="0"/>
              <a:t>评级</a:t>
            </a:r>
            <a:r>
              <a:rPr lang="zh-CN" altLang="zh-CN" sz="1800" b="1" dirty="0"/>
              <a:t>指标</a:t>
            </a:r>
            <a:r>
              <a:rPr lang="zh-CN" altLang="en-US" sz="1800" dirty="0"/>
              <a:t>：</a:t>
            </a:r>
            <a:r>
              <a:rPr lang="zh-CN" altLang="zh-CN" sz="1800" dirty="0"/>
              <a:t>评级指标分五大类</a:t>
            </a:r>
            <a:r>
              <a:rPr lang="en-US" altLang="zh-CN" sz="1800" dirty="0"/>
              <a:t>----</a:t>
            </a:r>
            <a:r>
              <a:rPr lang="zh-CN" altLang="zh-CN" sz="1800" dirty="0"/>
              <a:t>申报信息（</a:t>
            </a:r>
            <a:r>
              <a:rPr lang="en-US" altLang="zh-CN" sz="1800" dirty="0"/>
              <a:t>20</a:t>
            </a:r>
            <a:r>
              <a:rPr lang="zh-CN" altLang="zh-CN" sz="1800" dirty="0"/>
              <a:t>分），税（费）款缴纳信息（</a:t>
            </a:r>
            <a:r>
              <a:rPr lang="en-US" altLang="zh-CN" sz="1800" dirty="0"/>
              <a:t>30</a:t>
            </a:r>
            <a:r>
              <a:rPr lang="zh-CN" altLang="zh-CN" sz="1800" dirty="0"/>
              <a:t>分），发票与税控器具安装、使用、保管（</a:t>
            </a:r>
            <a:r>
              <a:rPr lang="en-US" altLang="zh-CN" sz="1800" dirty="0"/>
              <a:t>20</a:t>
            </a:r>
            <a:r>
              <a:rPr lang="zh-CN" altLang="zh-CN" sz="1800" dirty="0"/>
              <a:t>分），登记与账簿信息（</a:t>
            </a:r>
            <a:r>
              <a:rPr lang="en-US" altLang="zh-CN" sz="1800" dirty="0"/>
              <a:t>10</a:t>
            </a:r>
            <a:r>
              <a:rPr lang="zh-CN" altLang="zh-CN" sz="1800" dirty="0"/>
              <a:t>分），纳税评估、税务审计、反避税调查信息、税务稽查信息（</a:t>
            </a:r>
            <a:r>
              <a:rPr lang="en-US" altLang="zh-CN" sz="1800" dirty="0"/>
              <a:t>20</a:t>
            </a:r>
            <a:r>
              <a:rPr lang="zh-CN" altLang="zh-CN" sz="1800" dirty="0"/>
              <a:t>分）。</a:t>
            </a:r>
            <a:endParaRPr lang="en-US" altLang="zh-CN" sz="1800" dirty="0"/>
          </a:p>
          <a:p>
            <a:pPr>
              <a:lnSpc>
                <a:spcPct val="150000"/>
              </a:lnSpc>
            </a:pPr>
            <a:endParaRPr lang="zh-CN" altLang="zh-CN" sz="1800" dirty="0"/>
          </a:p>
        </p:txBody>
      </p:sp>
      <p:sp>
        <p:nvSpPr>
          <p:cNvPr id="6" name="矩形 5"/>
          <p:cNvSpPr/>
          <p:nvPr/>
        </p:nvSpPr>
        <p:spPr>
          <a:xfrm>
            <a:off x="3699" y="981522"/>
            <a:ext cx="5039274" cy="415498"/>
          </a:xfrm>
          <a:prstGeom prst="rect">
            <a:avLst/>
          </a:prstGeom>
          <a:solidFill>
            <a:srgbClr val="FF6600"/>
          </a:solidFill>
        </p:spPr>
        <p:txBody>
          <a:bodyPr wrap="square">
            <a:spAutoFit/>
          </a:bodyPr>
          <a:lstStyle/>
          <a:p>
            <a:pPr marL="285750" indent="-285750">
              <a:buClr>
                <a:schemeClr val="accent1"/>
              </a:buClr>
              <a:buFont typeface="Wingdings" pitchFamily="2" charset="2"/>
              <a:buChar char="Ø"/>
            </a:pPr>
            <a:r>
              <a:rPr lang="en-US" altLang="zh-CN" b="1" dirty="0"/>
              <a:t>7</a:t>
            </a:r>
            <a:r>
              <a:rPr lang="zh-CN" altLang="en-US" b="1" dirty="0" smtClean="0"/>
              <a:t>纳税</a:t>
            </a:r>
            <a:r>
              <a:rPr lang="zh-CN" altLang="en-US" b="1" dirty="0"/>
              <a:t>信用评级（基本覆盖</a:t>
            </a:r>
            <a:r>
              <a:rPr lang="en-US" altLang="zh-CN" b="1" dirty="0"/>
              <a:t>90%</a:t>
            </a:r>
            <a:r>
              <a:rPr lang="zh-CN" altLang="en-US" b="1" dirty="0"/>
              <a:t>的企业）</a:t>
            </a:r>
            <a:endParaRPr lang="zh-CN" altLang="zh-CN" b="1" dirty="0"/>
          </a:p>
        </p:txBody>
      </p:sp>
      <p:graphicFrame>
        <p:nvGraphicFramePr>
          <p:cNvPr id="2" name="表格 1"/>
          <p:cNvGraphicFramePr/>
          <p:nvPr/>
        </p:nvGraphicFramePr>
        <p:xfrm>
          <a:off x="262558" y="3933850"/>
          <a:ext cx="6585163" cy="1581150"/>
        </p:xfrm>
        <a:graphic>
          <a:graphicData uri="http://schemas.openxmlformats.org/drawingml/2006/table">
            <a:tbl>
              <a:tblPr firstRow="1" bandRow="1">
                <a:tableStyleId>{5940675A-B579-460E-94D1-54222C63F5DA}</a:tableStyleId>
              </a:tblPr>
              <a:tblGrid>
                <a:gridCol w="1440160"/>
                <a:gridCol w="5145003"/>
              </a:tblGrid>
              <a:tr h="177800">
                <a:tc>
                  <a:txBody>
                    <a:bodyPr/>
                    <a:lstStyle/>
                    <a:p>
                      <a:pPr indent="0" algn="ctr">
                        <a:buNone/>
                      </a:pPr>
                      <a:r>
                        <a:rPr lang="en-US" sz="1100" b="1" dirty="0" err="1">
                          <a:solidFill>
                            <a:srgbClr val="000000"/>
                          </a:solidFill>
                          <a:latin typeface="微软雅黑" pitchFamily="34" charset="-122"/>
                          <a:ea typeface="微软雅黑" pitchFamily="34" charset="-122"/>
                          <a:cs typeface="宋体" pitchFamily="2" charset="-122"/>
                        </a:rPr>
                        <a:t>纳税信用评级</a:t>
                      </a:r>
                      <a:endParaRPr lang="en-US" altLang="en-US" sz="1100" b="1" dirty="0">
                        <a:solidFill>
                          <a:srgbClr val="000000"/>
                        </a:solidFill>
                        <a:latin typeface="微软雅黑" pitchFamily="34" charset="-122"/>
                        <a:ea typeface="微软雅黑" pitchFamily="34" charset="-122"/>
                        <a:cs typeface="宋体" pitchFamily="2" charset="-122"/>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6">
                        <a:lumMod val="60000"/>
                        <a:lumOff val="40000"/>
                      </a:schemeClr>
                    </a:solidFill>
                  </a:tcPr>
                </a:tc>
                <a:tc>
                  <a:txBody>
                    <a:bodyPr/>
                    <a:lstStyle/>
                    <a:p>
                      <a:pPr indent="0" algn="ctr">
                        <a:buNone/>
                      </a:pPr>
                      <a:r>
                        <a:rPr lang="en-US" sz="1100" b="1" dirty="0" err="1">
                          <a:solidFill>
                            <a:srgbClr val="000000"/>
                          </a:solidFill>
                          <a:latin typeface="微软雅黑" pitchFamily="34" charset="-122"/>
                          <a:ea typeface="微软雅黑" pitchFamily="34" charset="-122"/>
                          <a:cs typeface="宋体" pitchFamily="2" charset="-122"/>
                        </a:rPr>
                        <a:t>适用条件</a:t>
                      </a:r>
                      <a:endParaRPr lang="en-US" altLang="en-US" sz="1100" b="1" dirty="0">
                        <a:solidFill>
                          <a:srgbClr val="000000"/>
                        </a:solidFill>
                        <a:latin typeface="微软雅黑" pitchFamily="34" charset="-122"/>
                        <a:ea typeface="微软雅黑" pitchFamily="34" charset="-122"/>
                        <a:cs typeface="宋体" pitchFamily="2" charset="-122"/>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6">
                        <a:lumMod val="60000"/>
                        <a:lumOff val="40000"/>
                      </a:schemeClr>
                    </a:solidFill>
                  </a:tcPr>
                </a:tc>
              </a:tr>
              <a:tr h="177800">
                <a:tc>
                  <a:txBody>
                    <a:bodyPr/>
                    <a:lstStyle/>
                    <a:p>
                      <a:pPr indent="0" algn="ctr">
                        <a:buNone/>
                      </a:pPr>
                      <a:r>
                        <a:rPr lang="en-US" sz="1100" b="0" dirty="0" err="1">
                          <a:solidFill>
                            <a:srgbClr val="000000"/>
                          </a:solidFill>
                          <a:latin typeface="微软雅黑" pitchFamily="34" charset="-122"/>
                          <a:ea typeface="微软雅黑" pitchFamily="34" charset="-122"/>
                          <a:cs typeface="宋体" pitchFamily="2" charset="-122"/>
                        </a:rPr>
                        <a:t>A级</a:t>
                      </a:r>
                      <a:endParaRPr lang="en-US" altLang="en-US" sz="1100" b="0" dirty="0">
                        <a:solidFill>
                          <a:srgbClr val="000000"/>
                        </a:solidFill>
                        <a:latin typeface="微软雅黑" pitchFamily="34" charset="-122"/>
                        <a:ea typeface="微软雅黑" pitchFamily="34" charset="-122"/>
                        <a:cs typeface="宋体" pitchFamily="2" charset="-122"/>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100" b="0">
                          <a:solidFill>
                            <a:srgbClr val="000000"/>
                          </a:solidFill>
                          <a:latin typeface="微软雅黑" pitchFamily="34" charset="-122"/>
                          <a:ea typeface="微软雅黑" pitchFamily="34" charset="-122"/>
                          <a:cs typeface="宋体" pitchFamily="2" charset="-122"/>
                        </a:rPr>
                        <a:t>90分以上</a:t>
                      </a:r>
                      <a:endParaRPr lang="en-US" altLang="en-US" sz="1100" b="0">
                        <a:solidFill>
                          <a:srgbClr val="000000"/>
                        </a:solidFill>
                        <a:latin typeface="微软雅黑" pitchFamily="34" charset="-122"/>
                        <a:ea typeface="微软雅黑" pitchFamily="34" charset="-122"/>
                        <a:cs typeface="宋体" pitchFamily="2" charset="-122"/>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177800">
                <a:tc>
                  <a:txBody>
                    <a:bodyPr/>
                    <a:lstStyle/>
                    <a:p>
                      <a:pPr indent="0" algn="ctr">
                        <a:buNone/>
                      </a:pPr>
                      <a:r>
                        <a:rPr lang="en-US" sz="1100" b="0" dirty="0" err="1">
                          <a:solidFill>
                            <a:srgbClr val="000000"/>
                          </a:solidFill>
                          <a:latin typeface="微软雅黑" pitchFamily="34" charset="-122"/>
                          <a:ea typeface="微软雅黑" pitchFamily="34" charset="-122"/>
                          <a:cs typeface="宋体" pitchFamily="2" charset="-122"/>
                        </a:rPr>
                        <a:t>B级</a:t>
                      </a:r>
                      <a:endParaRPr lang="en-US" altLang="en-US" sz="1100" b="0" dirty="0">
                        <a:solidFill>
                          <a:srgbClr val="000000"/>
                        </a:solidFill>
                        <a:latin typeface="微软雅黑" pitchFamily="34" charset="-122"/>
                        <a:ea typeface="微软雅黑" pitchFamily="34" charset="-122"/>
                        <a:cs typeface="宋体" pitchFamily="2" charset="-122"/>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100" b="0" dirty="0">
                          <a:solidFill>
                            <a:srgbClr val="000000"/>
                          </a:solidFill>
                          <a:latin typeface="微软雅黑" pitchFamily="34" charset="-122"/>
                          <a:ea typeface="微软雅黑" pitchFamily="34" charset="-122"/>
                          <a:cs typeface="宋体" pitchFamily="2" charset="-122"/>
                        </a:rPr>
                        <a:t>70-90分</a:t>
                      </a:r>
                      <a:endParaRPr lang="en-US" altLang="en-US" sz="1100" b="0" dirty="0">
                        <a:solidFill>
                          <a:srgbClr val="000000"/>
                        </a:solidFill>
                        <a:latin typeface="微软雅黑" pitchFamily="34" charset="-122"/>
                        <a:ea typeface="微软雅黑" pitchFamily="34" charset="-122"/>
                        <a:cs typeface="宋体" pitchFamily="2" charset="-122"/>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647700">
                <a:tc>
                  <a:txBody>
                    <a:bodyPr/>
                    <a:lstStyle/>
                    <a:p>
                      <a:pPr indent="0" algn="ctr">
                        <a:buNone/>
                      </a:pPr>
                      <a:r>
                        <a:rPr lang="en-US" sz="1100" b="0">
                          <a:solidFill>
                            <a:srgbClr val="000000"/>
                          </a:solidFill>
                          <a:latin typeface="微软雅黑" pitchFamily="34" charset="-122"/>
                          <a:ea typeface="微软雅黑" pitchFamily="34" charset="-122"/>
                          <a:cs typeface="宋体" pitchFamily="2" charset="-122"/>
                        </a:rPr>
                        <a:t>M级</a:t>
                      </a:r>
                      <a:endParaRPr lang="en-US" altLang="en-US" sz="1100" b="0">
                        <a:solidFill>
                          <a:srgbClr val="000000"/>
                        </a:solidFill>
                        <a:latin typeface="微软雅黑" pitchFamily="34" charset="-122"/>
                        <a:ea typeface="微软雅黑" pitchFamily="34" charset="-122"/>
                        <a:cs typeface="宋体" pitchFamily="2" charset="-122"/>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l">
                        <a:buNone/>
                      </a:pPr>
                      <a:r>
                        <a:rPr lang="en-US" sz="1100" b="0" dirty="0" err="1">
                          <a:solidFill>
                            <a:srgbClr val="000000"/>
                          </a:solidFill>
                          <a:latin typeface="微软雅黑" pitchFamily="34" charset="-122"/>
                          <a:ea typeface="微软雅黑" pitchFamily="34" charset="-122"/>
                          <a:cs typeface="宋体" pitchFamily="2" charset="-122"/>
                        </a:rPr>
                        <a:t>未发生《信用管理办法》第二十条所列失信行为的企业</a:t>
                      </a:r>
                      <a:r>
                        <a:rPr lang="en-US" sz="1100" b="0" dirty="0">
                          <a:solidFill>
                            <a:srgbClr val="000000"/>
                          </a:solidFill>
                          <a:latin typeface="微软雅黑" pitchFamily="34" charset="-122"/>
                          <a:ea typeface="微软雅黑" pitchFamily="34" charset="-122"/>
                          <a:cs typeface="宋体" pitchFamily="2" charset="-122"/>
                        </a:rPr>
                        <a:t>：  </a:t>
                      </a:r>
                      <a:endParaRPr lang="en-US" sz="1100" b="0" dirty="0" smtClean="0">
                        <a:solidFill>
                          <a:srgbClr val="000000"/>
                        </a:solidFill>
                        <a:latin typeface="微软雅黑" pitchFamily="34" charset="-122"/>
                        <a:ea typeface="微软雅黑" pitchFamily="34" charset="-122"/>
                        <a:cs typeface="宋体" pitchFamily="2" charset="-122"/>
                      </a:endParaRPr>
                    </a:p>
                    <a:p>
                      <a:pPr indent="0" algn="l">
                        <a:buNone/>
                      </a:pPr>
                      <a:r>
                        <a:rPr lang="en-US" sz="1100" b="0" dirty="0" smtClean="0">
                          <a:solidFill>
                            <a:srgbClr val="000000"/>
                          </a:solidFill>
                          <a:latin typeface="微软雅黑" pitchFamily="34" charset="-122"/>
                          <a:ea typeface="微软雅黑" pitchFamily="34" charset="-122"/>
                          <a:cs typeface="宋体" pitchFamily="2" charset="-122"/>
                        </a:rPr>
                        <a:t> （</a:t>
                      </a:r>
                      <a:r>
                        <a:rPr lang="en-US" sz="1100" b="0" dirty="0" err="1">
                          <a:solidFill>
                            <a:srgbClr val="000000"/>
                          </a:solidFill>
                          <a:latin typeface="微软雅黑" pitchFamily="34" charset="-122"/>
                          <a:ea typeface="微软雅黑" pitchFamily="34" charset="-122"/>
                          <a:cs typeface="宋体" pitchFamily="2" charset="-122"/>
                        </a:rPr>
                        <a:t>一）新设立</a:t>
                      </a:r>
                      <a:r>
                        <a:rPr lang="en-US" sz="1100" b="0" dirty="0">
                          <a:solidFill>
                            <a:srgbClr val="000000"/>
                          </a:solidFill>
                          <a:latin typeface="微软雅黑" pitchFamily="34" charset="-122"/>
                          <a:ea typeface="微软雅黑" pitchFamily="34" charset="-122"/>
                          <a:cs typeface="宋体" pitchFamily="2" charset="-122"/>
                        </a:rPr>
                        <a:t>                                         </a:t>
                      </a:r>
                      <a:endParaRPr lang="en-US" sz="1100" b="0" dirty="0" smtClean="0">
                        <a:solidFill>
                          <a:srgbClr val="000000"/>
                        </a:solidFill>
                        <a:latin typeface="微软雅黑" pitchFamily="34" charset="-122"/>
                        <a:ea typeface="微软雅黑" pitchFamily="34" charset="-122"/>
                        <a:cs typeface="宋体" pitchFamily="2" charset="-122"/>
                      </a:endParaRPr>
                    </a:p>
                    <a:p>
                      <a:pPr indent="0" algn="l">
                        <a:buNone/>
                      </a:pPr>
                      <a:r>
                        <a:rPr lang="en-US" sz="1100" b="0" dirty="0" smtClean="0">
                          <a:solidFill>
                            <a:srgbClr val="000000"/>
                          </a:solidFill>
                          <a:latin typeface="微软雅黑" pitchFamily="34" charset="-122"/>
                          <a:ea typeface="微软雅黑" pitchFamily="34" charset="-122"/>
                          <a:cs typeface="宋体" pitchFamily="2" charset="-122"/>
                        </a:rPr>
                        <a:t> </a:t>
                      </a:r>
                      <a:r>
                        <a:rPr lang="en-US" sz="1100" b="0" dirty="0">
                          <a:solidFill>
                            <a:srgbClr val="000000"/>
                          </a:solidFill>
                          <a:latin typeface="微软雅黑" pitchFamily="34" charset="-122"/>
                          <a:ea typeface="微软雅黑" pitchFamily="34" charset="-122"/>
                          <a:cs typeface="宋体" pitchFamily="2" charset="-122"/>
                        </a:rPr>
                        <a:t>（二）评价年度内无经营业务收入且年度评价指标得分70分以上</a:t>
                      </a:r>
                      <a:endParaRPr lang="en-US" altLang="en-US" sz="1100" b="0" dirty="0">
                        <a:solidFill>
                          <a:srgbClr val="000000"/>
                        </a:solidFill>
                        <a:latin typeface="微软雅黑" pitchFamily="34" charset="-122"/>
                        <a:ea typeface="微软雅黑" pitchFamily="34" charset="-122"/>
                        <a:cs typeface="宋体" pitchFamily="2" charset="-122"/>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177800">
                <a:tc>
                  <a:txBody>
                    <a:bodyPr/>
                    <a:lstStyle/>
                    <a:p>
                      <a:pPr indent="0" algn="ctr">
                        <a:buNone/>
                      </a:pPr>
                      <a:r>
                        <a:rPr lang="en-US" sz="1100" b="0">
                          <a:solidFill>
                            <a:srgbClr val="000000"/>
                          </a:solidFill>
                          <a:latin typeface="微软雅黑" pitchFamily="34" charset="-122"/>
                          <a:ea typeface="微软雅黑" pitchFamily="34" charset="-122"/>
                          <a:cs typeface="宋体" pitchFamily="2" charset="-122"/>
                        </a:rPr>
                        <a:t>C级</a:t>
                      </a:r>
                      <a:endParaRPr lang="en-US" altLang="en-US" sz="1100" b="0">
                        <a:solidFill>
                          <a:srgbClr val="000000"/>
                        </a:solidFill>
                        <a:latin typeface="微软雅黑" pitchFamily="34" charset="-122"/>
                        <a:ea typeface="微软雅黑" pitchFamily="34" charset="-122"/>
                        <a:cs typeface="宋体" pitchFamily="2" charset="-122"/>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100" b="0" dirty="0">
                          <a:solidFill>
                            <a:srgbClr val="000000"/>
                          </a:solidFill>
                          <a:latin typeface="微软雅黑" pitchFamily="34" charset="-122"/>
                          <a:ea typeface="微软雅黑" pitchFamily="34" charset="-122"/>
                          <a:cs typeface="宋体" pitchFamily="2" charset="-122"/>
                        </a:rPr>
                        <a:t>40-70分</a:t>
                      </a:r>
                      <a:endParaRPr lang="en-US" altLang="en-US" sz="1100" b="0" dirty="0">
                        <a:solidFill>
                          <a:srgbClr val="000000"/>
                        </a:solidFill>
                        <a:latin typeface="微软雅黑" pitchFamily="34" charset="-122"/>
                        <a:ea typeface="微软雅黑" pitchFamily="34" charset="-122"/>
                        <a:cs typeface="宋体" pitchFamily="2" charset="-122"/>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r h="177800">
                <a:tc>
                  <a:txBody>
                    <a:bodyPr/>
                    <a:lstStyle/>
                    <a:p>
                      <a:pPr indent="0" algn="ctr">
                        <a:buNone/>
                      </a:pPr>
                      <a:r>
                        <a:rPr lang="en-US" sz="1100" b="0" dirty="0" err="1">
                          <a:solidFill>
                            <a:srgbClr val="000000"/>
                          </a:solidFill>
                          <a:latin typeface="微软雅黑" pitchFamily="34" charset="-122"/>
                          <a:ea typeface="微软雅黑" pitchFamily="34" charset="-122"/>
                          <a:cs typeface="宋体" pitchFamily="2" charset="-122"/>
                        </a:rPr>
                        <a:t>D级</a:t>
                      </a:r>
                      <a:endParaRPr lang="en-US" altLang="en-US" sz="1100" b="0" dirty="0">
                        <a:solidFill>
                          <a:srgbClr val="000000"/>
                        </a:solidFill>
                        <a:latin typeface="微软雅黑" pitchFamily="34" charset="-122"/>
                        <a:ea typeface="微软雅黑" pitchFamily="34" charset="-122"/>
                        <a:cs typeface="宋体" pitchFamily="2" charset="-122"/>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1100" b="0" dirty="0">
                          <a:solidFill>
                            <a:srgbClr val="000000"/>
                          </a:solidFill>
                          <a:latin typeface="微软雅黑" pitchFamily="34" charset="-122"/>
                          <a:ea typeface="微软雅黑" pitchFamily="34" charset="-122"/>
                          <a:cs typeface="宋体" pitchFamily="2" charset="-122"/>
                        </a:rPr>
                        <a:t>40分以下</a:t>
                      </a:r>
                      <a:endParaRPr lang="en-US" altLang="en-US" sz="1100" b="0" dirty="0">
                        <a:solidFill>
                          <a:srgbClr val="000000"/>
                        </a:solidFill>
                        <a:latin typeface="微软雅黑" pitchFamily="34" charset="-122"/>
                        <a:ea typeface="微软雅黑" pitchFamily="34" charset="-122"/>
                        <a:cs typeface="宋体" pitchFamily="2" charset="-122"/>
                      </a:endParaRPr>
                    </a:p>
                  </a:txBody>
                  <a:tcPr marL="9525" marR="9525" marT="9525" marB="9525"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pic>
        <p:nvPicPr>
          <p:cNvPr id="1026" name="Picture 2"/>
          <p:cNvPicPr>
            <a:picLocks noChangeAspect="1" noChangeArrowheads="1"/>
          </p:cNvPicPr>
          <p:nvPr/>
        </p:nvPicPr>
        <p:blipFill>
          <a:blip r:embed="rId1" cstate="print"/>
          <a:srcRect/>
          <a:stretch>
            <a:fillRect/>
          </a:stretch>
        </p:blipFill>
        <p:spPr bwMode="auto">
          <a:xfrm>
            <a:off x="6887294" y="3789834"/>
            <a:ext cx="2667000"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3156" y="1429530"/>
            <a:ext cx="3708066" cy="1200329"/>
          </a:xfrm>
          <a:prstGeom prst="rect">
            <a:avLst/>
          </a:prstGeom>
          <a:noFill/>
        </p:spPr>
        <p:txBody>
          <a:bodyPr wrap="none" rtlCol="0">
            <a:spAutoFit/>
          </a:bodyPr>
          <a:lstStyle/>
          <a:p>
            <a:r>
              <a:rPr lang="en-US" altLang="zh-CN" sz="7200" b="1" spc="300" dirty="0">
                <a:solidFill>
                  <a:schemeClr val="tx1">
                    <a:lumMod val="75000"/>
                    <a:lumOff val="25000"/>
                  </a:schemeClr>
                </a:solidFill>
                <a:latin typeface="黑体" panose="02010609060101010101" pitchFamily="49" charset="-122"/>
                <a:ea typeface="黑体" panose="02010609060101010101" pitchFamily="49" charset="-122"/>
              </a:rPr>
              <a:t>THE END</a:t>
            </a:r>
            <a:endParaRPr lang="zh-CN" altLang="en-US" sz="7200" b="1" spc="300" dirty="0">
              <a:solidFill>
                <a:schemeClr val="tx1">
                  <a:lumMod val="75000"/>
                  <a:lumOff val="25000"/>
                </a:schemeClr>
              </a:solidFill>
              <a:latin typeface="黑体" panose="02010609060101010101" pitchFamily="49" charset="-122"/>
              <a:ea typeface="黑体" panose="02010609060101010101" pitchFamily="49" charset="-122"/>
            </a:endParaRPr>
          </a:p>
        </p:txBody>
      </p:sp>
      <p:sp>
        <p:nvSpPr>
          <p:cNvPr id="3" name="TextBox 2"/>
          <p:cNvSpPr txBox="1"/>
          <p:nvPr/>
        </p:nvSpPr>
        <p:spPr>
          <a:xfrm>
            <a:off x="5073202" y="2500939"/>
            <a:ext cx="2877711" cy="646331"/>
          </a:xfrm>
          <a:prstGeom prst="rect">
            <a:avLst/>
          </a:prstGeom>
          <a:noFill/>
        </p:spPr>
        <p:txBody>
          <a:bodyPr wrap="none" rtlCol="0">
            <a:spAutoFit/>
          </a:bodyPr>
          <a:lstStyle/>
          <a:p>
            <a:r>
              <a:rPr lang="en-US" altLang="zh-CN" sz="3600" spc="300" dirty="0" smtClean="0">
                <a:solidFill>
                  <a:schemeClr val="tx1">
                    <a:lumMod val="75000"/>
                    <a:lumOff val="25000"/>
                  </a:schemeClr>
                </a:solidFill>
                <a:latin typeface="黑体" panose="02010609060101010101" pitchFamily="49" charset="-122"/>
                <a:ea typeface="黑体" panose="02010609060101010101" pitchFamily="49" charset="-122"/>
              </a:rPr>
              <a:t>THANK YOU!</a:t>
            </a:r>
            <a:endParaRPr lang="zh-CN" altLang="en-US" sz="3600" spc="300" dirty="0">
              <a:solidFill>
                <a:schemeClr val="tx1">
                  <a:lumMod val="75000"/>
                  <a:lumOff val="2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p:nvPr/>
        </p:nvGrpSpPr>
        <p:grpSpPr>
          <a:xfrm rot="16200000">
            <a:off x="3241687" y="3829367"/>
            <a:ext cx="729673" cy="486274"/>
            <a:chOff x="3200400" y="1234012"/>
            <a:chExt cx="1371600" cy="728138"/>
          </a:xfrm>
        </p:grpSpPr>
        <p:sp>
          <p:nvSpPr>
            <p:cNvPr id="4" name="Round Single Corner Rectangle 58"/>
            <p:cNvSpPr/>
            <p:nvPr/>
          </p:nvSpPr>
          <p:spPr>
            <a:xfrm>
              <a:off x="4114800" y="1234012"/>
              <a:ext cx="457200" cy="728138"/>
            </a:xfrm>
            <a:prstGeom prst="round1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5" name="Rectangle 59"/>
            <p:cNvSpPr/>
            <p:nvPr/>
          </p:nvSpPr>
          <p:spPr>
            <a:xfrm>
              <a:off x="3657600" y="1234012"/>
              <a:ext cx="457200" cy="7281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6" name="Round Single Corner Rectangle 60"/>
            <p:cNvSpPr/>
            <p:nvPr/>
          </p:nvSpPr>
          <p:spPr>
            <a:xfrm flipH="1">
              <a:off x="3200400" y="1234012"/>
              <a:ext cx="457200" cy="728138"/>
            </a:xfrm>
            <a:prstGeom prst="round1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grpSp>
      <p:grpSp>
        <p:nvGrpSpPr>
          <p:cNvPr id="7" name="Group 62"/>
          <p:cNvGrpSpPr/>
          <p:nvPr/>
        </p:nvGrpSpPr>
        <p:grpSpPr>
          <a:xfrm rot="16200000">
            <a:off x="4228002" y="3829367"/>
            <a:ext cx="729673" cy="486274"/>
            <a:chOff x="3200400" y="1234012"/>
            <a:chExt cx="1371600" cy="728138"/>
          </a:xfrm>
        </p:grpSpPr>
        <p:sp>
          <p:nvSpPr>
            <p:cNvPr id="8" name="Round Single Corner Rectangle 63"/>
            <p:cNvSpPr/>
            <p:nvPr/>
          </p:nvSpPr>
          <p:spPr>
            <a:xfrm>
              <a:off x="4114800" y="1234012"/>
              <a:ext cx="457200" cy="72813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9" name="Rectangle 65"/>
            <p:cNvSpPr/>
            <p:nvPr/>
          </p:nvSpPr>
          <p:spPr>
            <a:xfrm>
              <a:off x="3657600" y="1234012"/>
              <a:ext cx="457200" cy="7281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10" name="Round Single Corner Rectangle 73"/>
            <p:cNvSpPr/>
            <p:nvPr/>
          </p:nvSpPr>
          <p:spPr>
            <a:xfrm flipH="1">
              <a:off x="3200400" y="1234012"/>
              <a:ext cx="457200" cy="7281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grpSp>
      <p:grpSp>
        <p:nvGrpSpPr>
          <p:cNvPr id="11" name="Group 74"/>
          <p:cNvGrpSpPr/>
          <p:nvPr/>
        </p:nvGrpSpPr>
        <p:grpSpPr>
          <a:xfrm rot="16200000">
            <a:off x="5214316" y="3829366"/>
            <a:ext cx="729673" cy="486274"/>
            <a:chOff x="3200400" y="1234012"/>
            <a:chExt cx="1371600" cy="728138"/>
          </a:xfrm>
        </p:grpSpPr>
        <p:sp>
          <p:nvSpPr>
            <p:cNvPr id="12" name="Round Single Corner Rectangle 63"/>
            <p:cNvSpPr/>
            <p:nvPr/>
          </p:nvSpPr>
          <p:spPr>
            <a:xfrm>
              <a:off x="4114800" y="1234012"/>
              <a:ext cx="457200" cy="72813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13" name="Rectangle 76"/>
            <p:cNvSpPr/>
            <p:nvPr/>
          </p:nvSpPr>
          <p:spPr>
            <a:xfrm>
              <a:off x="3657600" y="1234012"/>
              <a:ext cx="457200" cy="7281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14" name="Round Single Corner Rectangle 73"/>
            <p:cNvSpPr/>
            <p:nvPr/>
          </p:nvSpPr>
          <p:spPr>
            <a:xfrm flipH="1">
              <a:off x="3200400" y="1234012"/>
              <a:ext cx="457200" cy="72813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grpSp>
      <p:grpSp>
        <p:nvGrpSpPr>
          <p:cNvPr id="15" name="Group 100"/>
          <p:cNvGrpSpPr/>
          <p:nvPr/>
        </p:nvGrpSpPr>
        <p:grpSpPr>
          <a:xfrm rot="16200000">
            <a:off x="8480187" y="3524633"/>
            <a:ext cx="731936" cy="1098009"/>
            <a:chOff x="4257815" y="3604273"/>
            <a:chExt cx="632164" cy="948677"/>
          </a:xfrm>
        </p:grpSpPr>
        <p:grpSp>
          <p:nvGrpSpPr>
            <p:cNvPr id="16" name="Group 96"/>
            <p:cNvGrpSpPr/>
            <p:nvPr/>
          </p:nvGrpSpPr>
          <p:grpSpPr>
            <a:xfrm>
              <a:off x="4257815" y="3905805"/>
              <a:ext cx="632164" cy="647145"/>
              <a:chOff x="4107979" y="4055348"/>
              <a:chExt cx="966386" cy="788823"/>
            </a:xfrm>
          </p:grpSpPr>
          <p:sp>
            <p:nvSpPr>
              <p:cNvPr id="21" name="Isosceles Triangle 36"/>
              <p:cNvSpPr/>
              <p:nvPr/>
            </p:nvSpPr>
            <p:spPr bwMode="auto">
              <a:xfrm rot="10800000">
                <a:off x="4107979" y="4055348"/>
                <a:ext cx="966386" cy="785648"/>
              </a:xfrm>
              <a:prstGeom prst="triangle">
                <a:avLst/>
              </a:prstGeom>
              <a:gradFill>
                <a:gsLst>
                  <a:gs pos="0">
                    <a:schemeClr val="tx1">
                      <a:lumMod val="50000"/>
                      <a:lumOff val="50000"/>
                    </a:schemeClr>
                  </a:gs>
                  <a:gs pos="50000">
                    <a:schemeClr val="bg1">
                      <a:lumMod val="85000"/>
                    </a:schemeClr>
                  </a:gs>
                </a:gsLst>
                <a:lin ang="0" scaled="0"/>
              </a:gradFill>
              <a:ln w="9525">
                <a:noFill/>
                <a:round/>
              </a:ln>
            </p:spPr>
            <p:txBody>
              <a:bodyPr vert="horz" wrap="square" lIns="105848" tIns="52924" rIns="105848" bIns="52924" numCol="1" rtlCol="0" anchor="t" anchorCtr="0" compatLnSpc="1"/>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22" name="Isosceles Triangle 37"/>
              <p:cNvSpPr/>
              <p:nvPr/>
            </p:nvSpPr>
            <p:spPr bwMode="auto">
              <a:xfrm rot="10800000">
                <a:off x="4472566" y="4640971"/>
                <a:ext cx="237212" cy="203200"/>
              </a:xfrm>
              <a:prstGeom prst="triangle">
                <a:avLst/>
              </a:prstGeom>
              <a:solidFill>
                <a:schemeClr val="tx1">
                  <a:lumMod val="90000"/>
                  <a:lumOff val="10000"/>
                </a:schemeClr>
              </a:solidFill>
              <a:ln w="9525">
                <a:noFill/>
                <a:round/>
              </a:ln>
            </p:spPr>
            <p:txBody>
              <a:bodyPr vert="horz" wrap="square" lIns="105848" tIns="52924" rIns="105848" bIns="52924" numCol="1" rtlCol="0" anchor="t" anchorCtr="0" compatLnSpc="1"/>
              <a:lstStyle/>
              <a:p>
                <a:pPr algn="ctr">
                  <a:lnSpc>
                    <a:spcPct val="120000"/>
                  </a:lnSpc>
                </a:pPr>
                <a:endParaRPr lang="en-US" sz="760" dirty="0">
                  <a:latin typeface="Arial" pitchFamily="34" charset="0"/>
                  <a:ea typeface="微软雅黑" pitchFamily="34" charset="-122"/>
                  <a:cs typeface="+mn-ea"/>
                  <a:sym typeface="Arial" pitchFamily="34" charset="0"/>
                </a:endParaRPr>
              </a:p>
            </p:txBody>
          </p:sp>
        </p:grpSp>
        <p:grpSp>
          <p:nvGrpSpPr>
            <p:cNvPr id="17" name="Group 96"/>
            <p:cNvGrpSpPr/>
            <p:nvPr/>
          </p:nvGrpSpPr>
          <p:grpSpPr>
            <a:xfrm>
              <a:off x="4259771" y="3604273"/>
              <a:ext cx="630208" cy="416793"/>
              <a:chOff x="2514600" y="3103313"/>
              <a:chExt cx="914400" cy="604745"/>
            </a:xfrm>
          </p:grpSpPr>
          <p:sp>
            <p:nvSpPr>
              <p:cNvPr id="18" name="Pentagon 93"/>
              <p:cNvSpPr/>
              <p:nvPr/>
            </p:nvSpPr>
            <p:spPr>
              <a:xfrm rot="5400000">
                <a:off x="2364628" y="3253285"/>
                <a:ext cx="604743" cy="304800"/>
              </a:xfrm>
              <a:prstGeom prst="homePlat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19" name="Pentagon 94"/>
              <p:cNvSpPr/>
              <p:nvPr/>
            </p:nvSpPr>
            <p:spPr>
              <a:xfrm rot="5400000">
                <a:off x="2669428" y="3253286"/>
                <a:ext cx="604743" cy="304800"/>
              </a:xfrm>
              <a:prstGeom prst="homePlat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20" name="Pentagon 95"/>
              <p:cNvSpPr/>
              <p:nvPr/>
            </p:nvSpPr>
            <p:spPr>
              <a:xfrm rot="5400000">
                <a:off x="2974228" y="3253287"/>
                <a:ext cx="604743" cy="304800"/>
              </a:xfrm>
              <a:prstGeom prst="homePlat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grpSp>
      </p:grpSp>
      <p:grpSp>
        <p:nvGrpSpPr>
          <p:cNvPr id="23" name="Group 120"/>
          <p:cNvGrpSpPr/>
          <p:nvPr/>
        </p:nvGrpSpPr>
        <p:grpSpPr>
          <a:xfrm rot="16200000" flipH="1">
            <a:off x="4253267" y="4301775"/>
            <a:ext cx="1681630" cy="483868"/>
            <a:chOff x="4889980" y="1620289"/>
            <a:chExt cx="1452400" cy="418060"/>
          </a:xfrm>
        </p:grpSpPr>
        <p:sp>
          <p:nvSpPr>
            <p:cNvPr id="24" name="Arc 121"/>
            <p:cNvSpPr/>
            <p:nvPr/>
          </p:nvSpPr>
          <p:spPr>
            <a:xfrm>
              <a:off x="5925370" y="1621338"/>
              <a:ext cx="417010" cy="417011"/>
            </a:xfrm>
            <a:prstGeom prst="arc">
              <a:avLst>
                <a:gd name="adj1" fmla="val 16003896"/>
                <a:gd name="adj2" fmla="val 5453928"/>
              </a:avLst>
            </a:prstGeom>
            <a:ln w="28575">
              <a:solidFill>
                <a:schemeClr val="accent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cxnSp>
          <p:nvCxnSpPr>
            <p:cNvPr id="25" name="Straight Connector 122"/>
            <p:cNvCxnSpPr/>
            <p:nvPr/>
          </p:nvCxnSpPr>
          <p:spPr>
            <a:xfrm flipH="1" flipV="1">
              <a:off x="4889980" y="1620289"/>
              <a:ext cx="1236500" cy="1389"/>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123"/>
            <p:cNvCxnSpPr/>
            <p:nvPr/>
          </p:nvCxnSpPr>
          <p:spPr>
            <a:xfrm flipH="1">
              <a:off x="4889980" y="2038323"/>
              <a:ext cx="1236500" cy="2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7" name="Group 74"/>
          <p:cNvGrpSpPr/>
          <p:nvPr/>
        </p:nvGrpSpPr>
        <p:grpSpPr>
          <a:xfrm rot="16200000">
            <a:off x="6174160" y="3829366"/>
            <a:ext cx="729673" cy="486274"/>
            <a:chOff x="3200400" y="1234012"/>
            <a:chExt cx="1371600" cy="728138"/>
          </a:xfrm>
        </p:grpSpPr>
        <p:sp>
          <p:nvSpPr>
            <p:cNvPr id="28" name="Round Single Corner Rectangle 63"/>
            <p:cNvSpPr/>
            <p:nvPr/>
          </p:nvSpPr>
          <p:spPr>
            <a:xfrm>
              <a:off x="4114800" y="1234012"/>
              <a:ext cx="457200" cy="72813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29" name="Rectangle 70"/>
            <p:cNvSpPr/>
            <p:nvPr/>
          </p:nvSpPr>
          <p:spPr>
            <a:xfrm>
              <a:off x="3657600" y="1234012"/>
              <a:ext cx="457200" cy="7281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30" name="Round Single Corner Rectangle 73"/>
            <p:cNvSpPr/>
            <p:nvPr/>
          </p:nvSpPr>
          <p:spPr>
            <a:xfrm flipH="1">
              <a:off x="3200400" y="1234012"/>
              <a:ext cx="457200" cy="7281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grpSp>
      <p:grpSp>
        <p:nvGrpSpPr>
          <p:cNvPr id="31" name="Group 74"/>
          <p:cNvGrpSpPr/>
          <p:nvPr/>
        </p:nvGrpSpPr>
        <p:grpSpPr>
          <a:xfrm rot="16200000">
            <a:off x="7171488" y="3829367"/>
            <a:ext cx="729673" cy="486274"/>
            <a:chOff x="3200400" y="1234012"/>
            <a:chExt cx="1371600" cy="728138"/>
          </a:xfrm>
        </p:grpSpPr>
        <p:sp>
          <p:nvSpPr>
            <p:cNvPr id="32" name="Round Single Corner Rectangle 63"/>
            <p:cNvSpPr/>
            <p:nvPr/>
          </p:nvSpPr>
          <p:spPr>
            <a:xfrm>
              <a:off x="4114800" y="1234012"/>
              <a:ext cx="457200" cy="7281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33" name="Rectangle 78"/>
            <p:cNvSpPr/>
            <p:nvPr/>
          </p:nvSpPr>
          <p:spPr>
            <a:xfrm>
              <a:off x="3657600" y="1234012"/>
              <a:ext cx="457200" cy="72813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34" name="Round Single Corner Rectangle 73"/>
            <p:cNvSpPr/>
            <p:nvPr/>
          </p:nvSpPr>
          <p:spPr>
            <a:xfrm flipH="1">
              <a:off x="3200400" y="1234012"/>
              <a:ext cx="457200" cy="72813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grpSp>
      <p:grpSp>
        <p:nvGrpSpPr>
          <p:cNvPr id="35" name="Group 120"/>
          <p:cNvGrpSpPr/>
          <p:nvPr/>
        </p:nvGrpSpPr>
        <p:grpSpPr>
          <a:xfrm rot="5400000" flipH="1" flipV="1">
            <a:off x="5223407" y="3345207"/>
            <a:ext cx="1681630" cy="483868"/>
            <a:chOff x="4889980" y="1620289"/>
            <a:chExt cx="1452400" cy="418060"/>
          </a:xfrm>
        </p:grpSpPr>
        <p:sp>
          <p:nvSpPr>
            <p:cNvPr id="36" name="Arc 81"/>
            <p:cNvSpPr/>
            <p:nvPr/>
          </p:nvSpPr>
          <p:spPr>
            <a:xfrm>
              <a:off x="5925370" y="1621338"/>
              <a:ext cx="417010" cy="417011"/>
            </a:xfrm>
            <a:prstGeom prst="arc">
              <a:avLst>
                <a:gd name="adj1" fmla="val 16003896"/>
                <a:gd name="adj2" fmla="val 5453928"/>
              </a:avLst>
            </a:prstGeom>
            <a:ln w="28575">
              <a:solidFill>
                <a:schemeClr val="accent3"/>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cxnSp>
          <p:nvCxnSpPr>
            <p:cNvPr id="37" name="Straight Connector 82"/>
            <p:cNvCxnSpPr/>
            <p:nvPr/>
          </p:nvCxnSpPr>
          <p:spPr>
            <a:xfrm flipH="1" flipV="1">
              <a:off x="4889980" y="1620289"/>
              <a:ext cx="1236500" cy="138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83"/>
            <p:cNvCxnSpPr/>
            <p:nvPr/>
          </p:nvCxnSpPr>
          <p:spPr>
            <a:xfrm flipH="1">
              <a:off x="4889980" y="2038323"/>
              <a:ext cx="1236500" cy="2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39" name="Group 120"/>
          <p:cNvGrpSpPr/>
          <p:nvPr/>
        </p:nvGrpSpPr>
        <p:grpSpPr>
          <a:xfrm rot="16200000" flipH="1">
            <a:off x="6197950" y="4301775"/>
            <a:ext cx="1681630" cy="483868"/>
            <a:chOff x="4889980" y="1620289"/>
            <a:chExt cx="1452400" cy="418060"/>
          </a:xfrm>
        </p:grpSpPr>
        <p:sp>
          <p:nvSpPr>
            <p:cNvPr id="40" name="Arc 85"/>
            <p:cNvSpPr/>
            <p:nvPr/>
          </p:nvSpPr>
          <p:spPr>
            <a:xfrm>
              <a:off x="5925370" y="1621338"/>
              <a:ext cx="417010" cy="417011"/>
            </a:xfrm>
            <a:prstGeom prst="arc">
              <a:avLst>
                <a:gd name="adj1" fmla="val 16003896"/>
                <a:gd name="adj2" fmla="val 5453928"/>
              </a:avLst>
            </a:prstGeom>
            <a:ln w="28575">
              <a:solidFill>
                <a:schemeClr val="accent4"/>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cxnSp>
          <p:nvCxnSpPr>
            <p:cNvPr id="41" name="Straight Connector 86"/>
            <p:cNvCxnSpPr/>
            <p:nvPr/>
          </p:nvCxnSpPr>
          <p:spPr>
            <a:xfrm flipH="1" flipV="1">
              <a:off x="4889980" y="1620289"/>
              <a:ext cx="1236500" cy="1389"/>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Straight Connector 87"/>
            <p:cNvCxnSpPr/>
            <p:nvPr/>
          </p:nvCxnSpPr>
          <p:spPr>
            <a:xfrm flipH="1">
              <a:off x="4889980" y="2038323"/>
              <a:ext cx="1236500" cy="26"/>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3" name="Group 120"/>
          <p:cNvGrpSpPr/>
          <p:nvPr/>
        </p:nvGrpSpPr>
        <p:grpSpPr>
          <a:xfrm rot="5400000" flipH="1" flipV="1">
            <a:off x="7195278" y="3345207"/>
            <a:ext cx="1681630" cy="483868"/>
            <a:chOff x="4889980" y="1620289"/>
            <a:chExt cx="1452400" cy="418060"/>
          </a:xfrm>
        </p:grpSpPr>
        <p:sp>
          <p:nvSpPr>
            <p:cNvPr id="44" name="Arc 89"/>
            <p:cNvSpPr/>
            <p:nvPr/>
          </p:nvSpPr>
          <p:spPr>
            <a:xfrm>
              <a:off x="5925370" y="1621338"/>
              <a:ext cx="417010" cy="417011"/>
            </a:xfrm>
            <a:prstGeom prst="arc">
              <a:avLst>
                <a:gd name="adj1" fmla="val 16003896"/>
                <a:gd name="adj2" fmla="val 5453928"/>
              </a:avLst>
            </a:prstGeom>
            <a:ln w="28575">
              <a:solidFill>
                <a:schemeClr val="accent5"/>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cxnSp>
          <p:nvCxnSpPr>
            <p:cNvPr id="45" name="Straight Connector 90"/>
            <p:cNvCxnSpPr/>
            <p:nvPr/>
          </p:nvCxnSpPr>
          <p:spPr>
            <a:xfrm flipH="1" flipV="1">
              <a:off x="4889980" y="1620289"/>
              <a:ext cx="1236500" cy="138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 name="Straight Connector 91"/>
            <p:cNvCxnSpPr/>
            <p:nvPr/>
          </p:nvCxnSpPr>
          <p:spPr>
            <a:xfrm flipH="1">
              <a:off x="4889980" y="2038323"/>
              <a:ext cx="1236500" cy="26"/>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47" name="Group 120"/>
          <p:cNvGrpSpPr/>
          <p:nvPr/>
        </p:nvGrpSpPr>
        <p:grpSpPr>
          <a:xfrm rot="5400000" flipH="1" flipV="1">
            <a:off x="3250775" y="3345207"/>
            <a:ext cx="1681630" cy="483868"/>
            <a:chOff x="4889980" y="1620289"/>
            <a:chExt cx="1452400" cy="418060"/>
          </a:xfrm>
        </p:grpSpPr>
        <p:sp>
          <p:nvSpPr>
            <p:cNvPr id="48" name="Arc 96"/>
            <p:cNvSpPr/>
            <p:nvPr/>
          </p:nvSpPr>
          <p:spPr>
            <a:xfrm>
              <a:off x="5925370" y="1621338"/>
              <a:ext cx="417010" cy="417011"/>
            </a:xfrm>
            <a:prstGeom prst="arc">
              <a:avLst>
                <a:gd name="adj1" fmla="val 16003896"/>
                <a:gd name="adj2" fmla="val 5453928"/>
              </a:avLst>
            </a:prstGeom>
            <a:ln w="28575">
              <a:solidFill>
                <a:schemeClr val="accent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cxnSp>
          <p:nvCxnSpPr>
            <p:cNvPr id="49" name="Straight Connector 97"/>
            <p:cNvCxnSpPr/>
            <p:nvPr/>
          </p:nvCxnSpPr>
          <p:spPr>
            <a:xfrm flipH="1" flipV="1">
              <a:off x="4889980" y="1620289"/>
              <a:ext cx="1236500" cy="138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0" name="Straight Connector 98"/>
            <p:cNvCxnSpPr/>
            <p:nvPr/>
          </p:nvCxnSpPr>
          <p:spPr>
            <a:xfrm flipH="1">
              <a:off x="4889980" y="2038323"/>
              <a:ext cx="1236500" cy="2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1" name="Group 108"/>
          <p:cNvGrpSpPr/>
          <p:nvPr/>
        </p:nvGrpSpPr>
        <p:grpSpPr>
          <a:xfrm>
            <a:off x="5651247" y="2564290"/>
            <a:ext cx="884937" cy="859913"/>
            <a:chOff x="6299532" y="3384456"/>
            <a:chExt cx="469021" cy="455593"/>
          </a:xfrm>
        </p:grpSpPr>
        <p:sp>
          <p:nvSpPr>
            <p:cNvPr id="52" name="Oval 101"/>
            <p:cNvSpPr>
              <a:spLocks noChangeAspect="1"/>
            </p:cNvSpPr>
            <p:nvPr/>
          </p:nvSpPr>
          <p:spPr>
            <a:xfrm>
              <a:off x="6299532" y="3384456"/>
              <a:ext cx="469021" cy="45559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53" name="Freeform 36"/>
            <p:cNvSpPr>
              <a:spLocks noEditPoints="1"/>
            </p:cNvSpPr>
            <p:nvPr/>
          </p:nvSpPr>
          <p:spPr bwMode="auto">
            <a:xfrm>
              <a:off x="6435895" y="3505670"/>
              <a:ext cx="196295" cy="213164"/>
            </a:xfrm>
            <a:custGeom>
              <a:avLst/>
              <a:gdLst/>
              <a:ahLst/>
              <a:cxnLst>
                <a:cxn ang="0">
                  <a:pos x="55" y="64"/>
                </a:cxn>
                <a:cxn ang="0">
                  <a:pos x="0" y="59"/>
                </a:cxn>
                <a:cxn ang="0">
                  <a:pos x="4" y="9"/>
                </a:cxn>
                <a:cxn ang="0">
                  <a:pos x="9" y="5"/>
                </a:cxn>
                <a:cxn ang="0">
                  <a:pos x="17" y="0"/>
                </a:cxn>
                <a:cxn ang="0">
                  <a:pos x="23" y="9"/>
                </a:cxn>
                <a:cxn ang="0">
                  <a:pos x="36" y="5"/>
                </a:cxn>
                <a:cxn ang="0">
                  <a:pos x="44" y="0"/>
                </a:cxn>
                <a:cxn ang="0">
                  <a:pos x="50" y="9"/>
                </a:cxn>
                <a:cxn ang="0">
                  <a:pos x="59" y="13"/>
                </a:cxn>
                <a:cxn ang="0">
                  <a:pos x="15" y="33"/>
                </a:cxn>
                <a:cxn ang="0">
                  <a:pos x="4" y="23"/>
                </a:cxn>
                <a:cxn ang="0">
                  <a:pos x="15" y="33"/>
                </a:cxn>
                <a:cxn ang="0">
                  <a:pos x="15" y="35"/>
                </a:cxn>
                <a:cxn ang="0">
                  <a:pos x="4" y="47"/>
                </a:cxn>
                <a:cxn ang="0">
                  <a:pos x="15" y="59"/>
                </a:cxn>
                <a:cxn ang="0">
                  <a:pos x="4" y="49"/>
                </a:cxn>
                <a:cxn ang="0">
                  <a:pos x="15" y="59"/>
                </a:cxn>
                <a:cxn ang="0">
                  <a:pos x="17" y="4"/>
                </a:cxn>
                <a:cxn ang="0">
                  <a:pos x="13" y="5"/>
                </a:cxn>
                <a:cxn ang="0">
                  <a:pos x="15" y="17"/>
                </a:cxn>
                <a:cxn ang="0">
                  <a:pos x="18" y="16"/>
                </a:cxn>
                <a:cxn ang="0">
                  <a:pos x="28" y="33"/>
                </a:cxn>
                <a:cxn ang="0">
                  <a:pos x="17" y="23"/>
                </a:cxn>
                <a:cxn ang="0">
                  <a:pos x="28" y="33"/>
                </a:cxn>
                <a:cxn ang="0">
                  <a:pos x="28" y="35"/>
                </a:cxn>
                <a:cxn ang="0">
                  <a:pos x="17" y="47"/>
                </a:cxn>
                <a:cxn ang="0">
                  <a:pos x="28" y="59"/>
                </a:cxn>
                <a:cxn ang="0">
                  <a:pos x="17" y="49"/>
                </a:cxn>
                <a:cxn ang="0">
                  <a:pos x="28" y="59"/>
                </a:cxn>
                <a:cxn ang="0">
                  <a:pos x="42" y="23"/>
                </a:cxn>
                <a:cxn ang="0">
                  <a:pos x="31" y="33"/>
                </a:cxn>
                <a:cxn ang="0">
                  <a:pos x="42" y="47"/>
                </a:cxn>
                <a:cxn ang="0">
                  <a:pos x="31" y="35"/>
                </a:cxn>
                <a:cxn ang="0">
                  <a:pos x="42" y="47"/>
                </a:cxn>
                <a:cxn ang="0">
                  <a:pos x="42" y="49"/>
                </a:cxn>
                <a:cxn ang="0">
                  <a:pos x="31" y="59"/>
                </a:cxn>
                <a:cxn ang="0">
                  <a:pos x="45" y="5"/>
                </a:cxn>
                <a:cxn ang="0">
                  <a:pos x="42" y="4"/>
                </a:cxn>
                <a:cxn ang="0">
                  <a:pos x="41" y="16"/>
                </a:cxn>
                <a:cxn ang="0">
                  <a:pos x="44" y="17"/>
                </a:cxn>
                <a:cxn ang="0">
                  <a:pos x="45" y="5"/>
                </a:cxn>
                <a:cxn ang="0">
                  <a:pos x="55" y="23"/>
                </a:cxn>
                <a:cxn ang="0">
                  <a:pos x="44" y="33"/>
                </a:cxn>
                <a:cxn ang="0">
                  <a:pos x="55" y="47"/>
                </a:cxn>
                <a:cxn ang="0">
                  <a:pos x="44" y="35"/>
                </a:cxn>
                <a:cxn ang="0">
                  <a:pos x="55" y="47"/>
                </a:cxn>
                <a:cxn ang="0">
                  <a:pos x="55" y="49"/>
                </a:cxn>
                <a:cxn ang="0">
                  <a:pos x="44" y="59"/>
                </a:cxn>
              </a:cxnLst>
              <a:rect l="0" t="0" r="r" b="b"/>
              <a:pathLst>
                <a:path w="59" h="64">
                  <a:moveTo>
                    <a:pt x="59" y="59"/>
                  </a:moveTo>
                  <a:cubicBezTo>
                    <a:pt x="59" y="62"/>
                    <a:pt x="57" y="64"/>
                    <a:pt x="55" y="64"/>
                  </a:cubicBezTo>
                  <a:cubicBezTo>
                    <a:pt x="4" y="64"/>
                    <a:pt x="4" y="64"/>
                    <a:pt x="4" y="64"/>
                  </a:cubicBezTo>
                  <a:cubicBezTo>
                    <a:pt x="2" y="64"/>
                    <a:pt x="0" y="62"/>
                    <a:pt x="0" y="59"/>
                  </a:cubicBezTo>
                  <a:cubicBezTo>
                    <a:pt x="0" y="13"/>
                    <a:pt x="0" y="13"/>
                    <a:pt x="0" y="13"/>
                  </a:cubicBezTo>
                  <a:cubicBezTo>
                    <a:pt x="0" y="11"/>
                    <a:pt x="2" y="9"/>
                    <a:pt x="4" y="9"/>
                  </a:cubicBezTo>
                  <a:cubicBezTo>
                    <a:pt x="9" y="9"/>
                    <a:pt x="9" y="9"/>
                    <a:pt x="9" y="9"/>
                  </a:cubicBezTo>
                  <a:cubicBezTo>
                    <a:pt x="9" y="5"/>
                    <a:pt x="9" y="5"/>
                    <a:pt x="9" y="5"/>
                  </a:cubicBezTo>
                  <a:cubicBezTo>
                    <a:pt x="9" y="2"/>
                    <a:pt x="11" y="0"/>
                    <a:pt x="15" y="0"/>
                  </a:cubicBezTo>
                  <a:cubicBezTo>
                    <a:pt x="17" y="0"/>
                    <a:pt x="17" y="0"/>
                    <a:pt x="17" y="0"/>
                  </a:cubicBezTo>
                  <a:cubicBezTo>
                    <a:pt x="20" y="0"/>
                    <a:pt x="23" y="2"/>
                    <a:pt x="23" y="5"/>
                  </a:cubicBezTo>
                  <a:cubicBezTo>
                    <a:pt x="23" y="9"/>
                    <a:pt x="23" y="9"/>
                    <a:pt x="23" y="9"/>
                  </a:cubicBezTo>
                  <a:cubicBezTo>
                    <a:pt x="36" y="9"/>
                    <a:pt x="36" y="9"/>
                    <a:pt x="36" y="9"/>
                  </a:cubicBezTo>
                  <a:cubicBezTo>
                    <a:pt x="36" y="5"/>
                    <a:pt x="36" y="5"/>
                    <a:pt x="36" y="5"/>
                  </a:cubicBezTo>
                  <a:cubicBezTo>
                    <a:pt x="36" y="2"/>
                    <a:pt x="39" y="0"/>
                    <a:pt x="42" y="0"/>
                  </a:cubicBezTo>
                  <a:cubicBezTo>
                    <a:pt x="44" y="0"/>
                    <a:pt x="44" y="0"/>
                    <a:pt x="44" y="0"/>
                  </a:cubicBezTo>
                  <a:cubicBezTo>
                    <a:pt x="47" y="0"/>
                    <a:pt x="50" y="2"/>
                    <a:pt x="50" y="5"/>
                  </a:cubicBezTo>
                  <a:cubicBezTo>
                    <a:pt x="50" y="9"/>
                    <a:pt x="50" y="9"/>
                    <a:pt x="50" y="9"/>
                  </a:cubicBezTo>
                  <a:cubicBezTo>
                    <a:pt x="55" y="9"/>
                    <a:pt x="55" y="9"/>
                    <a:pt x="55" y="9"/>
                  </a:cubicBezTo>
                  <a:cubicBezTo>
                    <a:pt x="57" y="9"/>
                    <a:pt x="59" y="11"/>
                    <a:pt x="59" y="13"/>
                  </a:cubicBezTo>
                  <a:lnTo>
                    <a:pt x="59" y="59"/>
                  </a:lnTo>
                  <a:close/>
                  <a:moveTo>
                    <a:pt x="15" y="33"/>
                  </a:moveTo>
                  <a:cubicBezTo>
                    <a:pt x="15" y="23"/>
                    <a:pt x="15" y="23"/>
                    <a:pt x="15" y="23"/>
                  </a:cubicBezTo>
                  <a:cubicBezTo>
                    <a:pt x="4" y="23"/>
                    <a:pt x="4" y="23"/>
                    <a:pt x="4" y="23"/>
                  </a:cubicBezTo>
                  <a:cubicBezTo>
                    <a:pt x="4" y="33"/>
                    <a:pt x="4" y="33"/>
                    <a:pt x="4" y="33"/>
                  </a:cubicBezTo>
                  <a:lnTo>
                    <a:pt x="15" y="33"/>
                  </a:lnTo>
                  <a:close/>
                  <a:moveTo>
                    <a:pt x="15" y="47"/>
                  </a:moveTo>
                  <a:cubicBezTo>
                    <a:pt x="15" y="35"/>
                    <a:pt x="15" y="35"/>
                    <a:pt x="15" y="35"/>
                  </a:cubicBezTo>
                  <a:cubicBezTo>
                    <a:pt x="4" y="35"/>
                    <a:pt x="4" y="35"/>
                    <a:pt x="4" y="35"/>
                  </a:cubicBezTo>
                  <a:cubicBezTo>
                    <a:pt x="4" y="47"/>
                    <a:pt x="4" y="47"/>
                    <a:pt x="4" y="47"/>
                  </a:cubicBezTo>
                  <a:lnTo>
                    <a:pt x="15" y="47"/>
                  </a:lnTo>
                  <a:close/>
                  <a:moveTo>
                    <a:pt x="15" y="59"/>
                  </a:moveTo>
                  <a:cubicBezTo>
                    <a:pt x="15" y="49"/>
                    <a:pt x="15" y="49"/>
                    <a:pt x="15" y="49"/>
                  </a:cubicBezTo>
                  <a:cubicBezTo>
                    <a:pt x="4" y="49"/>
                    <a:pt x="4" y="49"/>
                    <a:pt x="4" y="49"/>
                  </a:cubicBezTo>
                  <a:cubicBezTo>
                    <a:pt x="4" y="59"/>
                    <a:pt x="4" y="59"/>
                    <a:pt x="4" y="59"/>
                  </a:cubicBezTo>
                  <a:lnTo>
                    <a:pt x="15" y="59"/>
                  </a:lnTo>
                  <a:close/>
                  <a:moveTo>
                    <a:pt x="18" y="5"/>
                  </a:moveTo>
                  <a:cubicBezTo>
                    <a:pt x="18" y="5"/>
                    <a:pt x="18" y="4"/>
                    <a:pt x="17" y="4"/>
                  </a:cubicBezTo>
                  <a:cubicBezTo>
                    <a:pt x="15" y="4"/>
                    <a:pt x="15" y="4"/>
                    <a:pt x="15" y="4"/>
                  </a:cubicBezTo>
                  <a:cubicBezTo>
                    <a:pt x="14" y="4"/>
                    <a:pt x="13" y="5"/>
                    <a:pt x="13" y="5"/>
                  </a:cubicBezTo>
                  <a:cubicBezTo>
                    <a:pt x="13" y="16"/>
                    <a:pt x="13" y="16"/>
                    <a:pt x="13" y="16"/>
                  </a:cubicBezTo>
                  <a:cubicBezTo>
                    <a:pt x="13" y="16"/>
                    <a:pt x="14" y="17"/>
                    <a:pt x="15" y="17"/>
                  </a:cubicBezTo>
                  <a:cubicBezTo>
                    <a:pt x="17" y="17"/>
                    <a:pt x="17" y="17"/>
                    <a:pt x="17" y="17"/>
                  </a:cubicBezTo>
                  <a:cubicBezTo>
                    <a:pt x="18" y="17"/>
                    <a:pt x="18" y="16"/>
                    <a:pt x="18" y="16"/>
                  </a:cubicBezTo>
                  <a:lnTo>
                    <a:pt x="18" y="5"/>
                  </a:lnTo>
                  <a:close/>
                  <a:moveTo>
                    <a:pt x="28" y="33"/>
                  </a:moveTo>
                  <a:cubicBezTo>
                    <a:pt x="28" y="23"/>
                    <a:pt x="28" y="23"/>
                    <a:pt x="28" y="23"/>
                  </a:cubicBezTo>
                  <a:cubicBezTo>
                    <a:pt x="17" y="23"/>
                    <a:pt x="17" y="23"/>
                    <a:pt x="17" y="23"/>
                  </a:cubicBezTo>
                  <a:cubicBezTo>
                    <a:pt x="17" y="33"/>
                    <a:pt x="17" y="33"/>
                    <a:pt x="17" y="33"/>
                  </a:cubicBezTo>
                  <a:lnTo>
                    <a:pt x="28" y="33"/>
                  </a:lnTo>
                  <a:close/>
                  <a:moveTo>
                    <a:pt x="28" y="47"/>
                  </a:moveTo>
                  <a:cubicBezTo>
                    <a:pt x="28" y="35"/>
                    <a:pt x="28" y="35"/>
                    <a:pt x="28" y="35"/>
                  </a:cubicBezTo>
                  <a:cubicBezTo>
                    <a:pt x="17" y="35"/>
                    <a:pt x="17" y="35"/>
                    <a:pt x="17" y="35"/>
                  </a:cubicBezTo>
                  <a:cubicBezTo>
                    <a:pt x="17" y="47"/>
                    <a:pt x="17" y="47"/>
                    <a:pt x="17" y="47"/>
                  </a:cubicBezTo>
                  <a:lnTo>
                    <a:pt x="28" y="47"/>
                  </a:lnTo>
                  <a:close/>
                  <a:moveTo>
                    <a:pt x="28" y="59"/>
                  </a:moveTo>
                  <a:cubicBezTo>
                    <a:pt x="28" y="49"/>
                    <a:pt x="28" y="49"/>
                    <a:pt x="28" y="49"/>
                  </a:cubicBezTo>
                  <a:cubicBezTo>
                    <a:pt x="17" y="49"/>
                    <a:pt x="17" y="49"/>
                    <a:pt x="17" y="49"/>
                  </a:cubicBezTo>
                  <a:cubicBezTo>
                    <a:pt x="17" y="59"/>
                    <a:pt x="17" y="59"/>
                    <a:pt x="17" y="59"/>
                  </a:cubicBezTo>
                  <a:lnTo>
                    <a:pt x="28" y="59"/>
                  </a:lnTo>
                  <a:close/>
                  <a:moveTo>
                    <a:pt x="42" y="33"/>
                  </a:moveTo>
                  <a:cubicBezTo>
                    <a:pt x="42" y="23"/>
                    <a:pt x="42" y="23"/>
                    <a:pt x="42" y="23"/>
                  </a:cubicBezTo>
                  <a:cubicBezTo>
                    <a:pt x="31" y="23"/>
                    <a:pt x="31" y="23"/>
                    <a:pt x="31" y="23"/>
                  </a:cubicBezTo>
                  <a:cubicBezTo>
                    <a:pt x="31" y="33"/>
                    <a:pt x="31" y="33"/>
                    <a:pt x="31" y="33"/>
                  </a:cubicBezTo>
                  <a:lnTo>
                    <a:pt x="42" y="33"/>
                  </a:lnTo>
                  <a:close/>
                  <a:moveTo>
                    <a:pt x="42" y="47"/>
                  </a:moveTo>
                  <a:cubicBezTo>
                    <a:pt x="42" y="35"/>
                    <a:pt x="42" y="35"/>
                    <a:pt x="42" y="35"/>
                  </a:cubicBezTo>
                  <a:cubicBezTo>
                    <a:pt x="31" y="35"/>
                    <a:pt x="31" y="35"/>
                    <a:pt x="31" y="35"/>
                  </a:cubicBezTo>
                  <a:cubicBezTo>
                    <a:pt x="31" y="47"/>
                    <a:pt x="31" y="47"/>
                    <a:pt x="31" y="47"/>
                  </a:cubicBezTo>
                  <a:lnTo>
                    <a:pt x="42" y="47"/>
                  </a:lnTo>
                  <a:close/>
                  <a:moveTo>
                    <a:pt x="42" y="59"/>
                  </a:moveTo>
                  <a:cubicBezTo>
                    <a:pt x="42" y="49"/>
                    <a:pt x="42" y="49"/>
                    <a:pt x="42" y="49"/>
                  </a:cubicBezTo>
                  <a:cubicBezTo>
                    <a:pt x="31" y="49"/>
                    <a:pt x="31" y="49"/>
                    <a:pt x="31" y="49"/>
                  </a:cubicBezTo>
                  <a:cubicBezTo>
                    <a:pt x="31" y="59"/>
                    <a:pt x="31" y="59"/>
                    <a:pt x="31" y="59"/>
                  </a:cubicBezTo>
                  <a:lnTo>
                    <a:pt x="42" y="59"/>
                  </a:lnTo>
                  <a:close/>
                  <a:moveTo>
                    <a:pt x="45" y="5"/>
                  </a:moveTo>
                  <a:cubicBezTo>
                    <a:pt x="45" y="5"/>
                    <a:pt x="45" y="4"/>
                    <a:pt x="44" y="4"/>
                  </a:cubicBezTo>
                  <a:cubicBezTo>
                    <a:pt x="42" y="4"/>
                    <a:pt x="42" y="4"/>
                    <a:pt x="42" y="4"/>
                  </a:cubicBezTo>
                  <a:cubicBezTo>
                    <a:pt x="41" y="4"/>
                    <a:pt x="41" y="5"/>
                    <a:pt x="41" y="5"/>
                  </a:cubicBezTo>
                  <a:cubicBezTo>
                    <a:pt x="41" y="16"/>
                    <a:pt x="41" y="16"/>
                    <a:pt x="41" y="16"/>
                  </a:cubicBezTo>
                  <a:cubicBezTo>
                    <a:pt x="41" y="16"/>
                    <a:pt x="41" y="17"/>
                    <a:pt x="42" y="17"/>
                  </a:cubicBezTo>
                  <a:cubicBezTo>
                    <a:pt x="44" y="17"/>
                    <a:pt x="44" y="17"/>
                    <a:pt x="44" y="17"/>
                  </a:cubicBezTo>
                  <a:cubicBezTo>
                    <a:pt x="45" y="17"/>
                    <a:pt x="45" y="16"/>
                    <a:pt x="45" y="16"/>
                  </a:cubicBezTo>
                  <a:lnTo>
                    <a:pt x="45" y="5"/>
                  </a:lnTo>
                  <a:close/>
                  <a:moveTo>
                    <a:pt x="55" y="33"/>
                  </a:moveTo>
                  <a:cubicBezTo>
                    <a:pt x="55" y="23"/>
                    <a:pt x="55" y="23"/>
                    <a:pt x="55" y="23"/>
                  </a:cubicBezTo>
                  <a:cubicBezTo>
                    <a:pt x="44" y="23"/>
                    <a:pt x="44" y="23"/>
                    <a:pt x="44" y="23"/>
                  </a:cubicBezTo>
                  <a:cubicBezTo>
                    <a:pt x="44" y="33"/>
                    <a:pt x="44" y="33"/>
                    <a:pt x="44" y="33"/>
                  </a:cubicBezTo>
                  <a:lnTo>
                    <a:pt x="55" y="33"/>
                  </a:lnTo>
                  <a:close/>
                  <a:moveTo>
                    <a:pt x="55" y="47"/>
                  </a:moveTo>
                  <a:cubicBezTo>
                    <a:pt x="55" y="35"/>
                    <a:pt x="55" y="35"/>
                    <a:pt x="55" y="35"/>
                  </a:cubicBezTo>
                  <a:cubicBezTo>
                    <a:pt x="44" y="35"/>
                    <a:pt x="44" y="35"/>
                    <a:pt x="44" y="35"/>
                  </a:cubicBezTo>
                  <a:cubicBezTo>
                    <a:pt x="44" y="47"/>
                    <a:pt x="44" y="47"/>
                    <a:pt x="44" y="47"/>
                  </a:cubicBezTo>
                  <a:lnTo>
                    <a:pt x="55" y="47"/>
                  </a:lnTo>
                  <a:close/>
                  <a:moveTo>
                    <a:pt x="55" y="59"/>
                  </a:moveTo>
                  <a:cubicBezTo>
                    <a:pt x="55" y="49"/>
                    <a:pt x="55" y="49"/>
                    <a:pt x="55" y="49"/>
                  </a:cubicBezTo>
                  <a:cubicBezTo>
                    <a:pt x="44" y="49"/>
                    <a:pt x="44" y="49"/>
                    <a:pt x="44" y="49"/>
                  </a:cubicBezTo>
                  <a:cubicBezTo>
                    <a:pt x="44" y="59"/>
                    <a:pt x="44" y="59"/>
                    <a:pt x="44" y="59"/>
                  </a:cubicBezTo>
                  <a:lnTo>
                    <a:pt x="55" y="59"/>
                  </a:lnTo>
                  <a:close/>
                </a:path>
              </a:pathLst>
            </a:custGeom>
            <a:solidFill>
              <a:schemeClr val="bg1"/>
            </a:solidFill>
            <a:ln w="9525">
              <a:noFill/>
              <a:round/>
            </a:ln>
          </p:spPr>
          <p:txBody>
            <a:bodyPr vert="horz" wrap="square" lIns="105848" tIns="52924" rIns="105848" bIns="52924" numCol="1" anchor="t" anchorCtr="0" compatLnSpc="1"/>
            <a:lstStyle/>
            <a:p>
              <a:pPr>
                <a:lnSpc>
                  <a:spcPct val="120000"/>
                </a:lnSpc>
              </a:pPr>
              <a:endParaRPr lang="en-US" sz="760" dirty="0">
                <a:latin typeface="Arial" pitchFamily="34" charset="0"/>
                <a:ea typeface="微软雅黑" pitchFamily="34" charset="-122"/>
                <a:cs typeface="+mn-ea"/>
                <a:sym typeface="Arial" pitchFamily="34" charset="0"/>
              </a:endParaRPr>
            </a:p>
          </p:txBody>
        </p:sp>
      </p:grpSp>
      <p:grpSp>
        <p:nvGrpSpPr>
          <p:cNvPr id="54" name="Group 111"/>
          <p:cNvGrpSpPr/>
          <p:nvPr/>
        </p:nvGrpSpPr>
        <p:grpSpPr>
          <a:xfrm>
            <a:off x="6611090" y="4775760"/>
            <a:ext cx="884937" cy="859913"/>
            <a:chOff x="630683" y="4190009"/>
            <a:chExt cx="469021" cy="455593"/>
          </a:xfrm>
        </p:grpSpPr>
        <p:sp>
          <p:nvSpPr>
            <p:cNvPr id="55" name="Oval 105"/>
            <p:cNvSpPr>
              <a:spLocks noChangeAspect="1"/>
            </p:cNvSpPr>
            <p:nvPr/>
          </p:nvSpPr>
          <p:spPr>
            <a:xfrm>
              <a:off x="630683" y="4190009"/>
              <a:ext cx="469021" cy="45559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56" name="Freeform 103"/>
            <p:cNvSpPr>
              <a:spLocks noEditPoints="1"/>
            </p:cNvSpPr>
            <p:nvPr/>
          </p:nvSpPr>
          <p:spPr bwMode="auto">
            <a:xfrm>
              <a:off x="765181" y="4270535"/>
              <a:ext cx="200025" cy="294541"/>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chemeClr val="bg1"/>
            </a:solidFill>
            <a:ln w="9525">
              <a:noFill/>
              <a:round/>
            </a:ln>
          </p:spPr>
          <p:txBody>
            <a:bodyPr vert="horz" wrap="square" lIns="105848" tIns="52924" rIns="105848" bIns="52924" numCol="1" anchor="t" anchorCtr="0" compatLnSpc="1"/>
            <a:lstStyle/>
            <a:p>
              <a:pPr>
                <a:lnSpc>
                  <a:spcPct val="120000"/>
                </a:lnSpc>
              </a:pPr>
              <a:endParaRPr lang="en-US" sz="760" dirty="0">
                <a:latin typeface="Arial" pitchFamily="34" charset="0"/>
                <a:ea typeface="微软雅黑" pitchFamily="34" charset="-122"/>
                <a:cs typeface="+mn-ea"/>
                <a:sym typeface="Arial" pitchFamily="34" charset="0"/>
              </a:endParaRPr>
            </a:p>
          </p:txBody>
        </p:sp>
      </p:grpSp>
      <p:grpSp>
        <p:nvGrpSpPr>
          <p:cNvPr id="57" name="Group 114"/>
          <p:cNvGrpSpPr/>
          <p:nvPr/>
        </p:nvGrpSpPr>
        <p:grpSpPr>
          <a:xfrm>
            <a:off x="4664930" y="4775760"/>
            <a:ext cx="884937" cy="859913"/>
            <a:chOff x="3425803" y="3384456"/>
            <a:chExt cx="469021" cy="455593"/>
          </a:xfrm>
        </p:grpSpPr>
        <p:sp>
          <p:nvSpPr>
            <p:cNvPr id="58" name="Oval 108"/>
            <p:cNvSpPr>
              <a:spLocks noChangeAspect="1"/>
            </p:cNvSpPr>
            <p:nvPr/>
          </p:nvSpPr>
          <p:spPr>
            <a:xfrm>
              <a:off x="3425803" y="3384456"/>
              <a:ext cx="469021" cy="45559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59" name="Freeform 5"/>
            <p:cNvSpPr>
              <a:spLocks noEditPoints="1"/>
            </p:cNvSpPr>
            <p:nvPr/>
          </p:nvSpPr>
          <p:spPr bwMode="auto">
            <a:xfrm>
              <a:off x="3520613" y="3471340"/>
              <a:ext cx="279400" cy="279400"/>
            </a:xfrm>
            <a:custGeom>
              <a:avLst/>
              <a:gdLst/>
              <a:ahLst/>
              <a:cxnLst>
                <a:cxn ang="0">
                  <a:pos x="0" y="192"/>
                </a:cxn>
                <a:cxn ang="0">
                  <a:pos x="255" y="135"/>
                </a:cxn>
                <a:cxn ang="0">
                  <a:pos x="277" y="122"/>
                </a:cxn>
                <a:cxn ang="0">
                  <a:pos x="303" y="116"/>
                </a:cxn>
                <a:cxn ang="0">
                  <a:pos x="296" y="105"/>
                </a:cxn>
                <a:cxn ang="0">
                  <a:pos x="278" y="89"/>
                </a:cxn>
                <a:cxn ang="0">
                  <a:pos x="265" y="90"/>
                </a:cxn>
                <a:cxn ang="0">
                  <a:pos x="256" y="82"/>
                </a:cxn>
                <a:cxn ang="0">
                  <a:pos x="231" y="73"/>
                </a:cxn>
                <a:cxn ang="0">
                  <a:pos x="234" y="98"/>
                </a:cxn>
                <a:cxn ang="0">
                  <a:pos x="224" y="118"/>
                </a:cxn>
                <a:cxn ang="0">
                  <a:pos x="205" y="103"/>
                </a:cxn>
                <a:cxn ang="0">
                  <a:pos x="175" y="89"/>
                </a:cxn>
                <a:cxn ang="0">
                  <a:pos x="183" y="68"/>
                </a:cxn>
                <a:cxn ang="0">
                  <a:pos x="212" y="58"/>
                </a:cxn>
                <a:cxn ang="0">
                  <a:pos x="207" y="47"/>
                </a:cxn>
                <a:cxn ang="0">
                  <a:pos x="188" y="50"/>
                </a:cxn>
                <a:cxn ang="0">
                  <a:pos x="168" y="37"/>
                </a:cxn>
                <a:cxn ang="0">
                  <a:pos x="171" y="52"/>
                </a:cxn>
                <a:cxn ang="0">
                  <a:pos x="157" y="52"/>
                </a:cxn>
                <a:cxn ang="0">
                  <a:pos x="141" y="40"/>
                </a:cxn>
                <a:cxn ang="0">
                  <a:pos x="126" y="47"/>
                </a:cxn>
                <a:cxn ang="0">
                  <a:pos x="143" y="51"/>
                </a:cxn>
                <a:cxn ang="0">
                  <a:pos x="131" y="58"/>
                </a:cxn>
                <a:cxn ang="0">
                  <a:pos x="56" y="107"/>
                </a:cxn>
                <a:cxn ang="0">
                  <a:pos x="65" y="118"/>
                </a:cxn>
                <a:cxn ang="0">
                  <a:pos x="79" y="135"/>
                </a:cxn>
                <a:cxn ang="0">
                  <a:pos x="74" y="158"/>
                </a:cxn>
                <a:cxn ang="0">
                  <a:pos x="88" y="185"/>
                </a:cxn>
                <a:cxn ang="0">
                  <a:pos x="108" y="214"/>
                </a:cxn>
                <a:cxn ang="0">
                  <a:pos x="118" y="227"/>
                </a:cxn>
                <a:cxn ang="0">
                  <a:pos x="105" y="197"/>
                </a:cxn>
                <a:cxn ang="0">
                  <a:pos x="125" y="225"/>
                </a:cxn>
                <a:cxn ang="0">
                  <a:pos x="150" y="255"/>
                </a:cxn>
                <a:cxn ang="0">
                  <a:pos x="184" y="269"/>
                </a:cxn>
                <a:cxn ang="0">
                  <a:pos x="213" y="290"/>
                </a:cxn>
                <a:cxn ang="0">
                  <a:pos x="224" y="288"/>
                </a:cxn>
                <a:cxn ang="0">
                  <a:pos x="212" y="268"/>
                </a:cxn>
                <a:cxn ang="0">
                  <a:pos x="197" y="262"/>
                </a:cxn>
                <a:cxn ang="0">
                  <a:pos x="194" y="239"/>
                </a:cxn>
                <a:cxn ang="0">
                  <a:pos x="171" y="250"/>
                </a:cxn>
                <a:cxn ang="0">
                  <a:pos x="168" y="210"/>
                </a:cxn>
                <a:cxn ang="0">
                  <a:pos x="184" y="206"/>
                </a:cxn>
                <a:cxn ang="0">
                  <a:pos x="196" y="202"/>
                </a:cxn>
                <a:cxn ang="0">
                  <a:pos x="214" y="211"/>
                </a:cxn>
                <a:cxn ang="0">
                  <a:pos x="221" y="205"/>
                </a:cxn>
                <a:cxn ang="0">
                  <a:pos x="234" y="179"/>
                </a:cxn>
                <a:cxn ang="0">
                  <a:pos x="233" y="171"/>
                </a:cxn>
                <a:cxn ang="0">
                  <a:pos x="252" y="157"/>
                </a:cxn>
                <a:cxn ang="0">
                  <a:pos x="266" y="143"/>
                </a:cxn>
                <a:cxn ang="0">
                  <a:pos x="273" y="131"/>
                </a:cxn>
                <a:cxn ang="0">
                  <a:pos x="255" y="135"/>
                </a:cxn>
                <a:cxn ang="0">
                  <a:pos x="295" y="298"/>
                </a:cxn>
                <a:cxn ang="0">
                  <a:pos x="272" y="288"/>
                </a:cxn>
                <a:cxn ang="0">
                  <a:pos x="251" y="288"/>
                </a:cxn>
                <a:cxn ang="0">
                  <a:pos x="236" y="286"/>
                </a:cxn>
                <a:cxn ang="0">
                  <a:pos x="230" y="307"/>
                </a:cxn>
                <a:cxn ang="0">
                  <a:pos x="223" y="335"/>
                </a:cxn>
                <a:cxn ang="0">
                  <a:pos x="308" y="302"/>
                </a:cxn>
              </a:cxnLst>
              <a:rect l="0" t="0" r="r" b="b"/>
              <a:pathLst>
                <a:path w="384" h="384">
                  <a:moveTo>
                    <a:pt x="384" y="192"/>
                  </a:moveTo>
                  <a:cubicBezTo>
                    <a:pt x="384" y="298"/>
                    <a:pt x="298" y="384"/>
                    <a:pt x="192" y="384"/>
                  </a:cubicBezTo>
                  <a:cubicBezTo>
                    <a:pt x="86" y="384"/>
                    <a:pt x="0" y="298"/>
                    <a:pt x="0" y="192"/>
                  </a:cubicBezTo>
                  <a:cubicBezTo>
                    <a:pt x="0" y="86"/>
                    <a:pt x="86" y="0"/>
                    <a:pt x="192" y="0"/>
                  </a:cubicBezTo>
                  <a:cubicBezTo>
                    <a:pt x="298" y="0"/>
                    <a:pt x="384" y="86"/>
                    <a:pt x="384" y="192"/>
                  </a:cubicBezTo>
                  <a:close/>
                  <a:moveTo>
                    <a:pt x="255" y="135"/>
                  </a:moveTo>
                  <a:cubicBezTo>
                    <a:pt x="256" y="135"/>
                    <a:pt x="257" y="130"/>
                    <a:pt x="258" y="129"/>
                  </a:cubicBezTo>
                  <a:cubicBezTo>
                    <a:pt x="260" y="127"/>
                    <a:pt x="262" y="126"/>
                    <a:pt x="264" y="125"/>
                  </a:cubicBezTo>
                  <a:cubicBezTo>
                    <a:pt x="268" y="124"/>
                    <a:pt x="272" y="123"/>
                    <a:pt x="277" y="122"/>
                  </a:cubicBezTo>
                  <a:cubicBezTo>
                    <a:pt x="281" y="121"/>
                    <a:pt x="286" y="121"/>
                    <a:pt x="289" y="125"/>
                  </a:cubicBezTo>
                  <a:cubicBezTo>
                    <a:pt x="289" y="124"/>
                    <a:pt x="295" y="119"/>
                    <a:pt x="295" y="119"/>
                  </a:cubicBezTo>
                  <a:cubicBezTo>
                    <a:pt x="298" y="118"/>
                    <a:pt x="301" y="118"/>
                    <a:pt x="303" y="116"/>
                  </a:cubicBezTo>
                  <a:cubicBezTo>
                    <a:pt x="303" y="115"/>
                    <a:pt x="303" y="110"/>
                    <a:pt x="303" y="110"/>
                  </a:cubicBezTo>
                  <a:cubicBezTo>
                    <a:pt x="299" y="111"/>
                    <a:pt x="298" y="107"/>
                    <a:pt x="297" y="103"/>
                  </a:cubicBezTo>
                  <a:cubicBezTo>
                    <a:pt x="297" y="104"/>
                    <a:pt x="297" y="104"/>
                    <a:pt x="296" y="105"/>
                  </a:cubicBezTo>
                  <a:cubicBezTo>
                    <a:pt x="296" y="102"/>
                    <a:pt x="291" y="104"/>
                    <a:pt x="290" y="104"/>
                  </a:cubicBezTo>
                  <a:cubicBezTo>
                    <a:pt x="284" y="102"/>
                    <a:pt x="285" y="98"/>
                    <a:pt x="283" y="94"/>
                  </a:cubicBezTo>
                  <a:cubicBezTo>
                    <a:pt x="282" y="92"/>
                    <a:pt x="279" y="91"/>
                    <a:pt x="278" y="89"/>
                  </a:cubicBezTo>
                  <a:cubicBezTo>
                    <a:pt x="277" y="87"/>
                    <a:pt x="277" y="84"/>
                    <a:pt x="274" y="84"/>
                  </a:cubicBezTo>
                  <a:cubicBezTo>
                    <a:pt x="273" y="84"/>
                    <a:pt x="270" y="89"/>
                    <a:pt x="270" y="89"/>
                  </a:cubicBezTo>
                  <a:cubicBezTo>
                    <a:pt x="267" y="88"/>
                    <a:pt x="266" y="89"/>
                    <a:pt x="265" y="90"/>
                  </a:cubicBezTo>
                  <a:cubicBezTo>
                    <a:pt x="263" y="91"/>
                    <a:pt x="262" y="91"/>
                    <a:pt x="260" y="92"/>
                  </a:cubicBezTo>
                  <a:cubicBezTo>
                    <a:pt x="265" y="90"/>
                    <a:pt x="258" y="88"/>
                    <a:pt x="256" y="88"/>
                  </a:cubicBezTo>
                  <a:cubicBezTo>
                    <a:pt x="260" y="87"/>
                    <a:pt x="258" y="83"/>
                    <a:pt x="256" y="82"/>
                  </a:cubicBezTo>
                  <a:cubicBezTo>
                    <a:pt x="256" y="82"/>
                    <a:pt x="257" y="82"/>
                    <a:pt x="257" y="82"/>
                  </a:cubicBezTo>
                  <a:cubicBezTo>
                    <a:pt x="257" y="79"/>
                    <a:pt x="250" y="77"/>
                    <a:pt x="247" y="76"/>
                  </a:cubicBezTo>
                  <a:cubicBezTo>
                    <a:pt x="245" y="74"/>
                    <a:pt x="233" y="72"/>
                    <a:pt x="231" y="73"/>
                  </a:cubicBezTo>
                  <a:cubicBezTo>
                    <a:pt x="228" y="75"/>
                    <a:pt x="231" y="80"/>
                    <a:pt x="231" y="83"/>
                  </a:cubicBezTo>
                  <a:cubicBezTo>
                    <a:pt x="232" y="86"/>
                    <a:pt x="228" y="86"/>
                    <a:pt x="228" y="89"/>
                  </a:cubicBezTo>
                  <a:cubicBezTo>
                    <a:pt x="228" y="93"/>
                    <a:pt x="236" y="92"/>
                    <a:pt x="234" y="98"/>
                  </a:cubicBezTo>
                  <a:cubicBezTo>
                    <a:pt x="233" y="102"/>
                    <a:pt x="228" y="102"/>
                    <a:pt x="226" y="105"/>
                  </a:cubicBezTo>
                  <a:cubicBezTo>
                    <a:pt x="224" y="108"/>
                    <a:pt x="227" y="112"/>
                    <a:pt x="229" y="114"/>
                  </a:cubicBezTo>
                  <a:cubicBezTo>
                    <a:pt x="231" y="115"/>
                    <a:pt x="225" y="118"/>
                    <a:pt x="224" y="118"/>
                  </a:cubicBezTo>
                  <a:cubicBezTo>
                    <a:pt x="220" y="120"/>
                    <a:pt x="217" y="114"/>
                    <a:pt x="216" y="110"/>
                  </a:cubicBezTo>
                  <a:cubicBezTo>
                    <a:pt x="215" y="108"/>
                    <a:pt x="215" y="104"/>
                    <a:pt x="212" y="103"/>
                  </a:cubicBezTo>
                  <a:cubicBezTo>
                    <a:pt x="210" y="102"/>
                    <a:pt x="206" y="102"/>
                    <a:pt x="205" y="103"/>
                  </a:cubicBezTo>
                  <a:cubicBezTo>
                    <a:pt x="203" y="99"/>
                    <a:pt x="198" y="98"/>
                    <a:pt x="194" y="97"/>
                  </a:cubicBezTo>
                  <a:cubicBezTo>
                    <a:pt x="189" y="95"/>
                    <a:pt x="185" y="95"/>
                    <a:pt x="180" y="96"/>
                  </a:cubicBezTo>
                  <a:cubicBezTo>
                    <a:pt x="181" y="95"/>
                    <a:pt x="179" y="88"/>
                    <a:pt x="175" y="89"/>
                  </a:cubicBezTo>
                  <a:cubicBezTo>
                    <a:pt x="176" y="86"/>
                    <a:pt x="176" y="84"/>
                    <a:pt x="176" y="81"/>
                  </a:cubicBezTo>
                  <a:cubicBezTo>
                    <a:pt x="177" y="79"/>
                    <a:pt x="178" y="77"/>
                    <a:pt x="179" y="75"/>
                  </a:cubicBezTo>
                  <a:cubicBezTo>
                    <a:pt x="180" y="74"/>
                    <a:pt x="185" y="69"/>
                    <a:pt x="183" y="68"/>
                  </a:cubicBezTo>
                  <a:cubicBezTo>
                    <a:pt x="188" y="69"/>
                    <a:pt x="193" y="69"/>
                    <a:pt x="196" y="66"/>
                  </a:cubicBezTo>
                  <a:cubicBezTo>
                    <a:pt x="198" y="63"/>
                    <a:pt x="199" y="60"/>
                    <a:pt x="202" y="57"/>
                  </a:cubicBezTo>
                  <a:cubicBezTo>
                    <a:pt x="205" y="53"/>
                    <a:pt x="209" y="58"/>
                    <a:pt x="212" y="58"/>
                  </a:cubicBezTo>
                  <a:cubicBezTo>
                    <a:pt x="217" y="59"/>
                    <a:pt x="217" y="53"/>
                    <a:pt x="214" y="51"/>
                  </a:cubicBezTo>
                  <a:cubicBezTo>
                    <a:pt x="218" y="51"/>
                    <a:pt x="215" y="45"/>
                    <a:pt x="213" y="44"/>
                  </a:cubicBezTo>
                  <a:cubicBezTo>
                    <a:pt x="211" y="43"/>
                    <a:pt x="202" y="46"/>
                    <a:pt x="207" y="47"/>
                  </a:cubicBezTo>
                  <a:cubicBezTo>
                    <a:pt x="206" y="47"/>
                    <a:pt x="200" y="59"/>
                    <a:pt x="196" y="53"/>
                  </a:cubicBezTo>
                  <a:cubicBezTo>
                    <a:pt x="195" y="52"/>
                    <a:pt x="195" y="47"/>
                    <a:pt x="193" y="46"/>
                  </a:cubicBezTo>
                  <a:cubicBezTo>
                    <a:pt x="190" y="46"/>
                    <a:pt x="189" y="49"/>
                    <a:pt x="188" y="50"/>
                  </a:cubicBezTo>
                  <a:cubicBezTo>
                    <a:pt x="190" y="47"/>
                    <a:pt x="181" y="45"/>
                    <a:pt x="180" y="44"/>
                  </a:cubicBezTo>
                  <a:cubicBezTo>
                    <a:pt x="183" y="42"/>
                    <a:pt x="180" y="39"/>
                    <a:pt x="178" y="38"/>
                  </a:cubicBezTo>
                  <a:cubicBezTo>
                    <a:pt x="176" y="36"/>
                    <a:pt x="169" y="35"/>
                    <a:pt x="168" y="37"/>
                  </a:cubicBezTo>
                  <a:cubicBezTo>
                    <a:pt x="163" y="43"/>
                    <a:pt x="173" y="44"/>
                    <a:pt x="175" y="45"/>
                  </a:cubicBezTo>
                  <a:cubicBezTo>
                    <a:pt x="176" y="46"/>
                    <a:pt x="179" y="48"/>
                    <a:pt x="177" y="49"/>
                  </a:cubicBezTo>
                  <a:cubicBezTo>
                    <a:pt x="176" y="50"/>
                    <a:pt x="171" y="51"/>
                    <a:pt x="171" y="52"/>
                  </a:cubicBezTo>
                  <a:cubicBezTo>
                    <a:pt x="169" y="54"/>
                    <a:pt x="172" y="57"/>
                    <a:pt x="170" y="59"/>
                  </a:cubicBezTo>
                  <a:cubicBezTo>
                    <a:pt x="168" y="57"/>
                    <a:pt x="168" y="53"/>
                    <a:pt x="166" y="50"/>
                  </a:cubicBezTo>
                  <a:cubicBezTo>
                    <a:pt x="168" y="53"/>
                    <a:pt x="157" y="52"/>
                    <a:pt x="157" y="52"/>
                  </a:cubicBezTo>
                  <a:cubicBezTo>
                    <a:pt x="154" y="52"/>
                    <a:pt x="148" y="54"/>
                    <a:pt x="145" y="50"/>
                  </a:cubicBezTo>
                  <a:cubicBezTo>
                    <a:pt x="144" y="49"/>
                    <a:pt x="144" y="44"/>
                    <a:pt x="146" y="45"/>
                  </a:cubicBezTo>
                  <a:cubicBezTo>
                    <a:pt x="144" y="43"/>
                    <a:pt x="142" y="41"/>
                    <a:pt x="141" y="40"/>
                  </a:cubicBezTo>
                  <a:cubicBezTo>
                    <a:pt x="132" y="43"/>
                    <a:pt x="125" y="47"/>
                    <a:pt x="117" y="51"/>
                  </a:cubicBezTo>
                  <a:cubicBezTo>
                    <a:pt x="118" y="51"/>
                    <a:pt x="119" y="51"/>
                    <a:pt x="120" y="50"/>
                  </a:cubicBezTo>
                  <a:cubicBezTo>
                    <a:pt x="122" y="50"/>
                    <a:pt x="124" y="48"/>
                    <a:pt x="126" y="47"/>
                  </a:cubicBezTo>
                  <a:cubicBezTo>
                    <a:pt x="128" y="46"/>
                    <a:pt x="134" y="43"/>
                    <a:pt x="136" y="46"/>
                  </a:cubicBezTo>
                  <a:cubicBezTo>
                    <a:pt x="137" y="45"/>
                    <a:pt x="137" y="45"/>
                    <a:pt x="138" y="44"/>
                  </a:cubicBezTo>
                  <a:cubicBezTo>
                    <a:pt x="139" y="46"/>
                    <a:pt x="141" y="48"/>
                    <a:pt x="143" y="51"/>
                  </a:cubicBezTo>
                  <a:cubicBezTo>
                    <a:pt x="141" y="50"/>
                    <a:pt x="137" y="50"/>
                    <a:pt x="135" y="50"/>
                  </a:cubicBezTo>
                  <a:cubicBezTo>
                    <a:pt x="133" y="51"/>
                    <a:pt x="130" y="51"/>
                    <a:pt x="130" y="53"/>
                  </a:cubicBezTo>
                  <a:cubicBezTo>
                    <a:pt x="130" y="55"/>
                    <a:pt x="131" y="57"/>
                    <a:pt x="131" y="58"/>
                  </a:cubicBezTo>
                  <a:cubicBezTo>
                    <a:pt x="128" y="56"/>
                    <a:pt x="125" y="52"/>
                    <a:pt x="121" y="51"/>
                  </a:cubicBezTo>
                  <a:cubicBezTo>
                    <a:pt x="119" y="51"/>
                    <a:pt x="117" y="51"/>
                    <a:pt x="115" y="52"/>
                  </a:cubicBezTo>
                  <a:cubicBezTo>
                    <a:pt x="91" y="65"/>
                    <a:pt x="71" y="84"/>
                    <a:pt x="56" y="107"/>
                  </a:cubicBezTo>
                  <a:cubicBezTo>
                    <a:pt x="57" y="108"/>
                    <a:pt x="58" y="109"/>
                    <a:pt x="59" y="109"/>
                  </a:cubicBezTo>
                  <a:cubicBezTo>
                    <a:pt x="62" y="110"/>
                    <a:pt x="59" y="117"/>
                    <a:pt x="64" y="113"/>
                  </a:cubicBezTo>
                  <a:cubicBezTo>
                    <a:pt x="66" y="115"/>
                    <a:pt x="66" y="116"/>
                    <a:pt x="65" y="118"/>
                  </a:cubicBezTo>
                  <a:cubicBezTo>
                    <a:pt x="65" y="118"/>
                    <a:pt x="75" y="124"/>
                    <a:pt x="76" y="125"/>
                  </a:cubicBezTo>
                  <a:cubicBezTo>
                    <a:pt x="78" y="126"/>
                    <a:pt x="80" y="128"/>
                    <a:pt x="81" y="130"/>
                  </a:cubicBezTo>
                  <a:cubicBezTo>
                    <a:pt x="82" y="132"/>
                    <a:pt x="80" y="134"/>
                    <a:pt x="79" y="135"/>
                  </a:cubicBezTo>
                  <a:cubicBezTo>
                    <a:pt x="78" y="134"/>
                    <a:pt x="75" y="130"/>
                    <a:pt x="74" y="131"/>
                  </a:cubicBezTo>
                  <a:cubicBezTo>
                    <a:pt x="73" y="133"/>
                    <a:pt x="74" y="139"/>
                    <a:pt x="77" y="139"/>
                  </a:cubicBezTo>
                  <a:cubicBezTo>
                    <a:pt x="73" y="139"/>
                    <a:pt x="75" y="155"/>
                    <a:pt x="74" y="158"/>
                  </a:cubicBezTo>
                  <a:cubicBezTo>
                    <a:pt x="74" y="158"/>
                    <a:pt x="74" y="158"/>
                    <a:pt x="74" y="158"/>
                  </a:cubicBezTo>
                  <a:cubicBezTo>
                    <a:pt x="73" y="161"/>
                    <a:pt x="76" y="173"/>
                    <a:pt x="81" y="172"/>
                  </a:cubicBezTo>
                  <a:cubicBezTo>
                    <a:pt x="78" y="172"/>
                    <a:pt x="87" y="184"/>
                    <a:pt x="88" y="185"/>
                  </a:cubicBezTo>
                  <a:cubicBezTo>
                    <a:pt x="91" y="187"/>
                    <a:pt x="95" y="188"/>
                    <a:pt x="97" y="192"/>
                  </a:cubicBezTo>
                  <a:cubicBezTo>
                    <a:pt x="100" y="195"/>
                    <a:pt x="100" y="201"/>
                    <a:pt x="103" y="203"/>
                  </a:cubicBezTo>
                  <a:cubicBezTo>
                    <a:pt x="102" y="206"/>
                    <a:pt x="108" y="210"/>
                    <a:pt x="108" y="214"/>
                  </a:cubicBezTo>
                  <a:cubicBezTo>
                    <a:pt x="108" y="214"/>
                    <a:pt x="107" y="214"/>
                    <a:pt x="107" y="215"/>
                  </a:cubicBezTo>
                  <a:cubicBezTo>
                    <a:pt x="108" y="218"/>
                    <a:pt x="113" y="218"/>
                    <a:pt x="115" y="221"/>
                  </a:cubicBezTo>
                  <a:cubicBezTo>
                    <a:pt x="116" y="223"/>
                    <a:pt x="115" y="228"/>
                    <a:pt x="118" y="227"/>
                  </a:cubicBezTo>
                  <a:cubicBezTo>
                    <a:pt x="118" y="222"/>
                    <a:pt x="115" y="216"/>
                    <a:pt x="112" y="212"/>
                  </a:cubicBezTo>
                  <a:cubicBezTo>
                    <a:pt x="110" y="209"/>
                    <a:pt x="109" y="207"/>
                    <a:pt x="108" y="204"/>
                  </a:cubicBezTo>
                  <a:cubicBezTo>
                    <a:pt x="106" y="202"/>
                    <a:pt x="106" y="199"/>
                    <a:pt x="105" y="197"/>
                  </a:cubicBezTo>
                  <a:cubicBezTo>
                    <a:pt x="106" y="197"/>
                    <a:pt x="112" y="199"/>
                    <a:pt x="111" y="200"/>
                  </a:cubicBezTo>
                  <a:cubicBezTo>
                    <a:pt x="109" y="205"/>
                    <a:pt x="119" y="214"/>
                    <a:pt x="122" y="217"/>
                  </a:cubicBezTo>
                  <a:cubicBezTo>
                    <a:pt x="123" y="218"/>
                    <a:pt x="128" y="225"/>
                    <a:pt x="125" y="225"/>
                  </a:cubicBezTo>
                  <a:cubicBezTo>
                    <a:pt x="129" y="225"/>
                    <a:pt x="133" y="230"/>
                    <a:pt x="135" y="233"/>
                  </a:cubicBezTo>
                  <a:cubicBezTo>
                    <a:pt x="137" y="236"/>
                    <a:pt x="136" y="241"/>
                    <a:pt x="138" y="245"/>
                  </a:cubicBezTo>
                  <a:cubicBezTo>
                    <a:pt x="139" y="250"/>
                    <a:pt x="146" y="252"/>
                    <a:pt x="150" y="255"/>
                  </a:cubicBezTo>
                  <a:cubicBezTo>
                    <a:pt x="154" y="256"/>
                    <a:pt x="157" y="259"/>
                    <a:pt x="160" y="260"/>
                  </a:cubicBezTo>
                  <a:cubicBezTo>
                    <a:pt x="166" y="262"/>
                    <a:pt x="167" y="260"/>
                    <a:pt x="171" y="260"/>
                  </a:cubicBezTo>
                  <a:cubicBezTo>
                    <a:pt x="178" y="259"/>
                    <a:pt x="179" y="266"/>
                    <a:pt x="184" y="269"/>
                  </a:cubicBezTo>
                  <a:cubicBezTo>
                    <a:pt x="187" y="270"/>
                    <a:pt x="194" y="273"/>
                    <a:pt x="198" y="271"/>
                  </a:cubicBezTo>
                  <a:cubicBezTo>
                    <a:pt x="196" y="272"/>
                    <a:pt x="203" y="282"/>
                    <a:pt x="204" y="283"/>
                  </a:cubicBezTo>
                  <a:cubicBezTo>
                    <a:pt x="206" y="286"/>
                    <a:pt x="210" y="287"/>
                    <a:pt x="213" y="290"/>
                  </a:cubicBezTo>
                  <a:cubicBezTo>
                    <a:pt x="213" y="290"/>
                    <a:pt x="214" y="289"/>
                    <a:pt x="214" y="288"/>
                  </a:cubicBezTo>
                  <a:cubicBezTo>
                    <a:pt x="213" y="291"/>
                    <a:pt x="218" y="296"/>
                    <a:pt x="221" y="296"/>
                  </a:cubicBezTo>
                  <a:cubicBezTo>
                    <a:pt x="223" y="295"/>
                    <a:pt x="224" y="290"/>
                    <a:pt x="224" y="288"/>
                  </a:cubicBezTo>
                  <a:cubicBezTo>
                    <a:pt x="219" y="290"/>
                    <a:pt x="215" y="288"/>
                    <a:pt x="212" y="283"/>
                  </a:cubicBezTo>
                  <a:cubicBezTo>
                    <a:pt x="211" y="282"/>
                    <a:pt x="207" y="275"/>
                    <a:pt x="211" y="275"/>
                  </a:cubicBezTo>
                  <a:cubicBezTo>
                    <a:pt x="216" y="275"/>
                    <a:pt x="212" y="271"/>
                    <a:pt x="212" y="268"/>
                  </a:cubicBezTo>
                  <a:cubicBezTo>
                    <a:pt x="211" y="264"/>
                    <a:pt x="208" y="262"/>
                    <a:pt x="206" y="259"/>
                  </a:cubicBezTo>
                  <a:cubicBezTo>
                    <a:pt x="205" y="262"/>
                    <a:pt x="200" y="261"/>
                    <a:pt x="198" y="259"/>
                  </a:cubicBezTo>
                  <a:cubicBezTo>
                    <a:pt x="198" y="259"/>
                    <a:pt x="197" y="261"/>
                    <a:pt x="197" y="262"/>
                  </a:cubicBezTo>
                  <a:cubicBezTo>
                    <a:pt x="196" y="262"/>
                    <a:pt x="195" y="262"/>
                    <a:pt x="194" y="261"/>
                  </a:cubicBezTo>
                  <a:cubicBezTo>
                    <a:pt x="194" y="258"/>
                    <a:pt x="194" y="255"/>
                    <a:pt x="195" y="251"/>
                  </a:cubicBezTo>
                  <a:cubicBezTo>
                    <a:pt x="196" y="247"/>
                    <a:pt x="205" y="238"/>
                    <a:pt x="194" y="239"/>
                  </a:cubicBezTo>
                  <a:cubicBezTo>
                    <a:pt x="190" y="239"/>
                    <a:pt x="188" y="240"/>
                    <a:pt x="187" y="244"/>
                  </a:cubicBezTo>
                  <a:cubicBezTo>
                    <a:pt x="186" y="247"/>
                    <a:pt x="186" y="249"/>
                    <a:pt x="183" y="251"/>
                  </a:cubicBezTo>
                  <a:cubicBezTo>
                    <a:pt x="181" y="252"/>
                    <a:pt x="173" y="251"/>
                    <a:pt x="171" y="250"/>
                  </a:cubicBezTo>
                  <a:cubicBezTo>
                    <a:pt x="166" y="247"/>
                    <a:pt x="163" y="239"/>
                    <a:pt x="163" y="234"/>
                  </a:cubicBezTo>
                  <a:cubicBezTo>
                    <a:pt x="163" y="227"/>
                    <a:pt x="166" y="221"/>
                    <a:pt x="163" y="215"/>
                  </a:cubicBezTo>
                  <a:cubicBezTo>
                    <a:pt x="164" y="213"/>
                    <a:pt x="166" y="211"/>
                    <a:pt x="168" y="210"/>
                  </a:cubicBezTo>
                  <a:cubicBezTo>
                    <a:pt x="169" y="209"/>
                    <a:pt x="171" y="210"/>
                    <a:pt x="172" y="207"/>
                  </a:cubicBezTo>
                  <a:cubicBezTo>
                    <a:pt x="171" y="207"/>
                    <a:pt x="170" y="206"/>
                    <a:pt x="170" y="206"/>
                  </a:cubicBezTo>
                  <a:cubicBezTo>
                    <a:pt x="173" y="208"/>
                    <a:pt x="180" y="203"/>
                    <a:pt x="184" y="206"/>
                  </a:cubicBezTo>
                  <a:cubicBezTo>
                    <a:pt x="186" y="207"/>
                    <a:pt x="188" y="208"/>
                    <a:pt x="189" y="205"/>
                  </a:cubicBezTo>
                  <a:cubicBezTo>
                    <a:pt x="189" y="205"/>
                    <a:pt x="187" y="202"/>
                    <a:pt x="188" y="200"/>
                  </a:cubicBezTo>
                  <a:cubicBezTo>
                    <a:pt x="189" y="204"/>
                    <a:pt x="192" y="205"/>
                    <a:pt x="196" y="202"/>
                  </a:cubicBezTo>
                  <a:cubicBezTo>
                    <a:pt x="197" y="203"/>
                    <a:pt x="201" y="203"/>
                    <a:pt x="204" y="204"/>
                  </a:cubicBezTo>
                  <a:cubicBezTo>
                    <a:pt x="207" y="206"/>
                    <a:pt x="207" y="209"/>
                    <a:pt x="211" y="205"/>
                  </a:cubicBezTo>
                  <a:cubicBezTo>
                    <a:pt x="213" y="208"/>
                    <a:pt x="213" y="208"/>
                    <a:pt x="214" y="211"/>
                  </a:cubicBezTo>
                  <a:cubicBezTo>
                    <a:pt x="214" y="214"/>
                    <a:pt x="216" y="221"/>
                    <a:pt x="218" y="222"/>
                  </a:cubicBezTo>
                  <a:cubicBezTo>
                    <a:pt x="224" y="225"/>
                    <a:pt x="222" y="217"/>
                    <a:pt x="222" y="214"/>
                  </a:cubicBezTo>
                  <a:cubicBezTo>
                    <a:pt x="222" y="213"/>
                    <a:pt x="222" y="205"/>
                    <a:pt x="221" y="205"/>
                  </a:cubicBezTo>
                  <a:cubicBezTo>
                    <a:pt x="213" y="203"/>
                    <a:pt x="216" y="197"/>
                    <a:pt x="221" y="193"/>
                  </a:cubicBezTo>
                  <a:cubicBezTo>
                    <a:pt x="222" y="192"/>
                    <a:pt x="227" y="190"/>
                    <a:pt x="230" y="188"/>
                  </a:cubicBezTo>
                  <a:cubicBezTo>
                    <a:pt x="232" y="186"/>
                    <a:pt x="235" y="183"/>
                    <a:pt x="234" y="179"/>
                  </a:cubicBezTo>
                  <a:cubicBezTo>
                    <a:pt x="235" y="179"/>
                    <a:pt x="236" y="178"/>
                    <a:pt x="236" y="177"/>
                  </a:cubicBezTo>
                  <a:cubicBezTo>
                    <a:pt x="236" y="177"/>
                    <a:pt x="233" y="174"/>
                    <a:pt x="232" y="175"/>
                  </a:cubicBezTo>
                  <a:cubicBezTo>
                    <a:pt x="234" y="174"/>
                    <a:pt x="234" y="172"/>
                    <a:pt x="233" y="171"/>
                  </a:cubicBezTo>
                  <a:cubicBezTo>
                    <a:pt x="235" y="169"/>
                    <a:pt x="234" y="166"/>
                    <a:pt x="236" y="165"/>
                  </a:cubicBezTo>
                  <a:cubicBezTo>
                    <a:pt x="239" y="169"/>
                    <a:pt x="245" y="165"/>
                    <a:pt x="242" y="162"/>
                  </a:cubicBezTo>
                  <a:cubicBezTo>
                    <a:pt x="244" y="158"/>
                    <a:pt x="250" y="160"/>
                    <a:pt x="252" y="157"/>
                  </a:cubicBezTo>
                  <a:cubicBezTo>
                    <a:pt x="255" y="158"/>
                    <a:pt x="253" y="153"/>
                    <a:pt x="255" y="150"/>
                  </a:cubicBezTo>
                  <a:cubicBezTo>
                    <a:pt x="256" y="148"/>
                    <a:pt x="259" y="148"/>
                    <a:pt x="262" y="147"/>
                  </a:cubicBezTo>
                  <a:cubicBezTo>
                    <a:pt x="262" y="147"/>
                    <a:pt x="268" y="143"/>
                    <a:pt x="266" y="143"/>
                  </a:cubicBezTo>
                  <a:cubicBezTo>
                    <a:pt x="270" y="144"/>
                    <a:pt x="279" y="139"/>
                    <a:pt x="272" y="135"/>
                  </a:cubicBezTo>
                  <a:cubicBezTo>
                    <a:pt x="273" y="133"/>
                    <a:pt x="270" y="132"/>
                    <a:pt x="268" y="132"/>
                  </a:cubicBezTo>
                  <a:cubicBezTo>
                    <a:pt x="269" y="131"/>
                    <a:pt x="272" y="132"/>
                    <a:pt x="273" y="131"/>
                  </a:cubicBezTo>
                  <a:cubicBezTo>
                    <a:pt x="276" y="129"/>
                    <a:pt x="274" y="128"/>
                    <a:pt x="271" y="127"/>
                  </a:cubicBezTo>
                  <a:cubicBezTo>
                    <a:pt x="268" y="126"/>
                    <a:pt x="263" y="128"/>
                    <a:pt x="261" y="130"/>
                  </a:cubicBezTo>
                  <a:cubicBezTo>
                    <a:pt x="259" y="132"/>
                    <a:pt x="257" y="134"/>
                    <a:pt x="255" y="135"/>
                  </a:cubicBezTo>
                  <a:close/>
                  <a:moveTo>
                    <a:pt x="308" y="302"/>
                  </a:moveTo>
                  <a:cubicBezTo>
                    <a:pt x="306" y="301"/>
                    <a:pt x="303" y="301"/>
                    <a:pt x="301" y="300"/>
                  </a:cubicBezTo>
                  <a:cubicBezTo>
                    <a:pt x="299" y="300"/>
                    <a:pt x="298" y="299"/>
                    <a:pt x="295" y="298"/>
                  </a:cubicBezTo>
                  <a:cubicBezTo>
                    <a:pt x="296" y="293"/>
                    <a:pt x="290" y="292"/>
                    <a:pt x="287" y="289"/>
                  </a:cubicBezTo>
                  <a:cubicBezTo>
                    <a:pt x="284" y="287"/>
                    <a:pt x="282" y="284"/>
                    <a:pt x="277" y="285"/>
                  </a:cubicBezTo>
                  <a:cubicBezTo>
                    <a:pt x="276" y="285"/>
                    <a:pt x="271" y="287"/>
                    <a:pt x="272" y="288"/>
                  </a:cubicBezTo>
                  <a:cubicBezTo>
                    <a:pt x="269" y="285"/>
                    <a:pt x="268" y="284"/>
                    <a:pt x="263" y="282"/>
                  </a:cubicBezTo>
                  <a:cubicBezTo>
                    <a:pt x="259" y="281"/>
                    <a:pt x="257" y="276"/>
                    <a:pt x="253" y="281"/>
                  </a:cubicBezTo>
                  <a:cubicBezTo>
                    <a:pt x="251" y="283"/>
                    <a:pt x="252" y="286"/>
                    <a:pt x="251" y="288"/>
                  </a:cubicBezTo>
                  <a:cubicBezTo>
                    <a:pt x="247" y="285"/>
                    <a:pt x="254" y="282"/>
                    <a:pt x="251" y="279"/>
                  </a:cubicBezTo>
                  <a:cubicBezTo>
                    <a:pt x="248" y="275"/>
                    <a:pt x="243" y="281"/>
                    <a:pt x="240" y="282"/>
                  </a:cubicBezTo>
                  <a:cubicBezTo>
                    <a:pt x="239" y="284"/>
                    <a:pt x="237" y="284"/>
                    <a:pt x="236" y="286"/>
                  </a:cubicBezTo>
                  <a:cubicBezTo>
                    <a:pt x="235" y="287"/>
                    <a:pt x="234" y="290"/>
                    <a:pt x="233" y="291"/>
                  </a:cubicBezTo>
                  <a:cubicBezTo>
                    <a:pt x="233" y="289"/>
                    <a:pt x="228" y="290"/>
                    <a:pt x="228" y="288"/>
                  </a:cubicBezTo>
                  <a:cubicBezTo>
                    <a:pt x="229" y="294"/>
                    <a:pt x="229" y="301"/>
                    <a:pt x="230" y="307"/>
                  </a:cubicBezTo>
                  <a:cubicBezTo>
                    <a:pt x="231" y="310"/>
                    <a:pt x="230" y="316"/>
                    <a:pt x="227" y="319"/>
                  </a:cubicBezTo>
                  <a:cubicBezTo>
                    <a:pt x="224" y="321"/>
                    <a:pt x="221" y="324"/>
                    <a:pt x="220" y="329"/>
                  </a:cubicBezTo>
                  <a:cubicBezTo>
                    <a:pt x="220" y="332"/>
                    <a:pt x="220" y="334"/>
                    <a:pt x="223" y="335"/>
                  </a:cubicBezTo>
                  <a:cubicBezTo>
                    <a:pt x="223" y="339"/>
                    <a:pt x="219" y="342"/>
                    <a:pt x="219" y="346"/>
                  </a:cubicBezTo>
                  <a:cubicBezTo>
                    <a:pt x="219" y="346"/>
                    <a:pt x="220" y="348"/>
                    <a:pt x="220" y="350"/>
                  </a:cubicBezTo>
                  <a:cubicBezTo>
                    <a:pt x="254" y="344"/>
                    <a:pt x="285" y="327"/>
                    <a:pt x="308" y="302"/>
                  </a:cubicBezTo>
                  <a:close/>
                </a:path>
              </a:pathLst>
            </a:custGeom>
            <a:solidFill>
              <a:schemeClr val="bg1"/>
            </a:solidFill>
            <a:ln w="9525">
              <a:noFill/>
              <a:round/>
            </a:ln>
          </p:spPr>
          <p:txBody>
            <a:bodyPr vert="horz" wrap="square" lIns="105848" tIns="52924" rIns="105848" bIns="52924" numCol="1" anchor="t" anchorCtr="0" compatLnSpc="1"/>
            <a:lstStyle/>
            <a:p>
              <a:pPr>
                <a:lnSpc>
                  <a:spcPct val="120000"/>
                </a:lnSpc>
              </a:pPr>
              <a:endParaRPr lang="en-US" sz="760" dirty="0">
                <a:latin typeface="Arial" pitchFamily="34" charset="0"/>
                <a:ea typeface="微软雅黑" pitchFamily="34" charset="-122"/>
                <a:cs typeface="+mn-ea"/>
                <a:sym typeface="Arial" pitchFamily="34" charset="0"/>
              </a:endParaRPr>
            </a:p>
          </p:txBody>
        </p:sp>
      </p:grpSp>
      <p:grpSp>
        <p:nvGrpSpPr>
          <p:cNvPr id="60" name="Group 117"/>
          <p:cNvGrpSpPr/>
          <p:nvPr/>
        </p:nvGrpSpPr>
        <p:grpSpPr>
          <a:xfrm>
            <a:off x="3678615" y="2564290"/>
            <a:ext cx="884937" cy="859913"/>
            <a:chOff x="630683" y="3383511"/>
            <a:chExt cx="469021" cy="455593"/>
          </a:xfrm>
        </p:grpSpPr>
        <p:sp>
          <p:nvSpPr>
            <p:cNvPr id="61" name="Oval 111"/>
            <p:cNvSpPr>
              <a:spLocks noChangeAspect="1"/>
            </p:cNvSpPr>
            <p:nvPr/>
          </p:nvSpPr>
          <p:spPr>
            <a:xfrm>
              <a:off x="630683" y="3383511"/>
              <a:ext cx="469021" cy="45559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62" name="Freeform 117"/>
            <p:cNvSpPr/>
            <p:nvPr/>
          </p:nvSpPr>
          <p:spPr bwMode="auto">
            <a:xfrm>
              <a:off x="730012" y="3476126"/>
              <a:ext cx="270363" cy="270363"/>
            </a:xfrm>
            <a:custGeom>
              <a:avLst/>
              <a:gdLst/>
              <a:ahLst/>
              <a:cxnLst>
                <a:cxn ang="0">
                  <a:pos x="56" y="51"/>
                </a:cxn>
                <a:cxn ang="0">
                  <a:pos x="51" y="55"/>
                </a:cxn>
                <a:cxn ang="0">
                  <a:pos x="43" y="57"/>
                </a:cxn>
                <a:cxn ang="0">
                  <a:pos x="33" y="54"/>
                </a:cxn>
                <a:cxn ang="0">
                  <a:pos x="26" y="51"/>
                </a:cxn>
                <a:cxn ang="0">
                  <a:pos x="7" y="32"/>
                </a:cxn>
                <a:cxn ang="0">
                  <a:pos x="3" y="25"/>
                </a:cxn>
                <a:cxn ang="0">
                  <a:pos x="0" y="14"/>
                </a:cxn>
                <a:cxn ang="0">
                  <a:pos x="3" y="7"/>
                </a:cxn>
                <a:cxn ang="0">
                  <a:pos x="7" y="2"/>
                </a:cxn>
                <a:cxn ang="0">
                  <a:pos x="12" y="0"/>
                </a:cxn>
                <a:cxn ang="0">
                  <a:pos x="13" y="1"/>
                </a:cxn>
                <a:cxn ang="0">
                  <a:pos x="15" y="4"/>
                </a:cxn>
                <a:cxn ang="0">
                  <a:pos x="19" y="10"/>
                </a:cxn>
                <a:cxn ang="0">
                  <a:pos x="21" y="14"/>
                </a:cxn>
                <a:cxn ang="0">
                  <a:pos x="14" y="22"/>
                </a:cxn>
                <a:cxn ang="0">
                  <a:pos x="15" y="26"/>
                </a:cxn>
                <a:cxn ang="0">
                  <a:pos x="32" y="42"/>
                </a:cxn>
                <a:cxn ang="0">
                  <a:pos x="35" y="44"/>
                </a:cxn>
                <a:cxn ang="0">
                  <a:pos x="43" y="36"/>
                </a:cxn>
                <a:cxn ang="0">
                  <a:pos x="47" y="38"/>
                </a:cxn>
                <a:cxn ang="0">
                  <a:pos x="54" y="42"/>
                </a:cxn>
                <a:cxn ang="0">
                  <a:pos x="57" y="44"/>
                </a:cxn>
                <a:cxn ang="0">
                  <a:pos x="57" y="45"/>
                </a:cxn>
                <a:cxn ang="0">
                  <a:pos x="56" y="51"/>
                </a:cxn>
              </a:cxnLst>
              <a:rect l="0" t="0" r="r" b="b"/>
              <a:pathLst>
                <a:path w="57" h="57">
                  <a:moveTo>
                    <a:pt x="56" y="51"/>
                  </a:moveTo>
                  <a:cubicBezTo>
                    <a:pt x="55" y="53"/>
                    <a:pt x="53" y="54"/>
                    <a:pt x="51" y="55"/>
                  </a:cubicBezTo>
                  <a:cubicBezTo>
                    <a:pt x="49" y="56"/>
                    <a:pt x="46" y="57"/>
                    <a:pt x="43" y="57"/>
                  </a:cubicBezTo>
                  <a:cubicBezTo>
                    <a:pt x="40" y="57"/>
                    <a:pt x="36" y="55"/>
                    <a:pt x="33" y="54"/>
                  </a:cubicBezTo>
                  <a:cubicBezTo>
                    <a:pt x="30" y="53"/>
                    <a:pt x="28" y="52"/>
                    <a:pt x="26" y="51"/>
                  </a:cubicBezTo>
                  <a:cubicBezTo>
                    <a:pt x="19" y="47"/>
                    <a:pt x="11" y="38"/>
                    <a:pt x="7" y="32"/>
                  </a:cubicBezTo>
                  <a:cubicBezTo>
                    <a:pt x="5" y="29"/>
                    <a:pt x="4" y="27"/>
                    <a:pt x="3" y="25"/>
                  </a:cubicBezTo>
                  <a:cubicBezTo>
                    <a:pt x="2" y="21"/>
                    <a:pt x="0" y="18"/>
                    <a:pt x="0" y="14"/>
                  </a:cubicBezTo>
                  <a:cubicBezTo>
                    <a:pt x="0" y="11"/>
                    <a:pt x="1" y="9"/>
                    <a:pt x="3" y="7"/>
                  </a:cubicBezTo>
                  <a:cubicBezTo>
                    <a:pt x="4" y="5"/>
                    <a:pt x="5" y="3"/>
                    <a:pt x="7" y="2"/>
                  </a:cubicBezTo>
                  <a:cubicBezTo>
                    <a:pt x="8" y="1"/>
                    <a:pt x="11" y="0"/>
                    <a:pt x="12" y="0"/>
                  </a:cubicBezTo>
                  <a:cubicBezTo>
                    <a:pt x="13" y="0"/>
                    <a:pt x="13" y="0"/>
                    <a:pt x="13" y="1"/>
                  </a:cubicBezTo>
                  <a:cubicBezTo>
                    <a:pt x="14" y="1"/>
                    <a:pt x="15" y="3"/>
                    <a:pt x="15" y="4"/>
                  </a:cubicBezTo>
                  <a:cubicBezTo>
                    <a:pt x="17" y="6"/>
                    <a:pt x="18" y="8"/>
                    <a:pt x="19" y="10"/>
                  </a:cubicBezTo>
                  <a:cubicBezTo>
                    <a:pt x="20" y="12"/>
                    <a:pt x="21" y="13"/>
                    <a:pt x="21" y="14"/>
                  </a:cubicBezTo>
                  <a:cubicBezTo>
                    <a:pt x="21" y="17"/>
                    <a:pt x="14" y="20"/>
                    <a:pt x="14" y="22"/>
                  </a:cubicBezTo>
                  <a:cubicBezTo>
                    <a:pt x="14" y="23"/>
                    <a:pt x="15" y="25"/>
                    <a:pt x="15" y="26"/>
                  </a:cubicBezTo>
                  <a:cubicBezTo>
                    <a:pt x="19" y="33"/>
                    <a:pt x="24" y="38"/>
                    <a:pt x="32" y="42"/>
                  </a:cubicBezTo>
                  <a:cubicBezTo>
                    <a:pt x="33" y="43"/>
                    <a:pt x="34" y="44"/>
                    <a:pt x="35" y="44"/>
                  </a:cubicBezTo>
                  <a:cubicBezTo>
                    <a:pt x="37" y="44"/>
                    <a:pt x="41" y="36"/>
                    <a:pt x="43" y="36"/>
                  </a:cubicBezTo>
                  <a:cubicBezTo>
                    <a:pt x="45" y="36"/>
                    <a:pt x="46" y="38"/>
                    <a:pt x="47" y="38"/>
                  </a:cubicBezTo>
                  <a:cubicBezTo>
                    <a:pt x="49" y="40"/>
                    <a:pt x="52" y="41"/>
                    <a:pt x="54" y="42"/>
                  </a:cubicBezTo>
                  <a:cubicBezTo>
                    <a:pt x="55" y="43"/>
                    <a:pt x="57" y="43"/>
                    <a:pt x="57" y="44"/>
                  </a:cubicBezTo>
                  <a:cubicBezTo>
                    <a:pt x="57" y="45"/>
                    <a:pt x="57" y="45"/>
                    <a:pt x="57" y="45"/>
                  </a:cubicBezTo>
                  <a:cubicBezTo>
                    <a:pt x="57" y="47"/>
                    <a:pt x="56" y="49"/>
                    <a:pt x="56" y="51"/>
                  </a:cubicBezTo>
                  <a:close/>
                </a:path>
              </a:pathLst>
            </a:custGeom>
            <a:solidFill>
              <a:schemeClr val="bg1"/>
            </a:solidFill>
            <a:ln w="9525">
              <a:noFill/>
              <a:round/>
            </a:ln>
          </p:spPr>
          <p:txBody>
            <a:bodyPr vert="horz" wrap="square" lIns="105848" tIns="52924" rIns="105848" bIns="52924" numCol="1" anchor="t" anchorCtr="0" compatLnSpc="1"/>
            <a:lstStyle/>
            <a:p>
              <a:pPr>
                <a:lnSpc>
                  <a:spcPct val="120000"/>
                </a:lnSpc>
              </a:pPr>
              <a:endParaRPr lang="en-US" sz="760" dirty="0">
                <a:latin typeface="Arial" pitchFamily="34" charset="0"/>
                <a:ea typeface="微软雅黑" pitchFamily="34" charset="-122"/>
                <a:cs typeface="+mn-ea"/>
                <a:sym typeface="Arial" pitchFamily="34" charset="0"/>
              </a:endParaRPr>
            </a:p>
          </p:txBody>
        </p:sp>
      </p:grpSp>
      <p:grpSp>
        <p:nvGrpSpPr>
          <p:cNvPr id="63" name="Group 120"/>
          <p:cNvGrpSpPr/>
          <p:nvPr/>
        </p:nvGrpSpPr>
        <p:grpSpPr>
          <a:xfrm>
            <a:off x="7599866" y="2564290"/>
            <a:ext cx="884937" cy="859913"/>
            <a:chOff x="3428938" y="4190009"/>
            <a:chExt cx="469021" cy="455593"/>
          </a:xfrm>
        </p:grpSpPr>
        <p:sp>
          <p:nvSpPr>
            <p:cNvPr id="64" name="Oval 116"/>
            <p:cNvSpPr>
              <a:spLocks noChangeAspect="1"/>
            </p:cNvSpPr>
            <p:nvPr/>
          </p:nvSpPr>
          <p:spPr>
            <a:xfrm>
              <a:off x="3428938" y="4190009"/>
              <a:ext cx="469021" cy="45559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US" sz="760" dirty="0">
                <a:latin typeface="Arial" pitchFamily="34" charset="0"/>
                <a:ea typeface="微软雅黑" pitchFamily="34" charset="-122"/>
                <a:cs typeface="+mn-ea"/>
                <a:sym typeface="Arial" pitchFamily="34" charset="0"/>
              </a:endParaRPr>
            </a:p>
          </p:txBody>
        </p:sp>
        <p:sp>
          <p:nvSpPr>
            <p:cNvPr id="65" name="Freeform 83"/>
            <p:cNvSpPr>
              <a:spLocks noEditPoints="1"/>
            </p:cNvSpPr>
            <p:nvPr/>
          </p:nvSpPr>
          <p:spPr bwMode="auto">
            <a:xfrm>
              <a:off x="3571129" y="4279327"/>
              <a:ext cx="184638" cy="276957"/>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05848" tIns="52924" rIns="105848" bIns="52924" numCol="1" anchor="t" anchorCtr="0" compatLnSpc="1"/>
            <a:lstStyle/>
            <a:p>
              <a:pPr>
                <a:lnSpc>
                  <a:spcPct val="120000"/>
                </a:lnSpc>
              </a:pPr>
              <a:endParaRPr lang="en-US" sz="760" dirty="0">
                <a:latin typeface="Arial" pitchFamily="34" charset="0"/>
                <a:ea typeface="微软雅黑" pitchFamily="34" charset="-122"/>
                <a:cs typeface="+mn-ea"/>
                <a:sym typeface="Arial" pitchFamily="34" charset="0"/>
              </a:endParaRPr>
            </a:p>
          </p:txBody>
        </p:sp>
      </p:grpSp>
      <p:sp>
        <p:nvSpPr>
          <p:cNvPr id="66" name="Text Placeholder 3"/>
          <p:cNvSpPr txBox="1"/>
          <p:nvPr/>
        </p:nvSpPr>
        <p:spPr>
          <a:xfrm>
            <a:off x="2796084" y="5134442"/>
            <a:ext cx="1682767" cy="38362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793750">
              <a:lnSpc>
                <a:spcPct val="120000"/>
              </a:lnSpc>
              <a:spcBef>
                <a:spcPct val="20000"/>
              </a:spcBef>
              <a:defRPr/>
            </a:pPr>
            <a:r>
              <a:rPr lang="zh-CN" altLang="en-US" sz="1200" b="1" dirty="0">
                <a:solidFill>
                  <a:schemeClr val="tx1"/>
                </a:solidFill>
                <a:latin typeface="Arial" pitchFamily="34" charset="0"/>
                <a:ea typeface="微软雅黑" pitchFamily="34" charset="-122"/>
                <a:cs typeface="+mn-ea"/>
                <a:sym typeface="Arial" pitchFamily="34" charset="0"/>
              </a:rPr>
              <a:t>二、税务变更</a:t>
            </a:r>
            <a:endParaRPr lang="zh-CN" altLang="en-US" sz="1200" b="1" dirty="0">
              <a:solidFill>
                <a:schemeClr val="tx1"/>
              </a:solidFill>
              <a:latin typeface="Arial" pitchFamily="34" charset="0"/>
              <a:ea typeface="微软雅黑" pitchFamily="34" charset="-122"/>
              <a:cs typeface="+mn-ea"/>
              <a:sym typeface="Arial" pitchFamily="34" charset="0"/>
            </a:endParaRPr>
          </a:p>
          <a:p>
            <a:pPr algn="r" defTabSz="793750">
              <a:lnSpc>
                <a:spcPct val="120000"/>
              </a:lnSpc>
              <a:spcBef>
                <a:spcPct val="20000"/>
              </a:spcBef>
              <a:defRPr/>
            </a:pPr>
            <a:r>
              <a:rPr lang="zh-CN" altLang="en-US" sz="760" dirty="0">
                <a:solidFill>
                  <a:schemeClr val="bg1">
                    <a:lumMod val="65000"/>
                  </a:schemeClr>
                </a:solidFill>
                <a:latin typeface="Arial" pitchFamily="34" charset="0"/>
                <a:ea typeface="微软雅黑" pitchFamily="34" charset="-122"/>
                <a:cs typeface="+mn-ea"/>
                <a:sym typeface="Arial" pitchFamily="34" charset="0"/>
              </a:rPr>
              <a:t>。</a:t>
            </a:r>
            <a:endParaRPr lang="en-US" altLang="zh-CN" sz="760" dirty="0">
              <a:solidFill>
                <a:schemeClr val="bg1">
                  <a:lumMod val="65000"/>
                </a:schemeClr>
              </a:solidFill>
              <a:latin typeface="Arial" pitchFamily="34" charset="0"/>
              <a:ea typeface="微软雅黑" pitchFamily="34" charset="-122"/>
              <a:cs typeface="+mn-ea"/>
              <a:sym typeface="Arial" pitchFamily="34" charset="0"/>
            </a:endParaRPr>
          </a:p>
        </p:txBody>
      </p:sp>
      <p:sp>
        <p:nvSpPr>
          <p:cNvPr id="67" name="Text Placeholder 3"/>
          <p:cNvSpPr txBox="1"/>
          <p:nvPr/>
        </p:nvSpPr>
        <p:spPr>
          <a:xfrm>
            <a:off x="6802713" y="5635573"/>
            <a:ext cx="1682767" cy="19216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793750">
              <a:lnSpc>
                <a:spcPct val="120000"/>
              </a:lnSpc>
              <a:spcBef>
                <a:spcPct val="20000"/>
              </a:spcBef>
              <a:defRPr/>
            </a:pPr>
            <a:r>
              <a:rPr lang="zh-CN" altLang="en-US" sz="1200" b="1" dirty="0">
                <a:solidFill>
                  <a:srgbClr val="FF0000"/>
                </a:solidFill>
                <a:latin typeface="宋体" pitchFamily="2" charset="-122"/>
                <a:cs typeface="+mn-ea"/>
                <a:sym typeface="Arial" pitchFamily="34" charset="0"/>
              </a:rPr>
              <a:t>四、非</a:t>
            </a:r>
            <a:r>
              <a:rPr lang="zh-CN" altLang="en-US" sz="1200" b="1" dirty="0" smtClean="0">
                <a:solidFill>
                  <a:srgbClr val="FF0000"/>
                </a:solidFill>
                <a:latin typeface="宋体" pitchFamily="2" charset="-122"/>
                <a:cs typeface="+mn-ea"/>
                <a:sym typeface="Arial" pitchFamily="34" charset="0"/>
              </a:rPr>
              <a:t>正常户</a:t>
            </a:r>
            <a:endParaRPr lang="zh-CN" altLang="en-US" sz="1200" b="1" dirty="0">
              <a:solidFill>
                <a:srgbClr val="FF0000"/>
              </a:solidFill>
              <a:latin typeface="宋体" pitchFamily="2" charset="-122"/>
              <a:cs typeface="+mn-ea"/>
              <a:sym typeface="Arial" pitchFamily="34" charset="0"/>
            </a:endParaRPr>
          </a:p>
        </p:txBody>
      </p:sp>
      <p:sp>
        <p:nvSpPr>
          <p:cNvPr id="68" name="Text Placeholder 3"/>
          <p:cNvSpPr txBox="1"/>
          <p:nvPr/>
        </p:nvSpPr>
        <p:spPr>
          <a:xfrm>
            <a:off x="910630" y="2865784"/>
            <a:ext cx="2178243" cy="240065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lnSpc>
                <a:spcPct val="150000"/>
              </a:lnSpc>
              <a:spcBef>
                <a:spcPts val="600"/>
              </a:spcBef>
            </a:pPr>
            <a:r>
              <a:rPr lang="en-US" altLang="zh-CN" sz="1200" dirty="0" smtClean="0">
                <a:solidFill>
                  <a:schemeClr val="tx1"/>
                </a:solidFill>
                <a:latin typeface="Arial" pitchFamily="34" charset="0"/>
                <a:ea typeface="微软雅黑" pitchFamily="34" charset="-122"/>
                <a:cs typeface="+mn-ea"/>
                <a:sym typeface="+mn-lt"/>
              </a:rPr>
              <a:t>1.</a:t>
            </a:r>
            <a:r>
              <a:rPr lang="zh-CN" sz="1200" dirty="0">
                <a:solidFill>
                  <a:schemeClr val="tx1"/>
                </a:solidFill>
                <a:latin typeface="Arial" pitchFamily="34" charset="0"/>
                <a:ea typeface="微软雅黑" pitchFamily="34" charset="-122"/>
                <a:cs typeface="+mn-ea"/>
                <a:sym typeface="+mn-lt"/>
              </a:rPr>
              <a:t>股东信息，出资额和出资比例</a:t>
            </a:r>
            <a:endParaRPr lang="zh-CN" sz="1200" dirty="0">
              <a:solidFill>
                <a:schemeClr val="tx1"/>
              </a:solidFill>
              <a:latin typeface="Arial" pitchFamily="34" charset="0"/>
              <a:ea typeface="微软雅黑" pitchFamily="34" charset="-122"/>
              <a:cs typeface="+mn-ea"/>
              <a:sym typeface="+mn-lt"/>
            </a:endParaRPr>
          </a:p>
          <a:p>
            <a:pPr algn="l">
              <a:lnSpc>
                <a:spcPct val="150000"/>
              </a:lnSpc>
              <a:spcBef>
                <a:spcPts val="600"/>
              </a:spcBef>
            </a:pPr>
            <a:r>
              <a:rPr lang="en-US" altLang="zh-CN" sz="1200" dirty="0" smtClean="0">
                <a:solidFill>
                  <a:schemeClr val="tx1"/>
                </a:solidFill>
                <a:latin typeface="Arial" pitchFamily="34" charset="0"/>
                <a:ea typeface="微软雅黑" pitchFamily="34" charset="-122"/>
                <a:cs typeface="+mn-ea"/>
                <a:sym typeface="+mn-lt"/>
              </a:rPr>
              <a:t>2.</a:t>
            </a:r>
            <a:r>
              <a:rPr lang="zh-CN" sz="1200" dirty="0">
                <a:solidFill>
                  <a:schemeClr val="tx1"/>
                </a:solidFill>
                <a:latin typeface="Arial" pitchFamily="34" charset="0"/>
                <a:ea typeface="微软雅黑" pitchFamily="34" charset="-122"/>
                <a:cs typeface="+mn-ea"/>
                <a:sym typeface="+mn-lt"/>
              </a:rPr>
              <a:t>法人的对外投资信息</a:t>
            </a:r>
            <a:endParaRPr lang="zh-CN" sz="1200" dirty="0">
              <a:solidFill>
                <a:schemeClr val="tx1"/>
              </a:solidFill>
              <a:latin typeface="Arial" pitchFamily="34" charset="0"/>
              <a:ea typeface="微软雅黑" pitchFamily="34" charset="-122"/>
              <a:cs typeface="+mn-ea"/>
              <a:sym typeface="+mn-lt"/>
            </a:endParaRPr>
          </a:p>
          <a:p>
            <a:pPr algn="l">
              <a:lnSpc>
                <a:spcPct val="150000"/>
              </a:lnSpc>
              <a:spcBef>
                <a:spcPts val="600"/>
              </a:spcBef>
            </a:pPr>
            <a:r>
              <a:rPr lang="en-US" sz="1200" dirty="0" smtClean="0">
                <a:solidFill>
                  <a:schemeClr val="tx1"/>
                </a:solidFill>
                <a:latin typeface="Arial" pitchFamily="34" charset="0"/>
                <a:ea typeface="微软雅黑" pitchFamily="34" charset="-122"/>
                <a:cs typeface="+mn-ea"/>
                <a:sym typeface="+mn-lt"/>
              </a:rPr>
              <a:t>3.</a:t>
            </a:r>
            <a:r>
              <a:rPr sz="1200" dirty="0">
                <a:solidFill>
                  <a:schemeClr val="tx1"/>
                </a:solidFill>
                <a:latin typeface="Arial" pitchFamily="34" charset="0"/>
                <a:ea typeface="微软雅黑" pitchFamily="34" charset="-122"/>
                <a:cs typeface="+mn-ea"/>
                <a:sym typeface="+mn-lt"/>
              </a:rPr>
              <a:t>分支机构</a:t>
            </a:r>
            <a:endParaRPr sz="1200" dirty="0">
              <a:solidFill>
                <a:schemeClr val="tx1"/>
              </a:solidFill>
              <a:latin typeface="Arial" pitchFamily="34" charset="0"/>
              <a:ea typeface="微软雅黑" pitchFamily="34" charset="-122"/>
              <a:cs typeface="+mn-ea"/>
              <a:sym typeface="+mn-lt"/>
            </a:endParaRPr>
          </a:p>
          <a:p>
            <a:pPr algn="l">
              <a:lnSpc>
                <a:spcPct val="150000"/>
              </a:lnSpc>
              <a:spcBef>
                <a:spcPts val="600"/>
              </a:spcBef>
            </a:pPr>
            <a:r>
              <a:rPr lang="en-US" altLang="zh-CN" sz="1200" dirty="0" smtClean="0">
                <a:solidFill>
                  <a:schemeClr val="tx1"/>
                </a:solidFill>
                <a:latin typeface="Arial" pitchFamily="34" charset="0"/>
                <a:ea typeface="微软雅黑" pitchFamily="34" charset="-122"/>
                <a:cs typeface="+mn-ea"/>
                <a:sym typeface="Arial" pitchFamily="34" charset="0"/>
              </a:rPr>
              <a:t>4.</a:t>
            </a:r>
            <a:r>
              <a:rPr lang="zh-CN" altLang="en-US" sz="1200" dirty="0">
                <a:solidFill>
                  <a:schemeClr val="tx1"/>
                </a:solidFill>
                <a:latin typeface="Arial" pitchFamily="34" charset="0"/>
                <a:ea typeface="微软雅黑" pitchFamily="34" charset="-122"/>
                <a:cs typeface="+mn-ea"/>
                <a:sym typeface="Arial" pitchFamily="34" charset="0"/>
              </a:rPr>
              <a:t>法人</a:t>
            </a:r>
            <a:r>
              <a:rPr lang="zh-CN" altLang="en-US" sz="1200" dirty="0" smtClean="0">
                <a:solidFill>
                  <a:schemeClr val="tx1"/>
                </a:solidFill>
                <a:latin typeface="Arial" pitchFamily="34" charset="0"/>
                <a:ea typeface="微软雅黑" pitchFamily="34" charset="-122"/>
                <a:cs typeface="+mn-ea"/>
                <a:sym typeface="Arial" pitchFamily="34" charset="0"/>
              </a:rPr>
              <a:t>和财务负责人的变更频次</a:t>
            </a:r>
            <a:endParaRPr lang="en-US" altLang="zh-CN" sz="1200" dirty="0" smtClean="0">
              <a:solidFill>
                <a:schemeClr val="tx1"/>
              </a:solidFill>
              <a:latin typeface="Arial" pitchFamily="34" charset="0"/>
              <a:ea typeface="微软雅黑" pitchFamily="34" charset="-122"/>
              <a:cs typeface="+mn-ea"/>
              <a:sym typeface="Arial" pitchFamily="34" charset="0"/>
            </a:endParaRPr>
          </a:p>
          <a:p>
            <a:pPr algn="l">
              <a:lnSpc>
                <a:spcPct val="150000"/>
              </a:lnSpc>
              <a:spcBef>
                <a:spcPts val="600"/>
              </a:spcBef>
            </a:pPr>
            <a:r>
              <a:rPr lang="en-US" altLang="zh-CN" sz="1200" dirty="0" smtClean="0">
                <a:solidFill>
                  <a:schemeClr val="tx1"/>
                </a:solidFill>
                <a:latin typeface="Arial" pitchFamily="34" charset="0"/>
                <a:ea typeface="微软雅黑" pitchFamily="34" charset="-122"/>
                <a:cs typeface="+mn-ea"/>
                <a:sym typeface="Arial" pitchFamily="34" charset="0"/>
              </a:rPr>
              <a:t>5.</a:t>
            </a:r>
            <a:r>
              <a:rPr lang="zh-CN" altLang="en-US" sz="1200" dirty="0" smtClean="0">
                <a:solidFill>
                  <a:schemeClr val="tx1"/>
                </a:solidFill>
                <a:latin typeface="Arial" pitchFamily="34" charset="0"/>
                <a:ea typeface="微软雅黑" pitchFamily="34" charset="-122"/>
                <a:cs typeface="+mn-ea"/>
                <a:sym typeface="Arial" pitchFamily="34" charset="0"/>
              </a:rPr>
              <a:t>经营地址和经营范围的变更</a:t>
            </a:r>
            <a:endParaRPr lang="en-US" altLang="zh-CN" sz="1200" dirty="0" smtClean="0">
              <a:solidFill>
                <a:schemeClr val="tx1"/>
              </a:solidFill>
              <a:latin typeface="Arial" pitchFamily="34" charset="0"/>
              <a:ea typeface="微软雅黑" pitchFamily="34" charset="-122"/>
              <a:cs typeface="+mn-ea"/>
              <a:sym typeface="Arial" pitchFamily="34" charset="0"/>
            </a:endParaRPr>
          </a:p>
          <a:p>
            <a:pPr algn="l">
              <a:lnSpc>
                <a:spcPct val="150000"/>
              </a:lnSpc>
              <a:spcBef>
                <a:spcPts val="600"/>
              </a:spcBef>
            </a:pPr>
            <a:r>
              <a:rPr lang="en-US" altLang="zh-CN" sz="1200" dirty="0" smtClean="0">
                <a:solidFill>
                  <a:schemeClr val="tx1"/>
                </a:solidFill>
                <a:latin typeface="Arial" pitchFamily="34" charset="0"/>
                <a:ea typeface="微软雅黑" pitchFamily="34" charset="-122"/>
                <a:cs typeface="+mn-ea"/>
                <a:sym typeface="Arial" pitchFamily="34" charset="0"/>
              </a:rPr>
              <a:t>………</a:t>
            </a:r>
            <a:endParaRPr lang="zh-CN" altLang="en-US" sz="1200" dirty="0">
              <a:solidFill>
                <a:schemeClr val="tx1"/>
              </a:solidFill>
              <a:latin typeface="Arial" pitchFamily="34" charset="0"/>
              <a:ea typeface="微软雅黑" pitchFamily="34" charset="-122"/>
              <a:cs typeface="+mn-ea"/>
              <a:sym typeface="Arial" pitchFamily="34" charset="0"/>
            </a:endParaRPr>
          </a:p>
          <a:p>
            <a:pPr algn="l">
              <a:lnSpc>
                <a:spcPct val="150000"/>
              </a:lnSpc>
              <a:spcBef>
                <a:spcPts val="600"/>
              </a:spcBef>
            </a:pPr>
            <a:endParaRPr lang="zh-CN" altLang="en-US" sz="1200" dirty="0">
              <a:solidFill>
                <a:schemeClr val="tx1"/>
              </a:solidFill>
              <a:latin typeface="Arial" pitchFamily="34" charset="0"/>
              <a:ea typeface="微软雅黑" pitchFamily="34" charset="-122"/>
              <a:cs typeface="+mn-ea"/>
              <a:sym typeface="Arial" pitchFamily="34" charset="0"/>
            </a:endParaRPr>
          </a:p>
        </p:txBody>
      </p:sp>
      <p:sp>
        <p:nvSpPr>
          <p:cNvPr id="69" name="Text Placeholder 3"/>
          <p:cNvSpPr txBox="1"/>
          <p:nvPr/>
        </p:nvSpPr>
        <p:spPr>
          <a:xfrm>
            <a:off x="8484811" y="2746514"/>
            <a:ext cx="1682767" cy="20281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793750">
              <a:lnSpc>
                <a:spcPct val="120000"/>
              </a:lnSpc>
              <a:spcBef>
                <a:spcPct val="20000"/>
              </a:spcBef>
              <a:defRPr/>
            </a:pPr>
            <a:r>
              <a:rPr lang="zh-CN" altLang="en-US" sz="1200" b="1" dirty="0">
                <a:solidFill>
                  <a:schemeClr val="tx2"/>
                </a:solidFill>
                <a:latin typeface="微软雅黑" pitchFamily="34" charset="-122"/>
                <a:ea typeface="微软雅黑" pitchFamily="34" charset="-122"/>
                <a:cs typeface="+mn-ea"/>
                <a:sym typeface="Arial" pitchFamily="34" charset="0"/>
              </a:rPr>
              <a:t>五、税务注销</a:t>
            </a:r>
            <a:endParaRPr lang="zh-CN" altLang="en-US" sz="1200" b="1" dirty="0">
              <a:solidFill>
                <a:schemeClr val="tx2"/>
              </a:solidFill>
              <a:latin typeface="微软雅黑" pitchFamily="34" charset="-122"/>
              <a:ea typeface="微软雅黑" pitchFamily="34" charset="-122"/>
              <a:cs typeface="+mn-ea"/>
              <a:sym typeface="Arial" pitchFamily="34" charset="0"/>
            </a:endParaRPr>
          </a:p>
        </p:txBody>
      </p:sp>
      <p:sp>
        <p:nvSpPr>
          <p:cNvPr id="70" name="Text Placeholder 3"/>
          <p:cNvSpPr txBox="1"/>
          <p:nvPr/>
        </p:nvSpPr>
        <p:spPr>
          <a:xfrm>
            <a:off x="3286894" y="2133650"/>
            <a:ext cx="1198724" cy="20249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r" defTabSz="793750">
              <a:lnSpc>
                <a:spcPct val="120000"/>
              </a:lnSpc>
              <a:spcBef>
                <a:spcPct val="20000"/>
              </a:spcBef>
              <a:defRPr/>
            </a:pPr>
            <a:r>
              <a:rPr lang="zh-CN" altLang="en-US" sz="1200" b="1" dirty="0">
                <a:solidFill>
                  <a:schemeClr val="tx1"/>
                </a:solidFill>
                <a:latin typeface="Arial" pitchFamily="34" charset="0"/>
                <a:ea typeface="微软雅黑" pitchFamily="34" charset="-122"/>
                <a:cs typeface="+mn-ea"/>
                <a:sym typeface="Arial" pitchFamily="34" charset="0"/>
              </a:rPr>
              <a:t>一、税务登记</a:t>
            </a:r>
            <a:endParaRPr lang="zh-CN" altLang="en-US" sz="1200" b="1" dirty="0">
              <a:solidFill>
                <a:schemeClr val="tx1"/>
              </a:solidFill>
              <a:latin typeface="Arial" pitchFamily="34" charset="0"/>
              <a:ea typeface="微软雅黑" pitchFamily="34" charset="-122"/>
              <a:cs typeface="+mn-ea"/>
              <a:sym typeface="Arial" pitchFamily="34" charset="0"/>
            </a:endParaRPr>
          </a:p>
        </p:txBody>
      </p:sp>
      <p:sp>
        <p:nvSpPr>
          <p:cNvPr id="71" name="文本框 21"/>
          <p:cNvSpPr txBox="1"/>
          <p:nvPr/>
        </p:nvSpPr>
        <p:spPr>
          <a:xfrm>
            <a:off x="8067895" y="4869954"/>
            <a:ext cx="4122518" cy="1107996"/>
          </a:xfrm>
          <a:prstGeom prst="rect">
            <a:avLst/>
          </a:prstGeom>
          <a:noFill/>
        </p:spPr>
        <p:txBody>
          <a:bodyPr wrap="square" lIns="0" tIns="0" rIns="0" bIns="0" rtlCol="0" anchor="t">
            <a:spAutoFit/>
          </a:bodyPr>
          <a:lstStyle/>
          <a:p>
            <a:pPr algn="l">
              <a:lnSpc>
                <a:spcPct val="150000"/>
              </a:lnSpc>
            </a:pPr>
            <a:r>
              <a:rPr lang="en-US" altLang="zh-CN" sz="1200" dirty="0">
                <a:latin typeface="Arial" pitchFamily="34" charset="0"/>
                <a:ea typeface="微软雅黑" pitchFamily="34" charset="-122"/>
                <a:cs typeface="+mn-ea"/>
                <a:sym typeface="+mn-ea"/>
              </a:rPr>
              <a:t>1.</a:t>
            </a:r>
            <a:r>
              <a:rPr lang="zh-CN" altLang="en-US" sz="1200" dirty="0">
                <a:latin typeface="Arial" pitchFamily="34" charset="0"/>
                <a:ea typeface="微软雅黑" pitchFamily="34" charset="-122"/>
                <a:cs typeface="+mn-ea"/>
                <a:sym typeface="+mn-ea"/>
              </a:rPr>
              <a:t>未按规定的期限申报缴纳任何税、费；</a:t>
            </a:r>
            <a:endParaRPr lang="zh-CN" altLang="en-US" sz="1200" dirty="0">
              <a:latin typeface="Arial" pitchFamily="34" charset="0"/>
              <a:ea typeface="微软雅黑" pitchFamily="34" charset="-122"/>
              <a:cs typeface="+mn-ea"/>
              <a:sym typeface="+mn-ea"/>
            </a:endParaRPr>
          </a:p>
          <a:p>
            <a:pPr algn="l">
              <a:lnSpc>
                <a:spcPct val="150000"/>
              </a:lnSpc>
            </a:pPr>
            <a:r>
              <a:rPr lang="zh-CN" altLang="en-US" sz="1200" dirty="0">
                <a:latin typeface="Arial" pitchFamily="34" charset="0"/>
                <a:ea typeface="微软雅黑" pitchFamily="34" charset="-122"/>
                <a:cs typeface="+mn-ea"/>
                <a:sym typeface="+mn-ea"/>
              </a:rPr>
              <a:t>2.被政府有关部门吊销执业资格证件后应注销而未结税结票；</a:t>
            </a:r>
            <a:endParaRPr lang="zh-CN" altLang="en-US" sz="1200" dirty="0">
              <a:latin typeface="Arial" pitchFamily="34" charset="0"/>
              <a:ea typeface="微软雅黑" pitchFamily="34" charset="-122"/>
              <a:cs typeface="+mn-ea"/>
              <a:sym typeface="Arial" pitchFamily="34" charset="0"/>
            </a:endParaRPr>
          </a:p>
          <a:p>
            <a:pPr>
              <a:lnSpc>
                <a:spcPct val="150000"/>
              </a:lnSpc>
            </a:pPr>
            <a:r>
              <a:rPr lang="zh-CN" altLang="en-US" sz="1200" dirty="0">
                <a:latin typeface="Arial" pitchFamily="34" charset="0"/>
                <a:ea typeface="微软雅黑" pitchFamily="34" charset="-122"/>
                <a:cs typeface="+mn-ea"/>
                <a:sym typeface="+mn-ea"/>
              </a:rPr>
              <a:t>3.未按规定的期限办理换证、验证手续；</a:t>
            </a:r>
            <a:endParaRPr lang="zh-CN" altLang="en-US" sz="1200" dirty="0">
              <a:latin typeface="Arial" pitchFamily="34" charset="0"/>
              <a:ea typeface="微软雅黑" pitchFamily="34" charset="-122"/>
              <a:cs typeface="+mn-ea"/>
              <a:sym typeface="+mn-ea"/>
            </a:endParaRPr>
          </a:p>
          <a:p>
            <a:pPr>
              <a:lnSpc>
                <a:spcPct val="150000"/>
              </a:lnSpc>
            </a:pPr>
            <a:r>
              <a:rPr lang="zh-CN" altLang="en-US" sz="1200" dirty="0">
                <a:latin typeface="Arial" pitchFamily="34" charset="0"/>
                <a:ea typeface="微软雅黑" pitchFamily="34" charset="-122"/>
                <a:cs typeface="+mn-ea"/>
                <a:sym typeface="+mn-ea"/>
              </a:rPr>
              <a:t>4.经税务人员实地查看，查无下落，纳税人失踪走逃；</a:t>
            </a:r>
            <a:endParaRPr lang="zh-CN" altLang="en-US" sz="1200" dirty="0">
              <a:latin typeface="Arial" pitchFamily="34" charset="0"/>
              <a:ea typeface="微软雅黑" pitchFamily="34" charset="-122"/>
              <a:cs typeface="+mn-ea"/>
              <a:sym typeface="+mn-ea"/>
            </a:endParaRPr>
          </a:p>
        </p:txBody>
      </p:sp>
      <p:sp>
        <p:nvSpPr>
          <p:cNvPr id="72" name="文本框 22"/>
          <p:cNvSpPr txBox="1"/>
          <p:nvPr/>
        </p:nvSpPr>
        <p:spPr>
          <a:xfrm>
            <a:off x="716606" y="1197546"/>
            <a:ext cx="2507097" cy="323165"/>
          </a:xfrm>
          <a:prstGeom prst="rect">
            <a:avLst/>
          </a:prstGeom>
          <a:noFill/>
        </p:spPr>
        <p:txBody>
          <a:bodyPr wrap="none" lIns="0" tIns="0" rIns="0" bIns="0" rtlCol="0" anchor="t">
            <a:spAutoFit/>
          </a:bodyPr>
          <a:lstStyle/>
          <a:p>
            <a:r>
              <a:rPr lang="en-US" altLang="zh-CN" dirty="0">
                <a:latin typeface="微软雅黑" pitchFamily="34" charset="-122"/>
                <a:ea typeface="微软雅黑" pitchFamily="34" charset="-122"/>
                <a:sym typeface="+mn-ea"/>
              </a:rPr>
              <a:t>   </a:t>
            </a:r>
            <a:r>
              <a:rPr lang="en-US" altLang="zh-CN" dirty="0" smtClean="0">
                <a:latin typeface="微软雅黑" pitchFamily="34" charset="-122"/>
                <a:ea typeface="微软雅黑" pitchFamily="34" charset="-122"/>
                <a:sym typeface="+mn-ea"/>
              </a:rPr>
              <a:t>1.1</a:t>
            </a:r>
            <a:r>
              <a:rPr lang="zh-CN" altLang="en-US" dirty="0">
                <a:latin typeface="微软雅黑" pitchFamily="34" charset="-122"/>
                <a:ea typeface="微软雅黑" pitchFamily="34" charset="-122"/>
                <a:sym typeface="+mn-ea"/>
              </a:rPr>
              <a:t>纳税人生命周期</a:t>
            </a:r>
            <a:endParaRPr lang="zh-CN" altLang="en-US" dirty="0">
              <a:latin typeface="宋体" pitchFamily="2" charset="-122"/>
              <a:sym typeface="+mn-ea"/>
            </a:endParaRPr>
          </a:p>
        </p:txBody>
      </p:sp>
      <p:sp>
        <p:nvSpPr>
          <p:cNvPr id="73" name="矩形 72"/>
          <p:cNvSpPr/>
          <p:nvPr/>
        </p:nvSpPr>
        <p:spPr>
          <a:xfrm>
            <a:off x="5375126" y="2133650"/>
            <a:ext cx="1309879" cy="313932"/>
          </a:xfrm>
          <a:prstGeom prst="rect">
            <a:avLst/>
          </a:prstGeom>
        </p:spPr>
        <p:txBody>
          <a:bodyPr wrap="square">
            <a:spAutoFit/>
          </a:bodyPr>
          <a:lstStyle/>
          <a:p>
            <a:pPr algn="r" defTabSz="793750">
              <a:lnSpc>
                <a:spcPct val="120000"/>
              </a:lnSpc>
              <a:spcBef>
                <a:spcPct val="20000"/>
              </a:spcBef>
              <a:defRPr/>
            </a:pPr>
            <a:r>
              <a:rPr lang="zh-CN" altLang="en-US" sz="1200" b="1" dirty="0">
                <a:latin typeface="Arial" pitchFamily="34" charset="0"/>
                <a:ea typeface="微软雅黑" pitchFamily="34" charset="-122"/>
                <a:cs typeface="+mn-ea"/>
                <a:sym typeface="Arial" pitchFamily="34" charset="0"/>
              </a:rPr>
              <a:t>三、正常经营</a:t>
            </a:r>
            <a:endParaRPr lang="zh-CN" altLang="en-US" sz="1200" b="1" dirty="0">
              <a:latin typeface="Arial" pitchFamily="34" charset="0"/>
              <a:ea typeface="微软雅黑" pitchFamily="34" charset="-122"/>
              <a:cs typeface="+mn-ea"/>
              <a:sym typeface="Arial" pitchFamily="34" charset="0"/>
            </a:endParaRPr>
          </a:p>
        </p:txBody>
      </p:sp>
      <p:sp>
        <p:nvSpPr>
          <p:cNvPr id="77" name="矩形 76"/>
          <p:cNvSpPr/>
          <p:nvPr/>
        </p:nvSpPr>
        <p:spPr>
          <a:xfrm>
            <a:off x="945325" y="389822"/>
            <a:ext cx="2236219" cy="400203"/>
          </a:xfrm>
          <a:prstGeom prst="rect">
            <a:avLst/>
          </a:prstGeom>
          <a:noFill/>
          <a:ln w="9525">
            <a:noFill/>
          </a:ln>
        </p:spPr>
        <p:txBody>
          <a:bodyPr wrap="none">
            <a:spAutoFit/>
          </a:bodyPr>
          <a:lstStyle/>
          <a:p>
            <a:pPr eaLnBrk="1" hangingPunct="1"/>
            <a:r>
              <a:rPr lang="zh-CN" altLang="en-US" sz="2000" b="1" dirty="0">
                <a:solidFill>
                  <a:srgbClr val="B6302E"/>
                </a:solidFill>
                <a:latin typeface="+mj-ea"/>
                <a:ea typeface="+mj-ea"/>
              </a:rPr>
              <a:t>一、税务业务介绍</a:t>
            </a:r>
            <a:endParaRPr lang="zh-CN" altLang="en-US" sz="2000" dirty="0">
              <a:latin typeface="+mj-ea"/>
              <a:ea typeface="+mj-ea"/>
            </a:endParaRPr>
          </a:p>
        </p:txBody>
      </p:sp>
      <p:sp>
        <p:nvSpPr>
          <p:cNvPr id="78" name="Text Placeholder 3"/>
          <p:cNvSpPr txBox="1"/>
          <p:nvPr/>
        </p:nvSpPr>
        <p:spPr>
          <a:xfrm>
            <a:off x="7242260" y="1766158"/>
            <a:ext cx="4931403" cy="73677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793750">
              <a:lnSpc>
                <a:spcPct val="120000"/>
              </a:lnSpc>
              <a:spcBef>
                <a:spcPct val="20000"/>
              </a:spcBef>
              <a:defRPr/>
            </a:pPr>
            <a:r>
              <a:rPr lang="zh-CN" altLang="en-US" sz="1200" dirty="0">
                <a:solidFill>
                  <a:schemeClr val="tx1"/>
                </a:solidFill>
                <a:latin typeface="Arial" pitchFamily="34" charset="0"/>
                <a:ea typeface="微软雅黑" pitchFamily="34" charset="-122"/>
                <a:cs typeface="+mn-ea"/>
                <a:sym typeface="Arial" pitchFamily="34" charset="0"/>
              </a:rPr>
              <a:t>1．因解散、破产、撤销等情形，依法终止纳税义务的。  </a:t>
            </a:r>
            <a:endParaRPr lang="zh-CN" altLang="en-US" sz="1200" dirty="0">
              <a:solidFill>
                <a:schemeClr val="tx1"/>
              </a:solidFill>
              <a:latin typeface="Arial" pitchFamily="34" charset="0"/>
              <a:ea typeface="微软雅黑" pitchFamily="34" charset="-122"/>
              <a:cs typeface="+mn-ea"/>
              <a:sym typeface="Arial" pitchFamily="34" charset="0"/>
            </a:endParaRPr>
          </a:p>
          <a:p>
            <a:pPr algn="l" defTabSz="793750">
              <a:lnSpc>
                <a:spcPct val="120000"/>
              </a:lnSpc>
              <a:spcBef>
                <a:spcPct val="20000"/>
              </a:spcBef>
              <a:defRPr/>
            </a:pPr>
            <a:r>
              <a:rPr lang="en-US" altLang="zh-CN" sz="1200" dirty="0">
                <a:solidFill>
                  <a:schemeClr val="tx1"/>
                </a:solidFill>
                <a:latin typeface="Arial" pitchFamily="34" charset="0"/>
                <a:ea typeface="微软雅黑" pitchFamily="34" charset="-122"/>
                <a:cs typeface="+mn-ea"/>
                <a:sym typeface="Arial" pitchFamily="34" charset="0"/>
              </a:rPr>
              <a:t>2</a:t>
            </a:r>
            <a:r>
              <a:rPr lang="zh-CN" altLang="en-US" sz="1200" dirty="0">
                <a:solidFill>
                  <a:schemeClr val="tx1"/>
                </a:solidFill>
                <a:latin typeface="Arial" pitchFamily="34" charset="0"/>
                <a:ea typeface="微软雅黑" pitchFamily="34" charset="-122"/>
                <a:cs typeface="+mn-ea"/>
                <a:sym typeface="Arial" pitchFamily="34" charset="0"/>
              </a:rPr>
              <a:t>．被工商行政管理机关吊销营业执照或者被其他机关予以撤销登记的。</a:t>
            </a:r>
            <a:endParaRPr lang="zh-CN" altLang="en-US" sz="1200" dirty="0">
              <a:solidFill>
                <a:schemeClr val="tx1"/>
              </a:solidFill>
              <a:latin typeface="Arial" pitchFamily="34" charset="0"/>
              <a:ea typeface="微软雅黑" pitchFamily="34" charset="-122"/>
              <a:cs typeface="+mn-ea"/>
              <a:sym typeface="Arial" pitchFamily="34" charset="0"/>
            </a:endParaRPr>
          </a:p>
          <a:p>
            <a:pPr algn="l" defTabSz="793750">
              <a:lnSpc>
                <a:spcPct val="120000"/>
              </a:lnSpc>
              <a:spcBef>
                <a:spcPct val="20000"/>
              </a:spcBef>
              <a:defRPr/>
            </a:pPr>
            <a:r>
              <a:rPr lang="en-US" altLang="zh-CN" sz="1200" dirty="0">
                <a:solidFill>
                  <a:schemeClr val="tx1"/>
                </a:solidFill>
                <a:latin typeface="Arial" pitchFamily="34" charset="0"/>
                <a:ea typeface="微软雅黑" pitchFamily="34" charset="-122"/>
                <a:cs typeface="+mn-ea"/>
                <a:sym typeface="Arial" pitchFamily="34" charset="0"/>
              </a:rPr>
              <a:t>3</a:t>
            </a:r>
            <a:r>
              <a:rPr lang="zh-CN" altLang="en-US" sz="1200" dirty="0">
                <a:solidFill>
                  <a:schemeClr val="tx1"/>
                </a:solidFill>
                <a:latin typeface="Arial" pitchFamily="34" charset="0"/>
                <a:ea typeface="微软雅黑" pitchFamily="34" charset="-122"/>
                <a:cs typeface="+mn-ea"/>
                <a:sym typeface="Arial" pitchFamily="34" charset="0"/>
              </a:rPr>
              <a:t>．因住所、经营地点变动，涉及改变税务登记机关的。</a:t>
            </a:r>
            <a:endParaRPr lang="zh-CN" altLang="en-US" sz="1200" dirty="0">
              <a:solidFill>
                <a:schemeClr val="tx1"/>
              </a:solidFill>
              <a:latin typeface="Arial" pitchFamily="34" charset="0"/>
              <a:ea typeface="微软雅黑" pitchFamily="34" charset="-122"/>
              <a:cs typeface="+mn-ea"/>
              <a:sym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down)">
                                      <p:cBhvr>
                                        <p:cTn id="12" dur="500"/>
                                        <p:tgtEl>
                                          <p:spTgt spid="47"/>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60"/>
                                        </p:tgtEl>
                                        <p:attrNameLst>
                                          <p:attrName>style.visibility</p:attrName>
                                        </p:attrNameLst>
                                      </p:cBhvr>
                                      <p:to>
                                        <p:strVal val="visible"/>
                                      </p:to>
                                    </p:set>
                                    <p:anim calcmode="lin" valueType="num">
                                      <p:cBhvr>
                                        <p:cTn id="16" dur="500" fill="hold"/>
                                        <p:tgtEl>
                                          <p:spTgt spid="60"/>
                                        </p:tgtEl>
                                        <p:attrNameLst>
                                          <p:attrName>ppt_w</p:attrName>
                                        </p:attrNameLst>
                                      </p:cBhvr>
                                      <p:tavLst>
                                        <p:tav tm="0">
                                          <p:val>
                                            <p:fltVal val="0"/>
                                          </p:val>
                                        </p:tav>
                                        <p:tav tm="100000">
                                          <p:val>
                                            <p:strVal val="#ppt_w"/>
                                          </p:val>
                                        </p:tav>
                                      </p:tavLst>
                                    </p:anim>
                                    <p:anim calcmode="lin" valueType="num">
                                      <p:cBhvr>
                                        <p:cTn id="17" dur="500" fill="hold"/>
                                        <p:tgtEl>
                                          <p:spTgt spid="60"/>
                                        </p:tgtEl>
                                        <p:attrNameLst>
                                          <p:attrName>ppt_h</p:attrName>
                                        </p:attrNameLst>
                                      </p:cBhvr>
                                      <p:tavLst>
                                        <p:tav tm="0">
                                          <p:val>
                                            <p:fltVal val="0"/>
                                          </p:val>
                                        </p:tav>
                                        <p:tav tm="100000">
                                          <p:val>
                                            <p:strVal val="#ppt_h"/>
                                          </p:val>
                                        </p:tav>
                                      </p:tavLst>
                                    </p:anim>
                                    <p:animEffect transition="in" filter="fade">
                                      <p:cBhvr>
                                        <p:cTn id="18" dur="500"/>
                                        <p:tgtEl>
                                          <p:spTgt spid="60"/>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wipe(right)">
                                      <p:cBhvr>
                                        <p:cTn id="22" dur="500"/>
                                        <p:tgtEl>
                                          <p:spTgt spid="68"/>
                                        </p:tgtEl>
                                      </p:cBhvr>
                                    </p:animEffect>
                                  </p:childTnLst>
                                </p:cTn>
                              </p:par>
                            </p:childTnLst>
                          </p:cTn>
                        </p:par>
                        <p:par>
                          <p:cTn id="23" fill="hold">
                            <p:stCondLst>
                              <p:cond delay="2000"/>
                            </p:stCondLst>
                            <p:childTnLst>
                              <p:par>
                                <p:cTn id="24" presetID="2" presetClass="entr" presetSubtype="2" accel="50000" decel="5000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1+#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2" presetClass="entr" presetSubtype="1" fill="hold"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57"/>
                                        </p:tgtEl>
                                        <p:attrNameLst>
                                          <p:attrName>style.visibility</p:attrName>
                                        </p:attrNameLst>
                                      </p:cBhvr>
                                      <p:to>
                                        <p:strVal val="visible"/>
                                      </p:to>
                                    </p:set>
                                    <p:anim calcmode="lin" valueType="num">
                                      <p:cBhvr>
                                        <p:cTn id="35" dur="500" fill="hold"/>
                                        <p:tgtEl>
                                          <p:spTgt spid="57"/>
                                        </p:tgtEl>
                                        <p:attrNameLst>
                                          <p:attrName>ppt_w</p:attrName>
                                        </p:attrNameLst>
                                      </p:cBhvr>
                                      <p:tavLst>
                                        <p:tav tm="0">
                                          <p:val>
                                            <p:fltVal val="0"/>
                                          </p:val>
                                        </p:tav>
                                        <p:tav tm="100000">
                                          <p:val>
                                            <p:strVal val="#ppt_w"/>
                                          </p:val>
                                        </p:tav>
                                      </p:tavLst>
                                    </p:anim>
                                    <p:anim calcmode="lin" valueType="num">
                                      <p:cBhvr>
                                        <p:cTn id="36" dur="500" fill="hold"/>
                                        <p:tgtEl>
                                          <p:spTgt spid="57"/>
                                        </p:tgtEl>
                                        <p:attrNameLst>
                                          <p:attrName>ppt_h</p:attrName>
                                        </p:attrNameLst>
                                      </p:cBhvr>
                                      <p:tavLst>
                                        <p:tav tm="0">
                                          <p:val>
                                            <p:fltVal val="0"/>
                                          </p:val>
                                        </p:tav>
                                        <p:tav tm="100000">
                                          <p:val>
                                            <p:strVal val="#ppt_h"/>
                                          </p:val>
                                        </p:tav>
                                      </p:tavLst>
                                    </p:anim>
                                    <p:animEffect transition="in" filter="fade">
                                      <p:cBhvr>
                                        <p:cTn id="37" dur="500"/>
                                        <p:tgtEl>
                                          <p:spTgt spid="57"/>
                                        </p:tgtEl>
                                      </p:cBhvr>
                                    </p:animEffect>
                                  </p:childTnLst>
                                </p:cTn>
                              </p:par>
                            </p:childTnLst>
                          </p:cTn>
                        </p:par>
                        <p:par>
                          <p:cTn id="38" fill="hold">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66"/>
                                        </p:tgtEl>
                                        <p:attrNameLst>
                                          <p:attrName>style.visibility</p:attrName>
                                        </p:attrNameLst>
                                      </p:cBhvr>
                                      <p:to>
                                        <p:strVal val="visible"/>
                                      </p:to>
                                    </p:set>
                                    <p:animEffect transition="in" filter="wipe(right)">
                                      <p:cBhvr>
                                        <p:cTn id="41" dur="500"/>
                                        <p:tgtEl>
                                          <p:spTgt spid="66"/>
                                        </p:tgtEl>
                                      </p:cBhvr>
                                    </p:animEffect>
                                  </p:childTnLst>
                                </p:cTn>
                              </p:par>
                            </p:childTnLst>
                          </p:cTn>
                        </p:par>
                        <p:par>
                          <p:cTn id="42" fill="hold">
                            <p:stCondLst>
                              <p:cond delay="4000"/>
                            </p:stCondLst>
                            <p:childTnLst>
                              <p:par>
                                <p:cTn id="43" presetID="2" presetClass="entr" presetSubtype="2" accel="50000" decel="50000" fill="hold" nodeType="after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1+#ppt_w/2"/>
                                          </p:val>
                                        </p:tav>
                                        <p:tav tm="100000">
                                          <p:val>
                                            <p:strVal val="#ppt_x"/>
                                          </p:val>
                                        </p:tav>
                                      </p:tavLst>
                                    </p:anim>
                                    <p:anim calcmode="lin" valueType="num">
                                      <p:cBhvr additive="base">
                                        <p:cTn id="46" dur="500" fill="hold"/>
                                        <p:tgtEl>
                                          <p:spTgt spid="11"/>
                                        </p:tgtEl>
                                        <p:attrNameLst>
                                          <p:attrName>ppt_y</p:attrName>
                                        </p:attrNameLst>
                                      </p:cBhvr>
                                      <p:tavLst>
                                        <p:tav tm="0">
                                          <p:val>
                                            <p:strVal val="#ppt_y"/>
                                          </p:val>
                                        </p:tav>
                                        <p:tav tm="100000">
                                          <p:val>
                                            <p:strVal val="#ppt_y"/>
                                          </p:val>
                                        </p:tav>
                                      </p:tavLst>
                                    </p:anim>
                                  </p:childTnLst>
                                </p:cTn>
                              </p:par>
                            </p:childTnLst>
                          </p:cTn>
                        </p:par>
                        <p:par>
                          <p:cTn id="47" fill="hold">
                            <p:stCondLst>
                              <p:cond delay="4500"/>
                            </p:stCondLst>
                            <p:childTnLst>
                              <p:par>
                                <p:cTn id="48" presetID="22" presetClass="entr" presetSubtype="4" fill="hold"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down)">
                                      <p:cBhvr>
                                        <p:cTn id="50" dur="500"/>
                                        <p:tgtEl>
                                          <p:spTgt spid="35"/>
                                        </p:tgtEl>
                                      </p:cBhvr>
                                    </p:animEffect>
                                  </p:childTnLst>
                                </p:cTn>
                              </p:par>
                            </p:childTnLst>
                          </p:cTn>
                        </p:par>
                        <p:par>
                          <p:cTn id="51" fill="hold">
                            <p:stCondLst>
                              <p:cond delay="5000"/>
                            </p:stCondLst>
                            <p:childTnLst>
                              <p:par>
                                <p:cTn id="52" presetID="53" presetClass="entr" presetSubtype="16" fill="hold" nodeType="afterEffect">
                                  <p:stCondLst>
                                    <p:cond delay="0"/>
                                  </p:stCondLst>
                                  <p:childTnLst>
                                    <p:set>
                                      <p:cBhvr>
                                        <p:cTn id="53" dur="1" fill="hold">
                                          <p:stCondLst>
                                            <p:cond delay="0"/>
                                          </p:stCondLst>
                                        </p:cTn>
                                        <p:tgtEl>
                                          <p:spTgt spid="51"/>
                                        </p:tgtEl>
                                        <p:attrNameLst>
                                          <p:attrName>style.visibility</p:attrName>
                                        </p:attrNameLst>
                                      </p:cBhvr>
                                      <p:to>
                                        <p:strVal val="visible"/>
                                      </p:to>
                                    </p:set>
                                    <p:anim calcmode="lin" valueType="num">
                                      <p:cBhvr>
                                        <p:cTn id="54" dur="500" fill="hold"/>
                                        <p:tgtEl>
                                          <p:spTgt spid="51"/>
                                        </p:tgtEl>
                                        <p:attrNameLst>
                                          <p:attrName>ppt_w</p:attrName>
                                        </p:attrNameLst>
                                      </p:cBhvr>
                                      <p:tavLst>
                                        <p:tav tm="0">
                                          <p:val>
                                            <p:fltVal val="0"/>
                                          </p:val>
                                        </p:tav>
                                        <p:tav tm="100000">
                                          <p:val>
                                            <p:strVal val="#ppt_w"/>
                                          </p:val>
                                        </p:tav>
                                      </p:tavLst>
                                    </p:anim>
                                    <p:anim calcmode="lin" valueType="num">
                                      <p:cBhvr>
                                        <p:cTn id="55" dur="500" fill="hold"/>
                                        <p:tgtEl>
                                          <p:spTgt spid="51"/>
                                        </p:tgtEl>
                                        <p:attrNameLst>
                                          <p:attrName>ppt_h</p:attrName>
                                        </p:attrNameLst>
                                      </p:cBhvr>
                                      <p:tavLst>
                                        <p:tav tm="0">
                                          <p:val>
                                            <p:fltVal val="0"/>
                                          </p:val>
                                        </p:tav>
                                        <p:tav tm="100000">
                                          <p:val>
                                            <p:strVal val="#ppt_h"/>
                                          </p:val>
                                        </p:tav>
                                      </p:tavLst>
                                    </p:anim>
                                    <p:animEffect transition="in" filter="fade">
                                      <p:cBhvr>
                                        <p:cTn id="56" dur="500"/>
                                        <p:tgtEl>
                                          <p:spTgt spid="51"/>
                                        </p:tgtEl>
                                      </p:cBhvr>
                                    </p:animEffect>
                                  </p:childTnLst>
                                </p:cTn>
                              </p:par>
                            </p:childTnLst>
                          </p:cTn>
                        </p:par>
                        <p:par>
                          <p:cTn id="57" fill="hold">
                            <p:stCondLst>
                              <p:cond delay="5500"/>
                            </p:stCondLst>
                            <p:childTnLst>
                              <p:par>
                                <p:cTn id="58" presetID="2" presetClass="entr" presetSubtype="2" accel="50000" decel="50000" fill="hold" nodeType="afterEffect">
                                  <p:stCondLst>
                                    <p:cond delay="0"/>
                                  </p:stCondLst>
                                  <p:childTnLst>
                                    <p:set>
                                      <p:cBhvr>
                                        <p:cTn id="59" dur="1" fill="hold">
                                          <p:stCondLst>
                                            <p:cond delay="0"/>
                                          </p:stCondLst>
                                        </p:cTn>
                                        <p:tgtEl>
                                          <p:spTgt spid="27"/>
                                        </p:tgtEl>
                                        <p:attrNameLst>
                                          <p:attrName>style.visibility</p:attrName>
                                        </p:attrNameLst>
                                      </p:cBhvr>
                                      <p:to>
                                        <p:strVal val="visible"/>
                                      </p:to>
                                    </p:set>
                                    <p:anim calcmode="lin" valueType="num">
                                      <p:cBhvr additive="base">
                                        <p:cTn id="60" dur="500" fill="hold"/>
                                        <p:tgtEl>
                                          <p:spTgt spid="27"/>
                                        </p:tgtEl>
                                        <p:attrNameLst>
                                          <p:attrName>ppt_x</p:attrName>
                                        </p:attrNameLst>
                                      </p:cBhvr>
                                      <p:tavLst>
                                        <p:tav tm="0">
                                          <p:val>
                                            <p:strVal val="1+#ppt_w/2"/>
                                          </p:val>
                                        </p:tav>
                                        <p:tav tm="100000">
                                          <p:val>
                                            <p:strVal val="#ppt_x"/>
                                          </p:val>
                                        </p:tav>
                                      </p:tavLst>
                                    </p:anim>
                                    <p:anim calcmode="lin" valueType="num">
                                      <p:cBhvr additive="base">
                                        <p:cTn id="61" dur="500" fill="hold"/>
                                        <p:tgtEl>
                                          <p:spTgt spid="27"/>
                                        </p:tgtEl>
                                        <p:attrNameLst>
                                          <p:attrName>ppt_y</p:attrName>
                                        </p:attrNameLst>
                                      </p:cBhvr>
                                      <p:tavLst>
                                        <p:tav tm="0">
                                          <p:val>
                                            <p:strVal val="#ppt_y"/>
                                          </p:val>
                                        </p:tav>
                                        <p:tav tm="100000">
                                          <p:val>
                                            <p:strVal val="#ppt_y"/>
                                          </p:val>
                                        </p:tav>
                                      </p:tavLst>
                                    </p:anim>
                                  </p:childTnLst>
                                </p:cTn>
                              </p:par>
                            </p:childTnLst>
                          </p:cTn>
                        </p:par>
                        <p:par>
                          <p:cTn id="62" fill="hold">
                            <p:stCondLst>
                              <p:cond delay="6000"/>
                            </p:stCondLst>
                            <p:childTnLst>
                              <p:par>
                                <p:cTn id="63" presetID="22" presetClass="entr" presetSubtype="1" fill="hold"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wipe(up)">
                                      <p:cBhvr>
                                        <p:cTn id="65" dur="500"/>
                                        <p:tgtEl>
                                          <p:spTgt spid="39"/>
                                        </p:tgtEl>
                                      </p:cBhvr>
                                    </p:animEffect>
                                  </p:childTnLst>
                                </p:cTn>
                              </p:par>
                            </p:childTnLst>
                          </p:cTn>
                        </p:par>
                        <p:par>
                          <p:cTn id="66" fill="hold">
                            <p:stCondLst>
                              <p:cond delay="6500"/>
                            </p:stCondLst>
                            <p:childTnLst>
                              <p:par>
                                <p:cTn id="67" presetID="53" presetClass="entr" presetSubtype="16" fill="hold" nodeType="afterEffect">
                                  <p:stCondLst>
                                    <p:cond delay="0"/>
                                  </p:stCondLst>
                                  <p:childTnLst>
                                    <p:set>
                                      <p:cBhvr>
                                        <p:cTn id="68" dur="1" fill="hold">
                                          <p:stCondLst>
                                            <p:cond delay="0"/>
                                          </p:stCondLst>
                                        </p:cTn>
                                        <p:tgtEl>
                                          <p:spTgt spid="54"/>
                                        </p:tgtEl>
                                        <p:attrNameLst>
                                          <p:attrName>style.visibility</p:attrName>
                                        </p:attrNameLst>
                                      </p:cBhvr>
                                      <p:to>
                                        <p:strVal val="visible"/>
                                      </p:to>
                                    </p:set>
                                    <p:anim calcmode="lin" valueType="num">
                                      <p:cBhvr>
                                        <p:cTn id="69" dur="500" fill="hold"/>
                                        <p:tgtEl>
                                          <p:spTgt spid="54"/>
                                        </p:tgtEl>
                                        <p:attrNameLst>
                                          <p:attrName>ppt_w</p:attrName>
                                        </p:attrNameLst>
                                      </p:cBhvr>
                                      <p:tavLst>
                                        <p:tav tm="0">
                                          <p:val>
                                            <p:fltVal val="0"/>
                                          </p:val>
                                        </p:tav>
                                        <p:tav tm="100000">
                                          <p:val>
                                            <p:strVal val="#ppt_w"/>
                                          </p:val>
                                        </p:tav>
                                      </p:tavLst>
                                    </p:anim>
                                    <p:anim calcmode="lin" valueType="num">
                                      <p:cBhvr>
                                        <p:cTn id="70" dur="500" fill="hold"/>
                                        <p:tgtEl>
                                          <p:spTgt spid="54"/>
                                        </p:tgtEl>
                                        <p:attrNameLst>
                                          <p:attrName>ppt_h</p:attrName>
                                        </p:attrNameLst>
                                      </p:cBhvr>
                                      <p:tavLst>
                                        <p:tav tm="0">
                                          <p:val>
                                            <p:fltVal val="0"/>
                                          </p:val>
                                        </p:tav>
                                        <p:tav tm="100000">
                                          <p:val>
                                            <p:strVal val="#ppt_h"/>
                                          </p:val>
                                        </p:tav>
                                      </p:tavLst>
                                    </p:anim>
                                    <p:animEffect transition="in" filter="fade">
                                      <p:cBhvr>
                                        <p:cTn id="71" dur="500"/>
                                        <p:tgtEl>
                                          <p:spTgt spid="54"/>
                                        </p:tgtEl>
                                      </p:cBhvr>
                                    </p:animEffect>
                                  </p:childTnLst>
                                </p:cTn>
                              </p:par>
                            </p:childTnLst>
                          </p:cTn>
                        </p:par>
                        <p:par>
                          <p:cTn id="72" fill="hold">
                            <p:stCondLst>
                              <p:cond delay="7000"/>
                            </p:stCondLst>
                            <p:childTnLst>
                              <p:par>
                                <p:cTn id="73" presetID="22" presetClass="entr" presetSubtype="8" fill="hold" grpId="0" nodeType="afterEffect">
                                  <p:stCondLst>
                                    <p:cond delay="0"/>
                                  </p:stCondLst>
                                  <p:childTnLst>
                                    <p:set>
                                      <p:cBhvr>
                                        <p:cTn id="74" dur="1" fill="hold">
                                          <p:stCondLst>
                                            <p:cond delay="0"/>
                                          </p:stCondLst>
                                        </p:cTn>
                                        <p:tgtEl>
                                          <p:spTgt spid="67"/>
                                        </p:tgtEl>
                                        <p:attrNameLst>
                                          <p:attrName>style.visibility</p:attrName>
                                        </p:attrNameLst>
                                      </p:cBhvr>
                                      <p:to>
                                        <p:strVal val="visible"/>
                                      </p:to>
                                    </p:set>
                                    <p:animEffect transition="in" filter="wipe(left)">
                                      <p:cBhvr>
                                        <p:cTn id="75" dur="500"/>
                                        <p:tgtEl>
                                          <p:spTgt spid="67"/>
                                        </p:tgtEl>
                                      </p:cBhvr>
                                    </p:animEffect>
                                  </p:childTnLst>
                                </p:cTn>
                              </p:par>
                            </p:childTnLst>
                          </p:cTn>
                        </p:par>
                        <p:par>
                          <p:cTn id="76" fill="hold">
                            <p:stCondLst>
                              <p:cond delay="7500"/>
                            </p:stCondLst>
                            <p:childTnLst>
                              <p:par>
                                <p:cTn id="77" presetID="2" presetClass="entr" presetSubtype="2" accel="50000" decel="50000" fill="hold" nodeType="afterEffect">
                                  <p:stCondLst>
                                    <p:cond delay="0"/>
                                  </p:stCondLst>
                                  <p:childTnLst>
                                    <p:set>
                                      <p:cBhvr>
                                        <p:cTn id="78" dur="1" fill="hold">
                                          <p:stCondLst>
                                            <p:cond delay="0"/>
                                          </p:stCondLst>
                                        </p:cTn>
                                        <p:tgtEl>
                                          <p:spTgt spid="31"/>
                                        </p:tgtEl>
                                        <p:attrNameLst>
                                          <p:attrName>style.visibility</p:attrName>
                                        </p:attrNameLst>
                                      </p:cBhvr>
                                      <p:to>
                                        <p:strVal val="visible"/>
                                      </p:to>
                                    </p:set>
                                    <p:anim calcmode="lin" valueType="num">
                                      <p:cBhvr additive="base">
                                        <p:cTn id="79" dur="500" fill="hold"/>
                                        <p:tgtEl>
                                          <p:spTgt spid="31"/>
                                        </p:tgtEl>
                                        <p:attrNameLst>
                                          <p:attrName>ppt_x</p:attrName>
                                        </p:attrNameLst>
                                      </p:cBhvr>
                                      <p:tavLst>
                                        <p:tav tm="0">
                                          <p:val>
                                            <p:strVal val="1+#ppt_w/2"/>
                                          </p:val>
                                        </p:tav>
                                        <p:tav tm="100000">
                                          <p:val>
                                            <p:strVal val="#ppt_x"/>
                                          </p:val>
                                        </p:tav>
                                      </p:tavLst>
                                    </p:anim>
                                    <p:anim calcmode="lin" valueType="num">
                                      <p:cBhvr additive="base">
                                        <p:cTn id="80" dur="500" fill="hold"/>
                                        <p:tgtEl>
                                          <p:spTgt spid="31"/>
                                        </p:tgtEl>
                                        <p:attrNameLst>
                                          <p:attrName>ppt_y</p:attrName>
                                        </p:attrNameLst>
                                      </p:cBhvr>
                                      <p:tavLst>
                                        <p:tav tm="0">
                                          <p:val>
                                            <p:strVal val="#ppt_y"/>
                                          </p:val>
                                        </p:tav>
                                        <p:tav tm="100000">
                                          <p:val>
                                            <p:strVal val="#ppt_y"/>
                                          </p:val>
                                        </p:tav>
                                      </p:tavLst>
                                    </p:anim>
                                  </p:childTnLst>
                                </p:cTn>
                              </p:par>
                            </p:childTnLst>
                          </p:cTn>
                        </p:par>
                        <p:par>
                          <p:cTn id="81" fill="hold">
                            <p:stCondLst>
                              <p:cond delay="8000"/>
                            </p:stCondLst>
                            <p:childTnLst>
                              <p:par>
                                <p:cTn id="82" presetID="22" presetClass="entr" presetSubtype="4" fill="hold" nodeType="after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wipe(down)">
                                      <p:cBhvr>
                                        <p:cTn id="84" dur="500"/>
                                        <p:tgtEl>
                                          <p:spTgt spid="43"/>
                                        </p:tgtEl>
                                      </p:cBhvr>
                                    </p:animEffect>
                                  </p:childTnLst>
                                </p:cTn>
                              </p:par>
                            </p:childTnLst>
                          </p:cTn>
                        </p:par>
                        <p:par>
                          <p:cTn id="85" fill="hold">
                            <p:stCondLst>
                              <p:cond delay="8500"/>
                            </p:stCondLst>
                            <p:childTnLst>
                              <p:par>
                                <p:cTn id="86" presetID="53" presetClass="entr" presetSubtype="16" fill="hold" nodeType="afterEffect">
                                  <p:stCondLst>
                                    <p:cond delay="0"/>
                                  </p:stCondLst>
                                  <p:childTnLst>
                                    <p:set>
                                      <p:cBhvr>
                                        <p:cTn id="87" dur="1" fill="hold">
                                          <p:stCondLst>
                                            <p:cond delay="0"/>
                                          </p:stCondLst>
                                        </p:cTn>
                                        <p:tgtEl>
                                          <p:spTgt spid="63"/>
                                        </p:tgtEl>
                                        <p:attrNameLst>
                                          <p:attrName>style.visibility</p:attrName>
                                        </p:attrNameLst>
                                      </p:cBhvr>
                                      <p:to>
                                        <p:strVal val="visible"/>
                                      </p:to>
                                    </p:set>
                                    <p:anim calcmode="lin" valueType="num">
                                      <p:cBhvr>
                                        <p:cTn id="88" dur="500" fill="hold"/>
                                        <p:tgtEl>
                                          <p:spTgt spid="63"/>
                                        </p:tgtEl>
                                        <p:attrNameLst>
                                          <p:attrName>ppt_w</p:attrName>
                                        </p:attrNameLst>
                                      </p:cBhvr>
                                      <p:tavLst>
                                        <p:tav tm="0">
                                          <p:val>
                                            <p:fltVal val="0"/>
                                          </p:val>
                                        </p:tav>
                                        <p:tav tm="100000">
                                          <p:val>
                                            <p:strVal val="#ppt_w"/>
                                          </p:val>
                                        </p:tav>
                                      </p:tavLst>
                                    </p:anim>
                                    <p:anim calcmode="lin" valueType="num">
                                      <p:cBhvr>
                                        <p:cTn id="89" dur="500" fill="hold"/>
                                        <p:tgtEl>
                                          <p:spTgt spid="63"/>
                                        </p:tgtEl>
                                        <p:attrNameLst>
                                          <p:attrName>ppt_h</p:attrName>
                                        </p:attrNameLst>
                                      </p:cBhvr>
                                      <p:tavLst>
                                        <p:tav tm="0">
                                          <p:val>
                                            <p:fltVal val="0"/>
                                          </p:val>
                                        </p:tav>
                                        <p:tav tm="100000">
                                          <p:val>
                                            <p:strVal val="#ppt_h"/>
                                          </p:val>
                                        </p:tav>
                                      </p:tavLst>
                                    </p:anim>
                                    <p:animEffect transition="in" filter="fade">
                                      <p:cBhvr>
                                        <p:cTn id="90" dur="500"/>
                                        <p:tgtEl>
                                          <p:spTgt spid="63"/>
                                        </p:tgtEl>
                                      </p:cBhvr>
                                    </p:animEffect>
                                  </p:childTnLst>
                                </p:cTn>
                              </p:par>
                            </p:childTnLst>
                          </p:cTn>
                        </p:par>
                        <p:par>
                          <p:cTn id="91" fill="hold">
                            <p:stCondLst>
                              <p:cond delay="9000"/>
                            </p:stCondLst>
                            <p:childTnLst>
                              <p:par>
                                <p:cTn id="92" presetID="22" presetClass="entr" presetSubtype="8" fill="hold" grpId="0" nodeType="afterEffect">
                                  <p:stCondLst>
                                    <p:cond delay="0"/>
                                  </p:stCondLst>
                                  <p:childTnLst>
                                    <p:set>
                                      <p:cBhvr>
                                        <p:cTn id="93" dur="1" fill="hold">
                                          <p:stCondLst>
                                            <p:cond delay="0"/>
                                          </p:stCondLst>
                                        </p:cTn>
                                        <p:tgtEl>
                                          <p:spTgt spid="69"/>
                                        </p:tgtEl>
                                        <p:attrNameLst>
                                          <p:attrName>style.visibility</p:attrName>
                                        </p:attrNameLst>
                                      </p:cBhvr>
                                      <p:to>
                                        <p:strVal val="visible"/>
                                      </p:to>
                                    </p:set>
                                    <p:animEffect transition="in" filter="wipe(left)">
                                      <p:cBhvr>
                                        <p:cTn id="94" dur="500"/>
                                        <p:tgtEl>
                                          <p:spTgt spid="69"/>
                                        </p:tgtEl>
                                      </p:cBhvr>
                                    </p:animEffect>
                                  </p:childTnLst>
                                </p:cTn>
                              </p:par>
                            </p:childTnLst>
                          </p:cTn>
                        </p:par>
                        <p:par>
                          <p:cTn id="95" fill="hold">
                            <p:stCondLst>
                              <p:cond delay="9500"/>
                            </p:stCondLst>
                            <p:childTnLst>
                              <p:par>
                                <p:cTn id="96" presetID="2" presetClass="entr" presetSubtype="2" accel="50000" decel="50000" fill="hold" nodeType="afterEffect">
                                  <p:stCondLst>
                                    <p:cond delay="0"/>
                                  </p:stCondLst>
                                  <p:childTnLst>
                                    <p:set>
                                      <p:cBhvr>
                                        <p:cTn id="97" dur="1" fill="hold">
                                          <p:stCondLst>
                                            <p:cond delay="0"/>
                                          </p:stCondLst>
                                        </p:cTn>
                                        <p:tgtEl>
                                          <p:spTgt spid="15"/>
                                        </p:tgtEl>
                                        <p:attrNameLst>
                                          <p:attrName>style.visibility</p:attrName>
                                        </p:attrNameLst>
                                      </p:cBhvr>
                                      <p:to>
                                        <p:strVal val="visible"/>
                                      </p:to>
                                    </p:set>
                                    <p:anim calcmode="lin" valueType="num">
                                      <p:cBhvr additive="base">
                                        <p:cTn id="98" dur="500" fill="hold"/>
                                        <p:tgtEl>
                                          <p:spTgt spid="15"/>
                                        </p:tgtEl>
                                        <p:attrNameLst>
                                          <p:attrName>ppt_x</p:attrName>
                                        </p:attrNameLst>
                                      </p:cBhvr>
                                      <p:tavLst>
                                        <p:tav tm="0">
                                          <p:val>
                                            <p:strVal val="1+#ppt_w/2"/>
                                          </p:val>
                                        </p:tav>
                                        <p:tav tm="100000">
                                          <p:val>
                                            <p:strVal val="#ppt_x"/>
                                          </p:val>
                                        </p:tav>
                                      </p:tavLst>
                                    </p:anim>
                                    <p:anim calcmode="lin" valueType="num">
                                      <p:cBhvr additive="base">
                                        <p:cTn id="99" dur="500" fill="hold"/>
                                        <p:tgtEl>
                                          <p:spTgt spid="15"/>
                                        </p:tgtEl>
                                        <p:attrNameLst>
                                          <p:attrName>ppt_y</p:attrName>
                                        </p:attrNameLst>
                                      </p:cBhvr>
                                      <p:tavLst>
                                        <p:tav tm="0">
                                          <p:val>
                                            <p:strVal val="#ppt_y"/>
                                          </p:val>
                                        </p:tav>
                                        <p:tav tm="100000">
                                          <p:val>
                                            <p:strVal val="#ppt_y"/>
                                          </p:val>
                                        </p:tav>
                                      </p:tavLst>
                                    </p:anim>
                                  </p:childTnLst>
                                </p:cTn>
                              </p:par>
                            </p:childTnLst>
                          </p:cTn>
                        </p:par>
                        <p:par>
                          <p:cTn id="100" fill="hold">
                            <p:stCondLst>
                              <p:cond delay="10000"/>
                            </p:stCondLst>
                            <p:childTnLst>
                              <p:par>
                                <p:cTn id="101" presetID="22" presetClass="entr" presetSubtype="2" fill="hold" grpId="0" nodeType="afterEffect">
                                  <p:stCondLst>
                                    <p:cond delay="0"/>
                                  </p:stCondLst>
                                  <p:childTnLst>
                                    <p:set>
                                      <p:cBhvr>
                                        <p:cTn id="102" dur="1" fill="hold">
                                          <p:stCondLst>
                                            <p:cond delay="0"/>
                                          </p:stCondLst>
                                        </p:cTn>
                                        <p:tgtEl>
                                          <p:spTgt spid="70"/>
                                        </p:tgtEl>
                                        <p:attrNameLst>
                                          <p:attrName>style.visibility</p:attrName>
                                        </p:attrNameLst>
                                      </p:cBhvr>
                                      <p:to>
                                        <p:strVal val="visible"/>
                                      </p:to>
                                    </p:set>
                                    <p:animEffect transition="in" filter="wipe(right)">
                                      <p:cBhvr>
                                        <p:cTn id="103" dur="500"/>
                                        <p:tgtEl>
                                          <p:spTgt spid="70"/>
                                        </p:tgtEl>
                                      </p:cBhvr>
                                    </p:animEffect>
                                  </p:childTnLst>
                                </p:cTn>
                              </p:par>
                            </p:childTnLst>
                          </p:cTn>
                        </p:par>
                        <p:par>
                          <p:cTn id="104" fill="hold">
                            <p:stCondLst>
                              <p:cond delay="10500"/>
                            </p:stCondLst>
                            <p:childTnLst>
                              <p:par>
                                <p:cTn id="105" presetID="22" presetClass="entr" presetSubtype="8" fill="hold" grpId="0" nodeType="afterEffect">
                                  <p:stCondLst>
                                    <p:cond delay="0"/>
                                  </p:stCondLst>
                                  <p:childTnLst>
                                    <p:set>
                                      <p:cBhvr>
                                        <p:cTn id="106" dur="1" fill="hold">
                                          <p:stCondLst>
                                            <p:cond delay="0"/>
                                          </p:stCondLst>
                                        </p:cTn>
                                        <p:tgtEl>
                                          <p:spTgt spid="78"/>
                                        </p:tgtEl>
                                        <p:attrNameLst>
                                          <p:attrName>style.visibility</p:attrName>
                                        </p:attrNameLst>
                                      </p:cBhvr>
                                      <p:to>
                                        <p:strVal val="visible"/>
                                      </p:to>
                                    </p:set>
                                    <p:animEffect transition="in" filter="wipe(left)">
                                      <p:cBhvr>
                                        <p:cTn id="10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70" grpId="0"/>
      <p:bldP spid="7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0630" y="616726"/>
            <a:ext cx="10971372" cy="432148"/>
          </a:xfrm>
        </p:spPr>
        <p:txBody>
          <a:bodyPr/>
          <a:lstStyle/>
          <a:p>
            <a:r>
              <a:rPr lang="en-US" altLang="zh-CN" dirty="0" smtClean="0"/>
              <a:t>1.2</a:t>
            </a:r>
            <a:r>
              <a:rPr lang="zh-CN" altLang="en-US" dirty="0"/>
              <a:t>部分税务业务介绍</a:t>
            </a:r>
            <a:br>
              <a:rPr lang="zh-CN" altLang="en-US" dirty="0"/>
            </a:br>
            <a:endParaRPr lang="zh-CN" altLang="en-US" dirty="0"/>
          </a:p>
        </p:txBody>
      </p:sp>
      <p:grpSp>
        <p:nvGrpSpPr>
          <p:cNvPr id="3" name="组合 2"/>
          <p:cNvGrpSpPr/>
          <p:nvPr/>
        </p:nvGrpSpPr>
        <p:grpSpPr>
          <a:xfrm>
            <a:off x="540084" y="3357778"/>
            <a:ext cx="10379658" cy="2923840"/>
            <a:chOff x="336676" y="2751805"/>
            <a:chExt cx="9039257" cy="2923163"/>
          </a:xfrm>
        </p:grpSpPr>
        <p:sp>
          <p:nvSpPr>
            <p:cNvPr id="4" name="文本框 3"/>
            <p:cNvSpPr txBox="1"/>
            <p:nvPr/>
          </p:nvSpPr>
          <p:spPr>
            <a:xfrm>
              <a:off x="422469" y="3183805"/>
              <a:ext cx="6984000" cy="2491163"/>
            </a:xfrm>
            <a:prstGeom prst="rect">
              <a:avLst/>
            </a:prstGeom>
            <a:noFill/>
            <a:ln w="9525">
              <a:noFill/>
            </a:ln>
          </p:spPr>
          <p:txBody>
            <a:bodyPr wrap="square" anchor="t">
              <a:spAutoFit/>
            </a:bodyPr>
            <a:lstStyle/>
            <a:p>
              <a:pPr>
                <a:lnSpc>
                  <a:spcPct val="150000"/>
                </a:lnSpc>
                <a:buClr>
                  <a:srgbClr val="FFC000"/>
                </a:buClr>
              </a:pPr>
              <a:r>
                <a:rPr lang="zh-CN" altLang="en-US" b="1" dirty="0">
                  <a:latin typeface="宋体" pitchFamily="2" charset="-122"/>
                  <a:sym typeface="+mn-ea"/>
                </a:rPr>
                <a:t>共两类表：税务申报表和财务报表</a:t>
              </a:r>
              <a:endParaRPr lang="en-US" altLang="zh-CN" b="1" dirty="0">
                <a:latin typeface="宋体" pitchFamily="2" charset="-122"/>
                <a:sym typeface="+mn-ea"/>
              </a:endParaRPr>
            </a:p>
            <a:p>
              <a:pPr marL="0" indent="0">
                <a:lnSpc>
                  <a:spcPct val="150000"/>
                </a:lnSpc>
              </a:pPr>
              <a:r>
                <a:rPr lang="zh-CN" altLang="en-US" b="0" dirty="0">
                  <a:latin typeface="宋体" pitchFamily="2" charset="-122"/>
                  <a:cs typeface="黑体" panose="02010609060101010101" pitchFamily="49" charset="-122"/>
                  <a:sym typeface="+mn-ea"/>
                </a:rPr>
                <a:t>增值税申报表：小规模是季度申报表，一般纳税人是月度申报表</a:t>
              </a:r>
              <a:endParaRPr lang="en-US" altLang="zh-CN" b="0" dirty="0">
                <a:latin typeface="宋体" pitchFamily="2" charset="-122"/>
                <a:cs typeface="黑体" panose="02010609060101010101" pitchFamily="49" charset="-122"/>
                <a:sym typeface="+mn-ea"/>
              </a:endParaRPr>
            </a:p>
            <a:p>
              <a:pPr marL="0" indent="0">
                <a:lnSpc>
                  <a:spcPct val="150000"/>
                </a:lnSpc>
              </a:pPr>
              <a:r>
                <a:rPr lang="zh-CN" altLang="en-US" dirty="0">
                  <a:latin typeface="宋体" pitchFamily="2" charset="-122"/>
                  <a:cs typeface="黑体" panose="02010609060101010101" pitchFamily="49" charset="-122"/>
                  <a:sym typeface="+mn-ea"/>
                </a:rPr>
                <a:t>企业</a:t>
              </a:r>
              <a:r>
                <a:rPr lang="zh-CN" altLang="en-US" dirty="0">
                  <a:latin typeface="宋体" pitchFamily="2" charset="-122"/>
                  <a:sym typeface="+mn-ea"/>
                </a:rPr>
                <a:t>所得税</a:t>
              </a:r>
              <a:r>
                <a:rPr lang="zh-CN" altLang="en-US" dirty="0">
                  <a:latin typeface="宋体" pitchFamily="2" charset="-122"/>
                  <a:cs typeface="黑体" panose="02010609060101010101" pitchFamily="49" charset="-122"/>
                  <a:sym typeface="+mn-ea"/>
                </a:rPr>
                <a:t>申报表：季度预缴申报表和年度汇算清缴申报表</a:t>
              </a:r>
              <a:endParaRPr lang="en-US" altLang="zh-CN" dirty="0">
                <a:latin typeface="宋体" pitchFamily="2" charset="-122"/>
                <a:cs typeface="黑体" panose="02010609060101010101" pitchFamily="49" charset="-122"/>
                <a:sym typeface="+mn-ea"/>
              </a:endParaRPr>
            </a:p>
            <a:p>
              <a:pPr marL="0" indent="0">
                <a:lnSpc>
                  <a:spcPct val="150000"/>
                </a:lnSpc>
              </a:pPr>
              <a:r>
                <a:rPr lang="zh-CN" altLang="en-US" dirty="0" smtClean="0">
                  <a:latin typeface="宋体" pitchFamily="2" charset="-122"/>
                  <a:cs typeface="黑体" panose="02010609060101010101" pitchFamily="49" charset="-122"/>
                  <a:sym typeface="+mn-ea"/>
                </a:rPr>
                <a:t>其他小税种：车辆购置税</a:t>
              </a:r>
              <a:endParaRPr lang="en-US" altLang="zh-CN" dirty="0">
                <a:latin typeface="宋体" pitchFamily="2" charset="-122"/>
                <a:cs typeface="黑体" panose="02010609060101010101" pitchFamily="49" charset="-122"/>
                <a:sym typeface="+mn-ea"/>
              </a:endParaRPr>
            </a:p>
            <a:p>
              <a:pPr marL="0" indent="0">
                <a:lnSpc>
                  <a:spcPct val="150000"/>
                </a:lnSpc>
              </a:pPr>
              <a:r>
                <a:rPr lang="zh-CN" altLang="en-US" b="0" dirty="0">
                  <a:latin typeface="宋体" pitchFamily="2" charset="-122"/>
                  <a:cs typeface="黑体" panose="02010609060101010101" pitchFamily="49" charset="-122"/>
                  <a:sym typeface="+mn-ea"/>
                </a:rPr>
                <a:t>财务报表</a:t>
              </a:r>
              <a:r>
                <a:rPr lang="zh-CN" altLang="en-US" b="0" dirty="0" smtClean="0">
                  <a:latin typeface="宋体" pitchFamily="2" charset="-122"/>
                  <a:cs typeface="黑体" panose="02010609060101010101" pitchFamily="49" charset="-122"/>
                  <a:sym typeface="+mn-ea"/>
                </a:rPr>
                <a:t>：季度报表和年度报表，含资产负债表</a:t>
              </a:r>
              <a:r>
                <a:rPr lang="zh-CN" altLang="en-US" b="0" dirty="0">
                  <a:latin typeface="宋体" pitchFamily="2" charset="-122"/>
                  <a:cs typeface="黑体" panose="02010609060101010101" pitchFamily="49" charset="-122"/>
                  <a:sym typeface="+mn-ea"/>
                </a:rPr>
                <a:t>和利润表</a:t>
              </a:r>
              <a:endParaRPr lang="en-US" altLang="zh-CN" sz="1500" b="0" dirty="0">
                <a:latin typeface="黑体" panose="02010609060101010101" pitchFamily="49" charset="-122"/>
                <a:ea typeface="黑体" panose="02010609060101010101" pitchFamily="49" charset="-122"/>
                <a:cs typeface="黑体" panose="02010609060101010101" pitchFamily="49" charset="-122"/>
              </a:endParaRPr>
            </a:p>
          </p:txBody>
        </p:sp>
        <p:sp>
          <p:nvSpPr>
            <p:cNvPr id="5" name="矩形 4"/>
            <p:cNvSpPr/>
            <p:nvPr/>
          </p:nvSpPr>
          <p:spPr>
            <a:xfrm>
              <a:off x="336676" y="2751805"/>
              <a:ext cx="9039257" cy="415402"/>
            </a:xfrm>
            <a:prstGeom prst="rect">
              <a:avLst/>
            </a:prstGeom>
          </p:spPr>
          <p:txBody>
            <a:bodyPr wrap="square">
              <a:spAutoFit/>
            </a:bodyPr>
            <a:lstStyle/>
            <a:p>
              <a:pPr marL="285750" indent="-285750">
                <a:buClr>
                  <a:srgbClr val="FF6600"/>
                </a:buClr>
                <a:buFont typeface="Wingdings" pitchFamily="2" charset="2"/>
                <a:buChar char="l"/>
              </a:pPr>
              <a:r>
                <a:rPr lang="zh-CN" altLang="en-US" b="1" dirty="0">
                  <a:solidFill>
                    <a:srgbClr val="FF0000"/>
                  </a:solidFill>
                </a:rPr>
                <a:t>报</a:t>
              </a:r>
              <a:r>
                <a:rPr lang="zh-CN" altLang="zh-CN" b="1" dirty="0">
                  <a:solidFill>
                    <a:srgbClr val="FF0000"/>
                  </a:solidFill>
                </a:rPr>
                <a:t>什么</a:t>
              </a:r>
              <a:r>
                <a:rPr lang="en-US" altLang="zh-CN" b="1" dirty="0">
                  <a:solidFill>
                    <a:srgbClr val="FF0000"/>
                  </a:solidFill>
                </a:rPr>
                <a:t>--</a:t>
              </a:r>
              <a:r>
                <a:rPr lang="zh-CN" altLang="en-US" b="1" dirty="0">
                  <a:solidFill>
                    <a:srgbClr val="FF0000"/>
                  </a:solidFill>
                </a:rPr>
                <a:t>申报内容</a:t>
              </a:r>
              <a:r>
                <a:rPr lang="zh-CN" altLang="zh-CN" dirty="0"/>
                <a:t>：增值税、企业所得税</a:t>
              </a:r>
              <a:r>
                <a:rPr lang="zh-CN" altLang="zh-CN" dirty="0" smtClean="0"/>
                <a:t>、财务</a:t>
              </a:r>
              <a:r>
                <a:rPr lang="zh-CN" altLang="zh-CN" dirty="0"/>
                <a:t>报表</a:t>
              </a:r>
              <a:endParaRPr lang="zh-CN" altLang="zh-CN" dirty="0"/>
            </a:p>
          </p:txBody>
        </p:sp>
      </p:grpSp>
      <p:sp>
        <p:nvSpPr>
          <p:cNvPr id="6" name="文本框 12"/>
          <p:cNvSpPr txBox="1"/>
          <p:nvPr/>
        </p:nvSpPr>
        <p:spPr>
          <a:xfrm>
            <a:off x="469066" y="1058296"/>
            <a:ext cx="11530796" cy="2031325"/>
          </a:xfrm>
          <a:prstGeom prst="rect">
            <a:avLst/>
          </a:prstGeom>
          <a:noFill/>
          <a:ln w="9525">
            <a:noFill/>
          </a:ln>
        </p:spPr>
        <p:txBody>
          <a:bodyPr wrap="square" anchor="t">
            <a:spAutoFit/>
          </a:bodyPr>
          <a:lstStyle/>
          <a:p>
            <a:pPr marL="285750" indent="-285750">
              <a:lnSpc>
                <a:spcPct val="150000"/>
              </a:lnSpc>
              <a:buClr>
                <a:srgbClr val="FF6600"/>
              </a:buClr>
              <a:buFont typeface="Wingdings" pitchFamily="2" charset="2"/>
              <a:buChar char="l"/>
            </a:pPr>
            <a:r>
              <a:rPr lang="zh-CN" altLang="en-US" b="1" dirty="0">
                <a:solidFill>
                  <a:srgbClr val="FF0000"/>
                </a:solidFill>
                <a:sym typeface="+mn-ea"/>
              </a:rPr>
              <a:t>是什么</a:t>
            </a:r>
            <a:r>
              <a:rPr lang="en-US" altLang="zh-CN" b="1" dirty="0">
                <a:solidFill>
                  <a:srgbClr val="FF0000"/>
                </a:solidFill>
                <a:sym typeface="+mn-ea"/>
              </a:rPr>
              <a:t>--</a:t>
            </a:r>
            <a:r>
              <a:rPr lang="zh-CN" altLang="en-US" b="1" dirty="0">
                <a:solidFill>
                  <a:srgbClr val="FF0000"/>
                </a:solidFill>
                <a:sym typeface="+mn-ea"/>
              </a:rPr>
              <a:t>增值税和企业所得税</a:t>
            </a:r>
            <a:endParaRPr lang="en-US" altLang="zh-CN" b="1" dirty="0">
              <a:solidFill>
                <a:srgbClr val="FF0000"/>
              </a:solidFill>
              <a:sym typeface="+mn-ea"/>
            </a:endParaRPr>
          </a:p>
          <a:p>
            <a:pPr marL="0" indent="0">
              <a:lnSpc>
                <a:spcPct val="150000"/>
              </a:lnSpc>
            </a:pPr>
            <a:r>
              <a:rPr lang="zh-CN" altLang="en-US" dirty="0">
                <a:latin typeface="宋体" pitchFamily="2" charset="-122"/>
              </a:rPr>
              <a:t>增值税：境内销售货物或者加工、修理修配劳务，销售服务、无形资产、不动产以及进口货物的单位和个人；</a:t>
            </a:r>
            <a:endParaRPr lang="en-US" altLang="zh-CN" dirty="0">
              <a:latin typeface="宋体" pitchFamily="2" charset="-122"/>
            </a:endParaRPr>
          </a:p>
          <a:p>
            <a:pPr marL="0" indent="0">
              <a:lnSpc>
                <a:spcPct val="150000"/>
              </a:lnSpc>
            </a:pPr>
            <a:r>
              <a:rPr lang="zh-CN" altLang="en-US" dirty="0">
                <a:latin typeface="宋体" pitchFamily="2" charset="-122"/>
              </a:rPr>
              <a:t>企业所得税：境内取得收入的企业或其他组织，不</a:t>
            </a:r>
            <a:r>
              <a:rPr lang="zh-CN" altLang="en-US" dirty="0" smtClean="0">
                <a:latin typeface="宋体" pitchFamily="2" charset="-122"/>
              </a:rPr>
              <a:t>包括个体工商户、个人</a:t>
            </a:r>
            <a:r>
              <a:rPr lang="zh-CN" altLang="en-US" dirty="0">
                <a:latin typeface="宋体" pitchFamily="2" charset="-122"/>
              </a:rPr>
              <a:t>独资企业、合伙企业；</a:t>
            </a:r>
            <a:endParaRPr lang="en-US" altLang="zh-CN" dirty="0">
              <a:latin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纳税人类型</a:t>
            </a:r>
            <a:endParaRPr lang="zh-CN" altLang="en-US" dirty="0"/>
          </a:p>
        </p:txBody>
      </p:sp>
      <p:pic>
        <p:nvPicPr>
          <p:cNvPr id="2052" name="Picture 4"/>
          <p:cNvPicPr>
            <a:picLocks noChangeAspect="1" noChangeArrowheads="1"/>
          </p:cNvPicPr>
          <p:nvPr/>
        </p:nvPicPr>
        <p:blipFill>
          <a:blip r:embed="rId1" cstate="print"/>
          <a:srcRect/>
          <a:stretch>
            <a:fillRect/>
          </a:stretch>
        </p:blipFill>
        <p:spPr bwMode="auto">
          <a:xfrm>
            <a:off x="0" y="909514"/>
            <a:ext cx="12190413" cy="532859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0630" y="549474"/>
            <a:ext cx="10971372" cy="432148"/>
          </a:xfrm>
        </p:spPr>
        <p:txBody>
          <a:bodyPr/>
          <a:lstStyle/>
          <a:p>
            <a:r>
              <a:rPr lang="en-US" altLang="zh-CN" dirty="0" smtClean="0"/>
              <a:t>1.2</a:t>
            </a:r>
            <a:r>
              <a:rPr lang="zh-CN" altLang="en-US" dirty="0"/>
              <a:t>部分税务业务介绍</a:t>
            </a:r>
            <a:br>
              <a:rPr lang="zh-CN" altLang="en-US" dirty="0"/>
            </a:br>
            <a:endParaRPr lang="zh-CN" altLang="en-US" dirty="0"/>
          </a:p>
        </p:txBody>
      </p:sp>
      <p:sp>
        <p:nvSpPr>
          <p:cNvPr id="3" name="矩形 2"/>
          <p:cNvSpPr/>
          <p:nvPr/>
        </p:nvSpPr>
        <p:spPr>
          <a:xfrm>
            <a:off x="263966" y="1397999"/>
            <a:ext cx="8207504" cy="2516073"/>
          </a:xfrm>
          <a:prstGeom prst="rect">
            <a:avLst/>
          </a:prstGeom>
        </p:spPr>
        <p:txBody>
          <a:bodyPr wrap="square">
            <a:spAutoFit/>
          </a:bodyPr>
          <a:lstStyle/>
          <a:p>
            <a:pPr marL="285750" indent="-285750">
              <a:buClr>
                <a:srgbClr val="FF6600"/>
              </a:buClr>
              <a:buFont typeface="Wingdings" pitchFamily="2" charset="2"/>
              <a:buChar char="l"/>
            </a:pPr>
            <a:r>
              <a:rPr lang="zh-CN" altLang="en-US" b="1" dirty="0">
                <a:solidFill>
                  <a:srgbClr val="FF0000"/>
                </a:solidFill>
              </a:rPr>
              <a:t>怎么报</a:t>
            </a:r>
            <a:r>
              <a:rPr lang="en-US" altLang="zh-CN" b="1" dirty="0">
                <a:solidFill>
                  <a:srgbClr val="FF0000"/>
                </a:solidFill>
              </a:rPr>
              <a:t>—</a:t>
            </a:r>
            <a:r>
              <a:rPr lang="zh-CN" altLang="en-US" b="1" dirty="0">
                <a:solidFill>
                  <a:srgbClr val="FF0000"/>
                </a:solidFill>
              </a:rPr>
              <a:t>申报频率</a:t>
            </a:r>
            <a:endParaRPr lang="en-US" altLang="zh-CN" b="1" dirty="0">
              <a:solidFill>
                <a:srgbClr val="FF0000"/>
              </a:solidFill>
            </a:endParaRPr>
          </a:p>
          <a:p>
            <a:pPr>
              <a:buClr>
                <a:srgbClr val="FFC000"/>
              </a:buClr>
            </a:pPr>
            <a:endParaRPr lang="en-US" altLang="zh-CN" dirty="0">
              <a:latin typeface="宋体" pitchFamily="2" charset="-122"/>
            </a:endParaRPr>
          </a:p>
          <a:p>
            <a:pPr>
              <a:lnSpc>
                <a:spcPct val="150000"/>
              </a:lnSpc>
              <a:buClr>
                <a:srgbClr val="FFC000"/>
              </a:buClr>
            </a:pPr>
            <a:r>
              <a:rPr lang="zh-CN" altLang="en-US" dirty="0" smtClean="0">
                <a:latin typeface="宋体" pitchFamily="2" charset="-122"/>
              </a:rPr>
              <a:t>按月申报为次月</a:t>
            </a:r>
            <a:r>
              <a:rPr lang="en-US" altLang="zh-CN" dirty="0" smtClean="0">
                <a:latin typeface="宋体" pitchFamily="2" charset="-122"/>
              </a:rPr>
              <a:t>1</a:t>
            </a:r>
            <a:r>
              <a:rPr lang="zh-CN" altLang="en-US" dirty="0">
                <a:latin typeface="宋体" pitchFamily="2" charset="-122"/>
              </a:rPr>
              <a:t>日</a:t>
            </a:r>
            <a:r>
              <a:rPr lang="en-US" altLang="zh-CN" dirty="0">
                <a:latin typeface="宋体" pitchFamily="2" charset="-122"/>
              </a:rPr>
              <a:t>—15</a:t>
            </a:r>
            <a:r>
              <a:rPr lang="zh-CN" altLang="en-US" dirty="0">
                <a:latin typeface="宋体" pitchFamily="2" charset="-122"/>
              </a:rPr>
              <a:t>日为申报期，法定节假日顺延；</a:t>
            </a:r>
            <a:endParaRPr lang="en-US" altLang="zh-CN" dirty="0">
              <a:latin typeface="宋体" pitchFamily="2" charset="-122"/>
            </a:endParaRPr>
          </a:p>
          <a:p>
            <a:pPr>
              <a:lnSpc>
                <a:spcPct val="150000"/>
              </a:lnSpc>
            </a:pPr>
            <a:r>
              <a:rPr lang="zh-CN" altLang="en-US" dirty="0">
                <a:latin typeface="宋体" pitchFamily="2" charset="-122"/>
              </a:rPr>
              <a:t>按季</a:t>
            </a:r>
            <a:r>
              <a:rPr lang="zh-CN" altLang="en-US" dirty="0" smtClean="0">
                <a:latin typeface="宋体" pitchFamily="2" charset="-122"/>
              </a:rPr>
              <a:t>申报</a:t>
            </a:r>
            <a:r>
              <a:rPr lang="zh-CN" altLang="en-US" dirty="0">
                <a:latin typeface="宋体" pitchFamily="2" charset="-122"/>
              </a:rPr>
              <a:t>为次季度的</a:t>
            </a:r>
            <a:r>
              <a:rPr lang="en-US" altLang="zh-CN" dirty="0">
                <a:latin typeface="宋体" pitchFamily="2" charset="-122"/>
              </a:rPr>
              <a:t>1</a:t>
            </a:r>
            <a:r>
              <a:rPr lang="zh-CN" altLang="en-US" dirty="0">
                <a:latin typeface="宋体" pitchFamily="2" charset="-122"/>
              </a:rPr>
              <a:t>日</a:t>
            </a:r>
            <a:r>
              <a:rPr lang="en-US" altLang="zh-CN" dirty="0">
                <a:latin typeface="宋体" pitchFamily="2" charset="-122"/>
              </a:rPr>
              <a:t>-15</a:t>
            </a:r>
            <a:r>
              <a:rPr lang="zh-CN" altLang="en-US" dirty="0">
                <a:latin typeface="宋体" pitchFamily="2" charset="-122"/>
              </a:rPr>
              <a:t>日，法定节假日顺延；</a:t>
            </a:r>
            <a:endParaRPr lang="en-US" altLang="zh-CN" dirty="0">
              <a:latin typeface="宋体" pitchFamily="2" charset="-122"/>
            </a:endParaRPr>
          </a:p>
          <a:p>
            <a:pPr>
              <a:lnSpc>
                <a:spcPct val="150000"/>
              </a:lnSpc>
            </a:pPr>
            <a:r>
              <a:rPr lang="zh-CN" altLang="en-US" dirty="0">
                <a:latin typeface="宋体" pitchFamily="2" charset="-122"/>
              </a:rPr>
              <a:t>按年</a:t>
            </a:r>
            <a:r>
              <a:rPr lang="zh-CN" altLang="en-US" dirty="0" smtClean="0">
                <a:latin typeface="宋体" pitchFamily="2" charset="-122"/>
              </a:rPr>
              <a:t>申报</a:t>
            </a:r>
            <a:r>
              <a:rPr lang="zh-CN" altLang="en-US" dirty="0">
                <a:latin typeface="宋体" pitchFamily="2" charset="-122"/>
              </a:rPr>
              <a:t>为次年的</a:t>
            </a:r>
            <a:r>
              <a:rPr lang="en-US" altLang="zh-CN" dirty="0">
                <a:latin typeface="宋体" pitchFamily="2" charset="-122"/>
              </a:rPr>
              <a:t>1</a:t>
            </a:r>
            <a:r>
              <a:rPr lang="zh-CN" altLang="en-US" dirty="0">
                <a:latin typeface="宋体" pitchFamily="2" charset="-122"/>
              </a:rPr>
              <a:t>月</a:t>
            </a:r>
            <a:r>
              <a:rPr lang="en-US" altLang="zh-CN" dirty="0">
                <a:latin typeface="宋体" pitchFamily="2" charset="-122"/>
              </a:rPr>
              <a:t>1</a:t>
            </a:r>
            <a:r>
              <a:rPr lang="zh-CN" altLang="en-US" dirty="0">
                <a:latin typeface="宋体" pitchFamily="2" charset="-122"/>
              </a:rPr>
              <a:t>日</a:t>
            </a:r>
            <a:r>
              <a:rPr lang="en-US" altLang="zh-CN" dirty="0">
                <a:latin typeface="宋体" pitchFamily="2" charset="-122"/>
              </a:rPr>
              <a:t>-5</a:t>
            </a:r>
            <a:r>
              <a:rPr lang="zh-CN" altLang="en-US" dirty="0">
                <a:latin typeface="宋体" pitchFamily="2" charset="-122"/>
              </a:rPr>
              <a:t>月</a:t>
            </a:r>
            <a:r>
              <a:rPr lang="en-US" altLang="zh-CN" dirty="0">
                <a:latin typeface="宋体" pitchFamily="2" charset="-122"/>
              </a:rPr>
              <a:t>31</a:t>
            </a:r>
            <a:r>
              <a:rPr lang="zh-CN" altLang="en-US" dirty="0">
                <a:latin typeface="宋体" pitchFamily="2" charset="-122"/>
              </a:rPr>
              <a:t>日；</a:t>
            </a:r>
            <a:endParaRPr lang="en-US" altLang="zh-CN" dirty="0">
              <a:latin typeface="宋体" pitchFamily="2" charset="-122"/>
            </a:endParaRPr>
          </a:p>
          <a:p>
            <a:endParaRPr lang="en-US" altLang="zh-CN" dirty="0">
              <a:latin typeface="微软雅黑 Light" panose="020B0502040204020203" pitchFamily="34" charset="-122"/>
              <a:ea typeface="微软雅黑 Light" panose="020B0502040204020203" pitchFamily="34" charset="-122"/>
            </a:endParaRPr>
          </a:p>
        </p:txBody>
      </p:sp>
      <p:sp>
        <p:nvSpPr>
          <p:cNvPr id="4" name="矩形 3"/>
          <p:cNvSpPr/>
          <p:nvPr/>
        </p:nvSpPr>
        <p:spPr>
          <a:xfrm>
            <a:off x="264160" y="3717925"/>
            <a:ext cx="11550650" cy="2030095"/>
          </a:xfrm>
          <a:prstGeom prst="rect">
            <a:avLst/>
          </a:prstGeom>
        </p:spPr>
        <p:txBody>
          <a:bodyPr wrap="square">
            <a:spAutoFit/>
          </a:bodyPr>
          <a:lstStyle/>
          <a:p>
            <a:pPr marL="285750" indent="-285750">
              <a:buClr>
                <a:srgbClr val="FF6600"/>
              </a:buClr>
              <a:buFont typeface="Wingdings" pitchFamily="2" charset="2"/>
              <a:buChar char="l"/>
            </a:pPr>
            <a:r>
              <a:rPr lang="zh-CN" altLang="en-US" b="1" dirty="0">
                <a:solidFill>
                  <a:srgbClr val="FF0000"/>
                </a:solidFill>
              </a:rPr>
              <a:t>报多少</a:t>
            </a:r>
            <a:r>
              <a:rPr lang="en-US" altLang="zh-CN" b="1" dirty="0">
                <a:solidFill>
                  <a:srgbClr val="FF0000"/>
                </a:solidFill>
              </a:rPr>
              <a:t>—</a:t>
            </a:r>
            <a:r>
              <a:rPr lang="zh-CN" altLang="en-US" b="1" dirty="0">
                <a:solidFill>
                  <a:srgbClr val="FF0000"/>
                </a:solidFill>
              </a:rPr>
              <a:t>计税依据</a:t>
            </a:r>
            <a:endParaRPr lang="en-US" altLang="zh-CN" b="1" dirty="0">
              <a:solidFill>
                <a:srgbClr val="FF0000"/>
              </a:solidFill>
            </a:endParaRPr>
          </a:p>
          <a:p>
            <a:pPr>
              <a:buClr>
                <a:srgbClr val="FFC000"/>
              </a:buClr>
            </a:pPr>
            <a:endParaRPr lang="en-US" altLang="zh-CN" dirty="0">
              <a:latin typeface="宋体" pitchFamily="2" charset="-122"/>
            </a:endParaRPr>
          </a:p>
          <a:p>
            <a:pPr>
              <a:lnSpc>
                <a:spcPct val="150000"/>
              </a:lnSpc>
            </a:pPr>
            <a:r>
              <a:rPr lang="zh-CN" altLang="zh-CN" dirty="0" smtClean="0">
                <a:latin typeface="宋体" pitchFamily="2" charset="-122"/>
              </a:rPr>
              <a:t>增值税</a:t>
            </a:r>
            <a:r>
              <a:rPr lang="zh-CN" altLang="en-US" dirty="0" smtClean="0">
                <a:latin typeface="宋体" pitchFamily="2" charset="-122"/>
              </a:rPr>
              <a:t>：</a:t>
            </a:r>
            <a:r>
              <a:rPr lang="zh-CN" altLang="zh-CN" dirty="0" smtClean="0">
                <a:latin typeface="宋体" pitchFamily="2" charset="-122"/>
              </a:rPr>
              <a:t>以</a:t>
            </a:r>
            <a:r>
              <a:rPr lang="zh-CN" altLang="en-US" dirty="0" smtClean="0">
                <a:latin typeface="宋体" pitchFamily="2" charset="-122"/>
              </a:rPr>
              <a:t>应税</a:t>
            </a:r>
            <a:r>
              <a:rPr lang="zh-CN" altLang="zh-CN" dirty="0" smtClean="0">
                <a:latin typeface="宋体" pitchFamily="2" charset="-122"/>
              </a:rPr>
              <a:t>销售</a:t>
            </a:r>
            <a:r>
              <a:rPr lang="zh-CN" altLang="zh-CN" dirty="0">
                <a:latin typeface="宋体" pitchFamily="2" charset="-122"/>
              </a:rPr>
              <a:t>收入为基数</a:t>
            </a:r>
            <a:r>
              <a:rPr lang="en-US" altLang="zh-CN" dirty="0">
                <a:latin typeface="宋体" pitchFamily="2" charset="-122"/>
              </a:rPr>
              <a:t>*</a:t>
            </a:r>
            <a:r>
              <a:rPr lang="zh-CN" altLang="zh-CN" dirty="0">
                <a:latin typeface="宋体" pitchFamily="2" charset="-122"/>
              </a:rPr>
              <a:t>适用</a:t>
            </a:r>
            <a:r>
              <a:rPr lang="zh-CN" altLang="zh-CN" dirty="0" smtClean="0">
                <a:latin typeface="宋体" pitchFamily="2" charset="-122"/>
              </a:rPr>
              <a:t>税率</a:t>
            </a:r>
            <a:r>
              <a:rPr lang="en-US" altLang="zh-CN" dirty="0" smtClean="0">
                <a:latin typeface="宋体" pitchFamily="2" charset="-122"/>
              </a:rPr>
              <a:t>-</a:t>
            </a:r>
            <a:r>
              <a:rPr lang="zh-CN" altLang="en-US" dirty="0" smtClean="0">
                <a:latin typeface="宋体" pitchFamily="2" charset="-122"/>
              </a:rPr>
              <a:t>进项税额</a:t>
            </a:r>
            <a:r>
              <a:rPr lang="en-US" altLang="zh-CN" dirty="0" smtClean="0">
                <a:latin typeface="宋体" pitchFamily="2" charset="-122"/>
              </a:rPr>
              <a:t>+</a:t>
            </a:r>
            <a:r>
              <a:rPr lang="zh-CN" altLang="en-US" dirty="0" smtClean="0">
                <a:latin typeface="宋体" pitchFamily="2" charset="-122"/>
              </a:rPr>
              <a:t>进项税额转出；</a:t>
            </a:r>
            <a:endParaRPr lang="zh-CN" altLang="zh-CN" dirty="0">
              <a:latin typeface="宋体" pitchFamily="2" charset="-122"/>
            </a:endParaRPr>
          </a:p>
          <a:p>
            <a:pPr>
              <a:lnSpc>
                <a:spcPct val="150000"/>
              </a:lnSpc>
            </a:pPr>
            <a:r>
              <a:rPr lang="zh-CN" altLang="zh-CN" dirty="0">
                <a:latin typeface="宋体" pitchFamily="2" charset="-122"/>
              </a:rPr>
              <a:t>企业</a:t>
            </a:r>
            <a:r>
              <a:rPr lang="zh-CN" altLang="zh-CN" dirty="0" smtClean="0">
                <a:latin typeface="宋体" pitchFamily="2" charset="-122"/>
              </a:rPr>
              <a:t>所得税</a:t>
            </a:r>
            <a:r>
              <a:rPr lang="zh-CN" altLang="en-US" dirty="0" smtClean="0">
                <a:latin typeface="宋体" pitchFamily="2" charset="-122"/>
              </a:rPr>
              <a:t>：</a:t>
            </a:r>
            <a:r>
              <a:rPr lang="zh-CN" altLang="zh-CN" dirty="0" smtClean="0">
                <a:latin typeface="宋体" pitchFamily="2" charset="-122"/>
              </a:rPr>
              <a:t>以</a:t>
            </a:r>
            <a:r>
              <a:rPr lang="zh-CN" altLang="zh-CN" dirty="0">
                <a:latin typeface="宋体" pitchFamily="2" charset="-122"/>
              </a:rPr>
              <a:t>应纳税所得额</a:t>
            </a:r>
            <a:r>
              <a:rPr lang="zh-CN" altLang="zh-CN" dirty="0" smtClean="0">
                <a:latin typeface="宋体" pitchFamily="2" charset="-122"/>
              </a:rPr>
              <a:t>（</a:t>
            </a:r>
            <a:r>
              <a:rPr lang="zh-CN" altLang="en-US" dirty="0" smtClean="0">
                <a:latin typeface="宋体" pitchFamily="2" charset="-122"/>
              </a:rPr>
              <a:t>会计利润</a:t>
            </a:r>
            <a:r>
              <a:rPr lang="en-US" altLang="zh-CN" dirty="0" smtClean="0">
                <a:latin typeface="宋体" pitchFamily="2" charset="-122"/>
              </a:rPr>
              <a:t>±</a:t>
            </a:r>
            <a:r>
              <a:rPr lang="zh-CN" altLang="zh-CN" dirty="0" smtClean="0">
                <a:latin typeface="宋体" pitchFamily="2" charset="-122"/>
              </a:rPr>
              <a:t>纳税</a:t>
            </a:r>
            <a:r>
              <a:rPr lang="zh-CN" altLang="zh-CN" dirty="0">
                <a:latin typeface="宋体" pitchFamily="2" charset="-122"/>
              </a:rPr>
              <a:t>调增调减）</a:t>
            </a:r>
            <a:r>
              <a:rPr lang="en-US" altLang="zh-CN" dirty="0">
                <a:latin typeface="宋体" pitchFamily="2" charset="-122"/>
              </a:rPr>
              <a:t>*</a:t>
            </a:r>
            <a:r>
              <a:rPr lang="zh-CN" altLang="zh-CN" dirty="0">
                <a:latin typeface="宋体" pitchFamily="2" charset="-122"/>
              </a:rPr>
              <a:t>适用税率</a:t>
            </a:r>
            <a:r>
              <a:rPr lang="zh-CN" altLang="en-US" dirty="0">
                <a:latin typeface="宋体" pitchFamily="2" charset="-122"/>
              </a:rPr>
              <a:t>；</a:t>
            </a:r>
            <a:endParaRPr lang="zh-CN" altLang="zh-CN" dirty="0">
              <a:latin typeface="宋体" pitchFamily="2" charset="-122"/>
            </a:endParaRPr>
          </a:p>
          <a:p>
            <a:endParaRPr lang="en-US" altLang="zh-CN"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a:t>
            </a:r>
            <a:r>
              <a:rPr lang="en-US" altLang="zh-CN" dirty="0" smtClean="0"/>
              <a:t>2019</a:t>
            </a:r>
            <a:r>
              <a:rPr lang="zh-CN" altLang="en-US" dirty="0" smtClean="0"/>
              <a:t>年最重要的政策调整内容</a:t>
            </a:r>
            <a:endParaRPr lang="zh-CN" altLang="en-US" dirty="0"/>
          </a:p>
        </p:txBody>
      </p:sp>
      <p:sp>
        <p:nvSpPr>
          <p:cNvPr id="3" name="矩形 2"/>
          <p:cNvSpPr/>
          <p:nvPr/>
        </p:nvSpPr>
        <p:spPr>
          <a:xfrm>
            <a:off x="622598" y="1629594"/>
            <a:ext cx="10225136" cy="2971800"/>
          </a:xfrm>
          <a:prstGeom prst="rect">
            <a:avLst/>
          </a:prstGeom>
        </p:spPr>
        <p:txBody>
          <a:bodyPr wrap="square">
            <a:spAutoFit/>
          </a:bodyPr>
          <a:lstStyle/>
          <a:p>
            <a:pPr>
              <a:lnSpc>
                <a:spcPct val="150000"/>
              </a:lnSpc>
            </a:pPr>
            <a:r>
              <a:rPr lang="zh-CN" altLang="en-US" dirty="0" smtClean="0">
                <a:latin typeface="+mj-ea"/>
                <a:ea typeface="+mj-ea"/>
              </a:rPr>
              <a:t>一、增值税税率下调：</a:t>
            </a:r>
            <a:r>
              <a:rPr lang="en-US" altLang="zh-CN" dirty="0" smtClean="0">
                <a:latin typeface="+mj-ea"/>
                <a:ea typeface="+mj-ea"/>
              </a:rPr>
              <a:t>16%</a:t>
            </a:r>
            <a:r>
              <a:rPr lang="zh-CN" altLang="en-US" dirty="0" smtClean="0">
                <a:latin typeface="+mj-ea"/>
                <a:ea typeface="+mj-ea"/>
              </a:rPr>
              <a:t>降至</a:t>
            </a:r>
            <a:r>
              <a:rPr lang="en-US" altLang="zh-CN" dirty="0" smtClean="0">
                <a:latin typeface="+mj-ea"/>
                <a:ea typeface="+mj-ea"/>
              </a:rPr>
              <a:t>13%,10%</a:t>
            </a:r>
            <a:r>
              <a:rPr lang="zh-CN" altLang="en-US" dirty="0" smtClean="0">
                <a:latin typeface="+mj-ea"/>
                <a:ea typeface="+mj-ea"/>
              </a:rPr>
              <a:t>降至</a:t>
            </a:r>
            <a:r>
              <a:rPr lang="en-US" altLang="zh-CN" dirty="0" smtClean="0">
                <a:latin typeface="+mj-ea"/>
                <a:ea typeface="+mj-ea"/>
              </a:rPr>
              <a:t>9%</a:t>
            </a:r>
            <a:r>
              <a:rPr lang="zh-CN" altLang="en-US" dirty="0" smtClean="0">
                <a:latin typeface="+mj-ea"/>
                <a:ea typeface="+mj-ea"/>
              </a:rPr>
              <a:t>。</a:t>
            </a:r>
            <a:endParaRPr lang="en-US" altLang="zh-CN" dirty="0" smtClean="0">
              <a:latin typeface="+mj-ea"/>
              <a:ea typeface="+mj-ea"/>
            </a:endParaRPr>
          </a:p>
          <a:p>
            <a:pPr>
              <a:lnSpc>
                <a:spcPct val="150000"/>
              </a:lnSpc>
            </a:pPr>
            <a:r>
              <a:rPr lang="zh-CN" altLang="en-US" dirty="0" smtClean="0">
                <a:latin typeface="+mj-ea"/>
                <a:ea typeface="+mj-ea"/>
              </a:rPr>
              <a:t>二、对小规模纳税人增值税免征：季度销售额</a:t>
            </a:r>
            <a:r>
              <a:rPr lang="en-US" altLang="zh-CN" dirty="0" smtClean="0">
                <a:latin typeface="+mj-ea"/>
                <a:ea typeface="+mj-ea"/>
              </a:rPr>
              <a:t>30</a:t>
            </a:r>
            <a:r>
              <a:rPr lang="zh-CN" altLang="en-US" dirty="0" smtClean="0">
                <a:latin typeface="+mj-ea"/>
                <a:ea typeface="+mj-ea"/>
              </a:rPr>
              <a:t>万元以下（含本数），即年度不含税销售收入不超过</a:t>
            </a:r>
            <a:r>
              <a:rPr lang="en-US" altLang="zh-CN" dirty="0" smtClean="0">
                <a:latin typeface="+mj-ea"/>
                <a:ea typeface="+mj-ea"/>
              </a:rPr>
              <a:t>120</a:t>
            </a:r>
            <a:r>
              <a:rPr lang="zh-CN" altLang="en-US" dirty="0" smtClean="0">
                <a:latin typeface="+mj-ea"/>
                <a:ea typeface="+mj-ea"/>
              </a:rPr>
              <a:t>万元，免征增值税。</a:t>
            </a:r>
            <a:endParaRPr lang="zh-CN" altLang="en-US" dirty="0" smtClean="0">
              <a:latin typeface="+mj-ea"/>
              <a:ea typeface="+mj-ea"/>
            </a:endParaRPr>
          </a:p>
          <a:p>
            <a:pPr>
              <a:lnSpc>
                <a:spcPct val="150000"/>
              </a:lnSpc>
            </a:pPr>
            <a:r>
              <a:rPr lang="zh-CN" altLang="en-US" dirty="0" smtClean="0">
                <a:latin typeface="+mj-ea"/>
                <a:ea typeface="+mj-ea"/>
              </a:rPr>
              <a:t>三、对小型微利企业减税：年应纳税所得额不超过</a:t>
            </a:r>
            <a:r>
              <a:rPr lang="en-US" altLang="zh-CN" dirty="0" smtClean="0">
                <a:latin typeface="+mj-ea"/>
                <a:ea typeface="+mj-ea"/>
              </a:rPr>
              <a:t>100</a:t>
            </a:r>
            <a:r>
              <a:rPr lang="zh-CN" altLang="en-US" dirty="0" smtClean="0">
                <a:latin typeface="+mj-ea"/>
                <a:ea typeface="+mj-ea"/>
              </a:rPr>
              <a:t>万元的部分，实际税负</a:t>
            </a:r>
            <a:r>
              <a:rPr lang="en-US" altLang="zh-CN" dirty="0" smtClean="0">
                <a:latin typeface="+mj-ea"/>
                <a:ea typeface="+mj-ea"/>
              </a:rPr>
              <a:t>5%</a:t>
            </a:r>
            <a:r>
              <a:rPr lang="zh-CN" altLang="en-US" dirty="0" smtClean="0">
                <a:latin typeface="+mj-ea"/>
                <a:ea typeface="+mj-ea"/>
              </a:rPr>
              <a:t>；对年应纳税所得额超过</a:t>
            </a:r>
            <a:r>
              <a:rPr lang="en-US" altLang="zh-CN" dirty="0" smtClean="0">
                <a:latin typeface="+mj-ea"/>
                <a:ea typeface="+mj-ea"/>
              </a:rPr>
              <a:t>100</a:t>
            </a:r>
            <a:r>
              <a:rPr lang="zh-CN" altLang="en-US" dirty="0" smtClean="0">
                <a:latin typeface="+mj-ea"/>
                <a:ea typeface="+mj-ea"/>
              </a:rPr>
              <a:t>万元但不超过</a:t>
            </a:r>
            <a:r>
              <a:rPr lang="en-US" altLang="zh-CN" dirty="0" smtClean="0">
                <a:latin typeface="+mj-ea"/>
                <a:ea typeface="+mj-ea"/>
              </a:rPr>
              <a:t>300</a:t>
            </a:r>
            <a:r>
              <a:rPr lang="zh-CN" altLang="en-US" dirty="0" smtClean="0">
                <a:latin typeface="+mj-ea"/>
                <a:ea typeface="+mj-ea"/>
              </a:rPr>
              <a:t>万元的部分，实际税负</a:t>
            </a:r>
            <a:r>
              <a:rPr lang="en-US" altLang="zh-CN" dirty="0" smtClean="0">
                <a:latin typeface="+mj-ea"/>
                <a:ea typeface="+mj-ea"/>
              </a:rPr>
              <a:t>10%</a:t>
            </a:r>
            <a:r>
              <a:rPr lang="zh-CN" altLang="en-US" dirty="0" smtClean="0">
                <a:latin typeface="+mj-ea"/>
                <a:ea typeface="+mj-ea"/>
              </a:rPr>
              <a:t>。</a:t>
            </a:r>
            <a:endParaRPr lang="zh-CN" altLang="en-US" dirty="0" smtClean="0">
              <a:latin typeface="+mj-ea"/>
              <a:ea typeface="+mj-ea"/>
            </a:endParaRPr>
          </a:p>
          <a:p>
            <a:pPr>
              <a:lnSpc>
                <a:spcPct val="150000"/>
              </a:lnSpc>
            </a:pPr>
            <a:r>
              <a:rPr lang="zh-CN" altLang="en-US" dirty="0" smtClean="0">
                <a:latin typeface="+mj-ea"/>
                <a:ea typeface="+mj-ea"/>
              </a:rPr>
              <a:t>四、小规模纳税人自开专票已覆盖</a:t>
            </a:r>
            <a:r>
              <a:rPr lang="en-US" altLang="zh-CN" dirty="0" smtClean="0">
                <a:latin typeface="+mj-ea"/>
                <a:ea typeface="+mj-ea"/>
              </a:rPr>
              <a:t>8</a:t>
            </a:r>
            <a:r>
              <a:rPr lang="zh-CN" altLang="en-US" dirty="0" smtClean="0">
                <a:latin typeface="+mj-ea"/>
                <a:ea typeface="+mj-ea"/>
              </a:rPr>
              <a:t>大类行业。 </a:t>
            </a:r>
            <a:endParaRPr lang="zh-CN" altLang="en-US" dirty="0">
              <a:latin typeface="+mj-ea"/>
              <a:ea typeface="+mj-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12165" y="381810"/>
            <a:ext cx="10971372" cy="479245"/>
          </a:xfrm>
          <a:prstGeom prst="rect">
            <a:avLst/>
          </a:prstGeom>
        </p:spPr>
        <p:txBody>
          <a:bodyPr wrap="square">
            <a:spAutoFit/>
          </a:bodyPr>
          <a:lstStyle/>
          <a:p>
            <a:r>
              <a:rPr lang="en-US" altLang="zh-CN" b="1" dirty="0" smtClean="0">
                <a:solidFill>
                  <a:schemeClr val="tx1"/>
                </a:solidFill>
                <a:latin typeface="黑体" panose="02010609060101010101" pitchFamily="49" charset="-122"/>
                <a:ea typeface="黑体" panose="02010609060101010101" pitchFamily="49" charset="-122"/>
              </a:rPr>
              <a:t>2.1</a:t>
            </a:r>
            <a:r>
              <a:rPr lang="zh-CN" altLang="en-US" b="1" dirty="0" smtClean="0">
                <a:solidFill>
                  <a:schemeClr val="tx1"/>
                </a:solidFill>
                <a:latin typeface="黑体" panose="02010609060101010101" pitchFamily="49" charset="-122"/>
                <a:ea typeface="黑体" panose="02010609060101010101" pitchFamily="49" charset="-122"/>
              </a:rPr>
              <a:t>小</a:t>
            </a:r>
            <a:r>
              <a:rPr lang="zh-CN" altLang="en-US" b="1" dirty="0">
                <a:solidFill>
                  <a:schemeClr val="tx1"/>
                </a:solidFill>
                <a:latin typeface="黑体" panose="02010609060101010101" pitchFamily="49" charset="-122"/>
                <a:ea typeface="黑体" panose="02010609060101010101" pitchFamily="49" charset="-122"/>
              </a:rPr>
              <a:t>微</a:t>
            </a:r>
            <a:r>
              <a:rPr lang="zh-CN" altLang="en-US" b="1" dirty="0" smtClean="0">
                <a:solidFill>
                  <a:schemeClr val="tx1"/>
                </a:solidFill>
                <a:latin typeface="黑体" panose="02010609060101010101" pitchFamily="49" charset="-122"/>
                <a:ea typeface="黑体" panose="02010609060101010101" pitchFamily="49" charset="-122"/>
              </a:rPr>
              <a:t>企业主要税收</a:t>
            </a:r>
            <a:r>
              <a:rPr lang="zh-CN" altLang="en-US" b="1" dirty="0">
                <a:solidFill>
                  <a:schemeClr val="tx1"/>
                </a:solidFill>
                <a:latin typeface="黑体" panose="02010609060101010101" pitchFamily="49" charset="-122"/>
                <a:ea typeface="黑体" panose="02010609060101010101" pitchFamily="49" charset="-122"/>
              </a:rPr>
              <a:t>优惠政策</a:t>
            </a:r>
            <a:endParaRPr lang="zh-CN" altLang="en-US" b="1" dirty="0">
              <a:solidFill>
                <a:schemeClr val="tx1"/>
              </a:solidFill>
            </a:endParaRPr>
          </a:p>
        </p:txBody>
      </p:sp>
      <p:sp>
        <p:nvSpPr>
          <p:cNvPr id="6" name="矩形 5"/>
          <p:cNvSpPr/>
          <p:nvPr/>
        </p:nvSpPr>
        <p:spPr>
          <a:xfrm>
            <a:off x="670742" y="1886033"/>
            <a:ext cx="10438640" cy="1060450"/>
          </a:xfrm>
          <a:prstGeom prst="rect">
            <a:avLst/>
          </a:prstGeom>
        </p:spPr>
        <p:txBody>
          <a:bodyPr wrap="square">
            <a:spAutoFit/>
          </a:bodyPr>
          <a:lstStyle/>
          <a:p>
            <a:pPr>
              <a:lnSpc>
                <a:spcPct val="150000"/>
              </a:lnSpc>
            </a:pPr>
            <a:r>
              <a:rPr dirty="0">
                <a:solidFill>
                  <a:srgbClr val="333333"/>
                </a:solidFill>
                <a:latin typeface="宋体" pitchFamily="2" charset="-122"/>
              </a:rPr>
              <a:t>对主要包括小微企业、个体工商户和其他个人的小规模纳税人，将增值税起征点由月销售额3万元提高到10万元。</a:t>
            </a:r>
            <a:r>
              <a:rPr lang="zh-CN" altLang="en-US" dirty="0">
                <a:solidFill>
                  <a:srgbClr val="333333"/>
                </a:solidFill>
                <a:latin typeface="宋体" pitchFamily="2" charset="-122"/>
              </a:rPr>
              <a:t>自</a:t>
            </a:r>
            <a:r>
              <a:rPr lang="en-US" altLang="zh-CN" dirty="0">
                <a:solidFill>
                  <a:srgbClr val="333333"/>
                </a:solidFill>
                <a:latin typeface="宋体" pitchFamily="2" charset="-122"/>
              </a:rPr>
              <a:t>2019</a:t>
            </a:r>
            <a:r>
              <a:rPr lang="zh-CN" altLang="en-US" dirty="0">
                <a:solidFill>
                  <a:srgbClr val="333333"/>
                </a:solidFill>
                <a:latin typeface="宋体" pitchFamily="2" charset="-122"/>
              </a:rPr>
              <a:t>年</a:t>
            </a:r>
            <a:r>
              <a:rPr lang="en-US" altLang="zh-CN" dirty="0">
                <a:solidFill>
                  <a:srgbClr val="333333"/>
                </a:solidFill>
                <a:latin typeface="宋体" pitchFamily="2" charset="-122"/>
              </a:rPr>
              <a:t>1</a:t>
            </a:r>
            <a:r>
              <a:rPr lang="zh-CN" altLang="en-US" dirty="0">
                <a:solidFill>
                  <a:srgbClr val="333333"/>
                </a:solidFill>
                <a:latin typeface="宋体" pitchFamily="2" charset="-122"/>
              </a:rPr>
              <a:t>月</a:t>
            </a:r>
            <a:r>
              <a:rPr lang="en-US" altLang="zh-CN" dirty="0">
                <a:solidFill>
                  <a:srgbClr val="333333"/>
                </a:solidFill>
                <a:latin typeface="宋体" pitchFamily="2" charset="-122"/>
              </a:rPr>
              <a:t>1</a:t>
            </a:r>
            <a:r>
              <a:rPr lang="zh-CN" altLang="en-US" dirty="0">
                <a:solidFill>
                  <a:srgbClr val="333333"/>
                </a:solidFill>
                <a:latin typeface="宋体" pitchFamily="2" charset="-122"/>
              </a:rPr>
              <a:t>日起至</a:t>
            </a:r>
            <a:r>
              <a:rPr lang="en-US" altLang="zh-CN" dirty="0">
                <a:solidFill>
                  <a:srgbClr val="333333"/>
                </a:solidFill>
                <a:latin typeface="宋体" pitchFamily="2" charset="-122"/>
              </a:rPr>
              <a:t>2021</a:t>
            </a:r>
            <a:r>
              <a:rPr lang="zh-CN" altLang="en-US" dirty="0">
                <a:solidFill>
                  <a:srgbClr val="333333"/>
                </a:solidFill>
                <a:latin typeface="宋体" pitchFamily="2" charset="-122"/>
              </a:rPr>
              <a:t>年</a:t>
            </a:r>
            <a:r>
              <a:rPr lang="en-US" altLang="zh-CN" dirty="0">
                <a:solidFill>
                  <a:srgbClr val="333333"/>
                </a:solidFill>
                <a:latin typeface="宋体" pitchFamily="2" charset="-122"/>
              </a:rPr>
              <a:t>12</a:t>
            </a:r>
            <a:r>
              <a:rPr lang="zh-CN" altLang="en-US" dirty="0">
                <a:solidFill>
                  <a:srgbClr val="333333"/>
                </a:solidFill>
                <a:latin typeface="宋体" pitchFamily="2" charset="-122"/>
              </a:rPr>
              <a:t>月</a:t>
            </a:r>
            <a:r>
              <a:rPr lang="en-US" altLang="zh-CN" dirty="0">
                <a:solidFill>
                  <a:srgbClr val="333333"/>
                </a:solidFill>
                <a:latin typeface="宋体" pitchFamily="2" charset="-122"/>
              </a:rPr>
              <a:t>31</a:t>
            </a:r>
            <a:r>
              <a:rPr lang="zh-CN" altLang="en-US" dirty="0">
                <a:solidFill>
                  <a:srgbClr val="333333"/>
                </a:solidFill>
                <a:latin typeface="宋体" pitchFamily="2" charset="-122"/>
              </a:rPr>
              <a:t>日，暂免征收增值税。</a:t>
            </a:r>
            <a:endParaRPr lang="zh-CN" altLang="en-US" dirty="0"/>
          </a:p>
        </p:txBody>
      </p:sp>
      <p:sp>
        <p:nvSpPr>
          <p:cNvPr id="7" name="矩形 6"/>
          <p:cNvSpPr/>
          <p:nvPr/>
        </p:nvSpPr>
        <p:spPr>
          <a:xfrm>
            <a:off x="623918" y="1359977"/>
            <a:ext cx="4031127" cy="415498"/>
          </a:xfrm>
          <a:prstGeom prst="rect">
            <a:avLst/>
          </a:prstGeom>
        </p:spPr>
        <p:txBody>
          <a:bodyPr wrap="square">
            <a:spAutoFit/>
          </a:bodyPr>
          <a:lstStyle/>
          <a:p>
            <a:pPr marL="285750" indent="-285750">
              <a:buClr>
                <a:srgbClr val="C00000"/>
              </a:buClr>
              <a:buFont typeface="Wingdings" pitchFamily="2" charset="2"/>
              <a:buChar char="Ø"/>
            </a:pPr>
            <a:r>
              <a:rPr lang="zh-CN" altLang="en-US" dirty="0" smtClean="0">
                <a:latin typeface="黑体" panose="02010609060101010101" pitchFamily="49" charset="-122"/>
                <a:ea typeface="黑体" panose="02010609060101010101" pitchFamily="49" charset="-122"/>
              </a:rPr>
              <a:t>小规模纳税人增值税免征政策</a:t>
            </a:r>
            <a:endParaRPr lang="zh-CN" altLang="en-US" dirty="0"/>
          </a:p>
        </p:txBody>
      </p:sp>
      <p:pic>
        <p:nvPicPr>
          <p:cNvPr id="23553" name="Picture 1" descr="C:\Users\lenovo\Documents\Tencent Files\1398948527\Image\C2C\2~SCDW_5G%YQ4FN)NJ6}304.png"/>
          <p:cNvPicPr>
            <a:picLocks noChangeAspect="1" noChangeArrowheads="1"/>
          </p:cNvPicPr>
          <p:nvPr/>
        </p:nvPicPr>
        <p:blipFill>
          <a:blip r:embed="rId1" cstate="print"/>
          <a:srcRect/>
          <a:stretch>
            <a:fillRect/>
          </a:stretch>
        </p:blipFill>
        <p:spPr bwMode="auto">
          <a:xfrm>
            <a:off x="1054646" y="3429794"/>
            <a:ext cx="7056784" cy="2448272"/>
          </a:xfrm>
          <a:prstGeom prst="rect">
            <a:avLst/>
          </a:prstGeom>
          <a:noFill/>
        </p:spPr>
      </p:pic>
      <p:sp>
        <p:nvSpPr>
          <p:cNvPr id="2" name="文本框 1"/>
          <p:cNvSpPr txBox="1"/>
          <p:nvPr/>
        </p:nvSpPr>
        <p:spPr>
          <a:xfrm>
            <a:off x="4568825" y="5289550"/>
            <a:ext cx="1071880" cy="306705"/>
          </a:xfrm>
          <a:prstGeom prst="rect">
            <a:avLst/>
          </a:prstGeom>
          <a:solidFill>
            <a:schemeClr val="tx1"/>
          </a:solidFill>
          <a:ln>
            <a:solidFill>
              <a:schemeClr val="tx1">
                <a:lumMod val="50000"/>
                <a:lumOff val="50000"/>
              </a:schemeClr>
            </a:solidFill>
          </a:ln>
        </p:spPr>
        <p:txBody>
          <a:bodyPr wrap="none" rtlCol="0" anchor="t">
            <a:spAutoFit/>
          </a:bodyPr>
          <a:p>
            <a:r>
              <a:rPr lang="en-US" sz="1400" dirty="0">
                <a:solidFill>
                  <a:schemeClr val="accent2"/>
                </a:solidFill>
                <a:latin typeface="宋体" pitchFamily="2" charset="-122"/>
                <a:sym typeface="+mn-ea"/>
              </a:rPr>
              <a:t>2018.12.31</a:t>
            </a:r>
            <a:endParaRPr lang="en-US" sz="1400" dirty="0">
              <a:solidFill>
                <a:schemeClr val="accent2"/>
              </a:solidFill>
              <a:latin typeface="宋体" pitchFamily="2" charset="-122"/>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小型微利企业所得税优惠政策：</a:t>
            </a:r>
            <a:endParaRPr lang="zh-CN" altLang="en-US" dirty="0"/>
          </a:p>
        </p:txBody>
      </p:sp>
      <p:sp>
        <p:nvSpPr>
          <p:cNvPr id="3" name="矩形 2"/>
          <p:cNvSpPr/>
          <p:nvPr/>
        </p:nvSpPr>
        <p:spPr>
          <a:xfrm>
            <a:off x="766614" y="4005858"/>
            <a:ext cx="9865096" cy="1546577"/>
          </a:xfrm>
          <a:prstGeom prst="rect">
            <a:avLst/>
          </a:prstGeom>
        </p:spPr>
        <p:txBody>
          <a:bodyPr wrap="square">
            <a:spAutoFit/>
          </a:bodyPr>
          <a:lstStyle/>
          <a:p>
            <a:pPr>
              <a:lnSpc>
                <a:spcPct val="150000"/>
              </a:lnSpc>
            </a:pPr>
            <a:r>
              <a:rPr lang="zh-CN" altLang="en-US" dirty="0" smtClean="0"/>
              <a:t>上述小型微利企业是指从事国家非限制和禁止行业，且同时符合年度应纳税所得额不超过</a:t>
            </a:r>
            <a:r>
              <a:rPr lang="en-US" altLang="zh-CN" dirty="0" smtClean="0"/>
              <a:t>300</a:t>
            </a:r>
            <a:r>
              <a:rPr lang="zh-CN" altLang="en-US" dirty="0" smtClean="0"/>
              <a:t>万元、从业人数不超过</a:t>
            </a:r>
            <a:r>
              <a:rPr lang="en-US" altLang="zh-CN" dirty="0" smtClean="0"/>
              <a:t>300</a:t>
            </a:r>
            <a:r>
              <a:rPr lang="zh-CN" altLang="en-US" dirty="0" smtClean="0"/>
              <a:t>人、资产总额不超过</a:t>
            </a:r>
            <a:r>
              <a:rPr lang="en-US" altLang="zh-CN" dirty="0" smtClean="0"/>
              <a:t>5000</a:t>
            </a:r>
            <a:r>
              <a:rPr lang="zh-CN" altLang="en-US" dirty="0" smtClean="0"/>
              <a:t>万元等三个条件的企业。</a:t>
            </a:r>
            <a:endParaRPr lang="zh-CN" altLang="en-US" dirty="0"/>
          </a:p>
        </p:txBody>
      </p:sp>
      <p:sp>
        <p:nvSpPr>
          <p:cNvPr id="4" name="矩形 3"/>
          <p:cNvSpPr/>
          <p:nvPr/>
        </p:nvSpPr>
        <p:spPr>
          <a:xfrm>
            <a:off x="622598" y="1701602"/>
            <a:ext cx="10438641" cy="2030095"/>
          </a:xfrm>
          <a:prstGeom prst="rect">
            <a:avLst/>
          </a:prstGeom>
        </p:spPr>
        <p:txBody>
          <a:bodyPr wrap="square">
            <a:spAutoFit/>
          </a:bodyPr>
          <a:lstStyle/>
          <a:p>
            <a:pPr>
              <a:lnSpc>
                <a:spcPct val="150000"/>
              </a:lnSpc>
            </a:pPr>
            <a:r>
              <a:rPr dirty="0">
                <a:solidFill>
                  <a:srgbClr val="333333"/>
                </a:solidFill>
                <a:latin typeface="宋体" pitchFamily="2" charset="-122"/>
              </a:rPr>
              <a:t>大幅放宽可享受企业所得税优惠的小型微利企业标准，同时加大所得税优惠力度，对小型微利企业年应纳税所得额不超过100万元、100万元到300万元的部分，分别减按25%、50%计入应纳税所得额，使税负降至5%和10%。调整后优惠政策将覆盖95%以上的纳税企业，其中98%为民营企业。</a:t>
            </a:r>
            <a:endParaRPr lang="zh-CN" altLang="en-US" dirty="0">
              <a:solidFill>
                <a:srgbClr val="333333"/>
              </a:solidFill>
              <a:latin typeface="宋体" pitchFamily="2" charset="-122"/>
            </a:endParaRPr>
          </a:p>
        </p:txBody>
      </p:sp>
      <p:sp>
        <p:nvSpPr>
          <p:cNvPr id="5" name="矩形 4"/>
          <p:cNvSpPr/>
          <p:nvPr/>
        </p:nvSpPr>
        <p:spPr>
          <a:xfrm>
            <a:off x="622598" y="1053530"/>
            <a:ext cx="6592325" cy="415498"/>
          </a:xfrm>
          <a:prstGeom prst="rect">
            <a:avLst/>
          </a:prstGeom>
        </p:spPr>
        <p:txBody>
          <a:bodyPr wrap="square">
            <a:spAutoFit/>
          </a:bodyPr>
          <a:lstStyle/>
          <a:p>
            <a:pPr marL="285750" indent="-285750">
              <a:buClr>
                <a:schemeClr val="accent1"/>
              </a:buClr>
              <a:buFont typeface="Wingdings" pitchFamily="2" charset="2"/>
              <a:buChar char="Ø"/>
            </a:pPr>
            <a:r>
              <a:rPr lang="zh-CN" altLang="en-US" dirty="0" smtClean="0">
                <a:solidFill>
                  <a:srgbClr val="FF0000"/>
                </a:solidFill>
                <a:latin typeface="黑体" panose="02010609060101010101" pitchFamily="49" charset="-122"/>
                <a:ea typeface="黑体" panose="02010609060101010101" pitchFamily="49" charset="-122"/>
              </a:rPr>
              <a:t>一提高两扩大</a:t>
            </a:r>
            <a:endParaRPr lang="zh-CN" altLang="en-US" dirty="0">
              <a:solidFill>
                <a:srgbClr val="FF0000"/>
              </a:solidFill>
            </a:endParaRPr>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SLIDE_MODEL_TYPE" val="timeline"/>
</p:tagLst>
</file>

<file path=ppt/tags/tag3.xml><?xml version="1.0" encoding="utf-8"?>
<p:tagLst xmlns:p="http://schemas.openxmlformats.org/presentationml/2006/main">
  <p:tag name="KSO_WM_SLIDE_MODEL_TYPE" val="numdg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3366">
      <a:dk1>
        <a:srgbClr val="080808"/>
      </a:dk1>
      <a:lt1>
        <a:sysClr val="window" lastClr="FFFFFF"/>
      </a:lt1>
      <a:dk2>
        <a:srgbClr val="BD0000"/>
      </a:dk2>
      <a:lt2>
        <a:srgbClr val="9E0000"/>
      </a:lt2>
      <a:accent1>
        <a:srgbClr val="080808"/>
      </a:accent1>
      <a:accent2>
        <a:srgbClr val="080808"/>
      </a:accent2>
      <a:accent3>
        <a:srgbClr val="080808"/>
      </a:accent3>
      <a:accent4>
        <a:srgbClr val="080808"/>
      </a:accent4>
      <a:accent5>
        <a:srgbClr val="4472C4"/>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bg1"/>
            </a:gs>
            <a:gs pos="100000">
              <a:srgbClr val="DDDEDD"/>
            </a:gs>
          </a:gsLst>
          <a:lin ang="6000000" scaled="0"/>
          <a:tileRect/>
        </a:gradFill>
        <a:ln w="28575">
          <a:solidFill>
            <a:schemeClr val="bg1"/>
          </a:solidFill>
        </a:ln>
        <a:effectLst>
          <a:outerShdw blurRad="279400" dist="254000" dir="8100000" algn="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4668</Words>
  <Application>WPS 演示</Application>
  <PresentationFormat>自定义</PresentationFormat>
  <Paragraphs>406</Paragraphs>
  <Slides>23</Slides>
  <Notes>2</Notes>
  <HiddenSlides>0</HiddenSlides>
  <MMClips>0</MMClips>
  <ScaleCrop>false</ScaleCrop>
  <HeadingPairs>
    <vt:vector size="4" baseType="variant">
      <vt:variant>
        <vt:lpstr>主题</vt:lpstr>
      </vt:variant>
      <vt:variant>
        <vt:i4>2</vt:i4>
      </vt:variant>
      <vt:variant>
        <vt:lpstr>幻灯片标题</vt:lpstr>
      </vt:variant>
      <vt:variant>
        <vt:i4>23</vt:i4>
      </vt:variant>
    </vt:vector>
  </HeadingPairs>
  <TitlesOfParts>
    <vt:vector size="25" baseType="lpstr">
      <vt:lpstr>Office 主题</vt:lpstr>
      <vt:lpstr>1_Office 主题</vt:lpstr>
      <vt:lpstr>PowerPoint 演示文稿</vt:lpstr>
      <vt:lpstr>PowerPoint 演示文稿</vt:lpstr>
      <vt:lpstr>PowerPoint 演示文稿</vt:lpstr>
      <vt:lpstr>1.2部分税务业务介绍 </vt:lpstr>
      <vt:lpstr>纳税人类型</vt:lpstr>
      <vt:lpstr>1.2部分税务业务介绍 </vt:lpstr>
      <vt:lpstr>二、2019年最重要的政策调整内容</vt:lpstr>
      <vt:lpstr>2.1小微企业主要税收优惠政策</vt:lpstr>
      <vt:lpstr>小型微利企业所得税优惠政策：</vt:lpstr>
      <vt:lpstr>PowerPoint 演示文稿</vt:lpstr>
      <vt:lpstr>PowerPoint 演示文稿</vt:lpstr>
      <vt:lpstr>小规模纳税人可自开增值税专票的8大情形</vt:lpstr>
      <vt:lpstr>国家税务总局公告2018年第46号</vt:lpstr>
      <vt:lpstr>三、税务数据在银行端的应用 </vt:lpstr>
      <vt:lpstr>2.2税务数据在银行端的应用-风险识别</vt:lpstr>
      <vt:lpstr>2.3税务数据在银行端的应用-行为分析</vt:lpstr>
      <vt:lpstr>2.4税务数据在银行端的应用-数据挖掘</vt:lpstr>
      <vt:lpstr>2.5税务数据的使用</vt:lpstr>
      <vt:lpstr>2.5税务数据的使用</vt:lpstr>
      <vt:lpstr>2.5税务数据的使用</vt:lpstr>
      <vt:lpstr>2.5税务数据的使用</vt:lpstr>
      <vt:lpstr>2.5税务数据的使用</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liwb</dc:creator>
  <cp:lastModifiedBy>Administrator</cp:lastModifiedBy>
  <cp:revision>123</cp:revision>
  <dcterms:created xsi:type="dcterms:W3CDTF">2018-04-17T06:54:00Z</dcterms:created>
  <dcterms:modified xsi:type="dcterms:W3CDTF">2019-06-04T06:35:41Z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