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KUMAR" initials="AK" lastIdx="0" clrIdx="0">
    <p:extLst>
      <p:ext uri="{19B8F6BF-5375-455C-9EA6-DF929625EA0E}">
        <p15:presenceInfo xmlns:p15="http://schemas.microsoft.com/office/powerpoint/2012/main" userId="076258feadd5c7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1/30/2024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1/30/2024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1/30/2024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1/30/2024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1/30/2024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1/30/2024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1/30/2024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1/30/2024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1/30/2024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1/30/2024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1/30/2024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1/30/2024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E4E63E1F-5828-43E4-B314-B5ABDD1469D8}"/>
              </a:ext>
            </a:extLst>
          </p:cNvPr>
          <p:cNvSpPr>
            <a:spLocks noGrp="1"/>
          </p:cNvSpPr>
          <p:nvPr>
            <p:ph type="ctrTitle"/>
          </p:nvPr>
        </p:nvSpPr>
        <p:spPr>
          <a:xfrm>
            <a:off x="1710267" y="761999"/>
            <a:ext cx="9144000" cy="953030"/>
          </a:xfrm>
        </p:spPr>
        <p:txBody>
          <a:bodyPr/>
          <a:lstStyle/>
          <a:p>
            <a:r>
              <a:rPr dirty="0">
                <a:solidFill>
                  <a:schemeClr val="accent2">
                    <a:lumMod val="75000"/>
                  </a:schemeClr>
                </a:solidFill>
                <a:latin typeface="Bahnschrift Condensed" panose="020B0502040204020203" pitchFamily="34" charset="0"/>
              </a:rPr>
              <a:t>Superstore Sales Dashboard</a:t>
            </a:r>
          </a:p>
        </p:txBody>
      </p:sp>
      <p:sp>
        <p:nvSpPr>
          <p:cNvPr id="3" name="slide1">
            <a:extLst>
              <a:ext uri="{FF2B5EF4-FFF2-40B4-BE49-F238E27FC236}">
                <a16:creationId xmlns:a16="http://schemas.microsoft.com/office/drawing/2014/main" id="{D07C6227-8EE9-4D7A-9C1F-C8952E9CE27C}"/>
              </a:ext>
            </a:extLst>
          </p:cNvPr>
          <p:cNvSpPr>
            <a:spLocks noGrp="1"/>
          </p:cNvSpPr>
          <p:nvPr>
            <p:ph type="subTitle" idx="1"/>
          </p:nvPr>
        </p:nvSpPr>
        <p:spPr>
          <a:xfrm>
            <a:off x="1524000" y="3602038"/>
            <a:ext cx="4758267" cy="1655762"/>
          </a:xfrm>
        </p:spPr>
        <p:txBody>
          <a:bodyPr>
            <a:normAutofit fontScale="92500" lnSpcReduction="20000"/>
          </a:bodyPr>
          <a:lstStyle/>
          <a:p>
            <a:pPr algn="l"/>
            <a:r>
              <a:rPr lang="en-IN" sz="2700" dirty="0"/>
              <a:t>Abhishek Kumar</a:t>
            </a:r>
            <a:br>
              <a:rPr lang="en-IN" sz="2700" dirty="0"/>
            </a:br>
            <a:r>
              <a:rPr lang="en-IN" sz="2300" dirty="0"/>
              <a:t>Master of Operational Research</a:t>
            </a:r>
            <a:br>
              <a:rPr lang="en-IN" sz="2300" dirty="0"/>
            </a:br>
            <a:r>
              <a:rPr lang="en-IN" sz="2300" dirty="0"/>
              <a:t>University of Delhi</a:t>
            </a:r>
            <a:br>
              <a:rPr lang="en-IN" dirty="0"/>
            </a:br>
            <a:br>
              <a:rPr lang="en-IN" dirty="0"/>
            </a:br>
            <a:r>
              <a:rPr lang="en-IN" dirty="0"/>
              <a:t>Gmail:- 081abhishek@gmail.com</a:t>
            </a:r>
            <a:br>
              <a:rPr lang="en-IN" dirty="0"/>
            </a:br>
            <a:r>
              <a:rPr lang="en-US" sz="2000" dirty="0"/>
              <a:t>File created on: 30-01-2024 18:21:07</a:t>
            </a:r>
          </a:p>
          <a:p>
            <a:pPr algn="l"/>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1443AEE8-DE17-424F-BBFD-7F0BE5B9B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361" y="1"/>
            <a:ext cx="9703039" cy="685783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CC25-B467-4547-B688-BF234F82BEDD}"/>
              </a:ext>
            </a:extLst>
          </p:cNvPr>
          <p:cNvSpPr>
            <a:spLocks noGrp="1"/>
          </p:cNvSpPr>
          <p:nvPr>
            <p:ph type="title"/>
          </p:nvPr>
        </p:nvSpPr>
        <p:spPr>
          <a:xfrm>
            <a:off x="838200" y="659041"/>
            <a:ext cx="1464129" cy="451304"/>
          </a:xfrm>
        </p:spPr>
        <p:txBody>
          <a:bodyPr>
            <a:noAutofit/>
          </a:bodyPr>
          <a:lstStyle/>
          <a:p>
            <a:r>
              <a:rPr lang="en-IN" sz="2800" b="1" dirty="0">
                <a:solidFill>
                  <a:schemeClr val="accent2"/>
                </a:solidFill>
              </a:rPr>
              <a:t>Insights:-</a:t>
            </a:r>
          </a:p>
        </p:txBody>
      </p:sp>
      <p:sp>
        <p:nvSpPr>
          <p:cNvPr id="3" name="Content Placeholder 2">
            <a:extLst>
              <a:ext uri="{FF2B5EF4-FFF2-40B4-BE49-F238E27FC236}">
                <a16:creationId xmlns:a16="http://schemas.microsoft.com/office/drawing/2014/main" id="{46E4A404-5BD3-4490-8122-B811E781A751}"/>
              </a:ext>
            </a:extLst>
          </p:cNvPr>
          <p:cNvSpPr>
            <a:spLocks noGrp="1"/>
          </p:cNvSpPr>
          <p:nvPr>
            <p:ph idx="1"/>
          </p:nvPr>
        </p:nvSpPr>
        <p:spPr>
          <a:xfrm>
            <a:off x="838200" y="1469572"/>
            <a:ext cx="10934700" cy="5676444"/>
          </a:xfrm>
        </p:spPr>
        <p:txBody>
          <a:bodyPr>
            <a:normAutofit/>
          </a:bodyPr>
          <a:lstStyle/>
          <a:p>
            <a:pPr>
              <a:buFont typeface="Wingdings" panose="05000000000000000000" pitchFamily="2" charset="2"/>
              <a:buChar char="Ø"/>
            </a:pPr>
            <a:r>
              <a:rPr lang="en-US" sz="2400" b="1" dirty="0"/>
              <a:t> The three worst performing sub-categories in their region in terms of Sales:-</a:t>
            </a:r>
            <a:br>
              <a:rPr lang="en-US" sz="2000" b="1" dirty="0"/>
            </a:br>
            <a:br>
              <a:rPr lang="en-US" sz="2000" b="1" dirty="0"/>
            </a:br>
            <a:r>
              <a:rPr lang="en-IN" sz="2000" b="1" dirty="0">
                <a:solidFill>
                  <a:schemeClr val="accent1">
                    <a:lumMod val="75000"/>
                  </a:schemeClr>
                </a:solidFill>
              </a:rPr>
              <a:t>(</a:t>
            </a:r>
            <a:r>
              <a:rPr lang="en-IN" sz="2000" b="1" dirty="0" err="1">
                <a:solidFill>
                  <a:schemeClr val="accent1">
                    <a:lumMod val="75000"/>
                  </a:schemeClr>
                </a:solidFill>
              </a:rPr>
              <a:t>i</a:t>
            </a:r>
            <a:r>
              <a:rPr lang="en-IN" sz="2000" b="1" dirty="0">
                <a:solidFill>
                  <a:schemeClr val="accent1">
                    <a:lumMod val="75000"/>
                  </a:schemeClr>
                </a:solidFill>
              </a:rPr>
              <a:t>) Fasteners – In </a:t>
            </a:r>
            <a:r>
              <a:rPr lang="en-IN" sz="2000" b="1" i="1" u="sng" dirty="0">
                <a:solidFill>
                  <a:schemeClr val="accent1">
                    <a:lumMod val="75000"/>
                  </a:schemeClr>
                </a:solidFill>
              </a:rPr>
              <a:t>South </a:t>
            </a:r>
            <a:r>
              <a:rPr lang="en-IN" sz="2000" b="1" dirty="0">
                <a:solidFill>
                  <a:schemeClr val="accent1">
                    <a:lumMod val="75000"/>
                  </a:schemeClr>
                </a:solidFill>
              </a:rPr>
              <a:t>region, 3024 sales which can further be divided as</a:t>
            </a:r>
            <a:br>
              <a:rPr lang="en-IN" sz="2000" b="1" dirty="0">
                <a:solidFill>
                  <a:schemeClr val="accent1">
                    <a:lumMod val="75000"/>
                  </a:schemeClr>
                </a:solidFill>
              </a:rPr>
            </a:br>
            <a:r>
              <a:rPr lang="en-IN" sz="2000" b="1" dirty="0">
                <a:solidFill>
                  <a:schemeClr val="accent1">
                    <a:lumMod val="75000"/>
                  </a:schemeClr>
                </a:solidFill>
              </a:rPr>
              <a:t>- Only 2 sales in </a:t>
            </a:r>
            <a:r>
              <a:rPr lang="en-IN" sz="2000" b="1" i="1" dirty="0">
                <a:solidFill>
                  <a:schemeClr val="accent1">
                    <a:lumMod val="75000"/>
                  </a:schemeClr>
                </a:solidFill>
              </a:rPr>
              <a:t>‘Wisconsin’ </a:t>
            </a:r>
            <a:r>
              <a:rPr lang="en-IN" sz="2000" b="1" dirty="0">
                <a:solidFill>
                  <a:schemeClr val="accent1">
                    <a:lumMod val="75000"/>
                  </a:schemeClr>
                </a:solidFill>
              </a:rPr>
              <a:t>which has only ONE Superstore having Profit ratio of 0.36.</a:t>
            </a:r>
            <a:br>
              <a:rPr lang="en-IN" sz="2000" b="1" dirty="0">
                <a:solidFill>
                  <a:schemeClr val="accent1">
                    <a:lumMod val="75000"/>
                  </a:schemeClr>
                </a:solidFill>
              </a:rPr>
            </a:br>
            <a:r>
              <a:rPr lang="en-IN" sz="2000" b="1" dirty="0">
                <a:solidFill>
                  <a:schemeClr val="accent1">
                    <a:lumMod val="75000"/>
                  </a:schemeClr>
                </a:solidFill>
              </a:rPr>
              <a:t>- The sales are very less in January.</a:t>
            </a:r>
            <a:br>
              <a:rPr lang="en-US" sz="2000" b="1" dirty="0">
                <a:solidFill>
                  <a:schemeClr val="accent1">
                    <a:lumMod val="75000"/>
                  </a:schemeClr>
                </a:solidFill>
              </a:rPr>
            </a:br>
            <a:br>
              <a:rPr lang="en-US" sz="2000" b="1" dirty="0">
                <a:solidFill>
                  <a:schemeClr val="accent1">
                    <a:lumMod val="75000"/>
                  </a:schemeClr>
                </a:solidFill>
              </a:rPr>
            </a:br>
            <a:r>
              <a:rPr lang="en-US" sz="2000" b="1" dirty="0">
                <a:solidFill>
                  <a:schemeClr val="accent1">
                    <a:lumMod val="75000"/>
                  </a:schemeClr>
                </a:solidFill>
              </a:rPr>
              <a:t>(ii) Envelopes – In </a:t>
            </a:r>
            <a:r>
              <a:rPr lang="en-IN" sz="2000" b="1" i="1" u="sng" dirty="0">
                <a:solidFill>
                  <a:schemeClr val="accent1">
                    <a:lumMod val="75000"/>
                  </a:schemeClr>
                </a:solidFill>
              </a:rPr>
              <a:t>South </a:t>
            </a:r>
            <a:r>
              <a:rPr lang="en-IN" sz="2000" b="1" dirty="0">
                <a:solidFill>
                  <a:schemeClr val="accent1">
                    <a:lumMod val="75000"/>
                  </a:schemeClr>
                </a:solidFill>
              </a:rPr>
              <a:t>region, 16477 sales which can further be divided as</a:t>
            </a:r>
            <a:br>
              <a:rPr lang="en-IN" sz="2000" b="1" dirty="0">
                <a:solidFill>
                  <a:schemeClr val="accent1">
                    <a:lumMod val="75000"/>
                  </a:schemeClr>
                </a:solidFill>
              </a:rPr>
            </a:br>
            <a:r>
              <a:rPr lang="en-IN" sz="2000" b="1" dirty="0">
                <a:solidFill>
                  <a:schemeClr val="accent1">
                    <a:lumMod val="75000"/>
                  </a:schemeClr>
                </a:solidFill>
              </a:rPr>
              <a:t>- Only 2 sales in </a:t>
            </a:r>
            <a:r>
              <a:rPr lang="en-IN" sz="2000" b="1" i="1" dirty="0">
                <a:solidFill>
                  <a:schemeClr val="accent1">
                    <a:lumMod val="75000"/>
                  </a:schemeClr>
                </a:solidFill>
              </a:rPr>
              <a:t>‘Vermont’ </a:t>
            </a:r>
            <a:r>
              <a:rPr lang="en-IN" sz="2000" b="1" dirty="0">
                <a:solidFill>
                  <a:schemeClr val="accent1">
                    <a:lumMod val="75000"/>
                  </a:schemeClr>
                </a:solidFill>
              </a:rPr>
              <a:t>which has only ONE Superstore having Profit ratio of 0.47.</a:t>
            </a:r>
            <a:br>
              <a:rPr lang="en-IN" sz="2000" b="1" dirty="0">
                <a:solidFill>
                  <a:schemeClr val="accent1">
                    <a:lumMod val="75000"/>
                  </a:schemeClr>
                </a:solidFill>
              </a:rPr>
            </a:br>
            <a:r>
              <a:rPr lang="en-IN" sz="2000" b="1" dirty="0">
                <a:solidFill>
                  <a:schemeClr val="accent1">
                    <a:lumMod val="75000"/>
                  </a:schemeClr>
                </a:solidFill>
              </a:rPr>
              <a:t>- The sales are very less in June.</a:t>
            </a:r>
            <a:br>
              <a:rPr lang="en-US" sz="2000" b="1" dirty="0">
                <a:solidFill>
                  <a:schemeClr val="accent1">
                    <a:lumMod val="75000"/>
                  </a:schemeClr>
                </a:solidFill>
              </a:rPr>
            </a:br>
            <a:br>
              <a:rPr lang="en-US" sz="2000" b="1" dirty="0">
                <a:solidFill>
                  <a:schemeClr val="accent1">
                    <a:lumMod val="75000"/>
                  </a:schemeClr>
                </a:solidFill>
              </a:rPr>
            </a:br>
            <a:r>
              <a:rPr lang="en-US" sz="2000" b="1" dirty="0">
                <a:solidFill>
                  <a:schemeClr val="accent1">
                    <a:lumMod val="75000"/>
                  </a:schemeClr>
                </a:solidFill>
              </a:rPr>
              <a:t>(iii) Labels - In </a:t>
            </a:r>
            <a:r>
              <a:rPr lang="en-IN" sz="2000" b="1" i="1" u="sng" dirty="0">
                <a:solidFill>
                  <a:schemeClr val="accent1">
                    <a:lumMod val="75000"/>
                  </a:schemeClr>
                </a:solidFill>
              </a:rPr>
              <a:t>South </a:t>
            </a:r>
            <a:r>
              <a:rPr lang="en-IN" sz="2000" b="1" dirty="0">
                <a:solidFill>
                  <a:schemeClr val="accent1">
                    <a:lumMod val="75000"/>
                  </a:schemeClr>
                </a:solidFill>
              </a:rPr>
              <a:t>region, 12507 sales which can further be divided as</a:t>
            </a:r>
            <a:br>
              <a:rPr lang="en-IN" sz="2000" b="1" dirty="0">
                <a:solidFill>
                  <a:schemeClr val="accent1">
                    <a:lumMod val="75000"/>
                  </a:schemeClr>
                </a:solidFill>
              </a:rPr>
            </a:br>
            <a:r>
              <a:rPr lang="en-IN" sz="2000" b="1" dirty="0">
                <a:solidFill>
                  <a:schemeClr val="accent1">
                    <a:lumMod val="75000"/>
                  </a:schemeClr>
                </a:solidFill>
              </a:rPr>
              <a:t>- Only 7 sales in </a:t>
            </a:r>
            <a:r>
              <a:rPr lang="en-IN" sz="2000" b="1" i="1" dirty="0">
                <a:solidFill>
                  <a:schemeClr val="accent1">
                    <a:lumMod val="75000"/>
                  </a:schemeClr>
                </a:solidFill>
              </a:rPr>
              <a:t>‘Arkansas’ </a:t>
            </a:r>
            <a:r>
              <a:rPr lang="en-IN" sz="2000" b="1" dirty="0">
                <a:solidFill>
                  <a:schemeClr val="accent1">
                    <a:lumMod val="75000"/>
                  </a:schemeClr>
                </a:solidFill>
              </a:rPr>
              <a:t>which has only ONE Superstore having Profit ratio of 0.47.</a:t>
            </a:r>
            <a:br>
              <a:rPr lang="en-IN" sz="2000" b="1" dirty="0">
                <a:solidFill>
                  <a:schemeClr val="accent1">
                    <a:lumMod val="75000"/>
                  </a:schemeClr>
                </a:solidFill>
              </a:rPr>
            </a:br>
            <a:r>
              <a:rPr lang="en-IN" sz="2000" b="1" dirty="0">
                <a:solidFill>
                  <a:schemeClr val="accent1">
                    <a:lumMod val="75000"/>
                  </a:schemeClr>
                </a:solidFill>
              </a:rPr>
              <a:t>- The sales are very less in January.</a:t>
            </a:r>
            <a:br>
              <a:rPr lang="en-IN" sz="2000" b="1" dirty="0">
                <a:solidFill>
                  <a:schemeClr val="accent1">
                    <a:lumMod val="75000"/>
                  </a:schemeClr>
                </a:solidFill>
              </a:rPr>
            </a:br>
            <a:endParaRPr lang="en-IN" sz="2000" b="1" dirty="0">
              <a:solidFill>
                <a:schemeClr val="accent1">
                  <a:lumMod val="75000"/>
                </a:schemeClr>
              </a:solidFill>
            </a:endParaRPr>
          </a:p>
        </p:txBody>
      </p:sp>
    </p:spTree>
    <p:extLst>
      <p:ext uri="{BB962C8B-B14F-4D97-AF65-F5344CB8AC3E}">
        <p14:creationId xmlns:p14="http://schemas.microsoft.com/office/powerpoint/2010/main" val="306851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E623-6C74-42C3-903B-A36460A13AC9}"/>
              </a:ext>
            </a:extLst>
          </p:cNvPr>
          <p:cNvSpPr>
            <a:spLocks noGrp="1"/>
          </p:cNvSpPr>
          <p:nvPr>
            <p:ph type="ctrTitle"/>
          </p:nvPr>
        </p:nvSpPr>
        <p:spPr>
          <a:xfrm>
            <a:off x="342900" y="385310"/>
            <a:ext cx="4196443" cy="608466"/>
          </a:xfrm>
        </p:spPr>
        <p:txBody>
          <a:bodyPr>
            <a:normAutofit/>
          </a:bodyPr>
          <a:lstStyle/>
          <a:p>
            <a:r>
              <a:rPr lang="en-IN" sz="3600" dirty="0">
                <a:solidFill>
                  <a:schemeClr val="accent2"/>
                </a:solidFill>
              </a:rPr>
              <a:t>Managers Questions</a:t>
            </a:r>
          </a:p>
        </p:txBody>
      </p:sp>
      <p:sp>
        <p:nvSpPr>
          <p:cNvPr id="3" name="Subtitle 2">
            <a:extLst>
              <a:ext uri="{FF2B5EF4-FFF2-40B4-BE49-F238E27FC236}">
                <a16:creationId xmlns:a16="http://schemas.microsoft.com/office/drawing/2014/main" id="{194B7075-BED1-4030-A780-228F409BBDE6}"/>
              </a:ext>
            </a:extLst>
          </p:cNvPr>
          <p:cNvSpPr>
            <a:spLocks noGrp="1"/>
          </p:cNvSpPr>
          <p:nvPr>
            <p:ph type="subTitle" idx="1"/>
          </p:nvPr>
        </p:nvSpPr>
        <p:spPr>
          <a:xfrm>
            <a:off x="194733" y="1041068"/>
            <a:ext cx="11802533" cy="5576357"/>
          </a:xfrm>
        </p:spPr>
        <p:txBody>
          <a:bodyPr>
            <a:normAutofit fontScale="92500" lnSpcReduction="20000"/>
          </a:bodyPr>
          <a:lstStyle/>
          <a:p>
            <a:pPr marL="342900" indent="-342900" algn="l">
              <a:buFont typeface="Wingdings" panose="05000000000000000000" pitchFamily="2" charset="2"/>
              <a:buChar char="Ø"/>
            </a:pPr>
            <a:r>
              <a:rPr lang="en-US" dirty="0"/>
              <a:t>How does your visualization leverage at least one “pop-out effect” or “pre-attentive attribute?” Which one(s) was (were) chosen and why?</a:t>
            </a:r>
            <a:br>
              <a:rPr lang="en-US" dirty="0"/>
            </a:br>
            <a:r>
              <a:rPr lang="en-US" dirty="0">
                <a:solidFill>
                  <a:schemeClr val="accent1"/>
                </a:solidFill>
              </a:rPr>
              <a:t>My visualization leverages ‘pop-out effect’ because I’ve chosen Color, Sizes, and Shapes attributes.</a:t>
            </a:r>
            <a:endParaRPr lang="en-US" dirty="0"/>
          </a:p>
          <a:p>
            <a:pPr marL="342900" indent="-342900" algn="l">
              <a:buFont typeface="Wingdings" panose="05000000000000000000" pitchFamily="2" charset="2"/>
              <a:buChar char="Ø"/>
            </a:pPr>
            <a:r>
              <a:rPr lang="en-US" dirty="0"/>
              <a:t>How does your visualization utilize at least one Gestalt principle? Which principle(s) is (are) being reflected, and how?</a:t>
            </a:r>
            <a:br>
              <a:rPr lang="en-US" dirty="0"/>
            </a:br>
            <a:r>
              <a:rPr lang="en-US" dirty="0">
                <a:solidFill>
                  <a:schemeClr val="accent1"/>
                </a:solidFill>
              </a:rPr>
              <a:t>My Visualization utilizes Proximity, Enclosure, and Continuity. Enclosure principle using the color or boundaries to highlight or contrast information. Proximity principle as grouped sales for each sub-category where color shows Profit Ratio. Continuity principle in showing Sales per Superstore in States and using trend lines of Profit ratio and number of superstore. </a:t>
            </a:r>
            <a:endParaRPr lang="en-US" dirty="0"/>
          </a:p>
          <a:p>
            <a:pPr marL="342900" indent="-342900" algn="l">
              <a:buFont typeface="Wingdings" panose="05000000000000000000" pitchFamily="2" charset="2"/>
              <a:buChar char="Ø"/>
            </a:pPr>
            <a:r>
              <a:rPr lang="en-US" dirty="0"/>
              <a:t>How does your design reflect an understanding of cognitive load and clutter?</a:t>
            </a:r>
            <a:br>
              <a:rPr lang="en-US" dirty="0"/>
            </a:br>
            <a:r>
              <a:rPr lang="en-US" dirty="0">
                <a:solidFill>
                  <a:schemeClr val="accent1"/>
                </a:solidFill>
              </a:rPr>
              <a:t>My design reflect an understanding of cognitive load and clutter since my design’s ability to not only visualize the sales and profit ratio but to be able to describe them as well. I believe my design is less cluttered as I’ve focused on to preserve the key idea of representing sales and profit ratios.</a:t>
            </a:r>
            <a:endParaRPr lang="en-US" dirty="0"/>
          </a:p>
          <a:p>
            <a:pPr marL="342900" indent="-342900" algn="l">
              <a:buFont typeface="Wingdings" panose="05000000000000000000" pitchFamily="2" charset="2"/>
              <a:buChar char="Ø"/>
            </a:pPr>
            <a:r>
              <a:rPr lang="en-US" dirty="0"/>
              <a:t>Is your visualization static or interactive? Why did you choose that format?</a:t>
            </a:r>
            <a:br>
              <a:rPr lang="en-US" dirty="0"/>
            </a:br>
            <a:r>
              <a:rPr lang="en-US" dirty="0">
                <a:solidFill>
                  <a:schemeClr val="accent1"/>
                </a:solidFill>
              </a:rPr>
              <a:t>My visualization is ‘Static’. I chose this format so that VP, Sylvia can easily interact with dashboard and can find her objectives with just a click.</a:t>
            </a:r>
          </a:p>
          <a:p>
            <a:pPr marL="342900" indent="-342900" algn="l">
              <a:buFont typeface="Wingdings" panose="05000000000000000000" pitchFamily="2" charset="2"/>
              <a:buChar char="Ø"/>
            </a:pPr>
            <a:r>
              <a:rPr lang="en-US" dirty="0"/>
              <a:t>What need does this visualization address that words or numbers alone cannot fill?</a:t>
            </a:r>
            <a:br>
              <a:rPr lang="en-US" dirty="0"/>
            </a:br>
            <a:r>
              <a:rPr lang="en-US" dirty="0">
                <a:solidFill>
                  <a:schemeClr val="accent1"/>
                </a:solidFill>
              </a:rPr>
              <a:t>This visualization address the following key aspects that words or numbers alone cannot fill:</a:t>
            </a:r>
            <a:br>
              <a:rPr lang="en-US" dirty="0">
                <a:solidFill>
                  <a:schemeClr val="accent1"/>
                </a:solidFill>
              </a:rPr>
            </a:br>
            <a:r>
              <a:rPr lang="en-US" dirty="0">
                <a:solidFill>
                  <a:schemeClr val="accent1"/>
                </a:solidFill>
              </a:rPr>
              <a:t>Pattern Recognition, Comparison and Contrasts, Spatial relationships using Maps, User engagement, and Storytelling.</a:t>
            </a:r>
            <a:endParaRPr lang="en-IN" dirty="0">
              <a:solidFill>
                <a:schemeClr val="accent1"/>
              </a:solidFill>
            </a:endParaRPr>
          </a:p>
        </p:txBody>
      </p:sp>
    </p:spTree>
    <p:extLst>
      <p:ext uri="{BB962C8B-B14F-4D97-AF65-F5344CB8AC3E}">
        <p14:creationId xmlns:p14="http://schemas.microsoft.com/office/powerpoint/2010/main" val="4012693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19280</TotalTime>
  <Words>494</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Bahnschrift Condensed</vt:lpstr>
      <vt:lpstr>Calibri</vt:lpstr>
      <vt:lpstr>Calibri Light</vt:lpstr>
      <vt:lpstr>Wingdings</vt:lpstr>
      <vt:lpstr>Office Theme</vt:lpstr>
      <vt:lpstr>Superstore Sales Dashboard</vt:lpstr>
      <vt:lpstr>PowerPoint Presentation</vt:lpstr>
      <vt:lpstr>Insights:-</vt:lpstr>
      <vt:lpstr>Managers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 Dashboard</dc:title>
  <dc:creator>ABHISHEK KUMAR</dc:creator>
  <cp:lastModifiedBy>ABHISHEK KUMAR</cp:lastModifiedBy>
  <cp:revision>17</cp:revision>
  <dcterms:created xsi:type="dcterms:W3CDTF">2023-11-29T12:51:07Z</dcterms:created>
  <dcterms:modified xsi:type="dcterms:W3CDTF">2024-01-30T17:22:54Z</dcterms:modified>
</cp:coreProperties>
</file>