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6" r:id="rId5"/>
    <p:sldId id="287" r:id="rId6"/>
    <p:sldId id="302" r:id="rId7"/>
    <p:sldId id="301" r:id="rId8"/>
    <p:sldId id="304" r:id="rId9"/>
    <p:sldId id="305" r:id="rId10"/>
    <p:sldId id="310" r:id="rId11"/>
    <p:sldId id="311" r:id="rId12"/>
    <p:sldId id="312" r:id="rId13"/>
    <p:sldId id="308" r:id="rId14"/>
    <p:sldId id="309" r:id="rId15"/>
    <p:sldId id="313" r:id="rId16"/>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D9D9D9"/>
    <a:srgbClr val="96628C"/>
    <a:srgbClr val="11A0D7"/>
    <a:srgbClr val="E61F3D"/>
    <a:srgbClr val="CD5A5A"/>
    <a:srgbClr val="FFD746"/>
    <a:srgbClr val="0E2D6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102" d="100"/>
          <a:sy n="102" d="100"/>
        </p:scale>
        <p:origin x="1020" y="108"/>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01/22/2023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de-CH" dirty="0" err="1"/>
              <a:t>Detecting</a:t>
            </a:r>
            <a:r>
              <a:rPr lang="en-CH" dirty="0"/>
              <a:t> </a:t>
            </a:r>
            <a:r>
              <a:rPr lang="de-CH" dirty="0" err="1"/>
              <a:t>patterns</a:t>
            </a:r>
            <a:r>
              <a:rPr lang="en-CH" dirty="0"/>
              <a:t> </a:t>
            </a:r>
            <a:r>
              <a:rPr lang="de-CH" dirty="0"/>
              <a:t>in</a:t>
            </a:r>
            <a:r>
              <a:rPr lang="en-CH" dirty="0"/>
              <a:t> </a:t>
            </a:r>
            <a:r>
              <a:rPr lang="de-CH" dirty="0" err="1"/>
              <a:t>purchase-history</a:t>
            </a:r>
            <a:r>
              <a:rPr lang="en-CH" dirty="0"/>
              <a:t> </a:t>
            </a:r>
            <a:r>
              <a:rPr lang="de-CH" dirty="0" err="1"/>
              <a:t>using</a:t>
            </a:r>
            <a:r>
              <a:rPr lang="en-CH" dirty="0"/>
              <a:t> </a:t>
            </a:r>
            <a:r>
              <a:rPr lang="de-CH" dirty="0" err="1"/>
              <a:t>association</a:t>
            </a:r>
            <a:r>
              <a:rPr lang="en-CH" dirty="0"/>
              <a:t> </a:t>
            </a:r>
            <a:r>
              <a:rPr lang="de-CH" dirty="0" err="1"/>
              <a:t>rule</a:t>
            </a:r>
            <a:r>
              <a:rPr lang="en-CH" dirty="0"/>
              <a:t> </a:t>
            </a:r>
            <a:r>
              <a:rPr lang="de-CH" dirty="0" err="1"/>
              <a:t>learning</a:t>
            </a:r>
            <a:r>
              <a:rPr lang="en-CH" dirty="0"/>
              <a:t> </a:t>
            </a:r>
            <a:r>
              <a:rPr lang="de-CH" dirty="0" err="1"/>
              <a:t>methods</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CH" dirty="0"/>
              <a:t>Faculty of</a:t>
            </a:r>
          </a:p>
          <a:p>
            <a:r>
              <a:rPr lang="en-CH" dirty="0"/>
              <a:t>Computer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CH" dirty="0"/>
              <a:t>Master of Data Science</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CH" dirty="0"/>
              <a:t>Moscow</a:t>
            </a:r>
          </a:p>
          <a:p>
            <a:r>
              <a:rPr lang="en-CH" dirty="0"/>
              <a:t>2023</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Conclusion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342900" lvl="0" indent="-342900">
              <a:lnSpc>
                <a:spcPct val="150000"/>
              </a:lnSpc>
              <a:buFont typeface="Arial" panose="020B0604020202020204" pitchFamily="34" charset="0"/>
              <a:buChar char="•"/>
            </a:pPr>
            <a:r>
              <a:rPr lang="en-CH" sz="2400" dirty="0"/>
              <a:t>Modified FP-Growths solves the fundamental of multiple same items per transactions</a:t>
            </a:r>
          </a:p>
          <a:p>
            <a:pPr marL="342900" indent="-342900">
              <a:lnSpc>
                <a:spcPct val="150000"/>
              </a:lnSpc>
              <a:buFont typeface="Arial" panose="020B0604020202020204" pitchFamily="34" charset="0"/>
              <a:buChar char="•"/>
            </a:pPr>
            <a:r>
              <a:rPr lang="en-CH" sz="2400" dirty="0"/>
              <a:t>Experiments showed that the modified FP-Growth delivers mostly stronger </a:t>
            </a:r>
            <a:r>
              <a:rPr lang="en-CH" sz="2400" dirty="0" err="1"/>
              <a:t>itemsets</a:t>
            </a:r>
            <a:r>
              <a:rPr lang="en-CH" sz="2400" dirty="0"/>
              <a:t> by focusing on profit-based selection criteria (Avg. Profit per Item * Frequency) selection criteria</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136289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lvl="0" algn="ctr">
              <a:lnSpc>
                <a:spcPct val="150000"/>
              </a:lnSpc>
            </a:pPr>
            <a:r>
              <a:rPr lang="en-US" sz="3200" dirty="0"/>
              <a:t>THANK YOU</a:t>
            </a:r>
            <a:br>
              <a:rPr lang="en-CH" sz="3200" dirty="0"/>
            </a:br>
            <a:r>
              <a:rPr lang="en-US" sz="3200" dirty="0"/>
              <a:t>FOR YOUR</a:t>
            </a:r>
            <a:br>
              <a:rPr lang="en-CH" sz="3200" dirty="0"/>
            </a:br>
            <a:r>
              <a:rPr lang="en-US" sz="3200" dirty="0"/>
              <a:t>ATTENTION</a:t>
            </a:r>
            <a:endParaRPr lang="en-CH" sz="32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243976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References used in </a:t>
            </a:r>
            <a:r>
              <a:rPr lang="en-CH" sz="2400" dirty="0" err="1">
                <a:effectLst/>
                <a:latin typeface="Times New Roman" panose="02020603050405020304" pitchFamily="18" charset="0"/>
                <a:ea typeface="Times New Roman" panose="02020603050405020304" pitchFamily="18" charset="0"/>
              </a:rPr>
              <a:t>presen</a:t>
            </a:r>
            <a:r>
              <a:rPr lang="de-CH" sz="2400" dirty="0">
                <a:effectLst/>
                <a:latin typeface="Times New Roman" panose="02020603050405020304" pitchFamily="18" charset="0"/>
                <a:ea typeface="Times New Roman" panose="02020603050405020304" pitchFamily="18" charset="0"/>
              </a:rPr>
              <a:t>t</a:t>
            </a:r>
            <a:r>
              <a:rPr lang="en-CH" sz="2400" dirty="0" err="1">
                <a:effectLst/>
                <a:latin typeface="Times New Roman" panose="02020603050405020304" pitchFamily="18" charset="0"/>
                <a:ea typeface="Times New Roman" panose="02020603050405020304" pitchFamily="18" charset="0"/>
              </a:rPr>
              <a:t>ation</a:t>
            </a:r>
            <a:r>
              <a:rPr lang="en-CH" sz="2400" dirty="0">
                <a:effectLst/>
                <a:latin typeface="Times New Roman" panose="02020603050405020304" pitchFamily="18" charset="0"/>
                <a:ea typeface="Times New Roman" panose="02020603050405020304" pitchFamily="18" charset="0"/>
              </a:rPr>
              <a:t>:</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lvl="0">
              <a:lnSpc>
                <a:spcPct val="150000"/>
              </a:lnSpc>
            </a:pPr>
            <a:r>
              <a:rPr lang="en-CH" sz="1400" dirty="0"/>
              <a:t>1. </a:t>
            </a:r>
            <a:r>
              <a:rPr lang="en-US" sz="1400" dirty="0" err="1"/>
              <a:t>Kotsiantis</a:t>
            </a:r>
            <a:r>
              <a:rPr lang="en-US" sz="1400" dirty="0"/>
              <a:t>, S., </a:t>
            </a:r>
            <a:r>
              <a:rPr lang="en-US" sz="1400" dirty="0" err="1"/>
              <a:t>Kanellopoulos</a:t>
            </a:r>
            <a:r>
              <a:rPr lang="en-US" sz="1400" dirty="0"/>
              <a:t>, D. 2006. Association Rules Mining: A Recent Overview. GESTS International Transactions on Computer Science and Engineering. Vol.32 (1), 2006, pp. 71-82</a:t>
            </a:r>
            <a:endParaRPr lang="en-CH" sz="14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81135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Introduction to association rule learning methods and limitations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11178755" cy="4068271"/>
          </a:xfrm>
        </p:spPr>
        <p:txBody>
          <a:bodyPr>
            <a:normAutofit/>
          </a:bodyPr>
          <a:lstStyle/>
          <a:p>
            <a:pPr marL="342900" indent="-342900">
              <a:buAutoNum type="arabicPeriod"/>
            </a:pPr>
            <a:r>
              <a:rPr lang="en-US" sz="2000" dirty="0"/>
              <a:t>W</a:t>
            </a:r>
            <a:r>
              <a:rPr lang="en-CH" sz="2000" dirty="0"/>
              <a:t>ell known implementations like A-Priori, Eclat and FP-Growth</a:t>
            </a:r>
          </a:p>
          <a:p>
            <a:pPr marL="342900" indent="-342900">
              <a:buAutoNum type="arabicPeriod"/>
            </a:pPr>
            <a:r>
              <a:rPr lang="en-CH" sz="2000" dirty="0"/>
              <a:t>Association rule learning is a relatively simple and powerful data mining method to find the associative items. It addresses the main question: What items are bought together?</a:t>
            </a:r>
          </a:p>
          <a:p>
            <a:pPr marL="342900" indent="-342900">
              <a:buAutoNum type="arabicPeriod"/>
            </a:pPr>
            <a:r>
              <a:rPr lang="en-CH" sz="2000" dirty="0"/>
              <a:t>Use case is recommendation system (online-store) or shelf-management (traditional physical store)</a:t>
            </a:r>
          </a:p>
          <a:p>
            <a:pPr marL="342900" indent="-342900">
              <a:buFont typeface="+mj-lt"/>
              <a:buAutoNum type="arabicPeriod"/>
            </a:pPr>
            <a:r>
              <a:rPr lang="en-CH" sz="2000" dirty="0"/>
              <a:t>1. Limitation: Quote from </a:t>
            </a:r>
            <a:r>
              <a:rPr lang="en-US" sz="2000" dirty="0" err="1"/>
              <a:t>Kotsiantis</a:t>
            </a:r>
            <a:r>
              <a:rPr lang="en-US" sz="2000" dirty="0"/>
              <a:t>, S. and </a:t>
            </a:r>
            <a:r>
              <a:rPr lang="en-US" sz="2000" dirty="0" err="1"/>
              <a:t>Kanellopoulos</a:t>
            </a:r>
            <a:r>
              <a:rPr lang="en-US" sz="2000" dirty="0"/>
              <a:t>, D (2006) [</a:t>
            </a:r>
            <a:r>
              <a:rPr lang="en-CH" sz="2000" dirty="0"/>
              <a:t>1</a:t>
            </a:r>
            <a:r>
              <a:rPr lang="en-US" sz="2000" dirty="0"/>
              <a:t>]:</a:t>
            </a:r>
            <a:br>
              <a:rPr lang="en-CH" sz="2000" dirty="0"/>
            </a:br>
            <a:r>
              <a:rPr lang="en-US" sz="2000" dirty="0"/>
              <a:t>"In many cases, the algorithms generate an extremely large number of association rules, often in thousands or even millions. Further, the association rules are sometimes very large. It is nearly impossible for the end users to comprehend or validate such a large number of complex association rules, thereby limiting the usefulness of the data mining results.“</a:t>
            </a:r>
            <a:endParaRPr lang="en-CH" sz="2000" dirty="0"/>
          </a:p>
          <a:p>
            <a:pPr marL="342900" indent="-342900">
              <a:buFont typeface="+mj-lt"/>
              <a:buAutoNum type="arabicPeriod"/>
            </a:pPr>
            <a:r>
              <a:rPr lang="en-CH" sz="2000" dirty="0"/>
              <a:t>2. Limitation: Frequency in items does not consider mu</a:t>
            </a:r>
            <a:r>
              <a:rPr lang="de-CH" sz="2000" dirty="0"/>
              <a:t>l</a:t>
            </a:r>
            <a:r>
              <a:rPr lang="en-CH" sz="2000" dirty="0"/>
              <a:t>tiple the same items per transaction</a:t>
            </a:r>
          </a:p>
          <a:p>
            <a:pPr marL="442913" algn="just"/>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Key terms by Agrawal et al. [1] </a:t>
            </a:r>
            <a:endParaRPr lang="ru-RU" dirty="0"/>
          </a:p>
        </p:txBody>
      </p:sp>
      <mc:AlternateContent xmlns:mc="http://schemas.openxmlformats.org/markup-compatibility/2006">
        <mc:Choice xmlns:a14="http://schemas.microsoft.com/office/drawing/2010/main"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6201402" cy="4068271"/>
              </a:xfrm>
            </p:spPr>
            <p:txBody>
              <a:bodyPr>
                <a:noAutofit/>
              </a:bodyPr>
              <a:lstStyle/>
              <a:p>
                <a:r>
                  <a:rPr lang="en-CH" sz="1600" dirty="0">
                    <a:latin typeface="HSE Sans" panose="02000000000000000000"/>
                  </a:rPr>
                  <a:t>Let T be the database/dataset of transactions.</a:t>
                </a:r>
                <a:br>
                  <a:rPr lang="en-CH" sz="1600" dirty="0"/>
                </a:br>
                <a:r>
                  <a:rPr lang="en-CH" sz="1600" dirty="0">
                    <a:latin typeface="HSE Sans" panose="02000000000000000000"/>
                  </a:rPr>
                  <a:t>Let </a:t>
                </a:r>
                <a14:m>
                  <m:oMath xmlns:m="http://schemas.openxmlformats.org/officeDocument/2006/math">
                    <m:d>
                      <m:dPr>
                        <m:begChr m:val="{"/>
                        <m:endChr m:val="}"/>
                        <m:ctrlPr>
                          <a:rPr lang="en-CH" sz="1600" i="1">
                            <a:latin typeface="Cambria Math" panose="02040503050406030204" pitchFamily="18" charset="0"/>
                          </a:rPr>
                        </m:ctrlPr>
                      </m:dPr>
                      <m:e>
                        <m:sSub>
                          <m:sSubPr>
                            <m:ctrlPr>
                              <a:rPr lang="en-CH" sz="1600" i="1">
                                <a:latin typeface="Cambria Math" panose="02040503050406030204" pitchFamily="18" charset="0"/>
                              </a:rPr>
                            </m:ctrlPr>
                          </m:sSubPr>
                          <m:e>
                            <m:r>
                              <a:rPr lang="en-CH" sz="1600">
                                <a:latin typeface="Cambria Math" panose="02040503050406030204" pitchFamily="18" charset="0"/>
                              </a:rPr>
                              <m:t>𝑇</m:t>
                            </m:r>
                          </m:e>
                          <m:sub>
                            <m:r>
                              <a:rPr lang="en-CH" sz="1600">
                                <a:latin typeface="Cambria Math" panose="02040503050406030204" pitchFamily="18" charset="0"/>
                              </a:rPr>
                              <m:t>0</m:t>
                            </m:r>
                          </m:sub>
                        </m:sSub>
                        <m:r>
                          <a:rPr lang="en-CH" sz="1600">
                            <a:latin typeface="Cambria Math" panose="02040503050406030204" pitchFamily="18" charset="0"/>
                          </a:rPr>
                          <m:t>, </m:t>
                        </m:r>
                        <m:sSub>
                          <m:sSubPr>
                            <m:ctrlPr>
                              <a:rPr lang="en-CH" sz="1600" i="1">
                                <a:latin typeface="Cambria Math" panose="02040503050406030204" pitchFamily="18" charset="0"/>
                              </a:rPr>
                            </m:ctrlPr>
                          </m:sSubPr>
                          <m:e>
                            <m:r>
                              <a:rPr lang="en-CH" sz="1600">
                                <a:latin typeface="Cambria Math" panose="02040503050406030204" pitchFamily="18" charset="0"/>
                              </a:rPr>
                              <m:t>𝑇</m:t>
                            </m:r>
                          </m:e>
                          <m:sub>
                            <m:r>
                              <a:rPr lang="en-CH" sz="1600">
                                <a:latin typeface="Cambria Math" panose="02040503050406030204" pitchFamily="18" charset="0"/>
                              </a:rPr>
                              <m:t>1</m:t>
                            </m:r>
                          </m:sub>
                        </m:sSub>
                        <m:r>
                          <a:rPr lang="en-CH" sz="1600">
                            <a:latin typeface="Cambria Math" panose="02040503050406030204" pitchFamily="18" charset="0"/>
                          </a:rPr>
                          <m:t>, . . . , </m:t>
                        </m:r>
                        <m:sSub>
                          <m:sSubPr>
                            <m:ctrlPr>
                              <a:rPr lang="en-CH" sz="1600" i="1">
                                <a:latin typeface="Cambria Math" panose="02040503050406030204" pitchFamily="18" charset="0"/>
                              </a:rPr>
                            </m:ctrlPr>
                          </m:sSubPr>
                          <m:e>
                            <m:r>
                              <a:rPr lang="en-CH" sz="1600">
                                <a:latin typeface="Cambria Math" panose="02040503050406030204" pitchFamily="18" charset="0"/>
                              </a:rPr>
                              <m:t>𝑇</m:t>
                            </m:r>
                          </m:e>
                          <m:sub>
                            <m:r>
                              <a:rPr lang="en-CH" sz="1600">
                                <a:latin typeface="Cambria Math" panose="02040503050406030204" pitchFamily="18" charset="0"/>
                              </a:rPr>
                              <m:t>9</m:t>
                            </m:r>
                          </m:sub>
                        </m:sSub>
                      </m:e>
                    </m:d>
                    <m:r>
                      <a:rPr lang="en-CH" sz="1600">
                        <a:latin typeface="Cambria Math" panose="02040503050406030204" pitchFamily="18" charset="0"/>
                      </a:rPr>
                      <m:t>⊂</m:t>
                    </m:r>
                    <m:r>
                      <a:rPr lang="en-CH" sz="1600">
                        <a:latin typeface="Cambria Math" panose="02040503050406030204" pitchFamily="18" charset="0"/>
                      </a:rPr>
                      <m:t>𝑇</m:t>
                    </m:r>
                  </m:oMath>
                </a14:m>
                <a:br>
                  <a:rPr lang="en-CH" sz="1600" dirty="0">
                    <a:latin typeface="HSE Sans" panose="02000000000000000000"/>
                  </a:rPr>
                </a:br>
                <a:r>
                  <a:rPr lang="en-CH" sz="1600" dirty="0">
                    <a:latin typeface="HSE Sans" panose="02000000000000000000"/>
                  </a:rPr>
                  <a:t>Let X be a set of items in each transaction.</a:t>
                </a:r>
                <a:br>
                  <a:rPr lang="en-CH" sz="1600" dirty="0">
                    <a:latin typeface="HSE Sans" panose="02000000000000000000"/>
                  </a:rPr>
                </a:br>
                <a:r>
                  <a:rPr lang="en-CH" sz="1600" dirty="0">
                    <a:latin typeface="HSE Sans" panose="02000000000000000000"/>
                  </a:rPr>
                  <a:t>A transaction Tn satisfies X if all X items commonly occur in Tn.</a:t>
                </a:r>
              </a:p>
              <a:p>
                <a:r>
                  <a:rPr lang="en-CH" sz="1600" dirty="0">
                    <a:latin typeface="HSE Sans" panose="02000000000000000000"/>
                  </a:rPr>
                  <a:t>The number of elements of X is 10.</a:t>
                </a:r>
                <a:br>
                  <a:rPr lang="en-CH" sz="1600" dirty="0">
                    <a:latin typeface="HSE Sans" panose="02000000000000000000"/>
                  </a:rPr>
                </a:br>
                <a:r>
                  <a:rPr lang="en-CH" sz="1600" dirty="0">
                    <a:latin typeface="HSE Sans" panose="02000000000000000000"/>
                  </a:rPr>
                  <a:t>If </a:t>
                </a:r>
                <a14:m>
                  <m:oMath xmlns:m="http://schemas.openxmlformats.org/officeDocument/2006/math">
                    <m:sSub>
                      <m:sSubPr>
                        <m:ctrlPr>
                          <a:rPr lang="en-CH" sz="1600" i="1">
                            <a:latin typeface="Cambria Math" panose="02040503050406030204" pitchFamily="18" charset="0"/>
                          </a:rPr>
                        </m:ctrlPr>
                      </m:sSubPr>
                      <m:e>
                        <m:r>
                          <a:rPr lang="en-CH" sz="1600">
                            <a:latin typeface="Cambria Math" panose="02040503050406030204" pitchFamily="18" charset="0"/>
                          </a:rPr>
                          <m:t>{</m:t>
                        </m:r>
                        <m:r>
                          <a:rPr lang="en-CH" sz="1600">
                            <a:latin typeface="Cambria Math" panose="02040503050406030204" pitchFamily="18" charset="0"/>
                          </a:rPr>
                          <m:t>𝐼</m:t>
                        </m:r>
                      </m:e>
                      <m:sub>
                        <m:r>
                          <a:rPr lang="en-CH" sz="1600">
                            <a:latin typeface="Cambria Math" panose="02040503050406030204" pitchFamily="18" charset="0"/>
                          </a:rPr>
                          <m:t>0</m:t>
                        </m:r>
                      </m:sub>
                    </m:sSub>
                    <m:r>
                      <a:rPr lang="en-CH" sz="1600">
                        <a:latin typeface="Cambria Math" panose="02040503050406030204" pitchFamily="18" charset="0"/>
                      </a:rPr>
                      <m:t>}⊂</m:t>
                    </m:r>
                    <m:r>
                      <a:rPr lang="en-CH" sz="1600">
                        <a:latin typeface="Cambria Math" panose="02040503050406030204" pitchFamily="18" charset="0"/>
                      </a:rPr>
                      <m:t>𝑋</m:t>
                    </m:r>
                    <m:r>
                      <a:rPr lang="en-CH" sz="1600" b="0" i="0" smtClean="0">
                        <a:latin typeface="Cambria Math" panose="02040503050406030204" pitchFamily="18" charset="0"/>
                      </a:rPr>
                      <m:t>,</m:t>
                    </m:r>
                  </m:oMath>
                </a14:m>
                <a:br>
                  <a:rPr lang="en-CH" sz="1600" dirty="0">
                    <a:latin typeface="HSE Sans" panose="02000000000000000000"/>
                  </a:rPr>
                </a:br>
                <a:r>
                  <a:rPr lang="en-CH" sz="1600" dirty="0">
                    <a:latin typeface="HSE Sans" panose="02000000000000000000"/>
                  </a:rPr>
                  <a:t>then T satisfies X in 8 transactions.</a:t>
                </a:r>
                <a:br>
                  <a:rPr lang="en-CH" sz="1600" dirty="0">
                    <a:latin typeface="HSE Sans" panose="02000000000000000000"/>
                  </a:rPr>
                </a:br>
                <a:r>
                  <a:rPr lang="en-CH" sz="1600" dirty="0">
                    <a:latin typeface="HSE Sans" panose="02000000000000000000"/>
                  </a:rPr>
                  <a:t>Therefore the support of X is 0.8.</a:t>
                </a:r>
              </a:p>
              <a:p>
                <a:r>
                  <a:rPr lang="en-US" sz="1600" dirty="0">
                    <a:latin typeface="HSE Sans" panose="02000000000000000000"/>
                  </a:rPr>
                  <a:t>First path:</a:t>
                </a:r>
                <a:br>
                  <a:rPr lang="en-CH" sz="1600" dirty="0">
                    <a:latin typeface="HSE Sans" panose="02000000000000000000"/>
                  </a:rPr>
                </a:br>
                <a:r>
                  <a:rPr lang="en-US" sz="1600" dirty="0">
                    <a:latin typeface="HSE Sans" panose="02000000000000000000"/>
                  </a:rPr>
                  <a:t>I</a:t>
                </a:r>
                <a:r>
                  <a:rPr lang="en-CH" sz="1600" baseline="-25000" dirty="0">
                    <a:latin typeface="HSE Sans" panose="02000000000000000000"/>
                  </a:rPr>
                  <a:t>0</a:t>
                </a:r>
                <a:r>
                  <a:rPr lang="en-CH" sz="1600" dirty="0">
                    <a:latin typeface="HSE Sans" panose="02000000000000000000"/>
                  </a:rPr>
                  <a:t> </a:t>
                </a:r>
                <a:r>
                  <a:rPr lang="en-US" sz="1600" dirty="0">
                    <a:latin typeface="HSE Sans" panose="02000000000000000000"/>
                  </a:rPr>
                  <a:t>→ I</a:t>
                </a:r>
                <a:r>
                  <a:rPr lang="en-CH" sz="1600" baseline="-25000" dirty="0">
                    <a:latin typeface="HSE Sans" panose="02000000000000000000"/>
                  </a:rPr>
                  <a:t>1</a:t>
                </a:r>
                <a:r>
                  <a:rPr lang="en-US" sz="1600" dirty="0">
                    <a:latin typeface="HSE Sans" panose="02000000000000000000"/>
                  </a:rPr>
                  <a:t>, where I</a:t>
                </a:r>
                <a:r>
                  <a:rPr lang="en-CH" sz="1600" baseline="-25000" dirty="0">
                    <a:latin typeface="HSE Sans" panose="02000000000000000000"/>
                  </a:rPr>
                  <a:t>0</a:t>
                </a:r>
                <a:r>
                  <a:rPr lang="en-US" sz="1600" dirty="0">
                    <a:latin typeface="HSE Sans" panose="02000000000000000000"/>
                  </a:rPr>
                  <a:t> is the antecedent, and I</a:t>
                </a:r>
                <a:r>
                  <a:rPr lang="en-US" sz="1600" baseline="-25000" dirty="0">
                    <a:latin typeface="HSE Sans" panose="02000000000000000000"/>
                  </a:rPr>
                  <a:t>1</a:t>
                </a:r>
                <a:r>
                  <a:rPr lang="en-US" sz="1600" dirty="0">
                    <a:latin typeface="HSE Sans" panose="02000000000000000000"/>
                  </a:rPr>
                  <a:t> is the consequent, building the </a:t>
                </a:r>
                <a:r>
                  <a:rPr lang="en-US" sz="1600" dirty="0" err="1">
                    <a:latin typeface="HSE Sans" panose="02000000000000000000"/>
                  </a:rPr>
                  <a:t>itemsets</a:t>
                </a:r>
                <a:r>
                  <a:rPr lang="en-US" sz="1600" dirty="0">
                    <a:latin typeface="HSE Sans" panose="02000000000000000000"/>
                  </a:rPr>
                  <a:t> X.</a:t>
                </a:r>
                <a:endParaRPr lang="en-CH" sz="1600" dirty="0">
                  <a:latin typeface="HSE Sans" panose="02000000000000000000"/>
                </a:endParaRPr>
              </a:p>
              <a:p>
                <a:r>
                  <a:rPr lang="en-US" sz="1600" dirty="0">
                    <a:latin typeface="HSE Sans" panose="02000000000000000000"/>
                  </a:rPr>
                  <a:t>First path’s confidence:</a:t>
                </a:r>
              </a:p>
              <a:p>
                <a:r>
                  <a:rPr lang="en-US" sz="1600" dirty="0">
                    <a:latin typeface="HSE Sans" panose="02000000000000000000"/>
                  </a:rPr>
                  <a:t>Support of I</a:t>
                </a:r>
                <a:r>
                  <a:rPr lang="en-CH" sz="1600" baseline="-25000" dirty="0">
                    <a:latin typeface="HSE Sans" panose="02000000000000000000"/>
                  </a:rPr>
                  <a:t>0</a:t>
                </a:r>
                <a:r>
                  <a:rPr lang="en-CH" sz="1600" dirty="0">
                    <a:latin typeface="HSE Sans" panose="02000000000000000000"/>
                  </a:rPr>
                  <a:t> </a:t>
                </a:r>
                <a:r>
                  <a:rPr lang="en-US" sz="1600" dirty="0">
                    <a:latin typeface="HSE Sans" panose="02000000000000000000"/>
                  </a:rPr>
                  <a:t>=</a:t>
                </a:r>
                <a:r>
                  <a:rPr lang="en-CH" sz="1600" dirty="0">
                    <a:latin typeface="HSE Sans" panose="02000000000000000000"/>
                  </a:rPr>
                  <a:t> </a:t>
                </a:r>
                <a:r>
                  <a:rPr lang="en-US" sz="1600" dirty="0">
                    <a:latin typeface="HSE Sans" panose="02000000000000000000"/>
                  </a:rPr>
                  <a:t>0.8; Support of X</a:t>
                </a:r>
                <a:r>
                  <a:rPr lang="en-CH" sz="1600" dirty="0">
                    <a:latin typeface="HSE Sans" panose="02000000000000000000"/>
                  </a:rPr>
                  <a:t> </a:t>
                </a:r>
                <a:r>
                  <a:rPr lang="en-US" sz="1600" dirty="0">
                    <a:latin typeface="HSE Sans" panose="02000000000000000000"/>
                  </a:rPr>
                  <a:t>=</a:t>
                </a:r>
                <a:r>
                  <a:rPr lang="en-CH" sz="1600" dirty="0">
                    <a:latin typeface="HSE Sans" panose="02000000000000000000"/>
                  </a:rPr>
                  <a:t> </a:t>
                </a:r>
                <a:r>
                  <a:rPr lang="en-US" sz="1600" dirty="0">
                    <a:latin typeface="HSE Sans" panose="02000000000000000000"/>
                  </a:rPr>
                  <a:t>0.5</a:t>
                </a:r>
              </a:p>
              <a:p>
                <a:r>
                  <a:rPr lang="en-US" sz="1600" dirty="0" err="1">
                    <a:latin typeface="HSE Sans" panose="02000000000000000000"/>
                  </a:rPr>
                  <a:t>Confid</a:t>
                </a:r>
                <a:r>
                  <a:rPr lang="en-CH" sz="1600" dirty="0">
                    <a:latin typeface="HSE Sans" panose="02000000000000000000"/>
                  </a:rPr>
                  <a:t>e</a:t>
                </a:r>
                <a:r>
                  <a:rPr lang="en-US" sz="1600" dirty="0">
                    <a:latin typeface="HSE Sans" panose="02000000000000000000"/>
                  </a:rPr>
                  <a:t>n</a:t>
                </a:r>
                <a:r>
                  <a:rPr lang="en-CH" sz="1600" dirty="0">
                    <a:latin typeface="HSE Sans" panose="02000000000000000000"/>
                  </a:rPr>
                  <a:t>c</a:t>
                </a:r>
                <a:r>
                  <a:rPr lang="en-US" sz="1600" dirty="0">
                    <a:latin typeface="HSE Sans" panose="02000000000000000000"/>
                  </a:rPr>
                  <a:t>e Path 1=</a:t>
                </a:r>
                <a:r>
                  <a:rPr lang="en-CH" sz="1600" dirty="0">
                    <a:latin typeface="HSE Sans" panose="02000000000000000000"/>
                  </a:rPr>
                  <a:t> </a:t>
                </a:r>
                <a:r>
                  <a:rPr lang="en-US" sz="1600" dirty="0">
                    <a:latin typeface="HSE Sans" panose="02000000000000000000"/>
                  </a:rPr>
                  <a:t>X/I</a:t>
                </a:r>
                <a:r>
                  <a:rPr lang="en-CH" sz="1600" baseline="-25000" dirty="0">
                    <a:latin typeface="HSE Sans" panose="02000000000000000000"/>
                  </a:rPr>
                  <a:t>0</a:t>
                </a:r>
                <a:r>
                  <a:rPr lang="en-CH" sz="1600" dirty="0">
                    <a:latin typeface="HSE Sans" panose="02000000000000000000"/>
                  </a:rPr>
                  <a:t> </a:t>
                </a:r>
                <a:r>
                  <a:rPr lang="en-US" sz="1600" dirty="0">
                    <a:latin typeface="HSE Sans" panose="02000000000000000000"/>
                  </a:rPr>
                  <a:t>=</a:t>
                </a:r>
                <a:r>
                  <a:rPr lang="en-CH" sz="1600" dirty="0">
                    <a:latin typeface="HSE Sans" panose="02000000000000000000"/>
                  </a:rPr>
                  <a:t> </a:t>
                </a:r>
                <a:r>
                  <a:rPr lang="en-US" sz="1600" dirty="0">
                    <a:latin typeface="HSE Sans" panose="02000000000000000000"/>
                  </a:rPr>
                  <a:t>0.5/0.8</a:t>
                </a:r>
                <a:r>
                  <a:rPr lang="en-CH" sz="1600" dirty="0">
                    <a:latin typeface="HSE Sans" panose="02000000000000000000"/>
                  </a:rPr>
                  <a:t> </a:t>
                </a:r>
                <a:r>
                  <a:rPr lang="en-US" sz="1600" dirty="0">
                    <a:latin typeface="HSE Sans" panose="02000000000000000000"/>
                  </a:rPr>
                  <a:t>=</a:t>
                </a:r>
                <a:r>
                  <a:rPr lang="en-CH" sz="1600" dirty="0">
                    <a:latin typeface="HSE Sans" panose="02000000000000000000"/>
                  </a:rPr>
                  <a:t> </a:t>
                </a:r>
                <a:r>
                  <a:rPr lang="en-US" sz="1600" dirty="0">
                    <a:latin typeface="HSE Sans" panose="02000000000000000000"/>
                  </a:rPr>
                  <a:t>0.625</a:t>
                </a:r>
              </a:p>
            </p:txBody>
          </p:sp>
        </mc:Choice>
        <mc:Fallback>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xfrm>
                <a:off x="585898" y="2379662"/>
                <a:ext cx="6201402" cy="4068271"/>
              </a:xfrm>
              <a:blipFill>
                <a:blip r:embed="rId2"/>
                <a:stretch>
                  <a:fillRect l="-1967" t="-1497" b="-2545"/>
                </a:stretch>
              </a:blipFill>
            </p:spPr>
            <p:txBody>
              <a:bodyPr/>
              <a:lstStyle/>
              <a:p>
                <a:r>
                  <a:rPr lang="en-CH">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CC32860D-68A0-50D7-22F7-863646F5D424}"/>
              </a:ext>
            </a:extLst>
          </p:cNvPr>
          <p:cNvGraphicFramePr>
            <a:graphicFrameLocks noGrp="1"/>
          </p:cNvGraphicFramePr>
          <p:nvPr>
            <p:extLst>
              <p:ext uri="{D42A27DB-BD31-4B8C-83A1-F6EECF244321}">
                <p14:modId xmlns:p14="http://schemas.microsoft.com/office/powerpoint/2010/main" val="3033512281"/>
              </p:ext>
            </p:extLst>
          </p:nvPr>
        </p:nvGraphicFramePr>
        <p:xfrm>
          <a:off x="7051250" y="2054377"/>
          <a:ext cx="4324455" cy="4259580"/>
        </p:xfrm>
        <a:graphic>
          <a:graphicData uri="http://schemas.openxmlformats.org/drawingml/2006/table">
            <a:tbl>
              <a:tblPr firstRow="1" firstCol="1" bandRow="1"/>
              <a:tblGrid>
                <a:gridCol w="563280">
                  <a:extLst>
                    <a:ext uri="{9D8B030D-6E8A-4147-A177-3AD203B41FA5}">
                      <a16:colId xmlns:a16="http://schemas.microsoft.com/office/drawing/2014/main" val="3191035688"/>
                    </a:ext>
                  </a:extLst>
                </a:gridCol>
                <a:gridCol w="336251">
                  <a:extLst>
                    <a:ext uri="{9D8B030D-6E8A-4147-A177-3AD203B41FA5}">
                      <a16:colId xmlns:a16="http://schemas.microsoft.com/office/drawing/2014/main" val="2949319019"/>
                    </a:ext>
                  </a:extLst>
                </a:gridCol>
                <a:gridCol w="336251">
                  <a:extLst>
                    <a:ext uri="{9D8B030D-6E8A-4147-A177-3AD203B41FA5}">
                      <a16:colId xmlns:a16="http://schemas.microsoft.com/office/drawing/2014/main" val="561916763"/>
                    </a:ext>
                  </a:extLst>
                </a:gridCol>
                <a:gridCol w="336251">
                  <a:extLst>
                    <a:ext uri="{9D8B030D-6E8A-4147-A177-3AD203B41FA5}">
                      <a16:colId xmlns:a16="http://schemas.microsoft.com/office/drawing/2014/main" val="2607928404"/>
                    </a:ext>
                  </a:extLst>
                </a:gridCol>
                <a:gridCol w="336251">
                  <a:extLst>
                    <a:ext uri="{9D8B030D-6E8A-4147-A177-3AD203B41FA5}">
                      <a16:colId xmlns:a16="http://schemas.microsoft.com/office/drawing/2014/main" val="3489574531"/>
                    </a:ext>
                  </a:extLst>
                </a:gridCol>
                <a:gridCol w="336251">
                  <a:extLst>
                    <a:ext uri="{9D8B030D-6E8A-4147-A177-3AD203B41FA5}">
                      <a16:colId xmlns:a16="http://schemas.microsoft.com/office/drawing/2014/main" val="1014055575"/>
                    </a:ext>
                  </a:extLst>
                </a:gridCol>
                <a:gridCol w="336251">
                  <a:extLst>
                    <a:ext uri="{9D8B030D-6E8A-4147-A177-3AD203B41FA5}">
                      <a16:colId xmlns:a16="http://schemas.microsoft.com/office/drawing/2014/main" val="171689165"/>
                    </a:ext>
                  </a:extLst>
                </a:gridCol>
                <a:gridCol w="336251">
                  <a:extLst>
                    <a:ext uri="{9D8B030D-6E8A-4147-A177-3AD203B41FA5}">
                      <a16:colId xmlns:a16="http://schemas.microsoft.com/office/drawing/2014/main" val="2139681645"/>
                    </a:ext>
                  </a:extLst>
                </a:gridCol>
                <a:gridCol w="336251">
                  <a:extLst>
                    <a:ext uri="{9D8B030D-6E8A-4147-A177-3AD203B41FA5}">
                      <a16:colId xmlns:a16="http://schemas.microsoft.com/office/drawing/2014/main" val="4029758321"/>
                    </a:ext>
                  </a:extLst>
                </a:gridCol>
                <a:gridCol w="336251">
                  <a:extLst>
                    <a:ext uri="{9D8B030D-6E8A-4147-A177-3AD203B41FA5}">
                      <a16:colId xmlns:a16="http://schemas.microsoft.com/office/drawing/2014/main" val="2837644496"/>
                    </a:ext>
                  </a:extLst>
                </a:gridCol>
                <a:gridCol w="336251">
                  <a:extLst>
                    <a:ext uri="{9D8B030D-6E8A-4147-A177-3AD203B41FA5}">
                      <a16:colId xmlns:a16="http://schemas.microsoft.com/office/drawing/2014/main" val="269886506"/>
                    </a:ext>
                  </a:extLst>
                </a:gridCol>
                <a:gridCol w="398665">
                  <a:extLst>
                    <a:ext uri="{9D8B030D-6E8A-4147-A177-3AD203B41FA5}">
                      <a16:colId xmlns:a16="http://schemas.microsoft.com/office/drawing/2014/main" val="71336227"/>
                    </a:ext>
                  </a:extLst>
                </a:gridCol>
              </a:tblGrid>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4</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97416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2116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127321"/>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73254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5842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951734"/>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6782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51508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909237"/>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961585"/>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8768539"/>
                  </a:ext>
                </a:extLst>
              </a:tr>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48</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032345"/>
                  </a:ext>
                </a:extLst>
              </a:tr>
            </a:tbl>
          </a:graphicData>
        </a:graphic>
      </p:graphicFrame>
    </p:spTree>
    <p:extLst>
      <p:ext uri="{BB962C8B-B14F-4D97-AF65-F5344CB8AC3E}">
        <p14:creationId xmlns:p14="http://schemas.microsoft.com/office/powerpoint/2010/main" val="274836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Baseline algorithm</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fontScale="92500"/>
          </a:bodyPr>
          <a:lstStyle/>
          <a:p>
            <a:pPr marL="342900" lvl="0" indent="-342900" algn="just">
              <a:lnSpc>
                <a:spcPct val="150000"/>
              </a:lnSpc>
              <a:buFont typeface="Arial" panose="020B0604020202020204" pitchFamily="34" charset="0"/>
              <a:buChar char="•"/>
            </a:pPr>
            <a:r>
              <a:rPr lang="en-CH" sz="2000" dirty="0"/>
              <a:t>I chose FP-algorithm as baseline a</a:t>
            </a:r>
            <a:r>
              <a:rPr lang="de-CH" sz="2000" dirty="0" err="1"/>
              <a:t>lg</a:t>
            </a:r>
            <a:r>
              <a:rPr lang="en-CH" sz="2000" dirty="0" err="1"/>
              <a:t>orithm</a:t>
            </a:r>
            <a:r>
              <a:rPr lang="en-CH" sz="2000" dirty="0"/>
              <a:t>.</a:t>
            </a:r>
          </a:p>
          <a:p>
            <a:pPr marL="342900" lvl="0" indent="-342900" algn="just">
              <a:lnSpc>
                <a:spcPct val="150000"/>
              </a:lnSpc>
              <a:buFont typeface="Arial" panose="020B0604020202020204" pitchFamily="34" charset="0"/>
              <a:buChar char="•"/>
            </a:pPr>
            <a:r>
              <a:rPr lang="en-CH" sz="2000" dirty="0"/>
              <a:t>A-priori, Eclat and FP-Growth all lead to the same outcome, but differentiate themselves in time and space complexity.</a:t>
            </a:r>
          </a:p>
          <a:p>
            <a:pPr marL="342900" lvl="0" indent="-342900" algn="just">
              <a:lnSpc>
                <a:spcPct val="150000"/>
              </a:lnSpc>
              <a:buFont typeface="Arial" panose="020B0604020202020204" pitchFamily="34" charset="0"/>
              <a:buChar char="•"/>
            </a:pPr>
            <a:r>
              <a:rPr lang="en-CH" sz="2000" dirty="0"/>
              <a:t>For small datasets, all 3 algorithms are fast</a:t>
            </a:r>
          </a:p>
          <a:p>
            <a:pPr marL="342900" lvl="0" indent="-342900" algn="just">
              <a:lnSpc>
                <a:spcPct val="150000"/>
              </a:lnSpc>
              <a:buFont typeface="Arial" panose="020B0604020202020204" pitchFamily="34" charset="0"/>
              <a:buChar char="•"/>
            </a:pPr>
            <a:r>
              <a:rPr lang="en-CH" sz="2000" dirty="0"/>
              <a:t>A-priori -&gt; Time-Complexity: </a:t>
            </a:r>
            <a:r>
              <a:rPr lang="de-CH" sz="2000" dirty="0"/>
              <a:t>O(2</a:t>
            </a:r>
            <a:r>
              <a:rPr lang="en-CH" sz="2000" baseline="30000" dirty="0"/>
              <a:t>n</a:t>
            </a:r>
            <a:r>
              <a:rPr lang="de-CH" sz="2000" dirty="0"/>
              <a:t>)</a:t>
            </a:r>
            <a:r>
              <a:rPr lang="en-CH" sz="2000" dirty="0"/>
              <a:t> -&gt; Test with 77’264 transactions 40,777 unique items -&gt; 14.1 seconds</a:t>
            </a:r>
          </a:p>
          <a:p>
            <a:pPr marL="342900" lvl="0" indent="-342900" algn="just">
              <a:lnSpc>
                <a:spcPct val="150000"/>
              </a:lnSpc>
              <a:buFont typeface="Arial" panose="020B0604020202020204" pitchFamily="34" charset="0"/>
              <a:buChar char="•"/>
            </a:pPr>
            <a:r>
              <a:rPr lang="en-CH" sz="2000" dirty="0"/>
              <a:t>FP-growth -&gt; Time-Complexity: </a:t>
            </a:r>
            <a:r>
              <a:rPr lang="de-CH" sz="2000" dirty="0"/>
              <a:t>O(n</a:t>
            </a:r>
            <a:r>
              <a:rPr lang="en-CH" sz="2000" baseline="30000" dirty="0"/>
              <a:t>2</a:t>
            </a:r>
            <a:r>
              <a:rPr lang="de-CH" sz="2000" dirty="0"/>
              <a:t>)</a:t>
            </a:r>
            <a:r>
              <a:rPr lang="en-CH" sz="2000" dirty="0"/>
              <a:t> -&gt; Test with 77’264 transactions 40,777 unique items -&gt; 142.3 seconds</a:t>
            </a:r>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12393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Implementation of a profit function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5579232" cy="3785467"/>
          </a:xfrm>
        </p:spPr>
        <p:txBody>
          <a:bodyPr>
            <a:normAutofit fontScale="92500"/>
          </a:bodyPr>
          <a:lstStyle/>
          <a:p>
            <a:pPr marL="342900" indent="-342900" algn="just">
              <a:lnSpc>
                <a:spcPct val="150000"/>
              </a:lnSpc>
              <a:buFont typeface="Arial" panose="020B0604020202020204" pitchFamily="34" charset="0"/>
              <a:buChar char="•"/>
            </a:pPr>
            <a:r>
              <a:rPr lang="en-CH" sz="2000" dirty="0"/>
              <a:t>Finding stronger patterns by filtering support with a profit function. Moreover introduced “associated profit” of an itemset as an additional metric</a:t>
            </a:r>
          </a:p>
          <a:p>
            <a:pPr marL="342900" lvl="0" indent="-342900" algn="just">
              <a:lnSpc>
                <a:spcPct val="150000"/>
              </a:lnSpc>
              <a:buFont typeface="Arial" panose="020B0604020202020204" pitchFamily="34" charset="0"/>
              <a:buChar char="•"/>
            </a:pPr>
            <a:r>
              <a:rPr lang="en-CH" sz="2000" dirty="0"/>
              <a:t>The same method of filtering and showing “associated profit” allows to have the same items multiple times in a transaction and calculates the average price/profit, instead of only the frequency.</a:t>
            </a:r>
            <a:endParaRPr lang="en-CH" sz="2000" baseline="-25000" dirty="0"/>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9144BEEA-3BB6-FCCB-3FB4-EFD72EA14D71}"/>
              </a:ext>
            </a:extLst>
          </p:cNvPr>
          <p:cNvGraphicFramePr>
            <a:graphicFrameLocks noGrp="1"/>
          </p:cNvGraphicFramePr>
          <p:nvPr>
            <p:extLst>
              <p:ext uri="{D42A27DB-BD31-4B8C-83A1-F6EECF244321}">
                <p14:modId xmlns:p14="http://schemas.microsoft.com/office/powerpoint/2010/main" val="1747434751"/>
              </p:ext>
            </p:extLst>
          </p:nvPr>
        </p:nvGraphicFramePr>
        <p:xfrm>
          <a:off x="6617581" y="1959821"/>
          <a:ext cx="5081083" cy="3935095"/>
        </p:xfrm>
        <a:graphic>
          <a:graphicData uri="http://schemas.openxmlformats.org/drawingml/2006/table">
            <a:tbl>
              <a:tblPr firstRow="1" firstCol="1" bandRow="1"/>
              <a:tblGrid>
                <a:gridCol w="785840">
                  <a:extLst>
                    <a:ext uri="{9D8B030D-6E8A-4147-A177-3AD203B41FA5}">
                      <a16:colId xmlns:a16="http://schemas.microsoft.com/office/drawing/2014/main" val="3815558985"/>
                    </a:ext>
                  </a:extLst>
                </a:gridCol>
                <a:gridCol w="1780186">
                  <a:extLst>
                    <a:ext uri="{9D8B030D-6E8A-4147-A177-3AD203B41FA5}">
                      <a16:colId xmlns:a16="http://schemas.microsoft.com/office/drawing/2014/main" val="29819815"/>
                    </a:ext>
                  </a:extLst>
                </a:gridCol>
                <a:gridCol w="2515057">
                  <a:extLst>
                    <a:ext uri="{9D8B030D-6E8A-4147-A177-3AD203B41FA5}">
                      <a16:colId xmlns:a16="http://schemas.microsoft.com/office/drawing/2014/main" val="3619949102"/>
                    </a:ext>
                  </a:extLst>
                </a:gridCol>
              </a:tblGrid>
              <a:tr h="27175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Items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profits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46001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30, 40, 50, 60, 80}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1827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30, 40, 50, 60, 70, 80}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2659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30, 40, 90}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697506"/>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4</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6</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50, 70, 80, 90,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06737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50, 90,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84721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80, </a:t>
                      </a:r>
                      <a:r>
                        <a:rPr lang="en-CH" sz="1600" b="1" dirty="0">
                          <a:effectLst/>
                          <a:latin typeface="Roboto" panose="02000000000000000000" pitchFamily="2" charset="0"/>
                          <a:ea typeface="Times New Roman" panose="02020603050405020304" pitchFamily="18" charset="0"/>
                          <a:cs typeface="Arial" panose="020B0604020202020204" pitchFamily="34" charset="0"/>
                        </a:rPr>
                        <a:t>90, 90</a:t>
                      </a:r>
                      <a:r>
                        <a:rPr lang="en-CH" sz="1600" dirty="0">
                          <a:effectLst/>
                          <a:latin typeface="Roboto" panose="02000000000000000000" pitchFamily="2" charset="0"/>
                          <a:ea typeface="Times New Roman" panose="02020603050405020304" pitchFamily="18" charset="0"/>
                          <a:cs typeface="Arial" panose="020B0604020202020204" pitchFamily="34" charset="0"/>
                        </a:rPr>
                        <a:t>,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3485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60, 90}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807749"/>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40,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3208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{20, 30, </a:t>
                      </a:r>
                      <a:r>
                        <a:rPr lang="en-CH" sz="1600" b="1">
                          <a:effectLst/>
                          <a:latin typeface="Roboto" panose="02000000000000000000" pitchFamily="2" charset="0"/>
                          <a:ea typeface="Times New Roman" panose="02020603050405020304" pitchFamily="18" charset="0"/>
                          <a:cs typeface="Arial" panose="020B0604020202020204" pitchFamily="34" charset="0"/>
                        </a:rPr>
                        <a:t>90, 90, 90</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211741"/>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{20, 50,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276640"/>
                  </a:ext>
                </a:extLst>
              </a:tr>
            </a:tbl>
          </a:graphicData>
        </a:graphic>
      </p:graphicFrame>
    </p:spTree>
    <p:extLst>
      <p:ext uri="{BB962C8B-B14F-4D97-AF65-F5344CB8AC3E}">
        <p14:creationId xmlns:p14="http://schemas.microsoft.com/office/powerpoint/2010/main" val="103626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Modified FP-growth (Electronics Store)</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9" name="Table 8">
            <a:extLst>
              <a:ext uri="{FF2B5EF4-FFF2-40B4-BE49-F238E27FC236}">
                <a16:creationId xmlns:a16="http://schemas.microsoft.com/office/drawing/2014/main" id="{555154DC-0EDA-0AC5-C007-9D1EC0AC083C}"/>
              </a:ext>
            </a:extLst>
          </p:cNvPr>
          <p:cNvGraphicFramePr>
            <a:graphicFrameLocks noGrp="1"/>
          </p:cNvGraphicFramePr>
          <p:nvPr>
            <p:extLst>
              <p:ext uri="{D42A27DB-BD31-4B8C-83A1-F6EECF244321}">
                <p14:modId xmlns:p14="http://schemas.microsoft.com/office/powerpoint/2010/main" val="2301794551"/>
              </p:ext>
            </p:extLst>
          </p:nvPr>
        </p:nvGraphicFramePr>
        <p:xfrm>
          <a:off x="585898" y="2711394"/>
          <a:ext cx="4674259" cy="3689749"/>
        </p:xfrm>
        <a:graphic>
          <a:graphicData uri="http://schemas.openxmlformats.org/drawingml/2006/table">
            <a:tbl>
              <a:tblPr firstRow="1" firstCol="1" bandRow="1"/>
              <a:tblGrid>
                <a:gridCol w="630160">
                  <a:extLst>
                    <a:ext uri="{9D8B030D-6E8A-4147-A177-3AD203B41FA5}">
                      <a16:colId xmlns:a16="http://schemas.microsoft.com/office/drawing/2014/main" val="206520624"/>
                    </a:ext>
                  </a:extLst>
                </a:gridCol>
                <a:gridCol w="612742">
                  <a:extLst>
                    <a:ext uri="{9D8B030D-6E8A-4147-A177-3AD203B41FA5}">
                      <a16:colId xmlns:a16="http://schemas.microsoft.com/office/drawing/2014/main" val="2363351395"/>
                    </a:ext>
                  </a:extLst>
                </a:gridCol>
                <a:gridCol w="1621410">
                  <a:extLst>
                    <a:ext uri="{9D8B030D-6E8A-4147-A177-3AD203B41FA5}">
                      <a16:colId xmlns:a16="http://schemas.microsoft.com/office/drawing/2014/main" val="2951177720"/>
                    </a:ext>
                  </a:extLst>
                </a:gridCol>
                <a:gridCol w="707011">
                  <a:extLst>
                    <a:ext uri="{9D8B030D-6E8A-4147-A177-3AD203B41FA5}">
                      <a16:colId xmlns:a16="http://schemas.microsoft.com/office/drawing/2014/main" val="2208828501"/>
                    </a:ext>
                  </a:extLst>
                </a:gridCol>
                <a:gridCol w="659876">
                  <a:extLst>
                    <a:ext uri="{9D8B030D-6E8A-4147-A177-3AD203B41FA5}">
                      <a16:colId xmlns:a16="http://schemas.microsoft.com/office/drawing/2014/main" val="479884476"/>
                    </a:ext>
                  </a:extLst>
                </a:gridCol>
                <a:gridCol w="443060">
                  <a:extLst>
                    <a:ext uri="{9D8B030D-6E8A-4147-A177-3AD203B41FA5}">
                      <a16:colId xmlns:a16="http://schemas.microsoft.com/office/drawing/2014/main" val="1354899752"/>
                    </a:ext>
                  </a:extLst>
                </a:gridCol>
              </a:tblGrid>
              <a:tr h="23246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924177"/>
                  </a:ext>
                </a:extLst>
              </a:tr>
              <a:tr h="0">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10317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02521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42248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1515966223523303321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5354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27343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034348"/>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909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780196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0591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51571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5289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355038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29.63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28883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00233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123450"/>
                  </a:ext>
                </a:extLst>
              </a:tr>
            </a:tbl>
          </a:graphicData>
        </a:graphic>
      </p:graphicFrame>
      <p:graphicFrame>
        <p:nvGraphicFramePr>
          <p:cNvPr id="11" name="Table 10">
            <a:extLst>
              <a:ext uri="{FF2B5EF4-FFF2-40B4-BE49-F238E27FC236}">
                <a16:creationId xmlns:a16="http://schemas.microsoft.com/office/drawing/2014/main" id="{A027A559-1C79-F7C8-37C1-FE62D9F4EABD}"/>
              </a:ext>
            </a:extLst>
          </p:cNvPr>
          <p:cNvGraphicFramePr>
            <a:graphicFrameLocks noGrp="1"/>
          </p:cNvGraphicFramePr>
          <p:nvPr>
            <p:extLst>
              <p:ext uri="{D42A27DB-BD31-4B8C-83A1-F6EECF244321}">
                <p14:modId xmlns:p14="http://schemas.microsoft.com/office/powerpoint/2010/main" val="1739152543"/>
              </p:ext>
            </p:extLst>
          </p:nvPr>
        </p:nvGraphicFramePr>
        <p:xfrm>
          <a:off x="5740923" y="2712247"/>
          <a:ext cx="5759779" cy="3688896"/>
        </p:xfrm>
        <a:graphic>
          <a:graphicData uri="http://schemas.openxmlformats.org/drawingml/2006/table">
            <a:tbl>
              <a:tblPr firstRow="1" firstCol="1" bandRow="1"/>
              <a:tblGrid>
                <a:gridCol w="656034">
                  <a:extLst>
                    <a:ext uri="{9D8B030D-6E8A-4147-A177-3AD203B41FA5}">
                      <a16:colId xmlns:a16="http://schemas.microsoft.com/office/drawing/2014/main" val="2982161464"/>
                    </a:ext>
                  </a:extLst>
                </a:gridCol>
                <a:gridCol w="665115">
                  <a:extLst>
                    <a:ext uri="{9D8B030D-6E8A-4147-A177-3AD203B41FA5}">
                      <a16:colId xmlns:a16="http://schemas.microsoft.com/office/drawing/2014/main" val="1679094055"/>
                    </a:ext>
                  </a:extLst>
                </a:gridCol>
                <a:gridCol w="1542851">
                  <a:extLst>
                    <a:ext uri="{9D8B030D-6E8A-4147-A177-3AD203B41FA5}">
                      <a16:colId xmlns:a16="http://schemas.microsoft.com/office/drawing/2014/main" val="200282591"/>
                    </a:ext>
                  </a:extLst>
                </a:gridCol>
                <a:gridCol w="1524691">
                  <a:extLst>
                    <a:ext uri="{9D8B030D-6E8A-4147-A177-3AD203B41FA5}">
                      <a16:colId xmlns:a16="http://schemas.microsoft.com/office/drawing/2014/main" val="749474371"/>
                    </a:ext>
                  </a:extLst>
                </a:gridCol>
                <a:gridCol w="749105">
                  <a:extLst>
                    <a:ext uri="{9D8B030D-6E8A-4147-A177-3AD203B41FA5}">
                      <a16:colId xmlns:a16="http://schemas.microsoft.com/office/drawing/2014/main" val="4179985739"/>
                    </a:ext>
                  </a:extLst>
                </a:gridCol>
                <a:gridCol w="621983">
                  <a:extLst>
                    <a:ext uri="{9D8B030D-6E8A-4147-A177-3AD203B41FA5}">
                      <a16:colId xmlns:a16="http://schemas.microsoft.com/office/drawing/2014/main" val="4172566987"/>
                    </a:ext>
                  </a:extLst>
                </a:gridCol>
              </a:tblGrid>
              <a:tr h="230556">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64655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66447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92640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6572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41079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875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28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1515966223509088532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300.90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200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029636"/>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1515966223509088567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apple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856.23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2273948297037087396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goodride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48.82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726043"/>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2273948316473492113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162.01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480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97.20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sp>
        <p:nvSpPr>
          <p:cNvPr id="12" name="TextBox 11">
            <a:extLst>
              <a:ext uri="{FF2B5EF4-FFF2-40B4-BE49-F238E27FC236}">
                <a16:creationId xmlns:a16="http://schemas.microsoft.com/office/drawing/2014/main" id="{DDB9CF86-156E-22BC-0DB7-DD349156ABCF}"/>
              </a:ext>
            </a:extLst>
          </p:cNvPr>
          <p:cNvSpPr txBox="1"/>
          <p:nvPr/>
        </p:nvSpPr>
        <p:spPr>
          <a:xfrm>
            <a:off x="585898" y="2254991"/>
            <a:ext cx="3552576"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traditional FP-Growth</a:t>
            </a:r>
          </a:p>
        </p:txBody>
      </p:sp>
      <p:sp>
        <p:nvSpPr>
          <p:cNvPr id="13" name="TextBox 12">
            <a:extLst>
              <a:ext uri="{FF2B5EF4-FFF2-40B4-BE49-F238E27FC236}">
                <a16:creationId xmlns:a16="http://schemas.microsoft.com/office/drawing/2014/main" id="{0B8D12BF-055A-0579-38C7-9B9E0FBCB533}"/>
              </a:ext>
            </a:extLst>
          </p:cNvPr>
          <p:cNvSpPr txBox="1"/>
          <p:nvPr/>
        </p:nvSpPr>
        <p:spPr>
          <a:xfrm>
            <a:off x="5740923" y="2224815"/>
            <a:ext cx="3444020"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modified FP-Growth</a:t>
            </a:r>
          </a:p>
        </p:txBody>
      </p:sp>
    </p:spTree>
    <p:extLst>
      <p:ext uri="{BB962C8B-B14F-4D97-AF65-F5344CB8AC3E}">
        <p14:creationId xmlns:p14="http://schemas.microsoft.com/office/powerpoint/2010/main" val="197022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Modified FP-growth (Jewellery Store)</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11" name="Table 10">
            <a:extLst>
              <a:ext uri="{FF2B5EF4-FFF2-40B4-BE49-F238E27FC236}">
                <a16:creationId xmlns:a16="http://schemas.microsoft.com/office/drawing/2014/main" id="{A027A559-1C79-F7C8-37C1-FE62D9F4EABD}"/>
              </a:ext>
            </a:extLst>
          </p:cNvPr>
          <p:cNvGraphicFramePr>
            <a:graphicFrameLocks noGrp="1"/>
          </p:cNvGraphicFramePr>
          <p:nvPr>
            <p:extLst>
              <p:ext uri="{D42A27DB-BD31-4B8C-83A1-F6EECF244321}">
                <p14:modId xmlns:p14="http://schemas.microsoft.com/office/powerpoint/2010/main" val="1230762896"/>
              </p:ext>
            </p:extLst>
          </p:nvPr>
        </p:nvGraphicFramePr>
        <p:xfrm>
          <a:off x="6419654" y="2780907"/>
          <a:ext cx="5299548" cy="3366007"/>
        </p:xfrm>
        <a:graphic>
          <a:graphicData uri="http://schemas.openxmlformats.org/drawingml/2006/table">
            <a:tbl>
              <a:tblPr firstRow="1" firstCol="1" bandRow="1"/>
              <a:tblGrid>
                <a:gridCol w="407035">
                  <a:extLst>
                    <a:ext uri="{9D8B030D-6E8A-4147-A177-3AD203B41FA5}">
                      <a16:colId xmlns:a16="http://schemas.microsoft.com/office/drawing/2014/main" val="2982161464"/>
                    </a:ext>
                  </a:extLst>
                </a:gridCol>
                <a:gridCol w="696715">
                  <a:extLst>
                    <a:ext uri="{9D8B030D-6E8A-4147-A177-3AD203B41FA5}">
                      <a16:colId xmlns:a16="http://schemas.microsoft.com/office/drawing/2014/main" val="1679094055"/>
                    </a:ext>
                  </a:extLst>
                </a:gridCol>
                <a:gridCol w="1521553">
                  <a:extLst>
                    <a:ext uri="{9D8B030D-6E8A-4147-A177-3AD203B41FA5}">
                      <a16:colId xmlns:a16="http://schemas.microsoft.com/office/drawing/2014/main" val="200282591"/>
                    </a:ext>
                  </a:extLst>
                </a:gridCol>
                <a:gridCol w="635089">
                  <a:extLst>
                    <a:ext uri="{9D8B030D-6E8A-4147-A177-3AD203B41FA5}">
                      <a16:colId xmlns:a16="http://schemas.microsoft.com/office/drawing/2014/main" val="749474371"/>
                    </a:ext>
                  </a:extLst>
                </a:gridCol>
                <a:gridCol w="728658">
                  <a:extLst>
                    <a:ext uri="{9D8B030D-6E8A-4147-A177-3AD203B41FA5}">
                      <a16:colId xmlns:a16="http://schemas.microsoft.com/office/drawing/2014/main" val="3251945364"/>
                    </a:ext>
                  </a:extLst>
                </a:gridCol>
                <a:gridCol w="716002">
                  <a:extLst>
                    <a:ext uri="{9D8B030D-6E8A-4147-A177-3AD203B41FA5}">
                      <a16:colId xmlns:a16="http://schemas.microsoft.com/office/drawing/2014/main" val="4179985739"/>
                    </a:ext>
                  </a:extLst>
                </a:gridCol>
                <a:gridCol w="594496">
                  <a:extLst>
                    <a:ext uri="{9D8B030D-6E8A-4147-A177-3AD203B41FA5}">
                      <a16:colId xmlns:a16="http://schemas.microsoft.com/office/drawing/2014/main" val="4172566987"/>
                    </a:ext>
                  </a:extLst>
                </a:gridCol>
              </a:tblGrid>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metal</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gem</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1313614230015967859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904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0164655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1944945390285488528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534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06664470"/>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1944422271028298685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493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7926401"/>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1937902773722939556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856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0410799"/>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1956663846340920038</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1,082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8750"/>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1956663845602721816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1,198</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28697"/>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1860421116053422140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671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20049"/>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1845870160691331313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1,281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029636"/>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1806829191514031042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mix</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2,781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1956663836668854462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2,266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1313614230015967859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904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654726043"/>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1343446704099164925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P</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endant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411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28480697"/>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1956663845736939738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575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198760">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1956663836392031040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1,294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sp>
        <p:nvSpPr>
          <p:cNvPr id="12" name="TextBox 11">
            <a:extLst>
              <a:ext uri="{FF2B5EF4-FFF2-40B4-BE49-F238E27FC236}">
                <a16:creationId xmlns:a16="http://schemas.microsoft.com/office/drawing/2014/main" id="{DDB9CF86-156E-22BC-0DB7-DD349156ABCF}"/>
              </a:ext>
            </a:extLst>
          </p:cNvPr>
          <p:cNvSpPr txBox="1"/>
          <p:nvPr/>
        </p:nvSpPr>
        <p:spPr>
          <a:xfrm>
            <a:off x="585898" y="2279976"/>
            <a:ext cx="3552576"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traditional FP-Growth</a:t>
            </a:r>
          </a:p>
        </p:txBody>
      </p:sp>
      <p:sp>
        <p:nvSpPr>
          <p:cNvPr id="13" name="TextBox 12">
            <a:extLst>
              <a:ext uri="{FF2B5EF4-FFF2-40B4-BE49-F238E27FC236}">
                <a16:creationId xmlns:a16="http://schemas.microsoft.com/office/drawing/2014/main" id="{0B8D12BF-055A-0579-38C7-9B9E0FBCB533}"/>
              </a:ext>
            </a:extLst>
          </p:cNvPr>
          <p:cNvSpPr txBox="1"/>
          <p:nvPr/>
        </p:nvSpPr>
        <p:spPr>
          <a:xfrm>
            <a:off x="6419654" y="2292787"/>
            <a:ext cx="3444020"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modified FP-Growth</a:t>
            </a:r>
          </a:p>
        </p:txBody>
      </p:sp>
      <p:graphicFrame>
        <p:nvGraphicFramePr>
          <p:cNvPr id="4" name="Table 3">
            <a:extLst>
              <a:ext uri="{FF2B5EF4-FFF2-40B4-BE49-F238E27FC236}">
                <a16:creationId xmlns:a16="http://schemas.microsoft.com/office/drawing/2014/main" id="{4F6E883A-AABA-D281-6388-4D6AFB1984AC}"/>
              </a:ext>
            </a:extLst>
          </p:cNvPr>
          <p:cNvGraphicFramePr>
            <a:graphicFrameLocks noGrp="1"/>
          </p:cNvGraphicFramePr>
          <p:nvPr>
            <p:extLst>
              <p:ext uri="{D42A27DB-BD31-4B8C-83A1-F6EECF244321}">
                <p14:modId xmlns:p14="http://schemas.microsoft.com/office/powerpoint/2010/main" val="2439786165"/>
              </p:ext>
            </p:extLst>
          </p:nvPr>
        </p:nvGraphicFramePr>
        <p:xfrm>
          <a:off x="585898" y="2780907"/>
          <a:ext cx="5299548" cy="3366007"/>
        </p:xfrm>
        <a:graphic>
          <a:graphicData uri="http://schemas.openxmlformats.org/drawingml/2006/table">
            <a:tbl>
              <a:tblPr firstRow="1" firstCol="1" bandRow="1"/>
              <a:tblGrid>
                <a:gridCol w="407035">
                  <a:extLst>
                    <a:ext uri="{9D8B030D-6E8A-4147-A177-3AD203B41FA5}">
                      <a16:colId xmlns:a16="http://schemas.microsoft.com/office/drawing/2014/main" val="2982161464"/>
                    </a:ext>
                  </a:extLst>
                </a:gridCol>
                <a:gridCol w="696715">
                  <a:extLst>
                    <a:ext uri="{9D8B030D-6E8A-4147-A177-3AD203B41FA5}">
                      <a16:colId xmlns:a16="http://schemas.microsoft.com/office/drawing/2014/main" val="1679094055"/>
                    </a:ext>
                  </a:extLst>
                </a:gridCol>
                <a:gridCol w="1521553">
                  <a:extLst>
                    <a:ext uri="{9D8B030D-6E8A-4147-A177-3AD203B41FA5}">
                      <a16:colId xmlns:a16="http://schemas.microsoft.com/office/drawing/2014/main" val="200282591"/>
                    </a:ext>
                  </a:extLst>
                </a:gridCol>
                <a:gridCol w="635089">
                  <a:extLst>
                    <a:ext uri="{9D8B030D-6E8A-4147-A177-3AD203B41FA5}">
                      <a16:colId xmlns:a16="http://schemas.microsoft.com/office/drawing/2014/main" val="749474371"/>
                    </a:ext>
                  </a:extLst>
                </a:gridCol>
                <a:gridCol w="728658">
                  <a:extLst>
                    <a:ext uri="{9D8B030D-6E8A-4147-A177-3AD203B41FA5}">
                      <a16:colId xmlns:a16="http://schemas.microsoft.com/office/drawing/2014/main" val="3251945364"/>
                    </a:ext>
                  </a:extLst>
                </a:gridCol>
                <a:gridCol w="716002">
                  <a:extLst>
                    <a:ext uri="{9D8B030D-6E8A-4147-A177-3AD203B41FA5}">
                      <a16:colId xmlns:a16="http://schemas.microsoft.com/office/drawing/2014/main" val="4179985739"/>
                    </a:ext>
                  </a:extLst>
                </a:gridCol>
                <a:gridCol w="594496">
                  <a:extLst>
                    <a:ext uri="{9D8B030D-6E8A-4147-A177-3AD203B41FA5}">
                      <a16:colId xmlns:a16="http://schemas.microsoft.com/office/drawing/2014/main" val="4172566987"/>
                    </a:ext>
                  </a:extLst>
                </a:gridCol>
              </a:tblGrid>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metal</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gem</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1313614230015967859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904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0164655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1944945390285488528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534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06664470"/>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1944422271028298685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493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7926401"/>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1937902773722939556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856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0410799"/>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1956663836207481431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146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8750"/>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1956663836207481430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120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28697"/>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1313614230015967859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P</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endant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904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943620049"/>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1343446704099164925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411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33029636"/>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1956663836207481430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120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1956663840309510725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134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1956663848287077290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amethyst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288</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4726043"/>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1956663848287077291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amethyst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198</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8480697"/>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1956663846349308653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329</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198760">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1956663840242401751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260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spTree>
    <p:extLst>
      <p:ext uri="{BB962C8B-B14F-4D97-AF65-F5344CB8AC3E}">
        <p14:creationId xmlns:p14="http://schemas.microsoft.com/office/powerpoint/2010/main" val="171150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Modified FP-growth (Cosmetics Store)</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
        <p:nvSpPr>
          <p:cNvPr id="12" name="TextBox 11">
            <a:extLst>
              <a:ext uri="{FF2B5EF4-FFF2-40B4-BE49-F238E27FC236}">
                <a16:creationId xmlns:a16="http://schemas.microsoft.com/office/drawing/2014/main" id="{DDB9CF86-156E-22BC-0DB7-DD349156ABCF}"/>
              </a:ext>
            </a:extLst>
          </p:cNvPr>
          <p:cNvSpPr txBox="1"/>
          <p:nvPr/>
        </p:nvSpPr>
        <p:spPr>
          <a:xfrm>
            <a:off x="585898" y="2279976"/>
            <a:ext cx="3552576"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traditional FP-Growth</a:t>
            </a:r>
          </a:p>
        </p:txBody>
      </p:sp>
      <p:sp>
        <p:nvSpPr>
          <p:cNvPr id="13" name="TextBox 12">
            <a:extLst>
              <a:ext uri="{FF2B5EF4-FFF2-40B4-BE49-F238E27FC236}">
                <a16:creationId xmlns:a16="http://schemas.microsoft.com/office/drawing/2014/main" id="{0B8D12BF-055A-0579-38C7-9B9E0FBCB533}"/>
              </a:ext>
            </a:extLst>
          </p:cNvPr>
          <p:cNvSpPr txBox="1"/>
          <p:nvPr/>
        </p:nvSpPr>
        <p:spPr>
          <a:xfrm>
            <a:off x="6419654" y="2292787"/>
            <a:ext cx="3444020"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modified FP-Growth</a:t>
            </a:r>
          </a:p>
        </p:txBody>
      </p:sp>
      <p:graphicFrame>
        <p:nvGraphicFramePr>
          <p:cNvPr id="4" name="Table 3">
            <a:extLst>
              <a:ext uri="{FF2B5EF4-FFF2-40B4-BE49-F238E27FC236}">
                <a16:creationId xmlns:a16="http://schemas.microsoft.com/office/drawing/2014/main" id="{4F6E883A-AABA-D281-6388-4D6AFB1984AC}"/>
              </a:ext>
            </a:extLst>
          </p:cNvPr>
          <p:cNvGraphicFramePr>
            <a:graphicFrameLocks noGrp="1"/>
          </p:cNvGraphicFramePr>
          <p:nvPr>
            <p:extLst>
              <p:ext uri="{D42A27DB-BD31-4B8C-83A1-F6EECF244321}">
                <p14:modId xmlns:p14="http://schemas.microsoft.com/office/powerpoint/2010/main" val="3885589600"/>
              </p:ext>
            </p:extLst>
          </p:nvPr>
        </p:nvGraphicFramePr>
        <p:xfrm>
          <a:off x="585898" y="2780907"/>
          <a:ext cx="5299548" cy="3342884"/>
        </p:xfrm>
        <a:graphic>
          <a:graphicData uri="http://schemas.openxmlformats.org/drawingml/2006/table">
            <a:tbl>
              <a:tblPr firstRow="1" firstCol="1" bandRow="1"/>
              <a:tblGrid>
                <a:gridCol w="407035">
                  <a:extLst>
                    <a:ext uri="{9D8B030D-6E8A-4147-A177-3AD203B41FA5}">
                      <a16:colId xmlns:a16="http://schemas.microsoft.com/office/drawing/2014/main" val="2982161464"/>
                    </a:ext>
                  </a:extLst>
                </a:gridCol>
                <a:gridCol w="696715">
                  <a:extLst>
                    <a:ext uri="{9D8B030D-6E8A-4147-A177-3AD203B41FA5}">
                      <a16:colId xmlns:a16="http://schemas.microsoft.com/office/drawing/2014/main" val="1679094055"/>
                    </a:ext>
                  </a:extLst>
                </a:gridCol>
                <a:gridCol w="751894">
                  <a:extLst>
                    <a:ext uri="{9D8B030D-6E8A-4147-A177-3AD203B41FA5}">
                      <a16:colId xmlns:a16="http://schemas.microsoft.com/office/drawing/2014/main" val="200282591"/>
                    </a:ext>
                  </a:extLst>
                </a:gridCol>
                <a:gridCol w="1847654">
                  <a:extLst>
                    <a:ext uri="{9D8B030D-6E8A-4147-A177-3AD203B41FA5}">
                      <a16:colId xmlns:a16="http://schemas.microsoft.com/office/drawing/2014/main" val="749474371"/>
                    </a:ext>
                  </a:extLst>
                </a:gridCol>
                <a:gridCol w="1121790">
                  <a:extLst>
                    <a:ext uri="{9D8B030D-6E8A-4147-A177-3AD203B41FA5}">
                      <a16:colId xmlns:a16="http://schemas.microsoft.com/office/drawing/2014/main" val="3251945364"/>
                    </a:ext>
                  </a:extLst>
                </a:gridCol>
                <a:gridCol w="474460">
                  <a:extLst>
                    <a:ext uri="{9D8B030D-6E8A-4147-A177-3AD203B41FA5}">
                      <a16:colId xmlns:a16="http://schemas.microsoft.com/office/drawing/2014/main" val="4179985739"/>
                    </a:ext>
                  </a:extLst>
                </a:gridCol>
              </a:tblGrid>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1180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01646554"/>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1180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06664470"/>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5751422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1487580005268456287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uno</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792640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5751383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1487580005092295511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uno</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10.32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0410799"/>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92068750"/>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55428697"/>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569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3620049"/>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569</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5816170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dirty="0" err="1">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3029636"/>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546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546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529</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5751422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1487580005268456287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uno</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10.95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654726043"/>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5849033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1487580005092295511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uno</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10.32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28480697"/>
                  </a:ext>
                </a:extLst>
              </a:tr>
              <a:tr h="0">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198760">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411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5816170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err="1">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graphicFrame>
        <p:nvGraphicFramePr>
          <p:cNvPr id="7" name="Table 6">
            <a:extLst>
              <a:ext uri="{FF2B5EF4-FFF2-40B4-BE49-F238E27FC236}">
                <a16:creationId xmlns:a16="http://schemas.microsoft.com/office/drawing/2014/main" id="{28BA232C-EBE8-029D-F1DB-5540D3505FB0}"/>
              </a:ext>
            </a:extLst>
          </p:cNvPr>
          <p:cNvGraphicFramePr>
            <a:graphicFrameLocks noGrp="1"/>
          </p:cNvGraphicFramePr>
          <p:nvPr>
            <p:extLst>
              <p:ext uri="{D42A27DB-BD31-4B8C-83A1-F6EECF244321}">
                <p14:modId xmlns:p14="http://schemas.microsoft.com/office/powerpoint/2010/main" val="3825377463"/>
              </p:ext>
            </p:extLst>
          </p:nvPr>
        </p:nvGraphicFramePr>
        <p:xfrm>
          <a:off x="6419654" y="2782478"/>
          <a:ext cx="5299548" cy="3546084"/>
        </p:xfrm>
        <a:graphic>
          <a:graphicData uri="http://schemas.openxmlformats.org/drawingml/2006/table">
            <a:tbl>
              <a:tblPr firstRow="1" firstCol="1" bandRow="1"/>
              <a:tblGrid>
                <a:gridCol w="407035">
                  <a:extLst>
                    <a:ext uri="{9D8B030D-6E8A-4147-A177-3AD203B41FA5}">
                      <a16:colId xmlns:a16="http://schemas.microsoft.com/office/drawing/2014/main" val="2982161464"/>
                    </a:ext>
                  </a:extLst>
                </a:gridCol>
                <a:gridCol w="696715">
                  <a:extLst>
                    <a:ext uri="{9D8B030D-6E8A-4147-A177-3AD203B41FA5}">
                      <a16:colId xmlns:a16="http://schemas.microsoft.com/office/drawing/2014/main" val="1679094055"/>
                    </a:ext>
                  </a:extLst>
                </a:gridCol>
                <a:gridCol w="751894">
                  <a:extLst>
                    <a:ext uri="{9D8B030D-6E8A-4147-A177-3AD203B41FA5}">
                      <a16:colId xmlns:a16="http://schemas.microsoft.com/office/drawing/2014/main" val="200282591"/>
                    </a:ext>
                  </a:extLst>
                </a:gridCol>
                <a:gridCol w="1847654">
                  <a:extLst>
                    <a:ext uri="{9D8B030D-6E8A-4147-A177-3AD203B41FA5}">
                      <a16:colId xmlns:a16="http://schemas.microsoft.com/office/drawing/2014/main" val="749474371"/>
                    </a:ext>
                  </a:extLst>
                </a:gridCol>
                <a:gridCol w="1121790">
                  <a:extLst>
                    <a:ext uri="{9D8B030D-6E8A-4147-A177-3AD203B41FA5}">
                      <a16:colId xmlns:a16="http://schemas.microsoft.com/office/drawing/2014/main" val="3251945364"/>
                    </a:ext>
                  </a:extLst>
                </a:gridCol>
                <a:gridCol w="474460">
                  <a:extLst>
                    <a:ext uri="{9D8B030D-6E8A-4147-A177-3AD203B41FA5}">
                      <a16:colId xmlns:a16="http://schemas.microsoft.com/office/drawing/2014/main" val="4179985739"/>
                    </a:ext>
                  </a:extLst>
                </a:gridCol>
              </a:tblGrid>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5751383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1487580005092295511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uno</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10.32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01646554"/>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5751422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1487580005268456287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uno</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06664470"/>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1,180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792640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1,180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0410799"/>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529</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5849033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1487580005092295511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dirty="0">
                          <a:effectLst/>
                          <a:latin typeface="Roboto" panose="02000000000000000000" pitchFamily="2" charset="0"/>
                          <a:ea typeface="Times New Roman" panose="02020603050405020304" pitchFamily="18" charset="0"/>
                          <a:cs typeface="Segoe UI" panose="020B0502040204020203" pitchFamily="34" charset="0"/>
                        </a:rPr>
                        <a:t>uno</a:t>
                      </a:r>
                      <a:endParaRPr lang="en-CH" sz="1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10.32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92068750"/>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5751422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1487580005268456287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dirty="0">
                          <a:effectLst/>
                          <a:latin typeface="Roboto" panose="02000000000000000000" pitchFamily="2" charset="0"/>
                          <a:ea typeface="Times New Roman" panose="02020603050405020304" pitchFamily="18" charset="0"/>
                          <a:cs typeface="Segoe UI" panose="020B0502040204020203" pitchFamily="34" charset="0"/>
                        </a:rPr>
                        <a:t>uno</a:t>
                      </a:r>
                      <a:endParaRPr lang="en-CH" sz="1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10.95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55428697"/>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20049"/>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029636"/>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178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3762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1487580005411062629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cnd</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178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4185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1487580005411062629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cnd</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5528034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1487580005553668971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b="0" dirty="0">
                          <a:effectLst/>
                          <a:latin typeface="Roboto" panose="02000000000000000000" pitchFamily="2" charset="0"/>
                          <a:ea typeface="Times New Roman" panose="02020603050405020304" pitchFamily="18" charset="0"/>
                          <a:cs typeface="Segoe UI" panose="020B0502040204020203" pitchFamily="34" charset="0"/>
                        </a:rPr>
                        <a:t>nan</a:t>
                      </a:r>
                      <a:endParaRPr lang="en-CH" sz="1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9.52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4726043"/>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5528035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1487580005553668971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nan</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9.52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8480697"/>
                  </a:ext>
                </a:extLst>
              </a:tr>
              <a:tr h="0">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381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101410">
                <a:tc>
                  <a:txBody>
                    <a:bodyPr/>
                    <a:lstStyle/>
                    <a:p>
                      <a:pPr marL="0" algn="l"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381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5809912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1602943681873052386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50000"/>
                        </a:lnSpc>
                      </a:pPr>
                      <a:r>
                        <a:rPr lang="en-CH" sz="1000" kern="1200" dirty="0" err="1">
                          <a:solidFill>
                            <a:schemeClr val="tx1"/>
                          </a:solidFill>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5.24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r h="0">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lang="en-CH" sz="1000" dirty="0">
                          <a:effectLst/>
                          <a:latin typeface="Roboto" panose="02000000000000000000" pitchFamily="2" charset="0"/>
                          <a:ea typeface="Times New Roman" panose="02020603050405020304" pitchFamily="18" charset="0"/>
                          <a:cs typeface="Segoe UI" panose="020B0502040204020203" pitchFamily="34" charset="0"/>
                        </a:rPr>
                        <a:t>381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CH" sz="1000" dirty="0">
                          <a:effectLst/>
                          <a:latin typeface="Roboto" panose="02000000000000000000" pitchFamily="2" charset="0"/>
                          <a:ea typeface="Times New Roman" panose="02020603050405020304" pitchFamily="18" charset="0"/>
                          <a:cs typeface="Segoe UI" panose="020B0502040204020203" pitchFamily="34" charset="0"/>
                        </a:rPr>
                        <a:t>5809911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221576"/>
                  </a:ext>
                </a:extLst>
              </a:tr>
            </a:tbl>
          </a:graphicData>
        </a:graphic>
      </p:graphicFrame>
    </p:spTree>
    <p:extLst>
      <p:ext uri="{BB962C8B-B14F-4D97-AF65-F5344CB8AC3E}">
        <p14:creationId xmlns:p14="http://schemas.microsoft.com/office/powerpoint/2010/main" val="24079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408109"/>
          </a:xfrm>
        </p:spPr>
        <p:txBody>
          <a:bodyPr>
            <a:normAutofit/>
          </a:bodyPr>
          <a:lstStyle/>
          <a:p>
            <a:r>
              <a:rPr lang="en-CH" sz="2400" dirty="0" err="1">
                <a:effectLst/>
                <a:latin typeface="Times New Roman" panose="02020603050405020304" pitchFamily="18" charset="0"/>
                <a:ea typeface="Times New Roman" panose="02020603050405020304" pitchFamily="18" charset="0"/>
              </a:rPr>
              <a:t>Mutiple</a:t>
            </a:r>
            <a:r>
              <a:rPr lang="en-CH" sz="2400" dirty="0">
                <a:effectLst/>
                <a:latin typeface="Times New Roman" panose="02020603050405020304" pitchFamily="18" charset="0"/>
                <a:ea typeface="Times New Roman" panose="02020603050405020304" pitchFamily="18" charset="0"/>
              </a:rPr>
              <a:t> items per transaction</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
        <p:nvSpPr>
          <p:cNvPr id="2" name="TextBox 1">
            <a:extLst>
              <a:ext uri="{FF2B5EF4-FFF2-40B4-BE49-F238E27FC236}">
                <a16:creationId xmlns:a16="http://schemas.microsoft.com/office/drawing/2014/main" id="{68330393-7E5B-4BC5-B762-3608F1696FFB}"/>
              </a:ext>
            </a:extLst>
          </p:cNvPr>
          <p:cNvSpPr txBox="1"/>
          <p:nvPr/>
        </p:nvSpPr>
        <p:spPr>
          <a:xfrm>
            <a:off x="585897" y="2279976"/>
            <a:ext cx="11112766" cy="3416320"/>
          </a:xfrm>
          <a:prstGeom prst="rect">
            <a:avLst/>
          </a:prstGeom>
          <a:noFill/>
        </p:spPr>
        <p:txBody>
          <a:bodyPr wrap="square" rtlCol="0">
            <a:spAutoFit/>
          </a:bodyPr>
          <a:lstStyle/>
          <a:p>
            <a:pPr marL="285750" indent="-285750" algn="l">
              <a:buFont typeface="Arial" panose="020B0604020202020204" pitchFamily="34" charset="0"/>
              <a:buChar char="•"/>
            </a:pPr>
            <a:r>
              <a:rPr lang="en-CH" sz="2400" dirty="0">
                <a:latin typeface="HSE Sans" panose="02000000000000000000" pitchFamily="2" charset="0"/>
              </a:rPr>
              <a:t>The Electronic store dataset has 1,435,266 transactions, thereof </a:t>
            </a:r>
            <a:r>
              <a:rPr lang="en-US" sz="2400" b="1" dirty="0">
                <a:latin typeface="HSE Sans" panose="02000000000000000000" pitchFamily="2" charset="0"/>
              </a:rPr>
              <a:t>649</a:t>
            </a:r>
            <a:r>
              <a:rPr lang="en-CH" sz="2400" b="1" dirty="0">
                <a:latin typeface="HSE Sans" panose="02000000000000000000" pitchFamily="2" charset="0"/>
              </a:rPr>
              <a:t> (0.05%)</a:t>
            </a:r>
            <a:r>
              <a:rPr lang="en-US" sz="2400" dirty="0">
                <a:latin typeface="HSE Sans" panose="02000000000000000000" pitchFamily="2" charset="0"/>
              </a:rPr>
              <a:t> transactions contain the same item multiple times</a:t>
            </a:r>
            <a:endParaRPr lang="en-CH" sz="2400" dirty="0">
              <a:latin typeface="HSE Sans" panose="02000000000000000000" pitchFamily="2" charset="0"/>
            </a:endParaRPr>
          </a:p>
          <a:p>
            <a:pPr marL="285750" indent="-285750" algn="l">
              <a:buFont typeface="Arial" panose="020B0604020202020204" pitchFamily="34" charset="0"/>
              <a:buChar char="•"/>
            </a:pPr>
            <a:endParaRPr lang="en-CH" sz="2400" dirty="0">
              <a:latin typeface="HSE Sans" panose="02000000000000000000" pitchFamily="2" charset="0"/>
            </a:endParaRPr>
          </a:p>
          <a:p>
            <a:pPr marL="285750" indent="-285750">
              <a:buFont typeface="Arial" panose="020B0604020202020204" pitchFamily="34" charset="0"/>
              <a:buChar char="•"/>
            </a:pPr>
            <a:r>
              <a:rPr lang="en-CH" sz="2400" dirty="0">
                <a:latin typeface="HSE Sans" panose="02000000000000000000" pitchFamily="2" charset="0"/>
              </a:rPr>
              <a:t>The Jewellery store dataset has 74,760 transactions, thereof </a:t>
            </a:r>
            <a:r>
              <a:rPr lang="en-US" sz="2400" b="1" dirty="0">
                <a:latin typeface="HSE Sans" panose="02000000000000000000" pitchFamily="2" charset="0"/>
              </a:rPr>
              <a:t>2,298 </a:t>
            </a:r>
            <a:r>
              <a:rPr lang="en-CH" sz="2400" b="1" dirty="0">
                <a:latin typeface="HSE Sans" panose="02000000000000000000" pitchFamily="2" charset="0"/>
              </a:rPr>
              <a:t>(3.07%)</a:t>
            </a:r>
            <a:r>
              <a:rPr lang="en-US" sz="2400" dirty="0">
                <a:latin typeface="HSE Sans" panose="02000000000000000000" pitchFamily="2" charset="0"/>
              </a:rPr>
              <a:t> transactions contain the same item multiple times</a:t>
            </a:r>
            <a:endParaRPr lang="en-CH" sz="2400" dirty="0">
              <a:latin typeface="HSE Sans" panose="02000000000000000000" pitchFamily="2" charset="0"/>
            </a:endParaRPr>
          </a:p>
          <a:p>
            <a:pPr marL="285750" indent="-285750" algn="l">
              <a:buFont typeface="Arial" panose="020B0604020202020204" pitchFamily="34" charset="0"/>
              <a:buChar char="•"/>
            </a:pPr>
            <a:endParaRPr lang="en-CH" sz="2400" dirty="0">
              <a:latin typeface="HSE Sans" panose="02000000000000000000" pitchFamily="2" charset="0"/>
            </a:endParaRPr>
          </a:p>
          <a:p>
            <a:pPr marL="285750" indent="-285750">
              <a:buFont typeface="Arial" panose="020B0604020202020204" pitchFamily="34" charset="0"/>
              <a:buChar char="•"/>
            </a:pPr>
            <a:r>
              <a:rPr lang="en-CH" sz="2400" dirty="0">
                <a:latin typeface="HSE Sans" panose="02000000000000000000" pitchFamily="2" charset="0"/>
              </a:rPr>
              <a:t>The Jewellery store dataset has 155'617 transactions, thereof </a:t>
            </a:r>
            <a:r>
              <a:rPr lang="en-US" sz="2400" b="1" dirty="0">
                <a:latin typeface="HSE Sans" panose="02000000000000000000" pitchFamily="2" charset="0"/>
              </a:rPr>
              <a:t>10</a:t>
            </a:r>
            <a:r>
              <a:rPr lang="en-CH" sz="2400" b="1" dirty="0">
                <a:latin typeface="HSE Sans" panose="02000000000000000000" pitchFamily="2" charset="0"/>
              </a:rPr>
              <a:t>,</a:t>
            </a:r>
            <a:r>
              <a:rPr lang="en-US" sz="2400" b="1" dirty="0">
                <a:latin typeface="HSE Sans" panose="02000000000000000000" pitchFamily="2" charset="0"/>
              </a:rPr>
              <a:t>123 </a:t>
            </a:r>
            <a:r>
              <a:rPr lang="en-CH" sz="2400" b="1" dirty="0">
                <a:latin typeface="HSE Sans" panose="02000000000000000000" pitchFamily="2" charset="0"/>
              </a:rPr>
              <a:t>(6.51%)</a:t>
            </a:r>
            <a:r>
              <a:rPr lang="en-US" sz="2400" dirty="0">
                <a:latin typeface="HSE Sans" panose="02000000000000000000" pitchFamily="2" charset="0"/>
              </a:rPr>
              <a:t> transactions contain the same item multiple times</a:t>
            </a:r>
            <a:endParaRPr lang="en-CH" sz="2400" dirty="0">
              <a:latin typeface="HSE Sans" panose="02000000000000000000" pitchFamily="2" charset="0"/>
            </a:endParaRPr>
          </a:p>
          <a:p>
            <a:pPr algn="l"/>
            <a:endParaRPr lang="en-CH" sz="2400" dirty="0">
              <a:latin typeface="HSE Sans" panose="02000000000000000000" pitchFamily="2" charset="0"/>
            </a:endParaRPr>
          </a:p>
        </p:txBody>
      </p:sp>
    </p:spTree>
    <p:extLst>
      <p:ext uri="{BB962C8B-B14F-4D97-AF65-F5344CB8AC3E}">
        <p14:creationId xmlns:p14="http://schemas.microsoft.com/office/powerpoint/2010/main" val="3595522483"/>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1889</Words>
  <Application>Microsoft Office PowerPoint</Application>
  <PresentationFormat>Widescreen</PresentationFormat>
  <Paragraphs>838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HSE Sans</vt:lpstr>
      <vt:lpstr>Roboto</vt:lpstr>
      <vt:lpstr>Times New Roman</vt:lpstr>
      <vt:lpstr>Office Theme</vt:lpstr>
      <vt:lpstr>Detecting patterns in purchase-history using association rule learning methods</vt:lpstr>
      <vt:lpstr>Introduction to association rule learning methods and limitations</vt:lpstr>
      <vt:lpstr>Key terms by Agrawal et al. [1] </vt:lpstr>
      <vt:lpstr>Modified FP-growth Baseline algorithm </vt:lpstr>
      <vt:lpstr>Modified FP-growth Implementation of a profit function </vt:lpstr>
      <vt:lpstr>Modified FP-growth (Electronics Store) </vt:lpstr>
      <vt:lpstr>Modified FP-growth (Jewellery Store)</vt:lpstr>
      <vt:lpstr>Modified FP-growth (Cosmetics Store)</vt:lpstr>
      <vt:lpstr>Mutiple items per transaction</vt:lpstr>
      <vt:lpstr>Conclusion </vt:lpstr>
      <vt:lpstr>PowerPoint Presentation</vt:lpstr>
      <vt:lpstr>References used in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David Schmid</cp:lastModifiedBy>
  <cp:revision>36</cp:revision>
  <cp:lastPrinted>2021-11-11T13:08:42Z</cp:lastPrinted>
  <dcterms:created xsi:type="dcterms:W3CDTF">2021-11-11T08:52:47Z</dcterms:created>
  <dcterms:modified xsi:type="dcterms:W3CDTF">2023-01-22T21:24:30Z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