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86" r:id="rId5"/>
    <p:sldId id="287" r:id="rId6"/>
    <p:sldId id="314" r:id="rId7"/>
    <p:sldId id="302" r:id="rId8"/>
    <p:sldId id="301" r:id="rId9"/>
    <p:sldId id="304" r:id="rId10"/>
    <p:sldId id="312" r:id="rId11"/>
    <p:sldId id="305" r:id="rId12"/>
    <p:sldId id="310" r:id="rId13"/>
    <p:sldId id="311" r:id="rId14"/>
    <p:sldId id="308" r:id="rId15"/>
    <p:sldId id="309" r:id="rId16"/>
    <p:sldId id="313" r:id="rId17"/>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40"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ext uri="{19B8F6BF-5375-455C-9EA6-DF929625EA0E}">
        <p15:presenceInfo xmlns:p15="http://schemas.microsoft.com/office/powerpoint/2012/main" userId="S::ykutkov@hse.ru::45dbd1ed-eea1-4925-9fa4-5001421b4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9C63"/>
    <a:srgbClr val="D9D9D9"/>
    <a:srgbClr val="96628C"/>
    <a:srgbClr val="11A0D7"/>
    <a:srgbClr val="E61F3D"/>
    <a:srgbClr val="CD5A5A"/>
    <a:srgbClr val="FFD746"/>
    <a:srgbClr val="0E2D6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21501-8AC7-D24B-9BD4-4AB280FA19DE}" v="6" dt="2021-11-26T18:08:21.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65"/>
    <p:restoredTop sz="94694"/>
  </p:normalViewPr>
  <p:slideViewPr>
    <p:cSldViewPr snapToGrid="0" snapToObjects="1">
      <p:cViewPr varScale="1">
        <p:scale>
          <a:sx n="102" d="100"/>
          <a:sy n="102" d="100"/>
        </p:scale>
        <p:origin x="1020" y="108"/>
      </p:cViewPr>
      <p:guideLst>
        <p:guide pos="325"/>
        <p:guide pos="1209"/>
        <p:guide pos="2955"/>
        <p:guide pos="2071"/>
        <p:guide pos="3840"/>
        <p:guide pos="4702"/>
        <p:guide pos="5586"/>
        <p:guide pos="7333"/>
        <p:guide orient="horz" pos="3952"/>
        <p:guide pos="6471"/>
        <p:guide orient="horz" pos="913"/>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en-RU" smtClean="0"/>
              <a:t>01/29/2023</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en-RU" smtClean="0"/>
              <a:t>‹#›</a:t>
            </a:fld>
            <a:endParaRPr lang="en-RU"/>
          </a:p>
        </p:txBody>
      </p:sp>
    </p:spTree>
    <p:extLst>
      <p:ext uri="{BB962C8B-B14F-4D97-AF65-F5344CB8AC3E}">
        <p14:creationId xmlns:p14="http://schemas.microsoft.com/office/powerpoint/2010/main" val="17316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a:extLst>
              <a:ext uri="{FF2B5EF4-FFF2-40B4-BE49-F238E27FC236}">
                <a16:creationId xmlns:a16="http://schemas.microsoft.com/office/drawing/2014/main" id="{BA292C80-0DA8-194A-9A66-279048FA2A54}"/>
              </a:ext>
            </a:extLst>
          </p:cNvPr>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a:extLst>
              <a:ext uri="{FF2B5EF4-FFF2-40B4-BE49-F238E27FC236}">
                <a16:creationId xmlns:a16="http://schemas.microsoft.com/office/drawing/2014/main"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a16="http://schemas.microsoft.com/office/drawing/2014/main"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a16="http://schemas.microsoft.com/office/drawing/2014/main"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a16="http://schemas.microsoft.com/office/drawing/2014/main" id="{6007C52F-2E27-E24A-B9DC-AAAB052DBD59}"/>
              </a:ext>
            </a:extLst>
          </p:cNvPr>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a:extLst>
              <a:ext uri="{FF2B5EF4-FFF2-40B4-BE49-F238E27FC236}">
                <a16:creationId xmlns:a16="http://schemas.microsoft.com/office/drawing/2014/main" id="{18109844-C2E7-354F-9C01-8834E4DCE373}"/>
              </a:ext>
            </a:extLst>
          </p:cNvPr>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a:extLst>
              <a:ext uri="{FF2B5EF4-FFF2-40B4-BE49-F238E27FC236}">
                <a16:creationId xmlns:a16="http://schemas.microsoft.com/office/drawing/2014/main" id="{40A04329-C800-BB42-BFE0-7E3C68848DA7}"/>
              </a:ext>
            </a:extLst>
          </p:cNvPr>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a:extLst>
              <a:ext uri="{FF2B5EF4-FFF2-40B4-BE49-F238E27FC236}">
                <a16:creationId xmlns:a16="http://schemas.microsoft.com/office/drawing/2014/main" id="{98337931-3EC2-F348-99EA-860F4FFDC188}"/>
              </a:ext>
            </a:extLst>
          </p:cNvPr>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a:extLst>
              <a:ext uri="{FF2B5EF4-FFF2-40B4-BE49-F238E27FC236}">
                <a16:creationId xmlns:a16="http://schemas.microsoft.com/office/drawing/2014/main" id="{EEA7A79B-D410-B44F-BF32-C3EAEFC20A6E}"/>
              </a:ext>
            </a:extLst>
          </p:cNvPr>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extLst>
      <p:ext uri="{BB962C8B-B14F-4D97-AF65-F5344CB8AC3E}">
        <p14:creationId xmlns:p14="http://schemas.microsoft.com/office/powerpoint/2010/main" val="418289591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39D099-B515-F343-BF7A-A95468DA3860}"/>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a:extLst>
              <a:ext uri="{FF2B5EF4-FFF2-40B4-BE49-F238E27FC236}">
                <a16:creationId xmlns:a16="http://schemas.microsoft.com/office/drawing/2014/main" id="{1C20890C-BC1C-0745-9AF3-46700BA27C4A}"/>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a:extLst>
              <a:ext uri="{FF2B5EF4-FFF2-40B4-BE49-F238E27FC236}">
                <a16:creationId xmlns:a16="http://schemas.microsoft.com/office/drawing/2014/main" id="{CA2589F7-4500-024F-8E07-D726629A599C}"/>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a:extLst>
              <a:ext uri="{FF2B5EF4-FFF2-40B4-BE49-F238E27FC236}">
                <a16:creationId xmlns:a16="http://schemas.microsoft.com/office/drawing/2014/main"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2" name="Oval 20">
            <a:extLst>
              <a:ext uri="{FF2B5EF4-FFF2-40B4-BE49-F238E27FC236}">
                <a16:creationId xmlns:a16="http://schemas.microsoft.com/office/drawing/2014/main"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3" name="Oval 22">
            <a:extLst>
              <a:ext uri="{FF2B5EF4-FFF2-40B4-BE49-F238E27FC236}">
                <a16:creationId xmlns:a16="http://schemas.microsoft.com/office/drawing/2014/main"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4" name="Oval 23">
            <a:extLst>
              <a:ext uri="{FF2B5EF4-FFF2-40B4-BE49-F238E27FC236}">
                <a16:creationId xmlns:a16="http://schemas.microsoft.com/office/drawing/2014/main"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5" name="Oval 26">
            <a:extLst>
              <a:ext uri="{FF2B5EF4-FFF2-40B4-BE49-F238E27FC236}">
                <a16:creationId xmlns:a16="http://schemas.microsoft.com/office/drawing/2014/main"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6" name="Oval 29">
            <a:extLst>
              <a:ext uri="{FF2B5EF4-FFF2-40B4-BE49-F238E27FC236}">
                <a16:creationId xmlns:a16="http://schemas.microsoft.com/office/drawing/2014/main"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7" name="Oval 33">
            <a:extLst>
              <a:ext uri="{FF2B5EF4-FFF2-40B4-BE49-F238E27FC236}">
                <a16:creationId xmlns:a16="http://schemas.microsoft.com/office/drawing/2014/main"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8" name="Oval 34">
            <a:extLst>
              <a:ext uri="{FF2B5EF4-FFF2-40B4-BE49-F238E27FC236}">
                <a16:creationId xmlns:a16="http://schemas.microsoft.com/office/drawing/2014/main"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9" name="Oval 35">
            <a:extLst>
              <a:ext uri="{FF2B5EF4-FFF2-40B4-BE49-F238E27FC236}">
                <a16:creationId xmlns:a16="http://schemas.microsoft.com/office/drawing/2014/main"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0" name="Oval 36">
            <a:extLst>
              <a:ext uri="{FF2B5EF4-FFF2-40B4-BE49-F238E27FC236}">
                <a16:creationId xmlns:a16="http://schemas.microsoft.com/office/drawing/2014/main"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1" name="Oval 37">
            <a:extLst>
              <a:ext uri="{FF2B5EF4-FFF2-40B4-BE49-F238E27FC236}">
                <a16:creationId xmlns:a16="http://schemas.microsoft.com/office/drawing/2014/main"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2" name="Oval 38">
            <a:extLst>
              <a:ext uri="{FF2B5EF4-FFF2-40B4-BE49-F238E27FC236}">
                <a16:creationId xmlns:a16="http://schemas.microsoft.com/office/drawing/2014/main"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3" name="Oval 39">
            <a:extLst>
              <a:ext uri="{FF2B5EF4-FFF2-40B4-BE49-F238E27FC236}">
                <a16:creationId xmlns:a16="http://schemas.microsoft.com/office/drawing/2014/main"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4" name="Oval 40">
            <a:extLst>
              <a:ext uri="{FF2B5EF4-FFF2-40B4-BE49-F238E27FC236}">
                <a16:creationId xmlns:a16="http://schemas.microsoft.com/office/drawing/2014/main"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5" name="Oval 41">
            <a:extLst>
              <a:ext uri="{FF2B5EF4-FFF2-40B4-BE49-F238E27FC236}">
                <a16:creationId xmlns:a16="http://schemas.microsoft.com/office/drawing/2014/main"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6" name="Oval 42">
            <a:extLst>
              <a:ext uri="{FF2B5EF4-FFF2-40B4-BE49-F238E27FC236}">
                <a16:creationId xmlns:a16="http://schemas.microsoft.com/office/drawing/2014/main" id="{081BD842-A9A1-5B44-81ED-A97BA390032B}"/>
              </a:ext>
            </a:extLst>
          </p:cNvPr>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7" name="Oval 43">
            <a:extLst>
              <a:ext uri="{FF2B5EF4-FFF2-40B4-BE49-F238E27FC236}">
                <a16:creationId xmlns:a16="http://schemas.microsoft.com/office/drawing/2014/main"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8" name="Oval 44">
            <a:extLst>
              <a:ext uri="{FF2B5EF4-FFF2-40B4-BE49-F238E27FC236}">
                <a16:creationId xmlns:a16="http://schemas.microsoft.com/office/drawing/2014/main"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9" name="Oval 45">
            <a:extLst>
              <a:ext uri="{FF2B5EF4-FFF2-40B4-BE49-F238E27FC236}">
                <a16:creationId xmlns:a16="http://schemas.microsoft.com/office/drawing/2014/main"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0" name="Oval 46">
            <a:extLst>
              <a:ext uri="{FF2B5EF4-FFF2-40B4-BE49-F238E27FC236}">
                <a16:creationId xmlns:a16="http://schemas.microsoft.com/office/drawing/2014/main"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1" name="Текст 37">
            <a:extLst>
              <a:ext uri="{FF2B5EF4-FFF2-40B4-BE49-F238E27FC236}">
                <a16:creationId xmlns:a16="http://schemas.microsoft.com/office/drawing/2014/main" id="{800F6957-CEFF-924E-B258-5B51A5196DEB}"/>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a:extLst>
              <a:ext uri="{FF2B5EF4-FFF2-40B4-BE49-F238E27FC236}">
                <a16:creationId xmlns:a16="http://schemas.microsoft.com/office/drawing/2014/main" id="{8FD4982C-EBD6-6D4D-A16B-212CB048938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a:extLst>
              <a:ext uri="{FF2B5EF4-FFF2-40B4-BE49-F238E27FC236}">
                <a16:creationId xmlns:a16="http://schemas.microsoft.com/office/drawing/2014/main" id="{733D5CDE-163B-C148-A20F-A808E0652336}"/>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2171D1-2A5B-7A4A-9760-17CCE51B980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a:extLst>
              <a:ext uri="{FF2B5EF4-FFF2-40B4-BE49-F238E27FC236}">
                <a16:creationId xmlns:a16="http://schemas.microsoft.com/office/drawing/2014/main" id="{C0A1CB46-D6D6-5E48-B4F7-CCED4525C46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a:extLst>
              <a:ext uri="{FF2B5EF4-FFF2-40B4-BE49-F238E27FC236}">
                <a16:creationId xmlns:a16="http://schemas.microsoft.com/office/drawing/2014/main" id="{25D35A19-1AA8-204A-BFCA-83B65D59CFF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3557077C-F503-0B4A-82A2-54D21547E589}"/>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a16="http://schemas.microsoft.com/office/drawing/2014/main"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a16="http://schemas.microsoft.com/office/drawing/2014/main"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a16="http://schemas.microsoft.com/office/drawing/2014/main"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4D3A12E-0E10-C441-81D2-C3C1EB6A053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9" name="Straight Connector 59">
            <a:extLst>
              <a:ext uri="{FF2B5EF4-FFF2-40B4-BE49-F238E27FC236}">
                <a16:creationId xmlns:a16="http://schemas.microsoft.com/office/drawing/2014/main"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a16="http://schemas.microsoft.com/office/drawing/2014/main" id="{61115A7A-23E5-E442-9551-F72F1CDA57B9}"/>
              </a:ext>
            </a:extLst>
          </p:cNvPr>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en-RU" sz="2800" dirty="0">
              <a:solidFill>
                <a:schemeClr val="tx1"/>
              </a:solidFill>
              <a:latin typeface="HSE Sans" panose="02000000000000000000" pitchFamily="2" charset="0"/>
            </a:endParaRPr>
          </a:p>
        </p:txBody>
      </p:sp>
      <p:sp>
        <p:nvSpPr>
          <p:cNvPr id="32" name="Заголовок 31">
            <a:extLst>
              <a:ext uri="{FF2B5EF4-FFF2-40B4-BE49-F238E27FC236}">
                <a16:creationId xmlns:a16="http://schemas.microsoft.com/office/drawing/2014/main" id="{9ED7AA97-D972-DF4F-B662-A65F2A544CC5}"/>
              </a:ext>
            </a:extLst>
          </p:cNvPr>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a:extLst>
              <a:ext uri="{FF2B5EF4-FFF2-40B4-BE49-F238E27FC236}">
                <a16:creationId xmlns:a16="http://schemas.microsoft.com/office/drawing/2014/main" id="{69E35E54-2B19-7441-876F-1C6A84F4F156}"/>
              </a:ext>
            </a:extLst>
          </p:cNvPr>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a:extLst>
              <a:ext uri="{FF2B5EF4-FFF2-40B4-BE49-F238E27FC236}">
                <a16:creationId xmlns:a16="http://schemas.microsoft.com/office/drawing/2014/main" id="{7FB4A275-856E-364D-8AA4-2071AADC6AAA}"/>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a:extLst>
              <a:ext uri="{FF2B5EF4-FFF2-40B4-BE49-F238E27FC236}">
                <a16:creationId xmlns:a16="http://schemas.microsoft.com/office/drawing/2014/main" id="{58FBA0EA-8BE0-A643-B258-4E5C34467172}"/>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a:extLst>
              <a:ext uri="{FF2B5EF4-FFF2-40B4-BE49-F238E27FC236}">
                <a16:creationId xmlns:a16="http://schemas.microsoft.com/office/drawing/2014/main" id="{0BEC062F-1BEB-DE4C-B7EE-C552C9D45F13}"/>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E88681-53A8-3B45-B80A-372EDFB53883}"/>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a:extLst>
              <a:ext uri="{FF2B5EF4-FFF2-40B4-BE49-F238E27FC236}">
                <a16:creationId xmlns:a16="http://schemas.microsoft.com/office/drawing/2014/main" id="{76942483-EB13-0A4B-8060-DB65024C294E}"/>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a:extLst>
              <a:ext uri="{FF2B5EF4-FFF2-40B4-BE49-F238E27FC236}">
                <a16:creationId xmlns:a16="http://schemas.microsoft.com/office/drawing/2014/main" id="{66FAD63B-F743-0F47-BBE3-D7731766705A}"/>
              </a:ext>
            </a:extLst>
          </p:cNvPr>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a:extLst>
              <a:ext uri="{FF2B5EF4-FFF2-40B4-BE49-F238E27FC236}">
                <a16:creationId xmlns:a16="http://schemas.microsoft.com/office/drawing/2014/main" id="{45421580-30B9-AE44-9576-3890C98F5E8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78A6943-08BD-8C4D-A524-728A4340014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EB90A960-EE54-5742-BBB0-8536917AD4C0}"/>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ECCF8F-5855-7943-B503-5573887A534D}"/>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a:extLst>
              <a:ext uri="{FF2B5EF4-FFF2-40B4-BE49-F238E27FC236}">
                <a16:creationId xmlns:a16="http://schemas.microsoft.com/office/drawing/2014/main" id="{5163BE0A-A745-414A-AF21-D968BD69D2DA}"/>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a:extLst>
              <a:ext uri="{FF2B5EF4-FFF2-40B4-BE49-F238E27FC236}">
                <a16:creationId xmlns:a16="http://schemas.microsoft.com/office/drawing/2014/main" id="{B3D47CF6-5FC1-2346-8894-A7CC39063DE3}"/>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a:extLst>
              <a:ext uri="{FF2B5EF4-FFF2-40B4-BE49-F238E27FC236}">
                <a16:creationId xmlns:a16="http://schemas.microsoft.com/office/drawing/2014/main" id="{CD14B8F3-89C2-9F45-809E-D1EAF85AC566}"/>
              </a:ext>
            </a:extLst>
          </p:cNvPr>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a:extLst>
              <a:ext uri="{FF2B5EF4-FFF2-40B4-BE49-F238E27FC236}">
                <a16:creationId xmlns:a16="http://schemas.microsoft.com/office/drawing/2014/main" id="{B32DC3D4-97A5-3E4F-A29B-422D5E3129B7}"/>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a:extLst>
              <a:ext uri="{FF2B5EF4-FFF2-40B4-BE49-F238E27FC236}">
                <a16:creationId xmlns:a16="http://schemas.microsoft.com/office/drawing/2014/main" id="{87E14987-3496-B241-A4C9-88FACDD837F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3DAEB9AB-245D-774E-9656-B80FCC7A20BB}"/>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98145217-7421-9C4F-9483-5AEA3D2895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DF89EC-1E7C-3B40-85F4-6D19A7D29AC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B3F16318-C9C3-B948-A508-4BC53D0B7716}"/>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a:extLst>
              <a:ext uri="{FF2B5EF4-FFF2-40B4-BE49-F238E27FC236}">
                <a16:creationId xmlns:a16="http://schemas.microsoft.com/office/drawing/2014/main" id="{23B3E5FB-BBCE-4149-AD9A-8CAB06CC9FCF}"/>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a:extLst>
              <a:ext uri="{FF2B5EF4-FFF2-40B4-BE49-F238E27FC236}">
                <a16:creationId xmlns:a16="http://schemas.microsoft.com/office/drawing/2014/main" id="{658542D3-7E45-6E46-8039-27C4C43DD617}"/>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57965DCA-4776-7546-97FD-A69317A34CF2}"/>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a:extLst>
              <a:ext uri="{FF2B5EF4-FFF2-40B4-BE49-F238E27FC236}">
                <a16:creationId xmlns:a16="http://schemas.microsoft.com/office/drawing/2014/main" id="{F0037DB7-9A83-3348-8DAE-CC70560E4099}"/>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4007716A-CF6E-BC4E-83BE-CC4A3F1F2008}"/>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4921AC85-F824-C54B-91ED-6AB495D80D7A}"/>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5A5D7C-EB12-9D4D-A99A-4B26C81B738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a:extLst>
              <a:ext uri="{FF2B5EF4-FFF2-40B4-BE49-F238E27FC236}">
                <a16:creationId xmlns:a16="http://schemas.microsoft.com/office/drawing/2014/main" id="{5812BF3C-1D24-3640-84D2-BFFCA525AE5F}"/>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BCBBDD44-9DC9-F74E-979F-120A7BBD4EE1}"/>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a:extLst>
              <a:ext uri="{FF2B5EF4-FFF2-40B4-BE49-F238E27FC236}">
                <a16:creationId xmlns:a16="http://schemas.microsoft.com/office/drawing/2014/main" id="{7C68DF7B-E804-E44B-83DF-5DC36AF76F43}"/>
              </a:ext>
            </a:extLst>
          </p:cNvPr>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a:extLst>
              <a:ext uri="{FF2B5EF4-FFF2-40B4-BE49-F238E27FC236}">
                <a16:creationId xmlns:a16="http://schemas.microsoft.com/office/drawing/2014/main" id="{89E931D8-2901-A54D-86EA-096E47B81880}"/>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EB05FE86-9EEC-B64C-A6A4-0EF1E57F548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897B1CBC-D3E1-5F42-9E46-5C5D5982A1A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364269E6-245A-D54E-A8AD-14E29A03FAC1}"/>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a16="http://schemas.microsoft.com/office/drawing/2014/main"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a16="http://schemas.microsoft.com/office/drawing/2014/main"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a16="http://schemas.microsoft.com/office/drawing/2014/main"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a16="http://schemas.microsoft.com/office/drawing/2014/main"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460EF6-ECAD-8941-8132-1B3E005D606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1" name="Straight Connector 59">
            <a:extLst>
              <a:ext uri="{FF2B5EF4-FFF2-40B4-BE49-F238E27FC236}">
                <a16:creationId xmlns:a16="http://schemas.microsoft.com/office/drawing/2014/main"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3B28B62E-5EE9-834C-9BB6-BD66079B8164}"/>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a:extLst>
              <a:ext uri="{FF2B5EF4-FFF2-40B4-BE49-F238E27FC236}">
                <a16:creationId xmlns:a16="http://schemas.microsoft.com/office/drawing/2014/main" id="{621215DE-C1FD-2B4C-B236-AF679CF906BE}"/>
              </a:ext>
            </a:extLst>
          </p:cNvPr>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a:extLst>
              <a:ext uri="{FF2B5EF4-FFF2-40B4-BE49-F238E27FC236}">
                <a16:creationId xmlns:a16="http://schemas.microsoft.com/office/drawing/2014/main" id="{8BC2F90D-0CE0-574C-A7C1-EAA3E6F1AB56}"/>
              </a:ext>
            </a:extLst>
          </p:cNvPr>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a:extLst>
              <a:ext uri="{FF2B5EF4-FFF2-40B4-BE49-F238E27FC236}">
                <a16:creationId xmlns:a16="http://schemas.microsoft.com/office/drawing/2014/main" id="{239E188B-2696-8A48-9F8A-36223EEF61E9}"/>
              </a:ext>
            </a:extLst>
          </p:cNvPr>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a:extLst>
              <a:ext uri="{FF2B5EF4-FFF2-40B4-BE49-F238E27FC236}">
                <a16:creationId xmlns:a16="http://schemas.microsoft.com/office/drawing/2014/main" id="{379BF4C6-F899-294C-B88E-8363AFBEEC2A}"/>
              </a:ext>
            </a:extLst>
          </p:cNvPr>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a:extLst>
              <a:ext uri="{FF2B5EF4-FFF2-40B4-BE49-F238E27FC236}">
                <a16:creationId xmlns:a16="http://schemas.microsoft.com/office/drawing/2014/main" id="{DE7F352B-F6D9-B545-A835-443A55956E74}"/>
              </a:ext>
            </a:extLst>
          </p:cNvPr>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a:extLst>
              <a:ext uri="{FF2B5EF4-FFF2-40B4-BE49-F238E27FC236}">
                <a16:creationId xmlns:a16="http://schemas.microsoft.com/office/drawing/2014/main" id="{D1D5AF9F-C1B0-7842-8789-1DB8963D981B}"/>
              </a:ext>
            </a:extLst>
          </p:cNvPr>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a:extLst>
              <a:ext uri="{FF2B5EF4-FFF2-40B4-BE49-F238E27FC236}">
                <a16:creationId xmlns:a16="http://schemas.microsoft.com/office/drawing/2014/main" id="{37B4962B-A5BA-AB4F-AFB3-5BF3A0AD0352}"/>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78AD85C2-6CFD-A94C-8134-2B3392A33196}"/>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C50CF571-E523-5440-B1C9-D74160206AED}"/>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a16="http://schemas.microsoft.com/office/drawing/2014/main"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a16="http://schemas.microsoft.com/office/drawing/2014/main"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a16="http://schemas.microsoft.com/office/drawing/2014/main"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4502F5-56EE-354B-A3B1-E79F8B00517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0" name="Straight Connector 59">
            <a:extLst>
              <a:ext uri="{FF2B5EF4-FFF2-40B4-BE49-F238E27FC236}">
                <a16:creationId xmlns:a16="http://schemas.microsoft.com/office/drawing/2014/main"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a:extLst>
              <a:ext uri="{FF2B5EF4-FFF2-40B4-BE49-F238E27FC236}">
                <a16:creationId xmlns:a16="http://schemas.microsoft.com/office/drawing/2014/main" id="{51340CB4-0355-3640-A212-F684523CDCCF}"/>
              </a:ext>
            </a:extLst>
          </p:cNvPr>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a:extLst>
              <a:ext uri="{FF2B5EF4-FFF2-40B4-BE49-F238E27FC236}">
                <a16:creationId xmlns:a16="http://schemas.microsoft.com/office/drawing/2014/main" id="{8C6F2EA4-CEDC-324C-9C06-8713118041EB}"/>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RU" sz="1300" b="0" dirty="0">
              <a:ln>
                <a:noFill/>
              </a:ln>
              <a:latin typeface="HSE Sans" panose="02000000000000000000" pitchFamily="2" charset="0"/>
            </a:endParaRPr>
          </a:p>
        </p:txBody>
      </p:sp>
      <p:sp>
        <p:nvSpPr>
          <p:cNvPr id="19" name="Таблица 18">
            <a:extLst>
              <a:ext uri="{FF2B5EF4-FFF2-40B4-BE49-F238E27FC236}">
                <a16:creationId xmlns:a16="http://schemas.microsoft.com/office/drawing/2014/main" id="{7B291085-A9B9-D842-B1A7-96258FAF012C}"/>
              </a:ext>
            </a:extLst>
          </p:cNvPr>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a:extLst>
              <a:ext uri="{FF2B5EF4-FFF2-40B4-BE49-F238E27FC236}">
                <a16:creationId xmlns:a16="http://schemas.microsoft.com/office/drawing/2014/main" id="{252B365F-6D89-0045-99CC-0F0D3EF2DA0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C9CC4AE0-EDCC-9A4F-97C4-4CAFF1F1EBCF}"/>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185F6674-A1EC-1846-AEB5-DA4959807147}"/>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33F65D6-1072-F140-B6A5-758D7B595A9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a:extLst>
              <a:ext uri="{FF2B5EF4-FFF2-40B4-BE49-F238E27FC236}">
                <a16:creationId xmlns:a16="http://schemas.microsoft.com/office/drawing/2014/main" id="{4D940599-2B77-CE47-91E6-CDB51ADE1840}"/>
              </a:ext>
            </a:extLst>
          </p:cNvPr>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a:extLst>
              <a:ext uri="{FF2B5EF4-FFF2-40B4-BE49-F238E27FC236}">
                <a16:creationId xmlns:a16="http://schemas.microsoft.com/office/drawing/2014/main" id="{A7333712-9DED-4F4B-B209-2F13075EDB3F}"/>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RU" sz="1300" b="0" dirty="0">
              <a:ln>
                <a:noFill/>
              </a:ln>
              <a:latin typeface="HSE Sans" panose="02000000000000000000" pitchFamily="2" charset="0"/>
            </a:endParaRPr>
          </a:p>
        </p:txBody>
      </p:sp>
      <p:sp>
        <p:nvSpPr>
          <p:cNvPr id="20" name="Таблица 18">
            <a:extLst>
              <a:ext uri="{FF2B5EF4-FFF2-40B4-BE49-F238E27FC236}">
                <a16:creationId xmlns:a16="http://schemas.microsoft.com/office/drawing/2014/main" id="{DD467C42-8209-B740-8419-DBB6A6F7D5EE}"/>
              </a:ext>
            </a:extLst>
          </p:cNvPr>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a:extLst>
              <a:ext uri="{FF2B5EF4-FFF2-40B4-BE49-F238E27FC236}">
                <a16:creationId xmlns:a16="http://schemas.microsoft.com/office/drawing/2014/main" id="{B4309850-76EA-224C-A9E2-B6BBDBF99DE2}"/>
              </a:ext>
            </a:extLst>
          </p:cNvPr>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6809E15B-CD0E-2F47-B500-B457A9CCBB37}"/>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E0B9771-35DC-D24C-B598-648DE6F8DE6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5B1ACD18-BD14-2B4B-BA0A-46A5167E2C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757A51-BBC2-9047-B199-AE90EB17B4D4}"/>
              </a:ext>
            </a:extLst>
          </p:cNvPr>
          <p:cNvSpPr>
            <a:spLocks noGrp="1"/>
          </p:cNvSpPr>
          <p:nvPr>
            <p:ph type="title"/>
          </p:nvPr>
        </p:nvSpPr>
        <p:spPr/>
        <p:txBody>
          <a:bodyPr/>
          <a:lstStyle/>
          <a:p>
            <a:r>
              <a:rPr lang="de-CH" dirty="0" err="1"/>
              <a:t>Detecting</a:t>
            </a:r>
            <a:r>
              <a:rPr lang="en-CH" dirty="0"/>
              <a:t> </a:t>
            </a:r>
            <a:r>
              <a:rPr lang="de-CH" dirty="0" err="1"/>
              <a:t>patterns</a:t>
            </a:r>
            <a:r>
              <a:rPr lang="en-CH" dirty="0"/>
              <a:t> </a:t>
            </a:r>
            <a:r>
              <a:rPr lang="de-CH" dirty="0"/>
              <a:t>in</a:t>
            </a:r>
            <a:r>
              <a:rPr lang="en-CH" dirty="0"/>
              <a:t> </a:t>
            </a:r>
            <a:r>
              <a:rPr lang="de-CH" dirty="0" err="1"/>
              <a:t>purchase-history</a:t>
            </a:r>
            <a:r>
              <a:rPr lang="en-CH" dirty="0"/>
              <a:t> </a:t>
            </a:r>
            <a:r>
              <a:rPr lang="de-CH" dirty="0" err="1"/>
              <a:t>using</a:t>
            </a:r>
            <a:r>
              <a:rPr lang="en-CH" dirty="0"/>
              <a:t> </a:t>
            </a:r>
            <a:r>
              <a:rPr lang="de-CH" dirty="0" err="1"/>
              <a:t>association</a:t>
            </a:r>
            <a:r>
              <a:rPr lang="en-CH" dirty="0"/>
              <a:t> </a:t>
            </a:r>
            <a:r>
              <a:rPr lang="de-CH" dirty="0" err="1"/>
              <a:t>rule</a:t>
            </a:r>
            <a:r>
              <a:rPr lang="en-CH" dirty="0"/>
              <a:t> </a:t>
            </a:r>
            <a:r>
              <a:rPr lang="de-CH" dirty="0" err="1"/>
              <a:t>learning</a:t>
            </a:r>
            <a:r>
              <a:rPr lang="en-CH" dirty="0"/>
              <a:t> </a:t>
            </a:r>
            <a:r>
              <a:rPr lang="de-CH" dirty="0" err="1"/>
              <a:t>methods</a:t>
            </a:r>
            <a:endParaRPr lang="ru-RU" dirty="0"/>
          </a:p>
        </p:txBody>
      </p:sp>
      <p:sp>
        <p:nvSpPr>
          <p:cNvPr id="3" name="Текст 2">
            <a:extLst>
              <a:ext uri="{FF2B5EF4-FFF2-40B4-BE49-F238E27FC236}">
                <a16:creationId xmlns:a16="http://schemas.microsoft.com/office/drawing/2014/main" id="{268EB560-A246-394A-858C-3B1CFBF03B46}"/>
              </a:ext>
            </a:extLst>
          </p:cNvPr>
          <p:cNvSpPr>
            <a:spLocks noGrp="1"/>
          </p:cNvSpPr>
          <p:nvPr>
            <p:ph type="body" sz="quarter" idx="10"/>
          </p:nvPr>
        </p:nvSpPr>
        <p:spPr/>
        <p:txBody>
          <a:bodyPr/>
          <a:lstStyle/>
          <a:p>
            <a:r>
              <a:rPr lang="en-CH" dirty="0"/>
              <a:t>Faculty of</a:t>
            </a:r>
          </a:p>
          <a:p>
            <a:r>
              <a:rPr lang="en-CH" dirty="0"/>
              <a:t>Computer Science</a:t>
            </a:r>
            <a:endParaRPr lang="ru-RU" dirty="0"/>
          </a:p>
        </p:txBody>
      </p:sp>
      <p:sp>
        <p:nvSpPr>
          <p:cNvPr id="4" name="Текст 3">
            <a:extLst>
              <a:ext uri="{FF2B5EF4-FFF2-40B4-BE49-F238E27FC236}">
                <a16:creationId xmlns:a16="http://schemas.microsoft.com/office/drawing/2014/main" id="{83B3283F-BF0F-3744-BA57-1A19F8F76332}"/>
              </a:ext>
            </a:extLst>
          </p:cNvPr>
          <p:cNvSpPr>
            <a:spLocks noGrp="1"/>
          </p:cNvSpPr>
          <p:nvPr>
            <p:ph type="body" sz="quarter" idx="11"/>
          </p:nvPr>
        </p:nvSpPr>
        <p:spPr/>
        <p:txBody>
          <a:bodyPr/>
          <a:lstStyle/>
          <a:p>
            <a:r>
              <a:rPr lang="en-CH" dirty="0"/>
              <a:t>Master of Data Science</a:t>
            </a:r>
            <a:endParaRPr lang="ru-RU" dirty="0"/>
          </a:p>
        </p:txBody>
      </p:sp>
      <p:sp>
        <p:nvSpPr>
          <p:cNvPr id="5" name="Текст 4">
            <a:extLst>
              <a:ext uri="{FF2B5EF4-FFF2-40B4-BE49-F238E27FC236}">
                <a16:creationId xmlns:a16="http://schemas.microsoft.com/office/drawing/2014/main" id="{CC6432FC-CD29-4D47-A915-D2737E0BEA33}"/>
              </a:ext>
            </a:extLst>
          </p:cNvPr>
          <p:cNvSpPr>
            <a:spLocks noGrp="1"/>
          </p:cNvSpPr>
          <p:nvPr>
            <p:ph type="body" idx="12"/>
          </p:nvPr>
        </p:nvSpPr>
        <p:spPr/>
        <p:txBody>
          <a:bodyPr/>
          <a:lstStyle/>
          <a:p>
            <a:r>
              <a:rPr lang="en-CH" dirty="0"/>
              <a:t>Moscow</a:t>
            </a:r>
          </a:p>
          <a:p>
            <a:r>
              <a:rPr lang="en-CH" dirty="0"/>
              <a:t>2023</a:t>
            </a:r>
            <a:endParaRPr lang="ru-RU" dirty="0"/>
          </a:p>
        </p:txBody>
      </p:sp>
    </p:spTree>
    <p:extLst>
      <p:ext uri="{BB962C8B-B14F-4D97-AF65-F5344CB8AC3E}">
        <p14:creationId xmlns:p14="http://schemas.microsoft.com/office/powerpoint/2010/main" val="1452210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normAutofit/>
          </a:bodyPr>
          <a:lstStyle/>
          <a:p>
            <a:r>
              <a:rPr lang="en-CH" sz="2400" dirty="0">
                <a:effectLst/>
                <a:latin typeface="Times New Roman" panose="02020603050405020304" pitchFamily="18" charset="0"/>
                <a:ea typeface="Times New Roman" panose="02020603050405020304" pitchFamily="18" charset="0"/>
              </a:rPr>
              <a:t>Modified FP-growth (Cosmetics Store)</a:t>
            </a:r>
            <a:endParaRPr lang="ru-RU"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sp>
        <p:nvSpPr>
          <p:cNvPr id="12" name="TextBox 11">
            <a:extLst>
              <a:ext uri="{FF2B5EF4-FFF2-40B4-BE49-F238E27FC236}">
                <a16:creationId xmlns:a16="http://schemas.microsoft.com/office/drawing/2014/main" id="{DDB9CF86-156E-22BC-0DB7-DD349156ABCF}"/>
              </a:ext>
            </a:extLst>
          </p:cNvPr>
          <p:cNvSpPr txBox="1"/>
          <p:nvPr/>
        </p:nvSpPr>
        <p:spPr>
          <a:xfrm>
            <a:off x="585898" y="2279976"/>
            <a:ext cx="3552576" cy="307777"/>
          </a:xfrm>
          <a:prstGeom prst="rect">
            <a:avLst/>
          </a:prstGeom>
          <a:noFill/>
        </p:spPr>
        <p:txBody>
          <a:bodyPr wrap="none" rtlCol="0">
            <a:spAutoFit/>
          </a:bodyPr>
          <a:lstStyle/>
          <a:p>
            <a:pPr algn="l"/>
            <a:r>
              <a:rPr lang="en-CH" sz="1400" dirty="0">
                <a:latin typeface="HSE Sans" panose="02000000000000000000" pitchFamily="2" charset="0"/>
              </a:rPr>
              <a:t>Top 7 </a:t>
            </a:r>
            <a:r>
              <a:rPr lang="en-CH" sz="1400" dirty="0" err="1">
                <a:latin typeface="HSE Sans" panose="02000000000000000000" pitchFamily="2" charset="0"/>
              </a:rPr>
              <a:t>Itemsets</a:t>
            </a:r>
            <a:r>
              <a:rPr lang="en-CH" sz="1400" dirty="0">
                <a:latin typeface="HSE Sans" panose="02000000000000000000" pitchFamily="2" charset="0"/>
              </a:rPr>
              <a:t> found by traditional FP-Growth</a:t>
            </a:r>
          </a:p>
        </p:txBody>
      </p:sp>
      <p:sp>
        <p:nvSpPr>
          <p:cNvPr id="13" name="TextBox 12">
            <a:extLst>
              <a:ext uri="{FF2B5EF4-FFF2-40B4-BE49-F238E27FC236}">
                <a16:creationId xmlns:a16="http://schemas.microsoft.com/office/drawing/2014/main" id="{0B8D12BF-055A-0579-38C7-9B9E0FBCB533}"/>
              </a:ext>
            </a:extLst>
          </p:cNvPr>
          <p:cNvSpPr txBox="1"/>
          <p:nvPr/>
        </p:nvSpPr>
        <p:spPr>
          <a:xfrm>
            <a:off x="6419654" y="2292787"/>
            <a:ext cx="3444020" cy="307777"/>
          </a:xfrm>
          <a:prstGeom prst="rect">
            <a:avLst/>
          </a:prstGeom>
          <a:noFill/>
        </p:spPr>
        <p:txBody>
          <a:bodyPr wrap="none" rtlCol="0">
            <a:spAutoFit/>
          </a:bodyPr>
          <a:lstStyle/>
          <a:p>
            <a:pPr algn="l"/>
            <a:r>
              <a:rPr lang="en-CH" sz="1400" dirty="0">
                <a:latin typeface="HSE Sans" panose="02000000000000000000" pitchFamily="2" charset="0"/>
              </a:rPr>
              <a:t>Top 7 </a:t>
            </a:r>
            <a:r>
              <a:rPr lang="en-CH" sz="1400" dirty="0" err="1">
                <a:latin typeface="HSE Sans" panose="02000000000000000000" pitchFamily="2" charset="0"/>
              </a:rPr>
              <a:t>Itemsets</a:t>
            </a:r>
            <a:r>
              <a:rPr lang="en-CH" sz="1400" dirty="0">
                <a:latin typeface="HSE Sans" panose="02000000000000000000" pitchFamily="2" charset="0"/>
              </a:rPr>
              <a:t> found by modified FP-Growth</a:t>
            </a:r>
          </a:p>
        </p:txBody>
      </p:sp>
      <p:graphicFrame>
        <p:nvGraphicFramePr>
          <p:cNvPr id="4" name="Table 3">
            <a:extLst>
              <a:ext uri="{FF2B5EF4-FFF2-40B4-BE49-F238E27FC236}">
                <a16:creationId xmlns:a16="http://schemas.microsoft.com/office/drawing/2014/main" id="{4F6E883A-AABA-D281-6388-4D6AFB1984AC}"/>
              </a:ext>
            </a:extLst>
          </p:cNvPr>
          <p:cNvGraphicFramePr>
            <a:graphicFrameLocks noGrp="1"/>
          </p:cNvGraphicFramePr>
          <p:nvPr>
            <p:extLst>
              <p:ext uri="{D42A27DB-BD31-4B8C-83A1-F6EECF244321}">
                <p14:modId xmlns:p14="http://schemas.microsoft.com/office/powerpoint/2010/main" val="3885589600"/>
              </p:ext>
            </p:extLst>
          </p:nvPr>
        </p:nvGraphicFramePr>
        <p:xfrm>
          <a:off x="585898" y="2780907"/>
          <a:ext cx="5299548" cy="3342884"/>
        </p:xfrm>
        <a:graphic>
          <a:graphicData uri="http://schemas.openxmlformats.org/drawingml/2006/table">
            <a:tbl>
              <a:tblPr firstRow="1" firstCol="1" bandRow="1"/>
              <a:tblGrid>
                <a:gridCol w="407035">
                  <a:extLst>
                    <a:ext uri="{9D8B030D-6E8A-4147-A177-3AD203B41FA5}">
                      <a16:colId xmlns:a16="http://schemas.microsoft.com/office/drawing/2014/main" val="2982161464"/>
                    </a:ext>
                  </a:extLst>
                </a:gridCol>
                <a:gridCol w="696715">
                  <a:extLst>
                    <a:ext uri="{9D8B030D-6E8A-4147-A177-3AD203B41FA5}">
                      <a16:colId xmlns:a16="http://schemas.microsoft.com/office/drawing/2014/main" val="1679094055"/>
                    </a:ext>
                  </a:extLst>
                </a:gridCol>
                <a:gridCol w="751894">
                  <a:extLst>
                    <a:ext uri="{9D8B030D-6E8A-4147-A177-3AD203B41FA5}">
                      <a16:colId xmlns:a16="http://schemas.microsoft.com/office/drawing/2014/main" val="200282591"/>
                    </a:ext>
                  </a:extLst>
                </a:gridCol>
                <a:gridCol w="1847654">
                  <a:extLst>
                    <a:ext uri="{9D8B030D-6E8A-4147-A177-3AD203B41FA5}">
                      <a16:colId xmlns:a16="http://schemas.microsoft.com/office/drawing/2014/main" val="749474371"/>
                    </a:ext>
                  </a:extLst>
                </a:gridCol>
                <a:gridCol w="1121790">
                  <a:extLst>
                    <a:ext uri="{9D8B030D-6E8A-4147-A177-3AD203B41FA5}">
                      <a16:colId xmlns:a16="http://schemas.microsoft.com/office/drawing/2014/main" val="3251945364"/>
                    </a:ext>
                  </a:extLst>
                </a:gridCol>
                <a:gridCol w="474460">
                  <a:extLst>
                    <a:ext uri="{9D8B030D-6E8A-4147-A177-3AD203B41FA5}">
                      <a16:colId xmlns:a16="http://schemas.microsoft.com/office/drawing/2014/main" val="4179985739"/>
                    </a:ext>
                  </a:extLst>
                </a:gridCol>
              </a:tblGrid>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sets</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support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product_id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category_id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brand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price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580371"/>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1180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5809910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1602943681873052386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5.24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701646554"/>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1180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5809912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1602943681873052386</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5.24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06664470"/>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837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5751422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1487580005268456287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uno</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10.95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07926401"/>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837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5751383</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1487580005092295511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uno</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10.32</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050410799"/>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2</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756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5809910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1602943681873052386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5.24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92068750"/>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2</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756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5809911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1602943681873052386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5.24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555428697"/>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3</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569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5809910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1602943681873052386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5.24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3620049"/>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3</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569</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5816170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1602943681873052386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dirty="0" err="1">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5.24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33029636"/>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546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5809912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1602943681873052386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5.24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047775"/>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546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5809911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1602943681873052386</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5.24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24074"/>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529</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5751422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1487580005268456287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uno</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10.95</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654726043"/>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529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5849033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1487580005092295511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uno</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10.32</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28480697"/>
                  </a:ext>
                </a:extLst>
              </a:tr>
              <a:tr h="0">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411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5809912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1602943681873052386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5.24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553167"/>
                  </a:ext>
                </a:extLst>
              </a:tr>
              <a:tr h="198760">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6</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411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5816170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1602943681873052386</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err="1">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5.24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1464675"/>
                  </a:ext>
                </a:extLst>
              </a:tr>
            </a:tbl>
          </a:graphicData>
        </a:graphic>
      </p:graphicFrame>
      <p:graphicFrame>
        <p:nvGraphicFramePr>
          <p:cNvPr id="7" name="Table 6">
            <a:extLst>
              <a:ext uri="{FF2B5EF4-FFF2-40B4-BE49-F238E27FC236}">
                <a16:creationId xmlns:a16="http://schemas.microsoft.com/office/drawing/2014/main" id="{28BA232C-EBE8-029D-F1DB-5540D3505FB0}"/>
              </a:ext>
            </a:extLst>
          </p:cNvPr>
          <p:cNvGraphicFramePr>
            <a:graphicFrameLocks noGrp="1"/>
          </p:cNvGraphicFramePr>
          <p:nvPr>
            <p:extLst>
              <p:ext uri="{D42A27DB-BD31-4B8C-83A1-F6EECF244321}">
                <p14:modId xmlns:p14="http://schemas.microsoft.com/office/powerpoint/2010/main" val="3825377463"/>
              </p:ext>
            </p:extLst>
          </p:nvPr>
        </p:nvGraphicFramePr>
        <p:xfrm>
          <a:off x="6419654" y="2782478"/>
          <a:ext cx="5299548" cy="3546084"/>
        </p:xfrm>
        <a:graphic>
          <a:graphicData uri="http://schemas.openxmlformats.org/drawingml/2006/table">
            <a:tbl>
              <a:tblPr firstRow="1" firstCol="1" bandRow="1"/>
              <a:tblGrid>
                <a:gridCol w="407035">
                  <a:extLst>
                    <a:ext uri="{9D8B030D-6E8A-4147-A177-3AD203B41FA5}">
                      <a16:colId xmlns:a16="http://schemas.microsoft.com/office/drawing/2014/main" val="2982161464"/>
                    </a:ext>
                  </a:extLst>
                </a:gridCol>
                <a:gridCol w="696715">
                  <a:extLst>
                    <a:ext uri="{9D8B030D-6E8A-4147-A177-3AD203B41FA5}">
                      <a16:colId xmlns:a16="http://schemas.microsoft.com/office/drawing/2014/main" val="1679094055"/>
                    </a:ext>
                  </a:extLst>
                </a:gridCol>
                <a:gridCol w="751894">
                  <a:extLst>
                    <a:ext uri="{9D8B030D-6E8A-4147-A177-3AD203B41FA5}">
                      <a16:colId xmlns:a16="http://schemas.microsoft.com/office/drawing/2014/main" val="200282591"/>
                    </a:ext>
                  </a:extLst>
                </a:gridCol>
                <a:gridCol w="1847654">
                  <a:extLst>
                    <a:ext uri="{9D8B030D-6E8A-4147-A177-3AD203B41FA5}">
                      <a16:colId xmlns:a16="http://schemas.microsoft.com/office/drawing/2014/main" val="749474371"/>
                    </a:ext>
                  </a:extLst>
                </a:gridCol>
                <a:gridCol w="1121790">
                  <a:extLst>
                    <a:ext uri="{9D8B030D-6E8A-4147-A177-3AD203B41FA5}">
                      <a16:colId xmlns:a16="http://schemas.microsoft.com/office/drawing/2014/main" val="3251945364"/>
                    </a:ext>
                  </a:extLst>
                </a:gridCol>
                <a:gridCol w="474460">
                  <a:extLst>
                    <a:ext uri="{9D8B030D-6E8A-4147-A177-3AD203B41FA5}">
                      <a16:colId xmlns:a16="http://schemas.microsoft.com/office/drawing/2014/main" val="4179985739"/>
                    </a:ext>
                  </a:extLst>
                </a:gridCol>
              </a:tblGrid>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sets</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support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product_id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category_id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brand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price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580371"/>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837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5751383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1487580005092295511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b="0">
                          <a:effectLst/>
                          <a:latin typeface="Roboto" panose="02000000000000000000" pitchFamily="2" charset="0"/>
                          <a:ea typeface="Times New Roman" panose="02020603050405020304" pitchFamily="18" charset="0"/>
                          <a:cs typeface="Segoe UI" panose="020B0502040204020203" pitchFamily="34" charset="0"/>
                        </a:rPr>
                        <a:t>uno</a:t>
                      </a:r>
                      <a:endParaRPr lang="en-CH"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10.32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701646554"/>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837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5751422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1487580005268456287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b="0">
                          <a:effectLst/>
                          <a:latin typeface="Roboto" panose="02000000000000000000" pitchFamily="2" charset="0"/>
                          <a:ea typeface="Times New Roman" panose="02020603050405020304" pitchFamily="18" charset="0"/>
                          <a:cs typeface="Segoe UI" panose="020B0502040204020203" pitchFamily="34" charset="0"/>
                        </a:rPr>
                        <a:t>uno</a:t>
                      </a:r>
                      <a:endParaRPr lang="en-CH"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10.95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06664470"/>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1,180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5809912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1602943681873052386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b="0">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5.24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07926401"/>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1,180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5809910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1602943681873052386</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b="0">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5.24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050410799"/>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2</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529</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5849033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1487580005092295511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b="0" dirty="0">
                          <a:effectLst/>
                          <a:latin typeface="Roboto" panose="02000000000000000000" pitchFamily="2" charset="0"/>
                          <a:ea typeface="Times New Roman" panose="02020603050405020304" pitchFamily="18" charset="0"/>
                          <a:cs typeface="Segoe UI" panose="020B0502040204020203" pitchFamily="34" charset="0"/>
                        </a:rPr>
                        <a:t>uno</a:t>
                      </a:r>
                      <a:endParaRPr lang="en-CH" sz="10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10.32</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92068750"/>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2</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529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5751422</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1487580005268456287</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b="0" dirty="0">
                          <a:effectLst/>
                          <a:latin typeface="Roboto" panose="02000000000000000000" pitchFamily="2" charset="0"/>
                          <a:ea typeface="Times New Roman" panose="02020603050405020304" pitchFamily="18" charset="0"/>
                          <a:cs typeface="Segoe UI" panose="020B0502040204020203" pitchFamily="34" charset="0"/>
                        </a:rPr>
                        <a:t>uno</a:t>
                      </a:r>
                      <a:endParaRPr lang="en-CH" sz="10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10.95</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555428697"/>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3</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756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5809911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1602943681873052386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b="0">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5.24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3620049"/>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3</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756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5809910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1602943681873052386</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b="0">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5.24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3029636"/>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178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3762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1487580005411062629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b="0">
                          <a:effectLst/>
                          <a:latin typeface="Roboto" panose="02000000000000000000" pitchFamily="2" charset="0"/>
                          <a:ea typeface="Times New Roman" panose="02020603050405020304" pitchFamily="18" charset="0"/>
                          <a:cs typeface="Segoe UI" panose="020B0502040204020203" pitchFamily="34" charset="0"/>
                        </a:rPr>
                        <a:t>cnd</a:t>
                      </a:r>
                      <a:endParaRPr lang="en-CH"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19.37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047775"/>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178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4185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1487580005411062629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b="0">
                          <a:effectLst/>
                          <a:latin typeface="Roboto" panose="02000000000000000000" pitchFamily="2" charset="0"/>
                          <a:ea typeface="Times New Roman" panose="02020603050405020304" pitchFamily="18" charset="0"/>
                          <a:cs typeface="Segoe UI" panose="020B0502040204020203" pitchFamily="34" charset="0"/>
                        </a:rPr>
                        <a:t>cnd</a:t>
                      </a:r>
                      <a:endParaRPr lang="en-CH"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19.37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24074"/>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340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5528034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1487580005553668971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b="0" dirty="0">
                          <a:effectLst/>
                          <a:latin typeface="Roboto" panose="02000000000000000000" pitchFamily="2" charset="0"/>
                          <a:ea typeface="Times New Roman" panose="02020603050405020304" pitchFamily="18" charset="0"/>
                          <a:cs typeface="Segoe UI" panose="020B0502040204020203" pitchFamily="34" charset="0"/>
                        </a:rPr>
                        <a:t>nan</a:t>
                      </a:r>
                      <a:endParaRPr lang="en-CH" sz="10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9.52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54726043"/>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340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5528035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1487580005553668971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b="0">
                          <a:effectLst/>
                          <a:latin typeface="Roboto" panose="02000000000000000000" pitchFamily="2" charset="0"/>
                          <a:ea typeface="Times New Roman" panose="02020603050405020304" pitchFamily="18" charset="0"/>
                          <a:cs typeface="Segoe UI" panose="020B0502040204020203" pitchFamily="34" charset="0"/>
                        </a:rPr>
                        <a:t>nan</a:t>
                      </a:r>
                      <a:endParaRPr lang="en-CH"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9.52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28480697"/>
                  </a:ext>
                </a:extLst>
              </a:tr>
              <a:tr h="0">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381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5809910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1602943681873052386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b="0">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5.24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553167"/>
                  </a:ext>
                </a:extLst>
              </a:tr>
              <a:tr h="101410">
                <a:tc>
                  <a:txBody>
                    <a:bodyPr/>
                    <a:lstStyle/>
                    <a:p>
                      <a:pPr marL="0" algn="l" defTabSz="914400" rtl="0" eaLnBrk="1" latinLnBrk="0" hangingPunct="1">
                        <a:lnSpc>
                          <a:spcPct val="150000"/>
                        </a:lnSpc>
                      </a:pPr>
                      <a:r>
                        <a:rPr lang="en-CH" sz="1000" kern="1200" dirty="0">
                          <a:solidFill>
                            <a:schemeClr val="tx1"/>
                          </a:solidFill>
                          <a:effectLst/>
                          <a:latin typeface="Roboto" panose="02000000000000000000" pitchFamily="2" charset="0"/>
                          <a:ea typeface="Times New Roman" panose="02020603050405020304" pitchFamily="18" charset="0"/>
                          <a:cs typeface="Segoe UI" panose="020B0502040204020203"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latinLnBrk="0" hangingPunct="1">
                        <a:lnSpc>
                          <a:spcPct val="150000"/>
                        </a:lnSpc>
                      </a:pPr>
                      <a:r>
                        <a:rPr lang="en-CH" sz="1000" kern="1200" dirty="0">
                          <a:solidFill>
                            <a:schemeClr val="tx1"/>
                          </a:solidFill>
                          <a:effectLst/>
                          <a:latin typeface="Roboto" panose="02000000000000000000" pitchFamily="2" charset="0"/>
                          <a:ea typeface="Times New Roman" panose="02020603050405020304" pitchFamily="18" charset="0"/>
                          <a:cs typeface="Segoe UI" panose="020B0502040204020203" pitchFamily="34" charset="0"/>
                        </a:rPr>
                        <a:t>381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ct val="150000"/>
                        </a:lnSpc>
                      </a:pPr>
                      <a:r>
                        <a:rPr lang="en-CH" sz="1000" kern="1200" dirty="0">
                          <a:solidFill>
                            <a:schemeClr val="tx1"/>
                          </a:solidFill>
                          <a:effectLst/>
                          <a:latin typeface="Roboto" panose="02000000000000000000" pitchFamily="2" charset="0"/>
                          <a:ea typeface="Times New Roman" panose="02020603050405020304" pitchFamily="18" charset="0"/>
                          <a:cs typeface="Segoe UI" panose="020B0502040204020203" pitchFamily="34" charset="0"/>
                        </a:rPr>
                        <a:t>5809912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ct val="150000"/>
                        </a:lnSpc>
                      </a:pPr>
                      <a:r>
                        <a:rPr lang="en-CH" sz="1000" kern="1200" dirty="0">
                          <a:solidFill>
                            <a:schemeClr val="tx1"/>
                          </a:solidFill>
                          <a:effectLst/>
                          <a:latin typeface="Roboto" panose="02000000000000000000" pitchFamily="2" charset="0"/>
                          <a:ea typeface="Times New Roman" panose="02020603050405020304" pitchFamily="18" charset="0"/>
                          <a:cs typeface="Segoe UI" panose="020B0502040204020203" pitchFamily="34" charset="0"/>
                        </a:rPr>
                        <a:t>1602943681873052386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ct val="150000"/>
                        </a:lnSpc>
                      </a:pPr>
                      <a:r>
                        <a:rPr lang="en-CH" sz="1000" kern="1200" dirty="0" err="1">
                          <a:solidFill>
                            <a:schemeClr val="tx1"/>
                          </a:solidFill>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kern="1200" dirty="0">
                        <a:solidFill>
                          <a:schemeClr val="tx1"/>
                        </a:solidFill>
                        <a:effectLst/>
                        <a:latin typeface="Roboto" panose="02000000000000000000" pitchFamily="2"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latinLnBrk="0" hangingPunct="1">
                        <a:lnSpc>
                          <a:spcPct val="150000"/>
                        </a:lnSpc>
                      </a:pPr>
                      <a:r>
                        <a:rPr lang="en-CH" sz="1000" kern="1200" dirty="0">
                          <a:solidFill>
                            <a:schemeClr val="tx1"/>
                          </a:solidFill>
                          <a:effectLst/>
                          <a:latin typeface="Roboto" panose="02000000000000000000" pitchFamily="2" charset="0"/>
                          <a:ea typeface="Times New Roman" panose="02020603050405020304" pitchFamily="18" charset="0"/>
                          <a:cs typeface="Segoe UI" panose="020B0502040204020203" pitchFamily="34" charset="0"/>
                        </a:rPr>
                        <a:t>5.24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1464675"/>
                  </a:ext>
                </a:extLst>
              </a:tr>
              <a:tr h="0">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6</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r" defTabSz="914400" rtl="0" eaLnBrk="1" fontAlgn="auto" latinLnBrk="0" hangingPunct="1">
                        <a:lnSpc>
                          <a:spcPct val="150000"/>
                        </a:lnSpc>
                        <a:spcBef>
                          <a:spcPts val="0"/>
                        </a:spcBef>
                        <a:spcAft>
                          <a:spcPts val="0"/>
                        </a:spcAft>
                        <a:buClrTx/>
                        <a:buSzTx/>
                        <a:buFontTx/>
                        <a:buNone/>
                        <a:tabLst/>
                        <a:defRPr/>
                      </a:pPr>
                      <a:r>
                        <a:rPr lang="en-CH" sz="1000" dirty="0">
                          <a:effectLst/>
                          <a:latin typeface="Roboto" panose="02000000000000000000" pitchFamily="2" charset="0"/>
                          <a:ea typeface="Times New Roman" panose="02020603050405020304" pitchFamily="18" charset="0"/>
                          <a:cs typeface="Segoe UI" panose="020B0502040204020203" pitchFamily="34" charset="0"/>
                        </a:rPr>
                        <a:t>381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CH" sz="1000" dirty="0">
                          <a:effectLst/>
                          <a:latin typeface="Roboto" panose="02000000000000000000" pitchFamily="2" charset="0"/>
                          <a:ea typeface="Times New Roman" panose="02020603050405020304" pitchFamily="18" charset="0"/>
                          <a:cs typeface="Segoe UI" panose="020B0502040204020203" pitchFamily="34" charset="0"/>
                        </a:rPr>
                        <a:t>5809911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1602943681873052386</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grattol</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5.24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1221576"/>
                  </a:ext>
                </a:extLst>
              </a:tr>
            </a:tbl>
          </a:graphicData>
        </a:graphic>
      </p:graphicFrame>
    </p:spTree>
    <p:extLst>
      <p:ext uri="{BB962C8B-B14F-4D97-AF65-F5344CB8AC3E}">
        <p14:creationId xmlns:p14="http://schemas.microsoft.com/office/powerpoint/2010/main" val="240793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normAutofit/>
          </a:bodyPr>
          <a:lstStyle/>
          <a:p>
            <a:r>
              <a:rPr lang="en-CH" sz="2400" dirty="0">
                <a:effectLst/>
                <a:latin typeface="Times New Roman" panose="02020603050405020304" pitchFamily="18" charset="0"/>
                <a:ea typeface="Times New Roman" panose="02020603050405020304" pitchFamily="18" charset="0"/>
              </a:rPr>
              <a:t>Conclusion, Limitation &amp; Future Research</a:t>
            </a:r>
            <a:br>
              <a:rPr lang="en-CH" sz="2400" dirty="0">
                <a:effectLst/>
                <a:latin typeface="Times New Roman" panose="02020603050405020304" pitchFamily="18" charset="0"/>
                <a:ea typeface="Times New Roman" panose="02020603050405020304" pitchFamily="18" charset="0"/>
              </a:rPr>
            </a:b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379662"/>
            <a:ext cx="10697988" cy="3785467"/>
          </a:xfrm>
        </p:spPr>
        <p:txBody>
          <a:bodyPr>
            <a:normAutofit/>
          </a:bodyPr>
          <a:lstStyle/>
          <a:p>
            <a:pPr marL="342900" lvl="0" indent="-342900">
              <a:lnSpc>
                <a:spcPct val="107000"/>
              </a:lnSpc>
              <a:spcAft>
                <a:spcPts val="800"/>
              </a:spcAft>
              <a:buFont typeface="Arial" panose="020B0604020202020204" pitchFamily="34" charset="0"/>
              <a:buChar char="•"/>
              <a:tabLst>
                <a:tab pos="457200" algn="l"/>
              </a:tabLst>
            </a:pPr>
            <a:r>
              <a:rPr lang="en-CH" sz="2000" dirty="0">
                <a:effectLst/>
                <a:latin typeface="Calibri" panose="020F0502020204030204" pitchFamily="34" charset="0"/>
                <a:ea typeface="Calibri" panose="020F0502020204030204" pitchFamily="34" charset="0"/>
                <a:cs typeface="Times New Roman" panose="02020603050405020304" pitchFamily="18" charset="0"/>
              </a:rPr>
              <a:t>Modified FP-Growths consider the fundamental problem of multiple same items per transactions</a:t>
            </a:r>
            <a:br>
              <a:rPr lang="en-CH" sz="2000" dirty="0">
                <a:effectLst/>
                <a:latin typeface="Calibri" panose="020F0502020204030204" pitchFamily="34" charset="0"/>
                <a:ea typeface="Calibri" panose="020F0502020204030204" pitchFamily="34" charset="0"/>
                <a:cs typeface="Times New Roman" panose="02020603050405020304" pitchFamily="18" charset="0"/>
              </a:rPr>
            </a:br>
            <a:r>
              <a:rPr lang="en-CH" sz="2000" b="1" dirty="0">
                <a:effectLst/>
                <a:latin typeface="Calibri" panose="020F0502020204030204" pitchFamily="34" charset="0"/>
                <a:ea typeface="Calibri" panose="020F0502020204030204" pitchFamily="34" charset="0"/>
                <a:cs typeface="Times New Roman" panose="02020603050405020304" pitchFamily="18" charset="0"/>
              </a:rPr>
              <a:t>-&gt; Limitation: </a:t>
            </a:r>
            <a:r>
              <a:rPr lang="en-CH" sz="2000" dirty="0">
                <a:effectLst/>
                <a:latin typeface="Calibri" panose="020F0502020204030204" pitchFamily="34" charset="0"/>
                <a:ea typeface="Calibri" panose="020F0502020204030204" pitchFamily="34" charset="0"/>
                <a:cs typeface="Times New Roman" panose="02020603050405020304" pitchFamily="18" charset="0"/>
              </a:rPr>
              <a:t>The average profit could falsify the outcome of rulesets if the distribution of mu</a:t>
            </a:r>
            <a:r>
              <a:rPr lang="de-CH" sz="2000" dirty="0">
                <a:effectLst/>
                <a:latin typeface="Calibri" panose="020F0502020204030204" pitchFamily="34" charset="0"/>
                <a:ea typeface="Calibri" panose="020F0502020204030204" pitchFamily="34" charset="0"/>
                <a:cs typeface="Times New Roman" panose="02020603050405020304" pitchFamily="18" charset="0"/>
              </a:rPr>
              <a:t>l</a:t>
            </a:r>
            <a:r>
              <a:rPr lang="en-CH" sz="2000" dirty="0">
                <a:effectLst/>
                <a:latin typeface="Calibri" panose="020F0502020204030204" pitchFamily="34" charset="0"/>
                <a:ea typeface="Calibri" panose="020F0502020204030204" pitchFamily="34" charset="0"/>
                <a:cs typeface="Times New Roman" panose="02020603050405020304" pitchFamily="18" charset="0"/>
              </a:rPr>
              <a:t>tiple the same items is very uneven. That could be ad</a:t>
            </a:r>
            <a:r>
              <a:rPr lang="de-CH" sz="2000" dirty="0">
                <a:effectLst/>
                <a:latin typeface="Calibri" panose="020F0502020204030204" pitchFamily="34" charset="0"/>
                <a:ea typeface="Calibri" panose="020F0502020204030204" pitchFamily="34" charset="0"/>
                <a:cs typeface="Times New Roman" panose="02020603050405020304" pitchFamily="18" charset="0"/>
              </a:rPr>
              <a:t>d</a:t>
            </a:r>
            <a:r>
              <a:rPr lang="en-CH" sz="2000" dirty="0" err="1">
                <a:effectLst/>
                <a:latin typeface="Calibri" panose="020F0502020204030204" pitchFamily="34" charset="0"/>
                <a:ea typeface="Calibri" panose="020F0502020204030204" pitchFamily="34" charset="0"/>
                <a:cs typeface="Times New Roman" panose="02020603050405020304" pitchFamily="18" charset="0"/>
              </a:rPr>
              <a:t>ressed</a:t>
            </a:r>
            <a:r>
              <a:rPr lang="en-CH" sz="2000" dirty="0">
                <a:effectLst/>
                <a:latin typeface="Calibri" panose="020F0502020204030204" pitchFamily="34" charset="0"/>
                <a:ea typeface="Calibri" panose="020F0502020204030204" pitchFamily="34" charset="0"/>
                <a:cs typeface="Times New Roman" panose="02020603050405020304" pitchFamily="18" charset="0"/>
              </a:rPr>
              <a:t> in future research</a:t>
            </a:r>
          </a:p>
          <a:p>
            <a:pPr marL="342900" lvl="0" indent="-342900">
              <a:lnSpc>
                <a:spcPct val="107000"/>
              </a:lnSpc>
              <a:spcAft>
                <a:spcPts val="800"/>
              </a:spcAft>
              <a:buFont typeface="Arial" panose="020B0604020202020204" pitchFamily="34" charset="0"/>
              <a:buChar char="•"/>
              <a:tabLst>
                <a:tab pos="457200" algn="l"/>
              </a:tabLst>
            </a:pPr>
            <a:endParaRPr lang="en-CH"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CH" sz="2000" dirty="0">
                <a:effectLst/>
                <a:latin typeface="Calibri" panose="020F0502020204030204" pitchFamily="34" charset="0"/>
                <a:ea typeface="Calibri" panose="020F0502020204030204" pitchFamily="34" charset="0"/>
                <a:cs typeface="Times New Roman" panose="02020603050405020304" pitchFamily="18" charset="0"/>
              </a:rPr>
              <a:t>Experiments show that the modified FP-Growth delivers mostly stronger </a:t>
            </a:r>
            <a:r>
              <a:rPr lang="en-CH" sz="2000" dirty="0" err="1">
                <a:effectLst/>
                <a:latin typeface="Calibri" panose="020F0502020204030204" pitchFamily="34" charset="0"/>
                <a:ea typeface="Calibri" panose="020F0502020204030204" pitchFamily="34" charset="0"/>
                <a:cs typeface="Times New Roman" panose="02020603050405020304" pitchFamily="18" charset="0"/>
              </a:rPr>
              <a:t>itemsets</a:t>
            </a:r>
            <a:r>
              <a:rPr lang="en-CH" sz="2000" dirty="0">
                <a:effectLst/>
                <a:latin typeface="Calibri" panose="020F0502020204030204" pitchFamily="34" charset="0"/>
                <a:ea typeface="Calibri" panose="020F0502020204030204" pitchFamily="34" charset="0"/>
                <a:cs typeface="Times New Roman" panose="02020603050405020304" pitchFamily="18" charset="0"/>
              </a:rPr>
              <a:t> by focusing on a profit-based metric (Avg. Profit per Item * Frequency) as filtering and rule performance criterion</a:t>
            </a:r>
            <a:br>
              <a:rPr lang="en-CH" sz="2000" dirty="0">
                <a:effectLst/>
                <a:latin typeface="Calibri" panose="020F0502020204030204" pitchFamily="34" charset="0"/>
                <a:ea typeface="Calibri" panose="020F0502020204030204" pitchFamily="34" charset="0"/>
                <a:cs typeface="Times New Roman" panose="02020603050405020304" pitchFamily="18" charset="0"/>
              </a:rPr>
            </a:br>
            <a:r>
              <a:rPr lang="en-CH" sz="2000" b="1" dirty="0">
                <a:effectLst/>
                <a:latin typeface="Calibri" panose="020F0502020204030204" pitchFamily="34" charset="0"/>
                <a:ea typeface="Calibri" panose="020F0502020204030204" pitchFamily="34" charset="0"/>
                <a:cs typeface="Times New Roman" panose="02020603050405020304" pitchFamily="18" charset="0"/>
              </a:rPr>
              <a:t>-&gt; Suggestion: </a:t>
            </a:r>
            <a:r>
              <a:rPr lang="en-CH" sz="2000" dirty="0">
                <a:effectLst/>
                <a:latin typeface="Calibri" panose="020F0502020204030204" pitchFamily="34" charset="0"/>
                <a:ea typeface="Calibri" panose="020F0502020204030204" pitchFamily="34" charset="0"/>
                <a:cs typeface="Times New Roman" panose="02020603050405020304" pitchFamily="18" charset="0"/>
              </a:rPr>
              <a:t>Instead of taking a fixed margin of 10% of revenue, I suggest determining the average profit margin categories. The outcome of such new, more correct “experiments” would be interesting and could further prove the method. </a:t>
            </a:r>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spTree>
    <p:extLst>
      <p:ext uri="{BB962C8B-B14F-4D97-AF65-F5344CB8AC3E}">
        <p14:creationId xmlns:p14="http://schemas.microsoft.com/office/powerpoint/2010/main" val="1362892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379662"/>
            <a:ext cx="10697988" cy="3785467"/>
          </a:xfrm>
        </p:spPr>
        <p:txBody>
          <a:bodyPr>
            <a:normAutofit/>
          </a:bodyPr>
          <a:lstStyle/>
          <a:p>
            <a:pPr lvl="0" algn="ctr">
              <a:lnSpc>
                <a:spcPct val="150000"/>
              </a:lnSpc>
            </a:pPr>
            <a:r>
              <a:rPr lang="en-US" sz="3200" dirty="0"/>
              <a:t>THANK YOU</a:t>
            </a:r>
            <a:br>
              <a:rPr lang="en-CH" sz="3200" dirty="0"/>
            </a:br>
            <a:r>
              <a:rPr lang="en-US" sz="3200" dirty="0"/>
              <a:t>FOR YOUR</a:t>
            </a:r>
            <a:br>
              <a:rPr lang="en-CH" sz="3200" dirty="0"/>
            </a:br>
            <a:r>
              <a:rPr lang="en-US" sz="3200" dirty="0"/>
              <a:t>ATTENTION</a:t>
            </a:r>
            <a:endParaRPr lang="en-CH" sz="3200"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spTree>
    <p:extLst>
      <p:ext uri="{BB962C8B-B14F-4D97-AF65-F5344CB8AC3E}">
        <p14:creationId xmlns:p14="http://schemas.microsoft.com/office/powerpoint/2010/main" val="2439760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normAutofit/>
          </a:bodyPr>
          <a:lstStyle/>
          <a:p>
            <a:r>
              <a:rPr lang="en-CH" sz="2400" dirty="0">
                <a:effectLst/>
                <a:latin typeface="Times New Roman" panose="02020603050405020304" pitchFamily="18" charset="0"/>
                <a:ea typeface="Times New Roman" panose="02020603050405020304" pitchFamily="18" charset="0"/>
              </a:rPr>
              <a:t>References used in </a:t>
            </a:r>
            <a:r>
              <a:rPr lang="en-CH" sz="2400" dirty="0" err="1">
                <a:effectLst/>
                <a:latin typeface="Times New Roman" panose="02020603050405020304" pitchFamily="18" charset="0"/>
                <a:ea typeface="Times New Roman" panose="02020603050405020304" pitchFamily="18" charset="0"/>
              </a:rPr>
              <a:t>presen</a:t>
            </a:r>
            <a:r>
              <a:rPr lang="de-CH" sz="2400" dirty="0">
                <a:effectLst/>
                <a:latin typeface="Times New Roman" panose="02020603050405020304" pitchFamily="18" charset="0"/>
                <a:ea typeface="Times New Roman" panose="02020603050405020304" pitchFamily="18" charset="0"/>
              </a:rPr>
              <a:t>t</a:t>
            </a:r>
            <a:r>
              <a:rPr lang="en-CH" sz="2400" dirty="0" err="1">
                <a:effectLst/>
                <a:latin typeface="Times New Roman" panose="02020603050405020304" pitchFamily="18" charset="0"/>
                <a:ea typeface="Times New Roman" panose="02020603050405020304" pitchFamily="18" charset="0"/>
              </a:rPr>
              <a:t>ation</a:t>
            </a:r>
            <a:r>
              <a:rPr lang="en-CH" sz="2400" dirty="0">
                <a:effectLst/>
                <a:latin typeface="Times New Roman" panose="02020603050405020304" pitchFamily="18" charset="0"/>
                <a:ea typeface="Times New Roman" panose="02020603050405020304" pitchFamily="18" charset="0"/>
              </a:rPr>
              <a:t>:</a:t>
            </a:r>
            <a:br>
              <a:rPr lang="en-CH" sz="2400" dirty="0">
                <a:effectLst/>
                <a:latin typeface="Times New Roman" panose="02020603050405020304" pitchFamily="18" charset="0"/>
                <a:ea typeface="Times New Roman" panose="02020603050405020304" pitchFamily="18" charset="0"/>
              </a:rPr>
            </a:b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379662"/>
            <a:ext cx="10697988" cy="3785467"/>
          </a:xfrm>
        </p:spPr>
        <p:txBody>
          <a:bodyPr>
            <a:normAutofit/>
          </a:bodyPr>
          <a:lstStyle/>
          <a:p>
            <a:pPr lvl="0">
              <a:lnSpc>
                <a:spcPct val="150000"/>
              </a:lnSpc>
            </a:pPr>
            <a:endParaRPr lang="en-CH" sz="1400" dirty="0"/>
          </a:p>
          <a:p>
            <a:pPr marL="342900" lvl="0" indent="-342900">
              <a:lnSpc>
                <a:spcPct val="150000"/>
              </a:lnSpc>
              <a:buAutoNum type="arabicPeriod"/>
            </a:pPr>
            <a:r>
              <a:rPr lang="en-US" sz="1400" dirty="0" err="1"/>
              <a:t>Kotsiantis</a:t>
            </a:r>
            <a:r>
              <a:rPr lang="en-US" sz="1400" dirty="0"/>
              <a:t>, S., </a:t>
            </a:r>
            <a:r>
              <a:rPr lang="en-US" sz="1400" dirty="0" err="1"/>
              <a:t>Kanellopoulos</a:t>
            </a:r>
            <a:r>
              <a:rPr lang="en-US" sz="1400" dirty="0"/>
              <a:t>, D. 2006. Association Rules Mining: A Recent Overview. GESTS International Transactions on Computer Science and Engineering. Vol.32 (1), 2006, pp. 71-82</a:t>
            </a:r>
            <a:endParaRPr lang="en-CH" sz="1400" dirty="0"/>
          </a:p>
          <a:p>
            <a:pPr marL="342900" indent="-342900">
              <a:lnSpc>
                <a:spcPct val="150000"/>
              </a:lnSpc>
              <a:buFont typeface="Arial" panose="020B0604020202020204" pitchFamily="34" charset="0"/>
              <a:buAutoNum type="arabicPeriod"/>
            </a:pPr>
            <a:r>
              <a:rPr lang="ru-RU" sz="1400" dirty="0"/>
              <a:t>Agrawal, R</a:t>
            </a:r>
            <a:r>
              <a:rPr lang="en-CH" sz="1400" dirty="0"/>
              <a:t>.,</a:t>
            </a:r>
            <a:r>
              <a:rPr lang="ru-RU" sz="1400" dirty="0"/>
              <a:t> Imieliński, T.</a:t>
            </a:r>
            <a:r>
              <a:rPr lang="en-CH" sz="1400" dirty="0"/>
              <a:t>,</a:t>
            </a:r>
            <a:r>
              <a:rPr lang="ru-RU" sz="1400" dirty="0"/>
              <a:t> Swami, A. 1993. Mining association rules between sets of items in large databases</a:t>
            </a:r>
            <a:r>
              <a:rPr lang="en-CH" sz="1400" dirty="0"/>
              <a:t>. </a:t>
            </a:r>
            <a:r>
              <a:rPr lang="ru-RU" sz="1400" dirty="0"/>
              <a:t>Proceedings of the 1993 ACM SIGMOD international conference on Management of data - SIGMOD '93. p. 20</a:t>
            </a:r>
            <a:endParaRPr lang="en-CH" sz="1400"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spTree>
    <p:extLst>
      <p:ext uri="{BB962C8B-B14F-4D97-AF65-F5344CB8AC3E}">
        <p14:creationId xmlns:p14="http://schemas.microsoft.com/office/powerpoint/2010/main" val="3811358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046778" cy="777025"/>
          </a:xfrm>
        </p:spPr>
        <p:txBody>
          <a:bodyPr/>
          <a:lstStyle/>
          <a:p>
            <a:r>
              <a:rPr lang="en-CH" dirty="0"/>
              <a:t>Introduction to association rule learning and limitations</a:t>
            </a: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7" y="2379662"/>
            <a:ext cx="11178755" cy="4068271"/>
          </a:xfrm>
        </p:spPr>
        <p:txBody>
          <a:bodyPr>
            <a:normAutofit/>
          </a:bodyPr>
          <a:lstStyle/>
          <a:p>
            <a:pPr marL="342900" lvl="0" indent="-342900">
              <a:lnSpc>
                <a:spcPct val="107000"/>
              </a:lnSpc>
              <a:spcAft>
                <a:spcPts val="800"/>
              </a:spcAft>
              <a:buFont typeface="Arial" panose="020B0604020202020204" pitchFamily="34" charset="0"/>
              <a:buChar char="•"/>
              <a:tabLst>
                <a:tab pos="457200" algn="l"/>
              </a:tabLst>
            </a:pPr>
            <a:r>
              <a:rPr lang="en-CH" sz="2000" dirty="0">
                <a:effectLst/>
                <a:latin typeface="Calibri" panose="020F0502020204030204" pitchFamily="34" charset="0"/>
                <a:ea typeface="Calibri" panose="020F0502020204030204" pitchFamily="34" charset="0"/>
                <a:cs typeface="Times New Roman" panose="02020603050405020304" pitchFamily="18" charset="0"/>
              </a:rPr>
              <a:t>Association rule learning is a relatively simple and powerful data mining method</a:t>
            </a:r>
          </a:p>
          <a:p>
            <a:pPr marL="342900" lvl="0" indent="-342900">
              <a:lnSpc>
                <a:spcPct val="107000"/>
              </a:lnSpc>
              <a:spcAft>
                <a:spcPts val="800"/>
              </a:spcAft>
              <a:buFont typeface="Arial" panose="020B0604020202020204" pitchFamily="34" charset="0"/>
              <a:buChar char="•"/>
              <a:tabLst>
                <a:tab pos="457200" algn="l"/>
              </a:tabLst>
            </a:pPr>
            <a:r>
              <a:rPr lang="en-CH" sz="2000" dirty="0">
                <a:effectLst/>
                <a:latin typeface="Calibri" panose="020F0502020204030204" pitchFamily="34" charset="0"/>
                <a:ea typeface="Calibri" panose="020F0502020204030204" pitchFamily="34" charset="0"/>
                <a:cs typeface="Times New Roman" panose="02020603050405020304" pitchFamily="18" charset="0"/>
              </a:rPr>
              <a:t>A use case is a recommendation system (online store) or shelf management (traditional physical store)</a:t>
            </a:r>
          </a:p>
          <a:p>
            <a:pPr marL="342900" lvl="0" indent="-342900">
              <a:lnSpc>
                <a:spcPct val="107000"/>
              </a:lnSpc>
              <a:spcAft>
                <a:spcPts val="800"/>
              </a:spcAft>
              <a:buFont typeface="Arial" panose="020B0604020202020204" pitchFamily="34" charset="0"/>
              <a:buChar char="•"/>
              <a:tabLst>
                <a:tab pos="457200"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W</a:t>
            </a:r>
            <a:r>
              <a:rPr lang="en-CH" sz="2000" dirty="0">
                <a:effectLst/>
                <a:latin typeface="Calibri" panose="020F0502020204030204" pitchFamily="34" charset="0"/>
                <a:ea typeface="Calibri" panose="020F0502020204030204" pitchFamily="34" charset="0"/>
                <a:cs typeface="Times New Roman" panose="02020603050405020304" pitchFamily="18" charset="0"/>
              </a:rPr>
              <a:t>ell-known implementations like A-Priori, Eclat, and FP-Growth</a:t>
            </a:r>
          </a:p>
          <a:p>
            <a:pPr marL="342900" lvl="0" indent="-342900">
              <a:lnSpc>
                <a:spcPct val="107000"/>
              </a:lnSpc>
              <a:spcAft>
                <a:spcPts val="800"/>
              </a:spcAft>
              <a:buFont typeface="Arial" panose="020B0604020202020204" pitchFamily="34" charset="0"/>
              <a:buChar char="•"/>
              <a:tabLst>
                <a:tab pos="457200" algn="l"/>
              </a:tabLst>
            </a:pPr>
            <a:r>
              <a:rPr lang="en-CH" sz="2000" dirty="0">
                <a:effectLst/>
                <a:latin typeface="Calibri" panose="020F0502020204030204" pitchFamily="34" charset="0"/>
                <a:ea typeface="Calibri" panose="020F0502020204030204" pitchFamily="34" charset="0"/>
                <a:cs typeface="Times New Roman" panose="02020603050405020304" pitchFamily="18" charset="0"/>
              </a:rPr>
              <a:t>1. Limitation: Quote from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Kotsiantis</a:t>
            </a:r>
            <a:r>
              <a:rPr lang="en-US" sz="2000" dirty="0">
                <a:effectLst/>
                <a:latin typeface="Calibri" panose="020F0502020204030204" pitchFamily="34" charset="0"/>
                <a:ea typeface="Calibri" panose="020F0502020204030204" pitchFamily="34" charset="0"/>
                <a:cs typeface="Times New Roman" panose="02020603050405020304" pitchFamily="18" charset="0"/>
              </a:rPr>
              <a:t>, S. and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Kanellopoulos</a:t>
            </a:r>
            <a:r>
              <a:rPr lang="en-US" sz="2000" dirty="0">
                <a:effectLst/>
                <a:latin typeface="Calibri" panose="020F0502020204030204" pitchFamily="34" charset="0"/>
                <a:ea typeface="Calibri" panose="020F0502020204030204" pitchFamily="34" charset="0"/>
                <a:cs typeface="Times New Roman" panose="02020603050405020304" pitchFamily="18" charset="0"/>
              </a:rPr>
              <a:t>, D (2006) [</a:t>
            </a:r>
            <a:r>
              <a:rPr lang="en-CH" sz="2000" dirty="0">
                <a:effectLst/>
                <a:latin typeface="Calibri" panose="020F0502020204030204" pitchFamily="34" charset="0"/>
                <a:ea typeface="Calibri" panose="020F0502020204030204" pitchFamily="34" charset="0"/>
                <a:cs typeface="Times New Roman" panose="02020603050405020304" pitchFamily="18" charset="0"/>
              </a:rPr>
              <a:t>1</a:t>
            </a:r>
            <a:r>
              <a:rPr lang="en-US" sz="2000" dirty="0">
                <a:effectLst/>
                <a:latin typeface="Calibri" panose="020F0502020204030204" pitchFamily="34" charset="0"/>
                <a:ea typeface="Calibri" panose="020F0502020204030204" pitchFamily="34" charset="0"/>
                <a:cs typeface="Times New Roman" panose="02020603050405020304" pitchFamily="18" charset="0"/>
              </a:rPr>
              <a:t>]:</a:t>
            </a:r>
            <a:br>
              <a:rPr lang="en-CH"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latin typeface="Calibri" panose="020F0502020204030204" pitchFamily="34" charset="0"/>
                <a:ea typeface="Calibri" panose="020F0502020204030204" pitchFamily="34" charset="0"/>
                <a:cs typeface="Times New Roman" panose="02020603050405020304" pitchFamily="18" charset="0"/>
              </a:rPr>
              <a:t>"In many cases, the algorithms generate an extremely large number of association rules, often in thousands or even millions. Further, the association rules are sometimes very large. It is nearly impossible for the end users to comprehend or validate such a large number of complex association rules, thereby limiting the usefulness of the data mining results.“</a:t>
            </a:r>
            <a:endParaRPr lang="en-CH"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CH" sz="2000" dirty="0">
                <a:effectLst/>
                <a:latin typeface="Calibri" panose="020F0502020204030204" pitchFamily="34" charset="0"/>
                <a:ea typeface="Calibri" panose="020F0502020204030204" pitchFamily="34" charset="0"/>
                <a:cs typeface="Times New Roman" panose="02020603050405020304" pitchFamily="18" charset="0"/>
              </a:rPr>
              <a:t>2. Limitation: Frequency in items does not consider mu</a:t>
            </a:r>
            <a:r>
              <a:rPr lang="de-CH" sz="2000" dirty="0">
                <a:effectLst/>
                <a:latin typeface="Calibri" panose="020F0502020204030204" pitchFamily="34" charset="0"/>
                <a:ea typeface="Calibri" panose="020F0502020204030204" pitchFamily="34" charset="0"/>
                <a:cs typeface="Times New Roman" panose="02020603050405020304" pitchFamily="18" charset="0"/>
              </a:rPr>
              <a:t>l</a:t>
            </a:r>
            <a:r>
              <a:rPr lang="en-CH" sz="2000" dirty="0">
                <a:effectLst/>
                <a:latin typeface="Calibri" panose="020F0502020204030204" pitchFamily="34" charset="0"/>
                <a:ea typeface="Calibri" panose="020F0502020204030204" pitchFamily="34" charset="0"/>
                <a:cs typeface="Times New Roman" panose="02020603050405020304" pitchFamily="18" charset="0"/>
              </a:rPr>
              <a:t>tiple the same items per transaction</a:t>
            </a:r>
          </a:p>
          <a:p>
            <a:pPr marL="442913" algn="just"/>
            <a:endParaRPr lang="en-CH"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spTree>
    <p:extLst>
      <p:ext uri="{BB962C8B-B14F-4D97-AF65-F5344CB8AC3E}">
        <p14:creationId xmlns:p14="http://schemas.microsoft.com/office/powerpoint/2010/main" val="261385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046778" cy="777025"/>
          </a:xfrm>
        </p:spPr>
        <p:txBody>
          <a:bodyPr/>
          <a:lstStyle/>
          <a:p>
            <a:r>
              <a:rPr lang="en-CH" dirty="0"/>
              <a:t>What problem do I want to solve by my paper?</a:t>
            </a: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7" y="2379662"/>
            <a:ext cx="11178755" cy="4068271"/>
          </a:xfrm>
        </p:spPr>
        <p:txBody>
          <a:bodyPr>
            <a:normAutofit/>
          </a:bodyPr>
          <a:lstStyle/>
          <a:p>
            <a:pPr marL="342900" indent="-342900">
              <a:buFont typeface="Arial" panose="020B0604020202020204" pitchFamily="34" charset="0"/>
              <a:buChar char="•"/>
            </a:pPr>
            <a:endParaRPr lang="en-CH" sz="2400" dirty="0"/>
          </a:p>
          <a:p>
            <a:pPr marL="342900" indent="-342900">
              <a:buFont typeface="Arial" panose="020B0604020202020204" pitchFamily="34" charset="0"/>
              <a:buChar char="•"/>
            </a:pPr>
            <a:endParaRPr lang="en-CH" sz="2400" dirty="0"/>
          </a:p>
          <a:p>
            <a:pPr marL="342900" indent="-342900">
              <a:lnSpc>
                <a:spcPct val="107000"/>
              </a:lnSpc>
              <a:spcAft>
                <a:spcPts val="800"/>
              </a:spcAft>
              <a:buFont typeface="Arial" panose="020B0604020202020204" pitchFamily="34" charset="0"/>
              <a:buChar char="•"/>
              <a:tabLst>
                <a:tab pos="457200" algn="l"/>
              </a:tabLst>
            </a:pPr>
            <a:r>
              <a:rPr lang="en-CH" sz="2400" dirty="0">
                <a:latin typeface="Calibri" panose="020F0502020204030204" pitchFamily="34" charset="0"/>
                <a:ea typeface="Calibri" panose="020F0502020204030204" pitchFamily="34" charset="0"/>
                <a:cs typeface="Times New Roman" panose="02020603050405020304" pitchFamily="18" charset="0"/>
              </a:rPr>
              <a:t>Considering mu</a:t>
            </a:r>
            <a:r>
              <a:rPr lang="de-CH" sz="2400" dirty="0">
                <a:latin typeface="Calibri" panose="020F0502020204030204" pitchFamily="34" charset="0"/>
                <a:ea typeface="Calibri" panose="020F0502020204030204" pitchFamily="34" charset="0"/>
                <a:cs typeface="Times New Roman" panose="02020603050405020304" pitchFamily="18" charset="0"/>
              </a:rPr>
              <a:t>l</a:t>
            </a:r>
            <a:r>
              <a:rPr lang="en-CH" sz="2400" dirty="0">
                <a:latin typeface="Calibri" panose="020F0502020204030204" pitchFamily="34" charset="0"/>
                <a:ea typeface="Calibri" panose="020F0502020204030204" pitchFamily="34" charset="0"/>
                <a:cs typeface="Times New Roman" panose="02020603050405020304" pitchFamily="18" charset="0"/>
              </a:rPr>
              <a:t>tiple the same items per transaction -&gt; Ignored problem</a:t>
            </a:r>
          </a:p>
          <a:p>
            <a:pPr marL="342900" indent="-342900">
              <a:lnSpc>
                <a:spcPct val="107000"/>
              </a:lnSpc>
              <a:spcAft>
                <a:spcPts val="800"/>
              </a:spcAft>
              <a:buFont typeface="Arial" panose="020B0604020202020204" pitchFamily="34" charset="0"/>
              <a:buChar char="•"/>
              <a:tabLst>
                <a:tab pos="457200" algn="l"/>
              </a:tabLst>
            </a:pPr>
            <a:r>
              <a:rPr lang="en-CH" sz="2400" dirty="0">
                <a:latin typeface="Calibri" panose="020F0502020204030204" pitchFamily="34" charset="0"/>
                <a:ea typeface="Calibri" panose="020F0502020204030204" pitchFamily="34" charset="0"/>
                <a:cs typeface="Times New Roman" panose="02020603050405020304" pitchFamily="18" charset="0"/>
              </a:rPr>
              <a:t>The Ultimate business goal is overall profit, not </a:t>
            </a:r>
            <a:r>
              <a:rPr lang="en-CH" sz="2400" dirty="0" err="1">
                <a:latin typeface="Calibri" panose="020F0502020204030204" pitchFamily="34" charset="0"/>
                <a:ea typeface="Calibri" panose="020F0502020204030204" pitchFamily="34" charset="0"/>
                <a:cs typeface="Times New Roman" panose="02020603050405020304" pitchFamily="18" charset="0"/>
              </a:rPr>
              <a:t>fr</a:t>
            </a:r>
            <a:r>
              <a:rPr lang="de-CH" sz="2400" dirty="0">
                <a:latin typeface="Calibri" panose="020F0502020204030204" pitchFamily="34" charset="0"/>
                <a:ea typeface="Calibri" panose="020F0502020204030204" pitchFamily="34" charset="0"/>
                <a:cs typeface="Times New Roman" panose="02020603050405020304" pitchFamily="18" charset="0"/>
              </a:rPr>
              <a:t>e</a:t>
            </a:r>
            <a:r>
              <a:rPr lang="en-CH" sz="2400" dirty="0" err="1">
                <a:latin typeface="Calibri" panose="020F0502020204030204" pitchFamily="34" charset="0"/>
                <a:ea typeface="Calibri" panose="020F0502020204030204" pitchFamily="34" charset="0"/>
                <a:cs typeface="Times New Roman" panose="02020603050405020304" pitchFamily="18" charset="0"/>
              </a:rPr>
              <a:t>quency</a:t>
            </a:r>
            <a:r>
              <a:rPr lang="en-CH" sz="2400" dirty="0">
                <a:latin typeface="Calibri" panose="020F0502020204030204" pitchFamily="34" charset="0"/>
                <a:ea typeface="Calibri" panose="020F0502020204030204" pitchFamily="34" charset="0"/>
                <a:cs typeface="Times New Roman" panose="02020603050405020304" pitchFamily="18" charset="0"/>
              </a:rPr>
              <a:t> alone -&gt; Therefore taking into account profitability as support selection &amp; rule </a:t>
            </a:r>
            <a:r>
              <a:rPr lang="en-CH" sz="2400" dirty="0" err="1">
                <a:latin typeface="Calibri" panose="020F0502020204030204" pitchFamily="34" charset="0"/>
                <a:ea typeface="Calibri" panose="020F0502020204030204" pitchFamily="34" charset="0"/>
                <a:cs typeface="Times New Roman" panose="02020603050405020304" pitchFamily="18" charset="0"/>
              </a:rPr>
              <a:t>performanc</a:t>
            </a:r>
            <a:r>
              <a:rPr lang="de-CH" sz="2400" dirty="0">
                <a:latin typeface="Calibri" panose="020F0502020204030204" pitchFamily="34" charset="0"/>
                <a:ea typeface="Calibri" panose="020F0502020204030204" pitchFamily="34" charset="0"/>
                <a:cs typeface="Times New Roman" panose="02020603050405020304" pitchFamily="18" charset="0"/>
              </a:rPr>
              <a:t>e</a:t>
            </a:r>
            <a:r>
              <a:rPr lang="en-CH" sz="2400" dirty="0">
                <a:latin typeface="Calibri" panose="020F0502020204030204" pitchFamily="34" charset="0"/>
                <a:ea typeface="Calibri" panose="020F0502020204030204" pitchFamily="34" charset="0"/>
                <a:cs typeface="Times New Roman" panose="02020603050405020304" pitchFamily="18" charset="0"/>
              </a:rPr>
              <a:t> metric (Avg. Profit per Item * Frequency)</a:t>
            </a:r>
          </a:p>
          <a:p>
            <a:r>
              <a:rPr lang="en-CH" sz="2400" dirty="0"/>
              <a:t> </a:t>
            </a:r>
          </a:p>
          <a:p>
            <a:pPr marL="342900" indent="-342900">
              <a:buFont typeface="Arial" panose="020B0604020202020204" pitchFamily="34" charset="0"/>
              <a:buChar char="•"/>
            </a:pPr>
            <a:endParaRPr lang="en-CH" sz="2000" dirty="0"/>
          </a:p>
          <a:p>
            <a:pPr marL="442913" algn="just"/>
            <a:endParaRPr lang="en-CH"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spTree>
    <p:extLst>
      <p:ext uri="{BB962C8B-B14F-4D97-AF65-F5344CB8AC3E}">
        <p14:creationId xmlns:p14="http://schemas.microsoft.com/office/powerpoint/2010/main" val="3373395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046778" cy="777025"/>
          </a:xfrm>
        </p:spPr>
        <p:txBody>
          <a:bodyPr/>
          <a:lstStyle/>
          <a:p>
            <a:r>
              <a:rPr lang="en-CH" dirty="0"/>
              <a:t>Key terms by Agrawal et al. [2] </a:t>
            </a:r>
            <a:endParaRPr lang="ru-RU" dirty="0"/>
          </a:p>
        </p:txBody>
      </p:sp>
      <mc:AlternateContent xmlns:mc="http://schemas.openxmlformats.org/markup-compatibility/2006">
        <mc:Choice xmlns:a14="http://schemas.microsoft.com/office/drawing/2010/main" Requires="a14">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59324" y="2054377"/>
                <a:ext cx="6201402" cy="4068271"/>
              </a:xfrm>
            </p:spPr>
            <p:txBody>
              <a:bodyPr>
                <a:noAutofit/>
              </a:bodyPr>
              <a:lstStyle/>
              <a:p>
                <a:r>
                  <a:rPr lang="en-CH" sz="1800" dirty="0">
                    <a:latin typeface="HSE Sans" panose="02000000000000000000"/>
                  </a:rPr>
                  <a:t>Let T be the database/dataset of transactions.</a:t>
                </a:r>
                <a:br>
                  <a:rPr lang="en-CH" sz="1800" dirty="0"/>
                </a:br>
                <a:r>
                  <a:rPr lang="en-CH" sz="1800" dirty="0">
                    <a:latin typeface="HSE Sans" panose="02000000000000000000"/>
                  </a:rPr>
                  <a:t>Let </a:t>
                </a:r>
                <a14:m>
                  <m:oMath xmlns:m="http://schemas.openxmlformats.org/officeDocument/2006/math">
                    <m:d>
                      <m:dPr>
                        <m:begChr m:val="{"/>
                        <m:endChr m:val="}"/>
                        <m:ctrlPr>
                          <a:rPr lang="en-CH" sz="1800" i="1">
                            <a:latin typeface="Cambria Math" panose="02040503050406030204" pitchFamily="18" charset="0"/>
                          </a:rPr>
                        </m:ctrlPr>
                      </m:dPr>
                      <m:e>
                        <m:sSub>
                          <m:sSubPr>
                            <m:ctrlPr>
                              <a:rPr lang="en-CH" sz="1800" i="1">
                                <a:latin typeface="Cambria Math" panose="02040503050406030204" pitchFamily="18" charset="0"/>
                              </a:rPr>
                            </m:ctrlPr>
                          </m:sSubPr>
                          <m:e>
                            <m:r>
                              <a:rPr lang="en-CH" sz="1800">
                                <a:latin typeface="Cambria Math" panose="02040503050406030204" pitchFamily="18" charset="0"/>
                              </a:rPr>
                              <m:t>𝑇</m:t>
                            </m:r>
                          </m:e>
                          <m:sub>
                            <m:r>
                              <a:rPr lang="en-CH" sz="1800">
                                <a:latin typeface="Cambria Math" panose="02040503050406030204" pitchFamily="18" charset="0"/>
                              </a:rPr>
                              <m:t>0</m:t>
                            </m:r>
                          </m:sub>
                        </m:sSub>
                        <m:r>
                          <a:rPr lang="en-CH" sz="1800">
                            <a:latin typeface="Cambria Math" panose="02040503050406030204" pitchFamily="18" charset="0"/>
                          </a:rPr>
                          <m:t>, </m:t>
                        </m:r>
                        <m:sSub>
                          <m:sSubPr>
                            <m:ctrlPr>
                              <a:rPr lang="en-CH" sz="1800" i="1">
                                <a:latin typeface="Cambria Math" panose="02040503050406030204" pitchFamily="18" charset="0"/>
                              </a:rPr>
                            </m:ctrlPr>
                          </m:sSubPr>
                          <m:e>
                            <m:r>
                              <a:rPr lang="en-CH" sz="1800">
                                <a:latin typeface="Cambria Math" panose="02040503050406030204" pitchFamily="18" charset="0"/>
                              </a:rPr>
                              <m:t>𝑇</m:t>
                            </m:r>
                          </m:e>
                          <m:sub>
                            <m:r>
                              <a:rPr lang="en-CH" sz="1800">
                                <a:latin typeface="Cambria Math" panose="02040503050406030204" pitchFamily="18" charset="0"/>
                              </a:rPr>
                              <m:t>1</m:t>
                            </m:r>
                          </m:sub>
                        </m:sSub>
                        <m:r>
                          <a:rPr lang="en-CH" sz="1800">
                            <a:latin typeface="Cambria Math" panose="02040503050406030204" pitchFamily="18" charset="0"/>
                          </a:rPr>
                          <m:t>, . . . , </m:t>
                        </m:r>
                        <m:sSub>
                          <m:sSubPr>
                            <m:ctrlPr>
                              <a:rPr lang="en-CH" sz="1800" i="1">
                                <a:latin typeface="Cambria Math" panose="02040503050406030204" pitchFamily="18" charset="0"/>
                              </a:rPr>
                            </m:ctrlPr>
                          </m:sSubPr>
                          <m:e>
                            <m:r>
                              <a:rPr lang="en-CH" sz="1800">
                                <a:latin typeface="Cambria Math" panose="02040503050406030204" pitchFamily="18" charset="0"/>
                              </a:rPr>
                              <m:t>𝑇</m:t>
                            </m:r>
                          </m:e>
                          <m:sub>
                            <m:r>
                              <a:rPr lang="en-CH" sz="1800">
                                <a:latin typeface="Cambria Math" panose="02040503050406030204" pitchFamily="18" charset="0"/>
                              </a:rPr>
                              <m:t>9</m:t>
                            </m:r>
                          </m:sub>
                        </m:sSub>
                      </m:e>
                    </m:d>
                    <m:r>
                      <a:rPr lang="en-CH" sz="1800">
                        <a:latin typeface="Cambria Math" panose="02040503050406030204" pitchFamily="18" charset="0"/>
                      </a:rPr>
                      <m:t>⊂</m:t>
                    </m:r>
                    <m:r>
                      <a:rPr lang="en-CH" sz="1800">
                        <a:latin typeface="Cambria Math" panose="02040503050406030204" pitchFamily="18" charset="0"/>
                      </a:rPr>
                      <m:t>𝑇</m:t>
                    </m:r>
                  </m:oMath>
                </a14:m>
                <a:br>
                  <a:rPr lang="en-CH" sz="1800" dirty="0">
                    <a:latin typeface="HSE Sans" panose="02000000000000000000"/>
                  </a:rPr>
                </a:br>
                <a:r>
                  <a:rPr lang="en-CH" sz="1800" dirty="0">
                    <a:latin typeface="HSE Sans" panose="02000000000000000000"/>
                  </a:rPr>
                  <a:t>Let X be a set of items in each transaction.</a:t>
                </a:r>
                <a:br>
                  <a:rPr lang="en-CH" sz="1800" dirty="0">
                    <a:latin typeface="HSE Sans" panose="02000000000000000000"/>
                  </a:rPr>
                </a:br>
                <a:r>
                  <a:rPr lang="en-CH" sz="1800" dirty="0">
                    <a:latin typeface="HSE Sans" panose="02000000000000000000"/>
                  </a:rPr>
                  <a:t>A transaction Tn satisfies X if all X items commonly occur in Tn.</a:t>
                </a:r>
              </a:p>
              <a:p>
                <a:r>
                  <a:rPr lang="en-CH" sz="1800" dirty="0">
                    <a:latin typeface="HSE Sans" panose="02000000000000000000"/>
                  </a:rPr>
                  <a:t>The number of elements of X is 10.</a:t>
                </a:r>
                <a:br>
                  <a:rPr lang="en-CH" sz="1800" dirty="0">
                    <a:latin typeface="HSE Sans" panose="02000000000000000000"/>
                  </a:rPr>
                </a:br>
                <a:r>
                  <a:rPr lang="en-CH" sz="1800" dirty="0">
                    <a:latin typeface="HSE Sans" panose="02000000000000000000"/>
                  </a:rPr>
                  <a:t>If </a:t>
                </a:r>
                <a14:m>
                  <m:oMath xmlns:m="http://schemas.openxmlformats.org/officeDocument/2006/math">
                    <m:sSub>
                      <m:sSubPr>
                        <m:ctrlPr>
                          <a:rPr lang="en-CH" sz="1800" i="1">
                            <a:latin typeface="Cambria Math" panose="02040503050406030204" pitchFamily="18" charset="0"/>
                          </a:rPr>
                        </m:ctrlPr>
                      </m:sSubPr>
                      <m:e>
                        <m:r>
                          <a:rPr lang="en-CH" sz="1800">
                            <a:latin typeface="Cambria Math" panose="02040503050406030204" pitchFamily="18" charset="0"/>
                          </a:rPr>
                          <m:t>{</m:t>
                        </m:r>
                        <m:r>
                          <a:rPr lang="en-CH" sz="1800">
                            <a:latin typeface="Cambria Math" panose="02040503050406030204" pitchFamily="18" charset="0"/>
                          </a:rPr>
                          <m:t>𝐼</m:t>
                        </m:r>
                      </m:e>
                      <m:sub>
                        <m:r>
                          <a:rPr lang="en-CH" sz="1800">
                            <a:latin typeface="Cambria Math" panose="02040503050406030204" pitchFamily="18" charset="0"/>
                          </a:rPr>
                          <m:t>0</m:t>
                        </m:r>
                      </m:sub>
                    </m:sSub>
                    <m:r>
                      <a:rPr lang="en-CH" sz="1800">
                        <a:latin typeface="Cambria Math" panose="02040503050406030204" pitchFamily="18" charset="0"/>
                      </a:rPr>
                      <m:t>}⊂</m:t>
                    </m:r>
                    <m:r>
                      <a:rPr lang="en-CH" sz="1800">
                        <a:latin typeface="Cambria Math" panose="02040503050406030204" pitchFamily="18" charset="0"/>
                      </a:rPr>
                      <m:t>𝑋</m:t>
                    </m:r>
                    <m:r>
                      <a:rPr lang="en-CH" sz="1800" b="0" i="0" smtClean="0">
                        <a:latin typeface="Cambria Math" panose="02040503050406030204" pitchFamily="18" charset="0"/>
                      </a:rPr>
                      <m:t>,</m:t>
                    </m:r>
                  </m:oMath>
                </a14:m>
                <a:br>
                  <a:rPr lang="en-CH" sz="1800" dirty="0">
                    <a:latin typeface="HSE Sans" panose="02000000000000000000"/>
                  </a:rPr>
                </a:br>
                <a:r>
                  <a:rPr lang="en-CH" sz="1800" dirty="0">
                    <a:latin typeface="HSE Sans" panose="02000000000000000000"/>
                  </a:rPr>
                  <a:t>then T satisfies X in 8 transactions.</a:t>
                </a:r>
                <a:br>
                  <a:rPr lang="en-CH" sz="1800" dirty="0">
                    <a:latin typeface="HSE Sans" panose="02000000000000000000"/>
                  </a:rPr>
                </a:br>
                <a:r>
                  <a:rPr lang="en-CH" sz="1800" dirty="0">
                    <a:latin typeface="HSE Sans" panose="02000000000000000000"/>
                  </a:rPr>
                  <a:t>Therefore the support of X is 0.8.</a:t>
                </a:r>
              </a:p>
              <a:p>
                <a:r>
                  <a:rPr lang="en-US" sz="1800" dirty="0">
                    <a:latin typeface="HSE Sans" panose="02000000000000000000"/>
                  </a:rPr>
                  <a:t>First path:</a:t>
                </a:r>
                <a:br>
                  <a:rPr lang="en-CH" sz="1800" dirty="0">
                    <a:latin typeface="HSE Sans" panose="02000000000000000000"/>
                  </a:rPr>
                </a:br>
                <a:r>
                  <a:rPr lang="en-US" sz="1800" dirty="0">
                    <a:latin typeface="HSE Sans" panose="02000000000000000000"/>
                  </a:rPr>
                  <a:t>I</a:t>
                </a:r>
                <a:r>
                  <a:rPr lang="en-CH" sz="1800" baseline="-25000" dirty="0">
                    <a:latin typeface="HSE Sans" panose="02000000000000000000"/>
                  </a:rPr>
                  <a:t>0</a:t>
                </a:r>
                <a:r>
                  <a:rPr lang="en-CH" sz="1800" dirty="0">
                    <a:latin typeface="HSE Sans" panose="02000000000000000000"/>
                  </a:rPr>
                  <a:t> </a:t>
                </a:r>
                <a:r>
                  <a:rPr lang="en-US" sz="1800" dirty="0">
                    <a:latin typeface="HSE Sans" panose="02000000000000000000"/>
                  </a:rPr>
                  <a:t>→ I</a:t>
                </a:r>
                <a:r>
                  <a:rPr lang="en-CH" sz="1800" baseline="-25000" dirty="0">
                    <a:latin typeface="HSE Sans" panose="02000000000000000000"/>
                  </a:rPr>
                  <a:t>1</a:t>
                </a:r>
                <a:r>
                  <a:rPr lang="en-US" sz="1800" dirty="0">
                    <a:latin typeface="HSE Sans" panose="02000000000000000000"/>
                  </a:rPr>
                  <a:t>, where I</a:t>
                </a:r>
                <a:r>
                  <a:rPr lang="en-CH" sz="1800" baseline="-25000" dirty="0">
                    <a:latin typeface="HSE Sans" panose="02000000000000000000"/>
                  </a:rPr>
                  <a:t>0</a:t>
                </a:r>
                <a:r>
                  <a:rPr lang="en-US" sz="1800" dirty="0">
                    <a:latin typeface="HSE Sans" panose="02000000000000000000"/>
                  </a:rPr>
                  <a:t> is the antecedent, and I</a:t>
                </a:r>
                <a:r>
                  <a:rPr lang="en-US" sz="1800" baseline="-25000" dirty="0">
                    <a:latin typeface="HSE Sans" panose="02000000000000000000"/>
                  </a:rPr>
                  <a:t>1</a:t>
                </a:r>
                <a:r>
                  <a:rPr lang="en-US" sz="1800" dirty="0">
                    <a:latin typeface="HSE Sans" panose="02000000000000000000"/>
                  </a:rPr>
                  <a:t> is the consequent, building the </a:t>
                </a:r>
                <a:r>
                  <a:rPr lang="en-US" sz="1800" dirty="0" err="1">
                    <a:latin typeface="HSE Sans" panose="02000000000000000000"/>
                  </a:rPr>
                  <a:t>itemsets</a:t>
                </a:r>
                <a:r>
                  <a:rPr lang="en-US" sz="1800" dirty="0">
                    <a:latin typeface="HSE Sans" panose="02000000000000000000"/>
                  </a:rPr>
                  <a:t> X.</a:t>
                </a:r>
                <a:endParaRPr lang="en-CH" sz="1800" dirty="0">
                  <a:latin typeface="HSE Sans" panose="02000000000000000000"/>
                </a:endParaRPr>
              </a:p>
              <a:p>
                <a:r>
                  <a:rPr lang="en-US" sz="1800" dirty="0">
                    <a:latin typeface="HSE Sans" panose="02000000000000000000"/>
                  </a:rPr>
                  <a:t>First path’s confidence:</a:t>
                </a:r>
              </a:p>
              <a:p>
                <a:r>
                  <a:rPr lang="en-US" sz="1800" dirty="0">
                    <a:latin typeface="HSE Sans" panose="02000000000000000000"/>
                  </a:rPr>
                  <a:t>Support of I</a:t>
                </a:r>
                <a:r>
                  <a:rPr lang="en-CH" sz="1800" baseline="-25000" dirty="0">
                    <a:latin typeface="HSE Sans" panose="02000000000000000000"/>
                  </a:rPr>
                  <a:t>0</a:t>
                </a:r>
                <a:r>
                  <a:rPr lang="en-CH" sz="1800" dirty="0">
                    <a:latin typeface="HSE Sans" panose="02000000000000000000"/>
                  </a:rPr>
                  <a:t> </a:t>
                </a:r>
                <a:r>
                  <a:rPr lang="en-US" sz="1800" dirty="0">
                    <a:latin typeface="HSE Sans" panose="02000000000000000000"/>
                  </a:rPr>
                  <a:t>=</a:t>
                </a:r>
                <a:r>
                  <a:rPr lang="en-CH" sz="1800" dirty="0">
                    <a:latin typeface="HSE Sans" panose="02000000000000000000"/>
                  </a:rPr>
                  <a:t> </a:t>
                </a:r>
                <a:r>
                  <a:rPr lang="en-US" sz="1800" dirty="0">
                    <a:latin typeface="HSE Sans" panose="02000000000000000000"/>
                  </a:rPr>
                  <a:t>0.8; Support of X</a:t>
                </a:r>
                <a:r>
                  <a:rPr lang="en-CH" sz="1800" dirty="0">
                    <a:latin typeface="HSE Sans" panose="02000000000000000000"/>
                  </a:rPr>
                  <a:t> </a:t>
                </a:r>
                <a:r>
                  <a:rPr lang="en-US" sz="1800" dirty="0">
                    <a:latin typeface="HSE Sans" panose="02000000000000000000"/>
                  </a:rPr>
                  <a:t>=</a:t>
                </a:r>
                <a:r>
                  <a:rPr lang="en-CH" sz="1800" dirty="0">
                    <a:latin typeface="HSE Sans" panose="02000000000000000000"/>
                  </a:rPr>
                  <a:t> </a:t>
                </a:r>
                <a:r>
                  <a:rPr lang="en-US" sz="1800" dirty="0">
                    <a:latin typeface="HSE Sans" panose="02000000000000000000"/>
                  </a:rPr>
                  <a:t>0.5</a:t>
                </a:r>
              </a:p>
              <a:p>
                <a:r>
                  <a:rPr lang="en-US" sz="1800" dirty="0" err="1">
                    <a:latin typeface="HSE Sans" panose="02000000000000000000"/>
                  </a:rPr>
                  <a:t>Confid</a:t>
                </a:r>
                <a:r>
                  <a:rPr lang="en-CH" sz="1800" dirty="0">
                    <a:latin typeface="HSE Sans" panose="02000000000000000000"/>
                  </a:rPr>
                  <a:t>e</a:t>
                </a:r>
                <a:r>
                  <a:rPr lang="en-US" sz="1800" dirty="0">
                    <a:latin typeface="HSE Sans" panose="02000000000000000000"/>
                  </a:rPr>
                  <a:t>n</a:t>
                </a:r>
                <a:r>
                  <a:rPr lang="en-CH" sz="1800" dirty="0">
                    <a:latin typeface="HSE Sans" panose="02000000000000000000"/>
                  </a:rPr>
                  <a:t>c</a:t>
                </a:r>
                <a:r>
                  <a:rPr lang="en-US" sz="1800" dirty="0">
                    <a:latin typeface="HSE Sans" panose="02000000000000000000"/>
                  </a:rPr>
                  <a:t>e Path 1=</a:t>
                </a:r>
                <a:r>
                  <a:rPr lang="en-CH" sz="1800" dirty="0">
                    <a:latin typeface="HSE Sans" panose="02000000000000000000"/>
                  </a:rPr>
                  <a:t> </a:t>
                </a:r>
                <a:r>
                  <a:rPr lang="en-US" sz="1800" dirty="0">
                    <a:latin typeface="HSE Sans" panose="02000000000000000000"/>
                  </a:rPr>
                  <a:t>X/I</a:t>
                </a:r>
                <a:r>
                  <a:rPr lang="en-CH" sz="1800" baseline="-25000" dirty="0">
                    <a:latin typeface="HSE Sans" panose="02000000000000000000"/>
                  </a:rPr>
                  <a:t>0</a:t>
                </a:r>
                <a:r>
                  <a:rPr lang="en-CH" sz="1800" dirty="0">
                    <a:latin typeface="HSE Sans" panose="02000000000000000000"/>
                  </a:rPr>
                  <a:t> </a:t>
                </a:r>
                <a:r>
                  <a:rPr lang="en-US" sz="1800" dirty="0">
                    <a:latin typeface="HSE Sans" panose="02000000000000000000"/>
                  </a:rPr>
                  <a:t>=</a:t>
                </a:r>
                <a:r>
                  <a:rPr lang="en-CH" sz="1800" dirty="0">
                    <a:latin typeface="HSE Sans" panose="02000000000000000000"/>
                  </a:rPr>
                  <a:t> </a:t>
                </a:r>
                <a:r>
                  <a:rPr lang="en-US" sz="1800" dirty="0">
                    <a:latin typeface="HSE Sans" panose="02000000000000000000"/>
                  </a:rPr>
                  <a:t>0.5/0.8</a:t>
                </a:r>
                <a:r>
                  <a:rPr lang="en-CH" sz="1800" dirty="0">
                    <a:latin typeface="HSE Sans" panose="02000000000000000000"/>
                  </a:rPr>
                  <a:t> </a:t>
                </a:r>
                <a:r>
                  <a:rPr lang="en-US" sz="1800" dirty="0">
                    <a:latin typeface="HSE Sans" panose="02000000000000000000"/>
                  </a:rPr>
                  <a:t>=</a:t>
                </a:r>
                <a:r>
                  <a:rPr lang="en-CH" sz="1800" dirty="0">
                    <a:latin typeface="HSE Sans" panose="02000000000000000000"/>
                  </a:rPr>
                  <a:t> </a:t>
                </a:r>
                <a:r>
                  <a:rPr lang="en-US" sz="1800" dirty="0">
                    <a:latin typeface="HSE Sans" panose="02000000000000000000"/>
                  </a:rPr>
                  <a:t>0.625</a:t>
                </a:r>
              </a:p>
            </p:txBody>
          </p:sp>
        </mc:Choice>
        <mc:Fallback>
          <p:sp>
            <p:nvSpPr>
              <p:cNvPr id="4" name="Текст 3">
                <a:extLst>
                  <a:ext uri="{FF2B5EF4-FFF2-40B4-BE49-F238E27FC236}">
                    <a16:creationId xmlns:a16="http://schemas.microsoft.com/office/drawing/2014/main" id="{985EFA28-570A-F647-B2F7-A43359726B4F}"/>
                  </a:ext>
                </a:extLst>
              </p:cNvPr>
              <p:cNvSpPr>
                <a:spLocks noGrp="1" noRot="1" noChangeAspect="1" noMove="1" noResize="1" noEditPoints="1" noAdjustHandles="1" noChangeArrowheads="1" noChangeShapeType="1" noTextEdit="1"/>
              </p:cNvSpPr>
              <p:nvPr>
                <p:ph type="body" sz="quarter" idx="12"/>
              </p:nvPr>
            </p:nvSpPr>
            <p:spPr>
              <a:xfrm>
                <a:off x="559324" y="2054377"/>
                <a:ext cx="6201402" cy="4068271"/>
              </a:xfrm>
              <a:blipFill>
                <a:blip r:embed="rId2"/>
                <a:stretch>
                  <a:fillRect l="-2360" t="-1949" b="-13643"/>
                </a:stretch>
              </a:blipFill>
            </p:spPr>
            <p:txBody>
              <a:bodyPr/>
              <a:lstStyle/>
              <a:p>
                <a:r>
                  <a:rPr lang="en-CH">
                    <a:noFill/>
                  </a:rPr>
                  <a:t> </a:t>
                </a:r>
              </a:p>
            </p:txBody>
          </p:sp>
        </mc:Fallback>
      </mc:AlternateContent>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graphicFrame>
        <p:nvGraphicFramePr>
          <p:cNvPr id="2" name="Table 1">
            <a:extLst>
              <a:ext uri="{FF2B5EF4-FFF2-40B4-BE49-F238E27FC236}">
                <a16:creationId xmlns:a16="http://schemas.microsoft.com/office/drawing/2014/main" id="{CC32860D-68A0-50D7-22F7-863646F5D424}"/>
              </a:ext>
            </a:extLst>
          </p:cNvPr>
          <p:cNvGraphicFramePr>
            <a:graphicFrameLocks noGrp="1"/>
          </p:cNvGraphicFramePr>
          <p:nvPr>
            <p:extLst>
              <p:ext uri="{D42A27DB-BD31-4B8C-83A1-F6EECF244321}">
                <p14:modId xmlns:p14="http://schemas.microsoft.com/office/powerpoint/2010/main" val="3033512281"/>
              </p:ext>
            </p:extLst>
          </p:nvPr>
        </p:nvGraphicFramePr>
        <p:xfrm>
          <a:off x="7051250" y="2054377"/>
          <a:ext cx="4324455" cy="4259580"/>
        </p:xfrm>
        <a:graphic>
          <a:graphicData uri="http://schemas.openxmlformats.org/drawingml/2006/table">
            <a:tbl>
              <a:tblPr firstRow="1" firstCol="1" bandRow="1"/>
              <a:tblGrid>
                <a:gridCol w="563280">
                  <a:extLst>
                    <a:ext uri="{9D8B030D-6E8A-4147-A177-3AD203B41FA5}">
                      <a16:colId xmlns:a16="http://schemas.microsoft.com/office/drawing/2014/main" val="3191035688"/>
                    </a:ext>
                  </a:extLst>
                </a:gridCol>
                <a:gridCol w="336251">
                  <a:extLst>
                    <a:ext uri="{9D8B030D-6E8A-4147-A177-3AD203B41FA5}">
                      <a16:colId xmlns:a16="http://schemas.microsoft.com/office/drawing/2014/main" val="2949319019"/>
                    </a:ext>
                  </a:extLst>
                </a:gridCol>
                <a:gridCol w="336251">
                  <a:extLst>
                    <a:ext uri="{9D8B030D-6E8A-4147-A177-3AD203B41FA5}">
                      <a16:colId xmlns:a16="http://schemas.microsoft.com/office/drawing/2014/main" val="561916763"/>
                    </a:ext>
                  </a:extLst>
                </a:gridCol>
                <a:gridCol w="336251">
                  <a:extLst>
                    <a:ext uri="{9D8B030D-6E8A-4147-A177-3AD203B41FA5}">
                      <a16:colId xmlns:a16="http://schemas.microsoft.com/office/drawing/2014/main" val="2607928404"/>
                    </a:ext>
                  </a:extLst>
                </a:gridCol>
                <a:gridCol w="336251">
                  <a:extLst>
                    <a:ext uri="{9D8B030D-6E8A-4147-A177-3AD203B41FA5}">
                      <a16:colId xmlns:a16="http://schemas.microsoft.com/office/drawing/2014/main" val="3489574531"/>
                    </a:ext>
                  </a:extLst>
                </a:gridCol>
                <a:gridCol w="336251">
                  <a:extLst>
                    <a:ext uri="{9D8B030D-6E8A-4147-A177-3AD203B41FA5}">
                      <a16:colId xmlns:a16="http://schemas.microsoft.com/office/drawing/2014/main" val="1014055575"/>
                    </a:ext>
                  </a:extLst>
                </a:gridCol>
                <a:gridCol w="336251">
                  <a:extLst>
                    <a:ext uri="{9D8B030D-6E8A-4147-A177-3AD203B41FA5}">
                      <a16:colId xmlns:a16="http://schemas.microsoft.com/office/drawing/2014/main" val="171689165"/>
                    </a:ext>
                  </a:extLst>
                </a:gridCol>
                <a:gridCol w="336251">
                  <a:extLst>
                    <a:ext uri="{9D8B030D-6E8A-4147-A177-3AD203B41FA5}">
                      <a16:colId xmlns:a16="http://schemas.microsoft.com/office/drawing/2014/main" val="2139681645"/>
                    </a:ext>
                  </a:extLst>
                </a:gridCol>
                <a:gridCol w="336251">
                  <a:extLst>
                    <a:ext uri="{9D8B030D-6E8A-4147-A177-3AD203B41FA5}">
                      <a16:colId xmlns:a16="http://schemas.microsoft.com/office/drawing/2014/main" val="4029758321"/>
                    </a:ext>
                  </a:extLst>
                </a:gridCol>
                <a:gridCol w="336251">
                  <a:extLst>
                    <a:ext uri="{9D8B030D-6E8A-4147-A177-3AD203B41FA5}">
                      <a16:colId xmlns:a16="http://schemas.microsoft.com/office/drawing/2014/main" val="2837644496"/>
                    </a:ext>
                  </a:extLst>
                </a:gridCol>
                <a:gridCol w="336251">
                  <a:extLst>
                    <a:ext uri="{9D8B030D-6E8A-4147-A177-3AD203B41FA5}">
                      <a16:colId xmlns:a16="http://schemas.microsoft.com/office/drawing/2014/main" val="269886506"/>
                    </a:ext>
                  </a:extLst>
                </a:gridCol>
                <a:gridCol w="398665">
                  <a:extLst>
                    <a:ext uri="{9D8B030D-6E8A-4147-A177-3AD203B41FA5}">
                      <a16:colId xmlns:a16="http://schemas.microsoft.com/office/drawing/2014/main" val="71336227"/>
                    </a:ext>
                  </a:extLst>
                </a:gridCol>
              </a:tblGrid>
              <a:tr h="297000">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Index</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2</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dirty="0">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4</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6</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8</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9</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2974169"/>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9211660"/>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1127321"/>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2</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6732549"/>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258420"/>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0951734"/>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7678260"/>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6</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2515089"/>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5909237"/>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8</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2961585"/>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9</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8768539"/>
                  </a:ext>
                </a:extLst>
              </a:tr>
              <a:tr h="297000">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8</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2</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6</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dirty="0">
                          <a:effectLst/>
                          <a:latin typeface="Roboto" panose="02000000000000000000" pitchFamily="2" charset="0"/>
                          <a:ea typeface="Times New Roman" panose="02020603050405020304" pitchFamily="18" charset="0"/>
                          <a:cs typeface="Arial" panose="020B0604020202020204" pitchFamily="34" charset="0"/>
                        </a:rPr>
                        <a:t>48</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1032345"/>
                  </a:ext>
                </a:extLst>
              </a:tr>
            </a:tbl>
          </a:graphicData>
        </a:graphic>
      </p:graphicFrame>
    </p:spTree>
    <p:extLst>
      <p:ext uri="{BB962C8B-B14F-4D97-AF65-F5344CB8AC3E}">
        <p14:creationId xmlns:p14="http://schemas.microsoft.com/office/powerpoint/2010/main" val="2748363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normAutofit fontScale="90000"/>
          </a:bodyPr>
          <a:lstStyle/>
          <a:p>
            <a:r>
              <a:rPr lang="en-CH" sz="2400" dirty="0">
                <a:effectLst/>
                <a:latin typeface="Times New Roman" panose="02020603050405020304" pitchFamily="18" charset="0"/>
                <a:ea typeface="Times New Roman" panose="02020603050405020304" pitchFamily="18" charset="0"/>
              </a:rPr>
              <a:t>Modified FP-growth</a:t>
            </a:r>
            <a:br>
              <a:rPr lang="en-CH" sz="2400" dirty="0">
                <a:effectLst/>
                <a:latin typeface="Times New Roman" panose="02020603050405020304" pitchFamily="18" charset="0"/>
                <a:ea typeface="Times New Roman" panose="02020603050405020304" pitchFamily="18" charset="0"/>
              </a:rPr>
            </a:br>
            <a:r>
              <a:rPr lang="en-CH" sz="2400" dirty="0">
                <a:effectLst/>
                <a:latin typeface="Times New Roman" panose="02020603050405020304" pitchFamily="18" charset="0"/>
                <a:ea typeface="Times New Roman" panose="02020603050405020304" pitchFamily="18" charset="0"/>
              </a:rPr>
              <a:t>Baseline algorithm</a:t>
            </a:r>
            <a:br>
              <a:rPr lang="en-CH" sz="2400" dirty="0">
                <a:effectLst/>
                <a:latin typeface="Times New Roman" panose="02020603050405020304" pitchFamily="18" charset="0"/>
                <a:ea typeface="Times New Roman" panose="02020603050405020304" pitchFamily="18" charset="0"/>
              </a:rPr>
            </a:b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379662"/>
            <a:ext cx="10697988" cy="3785467"/>
          </a:xfrm>
        </p:spPr>
        <p:txBody>
          <a:bodyPr>
            <a:normAutofit lnSpcReduction="10000"/>
          </a:bodyPr>
          <a:lstStyle/>
          <a:p>
            <a:pPr marL="342900" lvl="0" indent="-342900">
              <a:lnSpc>
                <a:spcPct val="107000"/>
              </a:lnSpc>
              <a:spcAft>
                <a:spcPts val="800"/>
              </a:spcAft>
              <a:buFont typeface="Arial" panose="020B0604020202020204" pitchFamily="34" charset="0"/>
              <a:buChar char="•"/>
              <a:tabLst>
                <a:tab pos="457200" algn="l"/>
              </a:tabLst>
            </a:pPr>
            <a:r>
              <a:rPr lang="en-CH" sz="2400" dirty="0">
                <a:effectLst/>
                <a:latin typeface="Calibri" panose="020F0502020204030204" pitchFamily="34" charset="0"/>
                <a:ea typeface="Calibri" panose="020F0502020204030204" pitchFamily="34" charset="0"/>
                <a:cs typeface="Times New Roman" panose="02020603050405020304" pitchFamily="18" charset="0"/>
              </a:rPr>
              <a:t>A-priori, Eclat, and FP-Growth all lead to the same outcome but differentiate themselves in time and space complexity.</a:t>
            </a:r>
          </a:p>
          <a:p>
            <a:pPr marL="342900" lvl="0" indent="-342900">
              <a:lnSpc>
                <a:spcPct val="107000"/>
              </a:lnSpc>
              <a:spcAft>
                <a:spcPts val="800"/>
              </a:spcAft>
              <a:buFont typeface="Arial" panose="020B0604020202020204" pitchFamily="34" charset="0"/>
              <a:buChar char="•"/>
              <a:tabLst>
                <a:tab pos="457200" algn="l"/>
              </a:tabLst>
            </a:pPr>
            <a:r>
              <a:rPr lang="en-CH" sz="2400" dirty="0">
                <a:effectLst/>
                <a:latin typeface="Calibri" panose="020F0502020204030204" pitchFamily="34" charset="0"/>
                <a:ea typeface="Calibri" panose="020F0502020204030204" pitchFamily="34" charset="0"/>
                <a:cs typeface="Times New Roman" panose="02020603050405020304" pitchFamily="18" charset="0"/>
              </a:rPr>
              <a:t>A-priori -&gt; Time-Complexity: </a:t>
            </a:r>
            <a:r>
              <a:rPr lang="de-CH" sz="2400" dirty="0">
                <a:effectLst/>
                <a:latin typeface="Calibri" panose="020F0502020204030204" pitchFamily="34" charset="0"/>
                <a:ea typeface="Calibri" panose="020F0502020204030204" pitchFamily="34" charset="0"/>
                <a:cs typeface="Times New Roman" panose="02020603050405020304" pitchFamily="18" charset="0"/>
              </a:rPr>
              <a:t>O(2</a:t>
            </a:r>
            <a:r>
              <a:rPr lang="en-CH" sz="2400" baseline="30000" dirty="0">
                <a:effectLst/>
                <a:latin typeface="Calibri" panose="020F0502020204030204" pitchFamily="34" charset="0"/>
                <a:ea typeface="Calibri" panose="020F0502020204030204" pitchFamily="34" charset="0"/>
                <a:cs typeface="Times New Roman" panose="02020603050405020304" pitchFamily="18" charset="0"/>
              </a:rPr>
              <a:t>n</a:t>
            </a:r>
            <a:r>
              <a:rPr lang="de-CH" sz="2400" dirty="0">
                <a:effectLst/>
                <a:latin typeface="Calibri" panose="020F0502020204030204" pitchFamily="34" charset="0"/>
                <a:ea typeface="Calibri" panose="020F0502020204030204" pitchFamily="34" charset="0"/>
                <a:cs typeface="Times New Roman" panose="02020603050405020304" pitchFamily="18" charset="0"/>
              </a:rPr>
              <a:t>)</a:t>
            </a:r>
            <a:r>
              <a:rPr lang="en-CH" sz="2400" dirty="0">
                <a:effectLst/>
                <a:latin typeface="Calibri" panose="020F0502020204030204" pitchFamily="34" charset="0"/>
                <a:ea typeface="Calibri" panose="020F0502020204030204" pitchFamily="34" charset="0"/>
                <a:cs typeface="Times New Roman" panose="02020603050405020304" pitchFamily="18" charset="0"/>
              </a:rPr>
              <a:t> -&gt; Test with 77’264 transactions 40,777 unique items -&gt; 14.1 seconds</a:t>
            </a:r>
          </a:p>
          <a:p>
            <a:pPr marL="342900" lvl="0" indent="-342900">
              <a:lnSpc>
                <a:spcPct val="107000"/>
              </a:lnSpc>
              <a:spcAft>
                <a:spcPts val="800"/>
              </a:spcAft>
              <a:buFont typeface="Arial" panose="020B0604020202020204" pitchFamily="34" charset="0"/>
              <a:buChar char="•"/>
              <a:tabLst>
                <a:tab pos="457200" algn="l"/>
              </a:tabLst>
            </a:pPr>
            <a:r>
              <a:rPr lang="en-CH" sz="2400" dirty="0">
                <a:effectLst/>
                <a:latin typeface="Calibri" panose="020F0502020204030204" pitchFamily="34" charset="0"/>
                <a:ea typeface="Calibri" panose="020F0502020204030204" pitchFamily="34" charset="0"/>
                <a:cs typeface="Times New Roman" panose="02020603050405020304" pitchFamily="18" charset="0"/>
              </a:rPr>
              <a:t>FP-growth -&gt; Time-Complexity: </a:t>
            </a:r>
            <a:r>
              <a:rPr lang="de-CH" sz="2400" dirty="0">
                <a:effectLst/>
                <a:latin typeface="Calibri" panose="020F0502020204030204" pitchFamily="34" charset="0"/>
                <a:ea typeface="Calibri" panose="020F0502020204030204" pitchFamily="34" charset="0"/>
                <a:cs typeface="Times New Roman" panose="02020603050405020304" pitchFamily="18" charset="0"/>
              </a:rPr>
              <a:t>O(n</a:t>
            </a:r>
            <a:r>
              <a:rPr lang="en-CH" sz="24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de-CH" sz="2400" dirty="0">
                <a:effectLst/>
                <a:latin typeface="Calibri" panose="020F0502020204030204" pitchFamily="34" charset="0"/>
                <a:ea typeface="Calibri" panose="020F0502020204030204" pitchFamily="34" charset="0"/>
                <a:cs typeface="Times New Roman" panose="02020603050405020304" pitchFamily="18" charset="0"/>
              </a:rPr>
              <a:t>)</a:t>
            </a:r>
            <a:r>
              <a:rPr lang="en-CH" sz="2400" dirty="0">
                <a:effectLst/>
                <a:latin typeface="Calibri" panose="020F0502020204030204" pitchFamily="34" charset="0"/>
                <a:ea typeface="Calibri" panose="020F0502020204030204" pitchFamily="34" charset="0"/>
                <a:cs typeface="Times New Roman" panose="02020603050405020304" pitchFamily="18" charset="0"/>
              </a:rPr>
              <a:t> -&gt; Test with 77’264 transactions 40,777 unique items -&gt; 142.3 seconds</a:t>
            </a:r>
          </a:p>
          <a:p>
            <a:pPr marL="342900" lvl="0" indent="-342900">
              <a:lnSpc>
                <a:spcPct val="107000"/>
              </a:lnSpc>
              <a:spcAft>
                <a:spcPts val="800"/>
              </a:spcAft>
              <a:buFont typeface="Arial" panose="020B0604020202020204" pitchFamily="34" charset="0"/>
              <a:buChar char="•"/>
              <a:tabLst>
                <a:tab pos="457200" algn="l"/>
              </a:tabLst>
            </a:pPr>
            <a:r>
              <a:rPr lang="en-CH" sz="2400" b="1" dirty="0">
                <a:effectLst/>
                <a:latin typeface="Calibri" panose="020F0502020204030204" pitchFamily="34" charset="0"/>
                <a:ea typeface="Calibri" panose="020F0502020204030204" pitchFamily="34" charset="0"/>
                <a:cs typeface="Times New Roman" panose="02020603050405020304" pitchFamily="18" charset="0"/>
              </a:rPr>
              <a:t>I chose the FP-growth algorithm as the baseline a</a:t>
            </a:r>
            <a:r>
              <a:rPr lang="de-CH" sz="2400" b="1" dirty="0" err="1">
                <a:effectLst/>
                <a:latin typeface="Calibri" panose="020F0502020204030204" pitchFamily="34" charset="0"/>
                <a:ea typeface="Calibri" panose="020F0502020204030204" pitchFamily="34" charset="0"/>
                <a:cs typeface="Times New Roman" panose="02020603050405020304" pitchFamily="18" charset="0"/>
              </a:rPr>
              <a:t>lg</a:t>
            </a:r>
            <a:r>
              <a:rPr lang="en-CH" sz="2400" b="1" dirty="0" err="1">
                <a:effectLst/>
                <a:latin typeface="Calibri" panose="020F0502020204030204" pitchFamily="34" charset="0"/>
                <a:ea typeface="Calibri" panose="020F0502020204030204" pitchFamily="34" charset="0"/>
                <a:cs typeface="Times New Roman" panose="02020603050405020304" pitchFamily="18" charset="0"/>
              </a:rPr>
              <a:t>orithm</a:t>
            </a:r>
            <a:r>
              <a:rPr lang="en-CH" sz="2400" b="1" dirty="0">
                <a:effectLst/>
                <a:latin typeface="Calibri" panose="020F0502020204030204" pitchFamily="34" charset="0"/>
                <a:ea typeface="Calibri" panose="020F0502020204030204" pitchFamily="34" charset="0"/>
                <a:cs typeface="Times New Roman" panose="02020603050405020304" pitchFamily="18" charset="0"/>
              </a:rPr>
              <a:t> because of Performance.</a:t>
            </a:r>
            <a:endParaRPr lang="en-CH" sz="24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50000"/>
              </a:lnSpc>
              <a:buFontTx/>
              <a:buChar char="-"/>
            </a:pPr>
            <a:endParaRPr lang="en-CH" dirty="0"/>
          </a:p>
          <a:p>
            <a:pPr lvl="0" algn="just">
              <a:lnSpc>
                <a:spcPct val="150000"/>
              </a:lnSpc>
            </a:pPr>
            <a:endParaRPr lang="en-CH" dirty="0"/>
          </a:p>
          <a:p>
            <a:pPr marL="285750" lvl="0" indent="-285750" algn="just">
              <a:lnSpc>
                <a:spcPct val="150000"/>
              </a:lnSpc>
              <a:buFontTx/>
              <a:buChar char="-"/>
            </a:pPr>
            <a:endParaRPr lang="en-CH"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spTree>
    <p:extLst>
      <p:ext uri="{BB962C8B-B14F-4D97-AF65-F5344CB8AC3E}">
        <p14:creationId xmlns:p14="http://schemas.microsoft.com/office/powerpoint/2010/main" val="3123932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normAutofit fontScale="90000"/>
          </a:bodyPr>
          <a:lstStyle/>
          <a:p>
            <a:r>
              <a:rPr lang="en-CH" sz="2400" dirty="0">
                <a:effectLst/>
                <a:latin typeface="Times New Roman" panose="02020603050405020304" pitchFamily="18" charset="0"/>
                <a:ea typeface="Times New Roman" panose="02020603050405020304" pitchFamily="18" charset="0"/>
              </a:rPr>
              <a:t>Modified FP-growth</a:t>
            </a:r>
            <a:br>
              <a:rPr lang="en-CH" sz="2400" dirty="0">
                <a:effectLst/>
                <a:latin typeface="Times New Roman" panose="02020603050405020304" pitchFamily="18" charset="0"/>
                <a:ea typeface="Times New Roman" panose="02020603050405020304" pitchFamily="18" charset="0"/>
              </a:rPr>
            </a:br>
            <a:r>
              <a:rPr lang="en-CH" sz="2400" dirty="0">
                <a:effectLst/>
                <a:latin typeface="Times New Roman" panose="02020603050405020304" pitchFamily="18" charset="0"/>
                <a:ea typeface="Times New Roman" panose="02020603050405020304" pitchFamily="18" charset="0"/>
              </a:rPr>
              <a:t>Profit metric</a:t>
            </a:r>
            <a:br>
              <a:rPr lang="en-CH" sz="2400" dirty="0">
                <a:effectLst/>
                <a:latin typeface="Times New Roman" panose="02020603050405020304" pitchFamily="18" charset="0"/>
                <a:ea typeface="Times New Roman" panose="02020603050405020304" pitchFamily="18" charset="0"/>
              </a:rPr>
            </a:b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379662"/>
            <a:ext cx="5579232" cy="3785467"/>
          </a:xfrm>
        </p:spPr>
        <p:txBody>
          <a:bodyPr>
            <a:normAutofit/>
          </a:bodyPr>
          <a:lstStyle/>
          <a:p>
            <a:pPr marL="342900" indent="-342900" algn="just">
              <a:lnSpc>
                <a:spcPct val="150000"/>
              </a:lnSpc>
              <a:buFont typeface="Arial" panose="020B0604020202020204" pitchFamily="34" charset="0"/>
              <a:buChar char="•"/>
            </a:pPr>
            <a:r>
              <a:rPr lang="en-CH" sz="2000" dirty="0"/>
              <a:t>I</a:t>
            </a:r>
            <a:r>
              <a:rPr lang="en-CH" sz="2000" baseline="-25000" dirty="0"/>
              <a:t>8_old</a:t>
            </a:r>
            <a:r>
              <a:rPr lang="en-CH" sz="2000" dirty="0"/>
              <a:t> = 90;  I</a:t>
            </a:r>
            <a:r>
              <a:rPr lang="en-CH" sz="2000" baseline="-25000" dirty="0"/>
              <a:t>8_new</a:t>
            </a:r>
            <a:r>
              <a:rPr lang="en-CH" sz="2000" dirty="0"/>
              <a:t> = 9 / 6 * 90 = 135</a:t>
            </a:r>
          </a:p>
          <a:p>
            <a:pPr marL="342900" indent="-342900" algn="just">
              <a:lnSpc>
                <a:spcPct val="150000"/>
              </a:lnSpc>
              <a:buFont typeface="Arial" panose="020B0604020202020204" pitchFamily="34" charset="0"/>
              <a:buChar char="•"/>
            </a:pPr>
            <a:r>
              <a:rPr lang="en-CH" sz="2000" dirty="0"/>
              <a:t>New Filter &amp; </a:t>
            </a:r>
            <a:r>
              <a:rPr lang="en-CH" sz="2000" dirty="0" err="1"/>
              <a:t>Performanc</a:t>
            </a:r>
            <a:r>
              <a:rPr lang="de-CH" sz="2000" dirty="0"/>
              <a:t>e</a:t>
            </a:r>
            <a:r>
              <a:rPr lang="en-CH" sz="2000" dirty="0"/>
              <a:t> criterion:</a:t>
            </a:r>
          </a:p>
          <a:p>
            <a:pPr marL="342900" indent="-342900" algn="just">
              <a:lnSpc>
                <a:spcPct val="150000"/>
              </a:lnSpc>
              <a:buFont typeface="Arial" panose="020B0604020202020204" pitchFamily="34" charset="0"/>
              <a:buChar char="•"/>
            </a:pPr>
            <a:r>
              <a:rPr lang="en-CH" sz="2000" dirty="0" err="1"/>
              <a:t>Avg_Profit</a:t>
            </a:r>
            <a:r>
              <a:rPr lang="en-CH" sz="2000" dirty="0"/>
              <a:t> * Frequency/Support = “Associated Profit” as Filter &amp; </a:t>
            </a:r>
            <a:r>
              <a:rPr lang="en-CH" sz="2000" dirty="0" err="1"/>
              <a:t>Performanc</a:t>
            </a:r>
            <a:r>
              <a:rPr lang="de-CH" sz="2000" dirty="0"/>
              <a:t>e</a:t>
            </a:r>
            <a:r>
              <a:rPr lang="en-CH" sz="2000" dirty="0"/>
              <a:t> criterion</a:t>
            </a:r>
          </a:p>
          <a:p>
            <a:pPr marL="342900" indent="-342900" algn="just">
              <a:lnSpc>
                <a:spcPct val="150000"/>
              </a:lnSpc>
              <a:buFont typeface="Arial" panose="020B0604020202020204" pitchFamily="34" charset="0"/>
              <a:buChar char="•"/>
            </a:pPr>
            <a:r>
              <a:rPr lang="en-CH" sz="2000" dirty="0"/>
              <a:t>Example “Associated Profit” for itemset {I</a:t>
            </a:r>
            <a:r>
              <a:rPr lang="en-CH" sz="2000" baseline="-25000" dirty="0"/>
              <a:t>2</a:t>
            </a:r>
            <a:r>
              <a:rPr lang="en-CH" sz="2000" dirty="0"/>
              <a:t>,I</a:t>
            </a:r>
            <a:r>
              <a:rPr lang="en-CH" sz="2000" baseline="-25000" dirty="0"/>
              <a:t>8</a:t>
            </a:r>
            <a:r>
              <a:rPr lang="en-CH" sz="2000" dirty="0"/>
              <a:t>}: Common Transactions: 2 {T</a:t>
            </a:r>
            <a:r>
              <a:rPr lang="en-CH" sz="2000" baseline="-25000" dirty="0"/>
              <a:t>2</a:t>
            </a:r>
            <a:r>
              <a:rPr lang="en-CH" sz="2000" dirty="0"/>
              <a:t>,T</a:t>
            </a:r>
            <a:r>
              <a:rPr lang="en-CH" sz="2000" baseline="-25000" dirty="0"/>
              <a:t>8</a:t>
            </a:r>
            <a:r>
              <a:rPr lang="en-CH" sz="2000" dirty="0"/>
              <a:t>}; Resulting “Associated Profit” = (135+30) * 2 = 330</a:t>
            </a:r>
          </a:p>
          <a:p>
            <a:pPr marL="285750" lvl="0" indent="-285750" algn="just">
              <a:lnSpc>
                <a:spcPct val="150000"/>
              </a:lnSpc>
              <a:buFontTx/>
              <a:buChar char="-"/>
            </a:pPr>
            <a:endParaRPr lang="en-CH"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graphicFrame>
        <p:nvGraphicFramePr>
          <p:cNvPr id="2" name="Table 1">
            <a:extLst>
              <a:ext uri="{FF2B5EF4-FFF2-40B4-BE49-F238E27FC236}">
                <a16:creationId xmlns:a16="http://schemas.microsoft.com/office/drawing/2014/main" id="{9144BEEA-3BB6-FCCB-3FB4-EFD72EA14D71}"/>
              </a:ext>
            </a:extLst>
          </p:cNvPr>
          <p:cNvGraphicFramePr>
            <a:graphicFrameLocks noGrp="1"/>
          </p:cNvGraphicFramePr>
          <p:nvPr>
            <p:extLst>
              <p:ext uri="{D42A27DB-BD31-4B8C-83A1-F6EECF244321}">
                <p14:modId xmlns:p14="http://schemas.microsoft.com/office/powerpoint/2010/main" val="1747434751"/>
              </p:ext>
            </p:extLst>
          </p:nvPr>
        </p:nvGraphicFramePr>
        <p:xfrm>
          <a:off x="6617581" y="1959821"/>
          <a:ext cx="5081083" cy="3935095"/>
        </p:xfrm>
        <a:graphic>
          <a:graphicData uri="http://schemas.openxmlformats.org/drawingml/2006/table">
            <a:tbl>
              <a:tblPr firstRow="1" firstCol="1" bandRow="1"/>
              <a:tblGrid>
                <a:gridCol w="785840">
                  <a:extLst>
                    <a:ext uri="{9D8B030D-6E8A-4147-A177-3AD203B41FA5}">
                      <a16:colId xmlns:a16="http://schemas.microsoft.com/office/drawing/2014/main" val="3815558985"/>
                    </a:ext>
                  </a:extLst>
                </a:gridCol>
                <a:gridCol w="1780186">
                  <a:extLst>
                    <a:ext uri="{9D8B030D-6E8A-4147-A177-3AD203B41FA5}">
                      <a16:colId xmlns:a16="http://schemas.microsoft.com/office/drawing/2014/main" val="29819815"/>
                    </a:ext>
                  </a:extLst>
                </a:gridCol>
                <a:gridCol w="2515057">
                  <a:extLst>
                    <a:ext uri="{9D8B030D-6E8A-4147-A177-3AD203B41FA5}">
                      <a16:colId xmlns:a16="http://schemas.microsoft.com/office/drawing/2014/main" val="3619949102"/>
                    </a:ext>
                  </a:extLst>
                </a:gridCol>
              </a:tblGrid>
              <a:tr h="271750">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Index</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Items</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profits</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9460017"/>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1</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2</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3</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5</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7</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{10, 20, 30, 40, 50, 60, 80}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2182767"/>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2</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3</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5</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6</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7</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{10, 30, 40, 50, 60, 70, 80}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4426590"/>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2</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0</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2</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3</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dirty="0">
                          <a:effectLst/>
                          <a:latin typeface="Roboto" panose="02000000000000000000" pitchFamily="2" charset="0"/>
                          <a:ea typeface="Times New Roman" panose="02020603050405020304" pitchFamily="18" charset="0"/>
                          <a:cs typeface="Arial" panose="020B0604020202020204" pitchFamily="34" charset="0"/>
                        </a:rPr>
                        <a:t>}</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{10, 30, 40, 90}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8697506"/>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0</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1</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4</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6</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7</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9</a:t>
                      </a:r>
                      <a:r>
                        <a:rPr lang="en-CH" sz="1600" dirty="0">
                          <a:effectLst/>
                          <a:latin typeface="Roboto" panose="02000000000000000000" pitchFamily="2" charset="0"/>
                          <a:ea typeface="Times New Roman" panose="02020603050405020304" pitchFamily="18" charset="0"/>
                          <a:cs typeface="Arial" panose="020B0604020202020204" pitchFamily="34" charset="0"/>
                        </a:rPr>
                        <a:t>}</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{10, 20, 50, 70, 80, 90, 100}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0067374"/>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1</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8</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9</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{10, 20, 50, 90, 100}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0847214"/>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0</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1</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7</a:t>
                      </a:r>
                      <a:r>
                        <a:rPr lang="en-CH" sz="1600" b="1" dirty="0">
                          <a:effectLst/>
                          <a:latin typeface="Roboto" panose="02000000000000000000" pitchFamily="2" charset="0"/>
                          <a:ea typeface="Times New Roman" panose="02020603050405020304" pitchFamily="18" charset="0"/>
                          <a:cs typeface="Arial" panose="020B0604020202020204" pitchFamily="34" charset="0"/>
                        </a:rPr>
                        <a:t>, 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b="1" kern="1200" baseline="-25000" dirty="0">
                          <a:solidFill>
                            <a:schemeClr val="tx1"/>
                          </a:solidFill>
                          <a:effectLst/>
                          <a:latin typeface="Roboto" panose="02000000000000000000" pitchFamily="2" charset="0"/>
                          <a:ea typeface="Times New Roman" panose="02020603050405020304" pitchFamily="18" charset="0"/>
                          <a:cs typeface="Arial" panose="020B0604020202020204" pitchFamily="34" charset="0"/>
                        </a:rPr>
                        <a:t>, </a:t>
                      </a:r>
                      <a:r>
                        <a:rPr lang="en-CH" sz="1600" b="1" dirty="0">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kern="1200" baseline="-25000" dirty="0">
                          <a:solidFill>
                            <a:schemeClr val="tx1"/>
                          </a:solidFill>
                          <a:effectLst/>
                          <a:latin typeface="Roboto" panose="02000000000000000000" pitchFamily="2" charset="0"/>
                          <a:ea typeface="Times New Roman" panose="02020603050405020304" pitchFamily="18" charset="0"/>
                          <a:cs typeface="Arial" panose="020B0604020202020204" pitchFamily="34" charset="0"/>
                        </a:rPr>
                        <a:t>, </a:t>
                      </a: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kern="1200" baseline="-25000" dirty="0">
                          <a:solidFill>
                            <a:schemeClr val="tx1"/>
                          </a:solidFill>
                          <a:effectLst/>
                          <a:latin typeface="Roboto" panose="02000000000000000000" pitchFamily="2" charset="0"/>
                          <a:ea typeface="Times New Roman" panose="02020603050405020304" pitchFamily="18" charset="0"/>
                          <a:cs typeface="Arial" panose="020B0604020202020204" pitchFamily="34" charset="0"/>
                        </a:rPr>
                        <a:t>9</a:t>
                      </a:r>
                      <a:r>
                        <a:rPr lang="en-CH" sz="1600" dirty="0">
                          <a:effectLst/>
                          <a:latin typeface="Roboto" panose="02000000000000000000" pitchFamily="2" charset="0"/>
                          <a:ea typeface="Times New Roman" panose="02020603050405020304" pitchFamily="18" charset="0"/>
                          <a:cs typeface="Arial" panose="020B0604020202020204" pitchFamily="34" charset="0"/>
                        </a:rPr>
                        <a:t>}</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{10, 20, 80, </a:t>
                      </a:r>
                      <a:r>
                        <a:rPr lang="en-CH" sz="1600" b="1" dirty="0">
                          <a:effectLst/>
                          <a:latin typeface="Roboto" panose="02000000000000000000" pitchFamily="2" charset="0"/>
                          <a:ea typeface="Times New Roman" panose="02020603050405020304" pitchFamily="18" charset="0"/>
                          <a:cs typeface="Arial" panose="020B0604020202020204" pitchFamily="34" charset="0"/>
                        </a:rPr>
                        <a:t>90, 90</a:t>
                      </a:r>
                      <a:r>
                        <a:rPr lang="en-CH" sz="1600" dirty="0">
                          <a:effectLst/>
                          <a:latin typeface="Roboto" panose="02000000000000000000" pitchFamily="2" charset="0"/>
                          <a:ea typeface="Times New Roman" panose="02020603050405020304" pitchFamily="18" charset="0"/>
                          <a:cs typeface="Arial" panose="020B0604020202020204" pitchFamily="34" charset="0"/>
                        </a:rPr>
                        <a:t>, 100}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334850"/>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6</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5</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8</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{10, 60, 90}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2807749"/>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0</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1</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3</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9</a:t>
                      </a:r>
                      <a:r>
                        <a:rPr lang="en-CH" sz="1600" dirty="0">
                          <a:effectLst/>
                          <a:latin typeface="Roboto" panose="02000000000000000000" pitchFamily="2" charset="0"/>
                          <a:ea typeface="Times New Roman" panose="02020603050405020304" pitchFamily="18" charset="0"/>
                          <a:cs typeface="Arial" panose="020B0604020202020204" pitchFamily="34" charset="0"/>
                        </a:rPr>
                        <a:t>}</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{10, 20, 40, 100}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2320867"/>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8</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1</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2</a:t>
                      </a:r>
                      <a:r>
                        <a:rPr lang="en-CH" sz="1600" dirty="0">
                          <a:effectLst/>
                          <a:latin typeface="Roboto" panose="02000000000000000000" pitchFamily="2" charset="0"/>
                          <a:ea typeface="Times New Roman" panose="02020603050405020304" pitchFamily="18" charset="0"/>
                          <a:cs typeface="Arial" panose="020B0604020202020204" pitchFamily="34" charset="0"/>
                        </a:rPr>
                        <a:t>, </a:t>
                      </a:r>
                      <a:r>
                        <a:rPr lang="en-CH" sz="1600" b="1" dirty="0">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b="1" dirty="0">
                          <a:effectLst/>
                          <a:latin typeface="Roboto" panose="02000000000000000000" pitchFamily="2" charset="0"/>
                          <a:ea typeface="Times New Roman" panose="02020603050405020304" pitchFamily="18" charset="0"/>
                          <a:cs typeface="Arial" panose="020B0604020202020204" pitchFamily="34" charset="0"/>
                        </a:rPr>
                        <a:t>, 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b="1" dirty="0">
                          <a:effectLst/>
                          <a:latin typeface="Roboto" panose="02000000000000000000" pitchFamily="2" charset="0"/>
                          <a:ea typeface="Times New Roman" panose="02020603050405020304" pitchFamily="18" charset="0"/>
                          <a:cs typeface="Arial" panose="020B0604020202020204" pitchFamily="34" charset="0"/>
                        </a:rPr>
                        <a:t>, 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dirty="0">
                          <a:effectLst/>
                          <a:latin typeface="Roboto" panose="02000000000000000000" pitchFamily="2" charset="0"/>
                          <a:ea typeface="Times New Roman" panose="02020603050405020304" pitchFamily="18" charset="0"/>
                          <a:cs typeface="Arial" panose="020B0604020202020204" pitchFamily="34" charset="0"/>
                        </a:rPr>
                        <a:t>}</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{20, 30, </a:t>
                      </a:r>
                      <a:r>
                        <a:rPr lang="en-CH" sz="1600" b="1">
                          <a:effectLst/>
                          <a:latin typeface="Roboto" panose="02000000000000000000" pitchFamily="2" charset="0"/>
                          <a:ea typeface="Times New Roman" panose="02020603050405020304" pitchFamily="18" charset="0"/>
                          <a:cs typeface="Arial" panose="020B0604020202020204" pitchFamily="34" charset="0"/>
                        </a:rPr>
                        <a:t>90, 90, 90</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0211741"/>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9</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1</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9</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{20, 50, 100}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276640"/>
                  </a:ext>
                </a:extLst>
              </a:tr>
            </a:tbl>
          </a:graphicData>
        </a:graphic>
      </p:graphicFrame>
    </p:spTree>
    <p:extLst>
      <p:ext uri="{BB962C8B-B14F-4D97-AF65-F5344CB8AC3E}">
        <p14:creationId xmlns:p14="http://schemas.microsoft.com/office/powerpoint/2010/main" val="103626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408109"/>
          </a:xfrm>
        </p:spPr>
        <p:txBody>
          <a:bodyPr>
            <a:normAutofit/>
          </a:bodyPr>
          <a:lstStyle/>
          <a:p>
            <a:r>
              <a:rPr lang="en-CH" sz="2400" dirty="0" err="1">
                <a:effectLst/>
                <a:latin typeface="Times New Roman" panose="02020603050405020304" pitchFamily="18" charset="0"/>
                <a:ea typeface="Times New Roman" panose="02020603050405020304" pitchFamily="18" charset="0"/>
              </a:rPr>
              <a:t>Mutiple</a:t>
            </a:r>
            <a:r>
              <a:rPr lang="en-CH" sz="2400" dirty="0">
                <a:effectLst/>
                <a:latin typeface="Times New Roman" panose="02020603050405020304" pitchFamily="18" charset="0"/>
                <a:ea typeface="Times New Roman" panose="02020603050405020304" pitchFamily="18" charset="0"/>
              </a:rPr>
              <a:t> items per transaction</a:t>
            </a:r>
            <a:endParaRPr lang="ru-RU"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sp>
        <p:nvSpPr>
          <p:cNvPr id="2" name="TextBox 1">
            <a:extLst>
              <a:ext uri="{FF2B5EF4-FFF2-40B4-BE49-F238E27FC236}">
                <a16:creationId xmlns:a16="http://schemas.microsoft.com/office/drawing/2014/main" id="{68330393-7E5B-4BC5-B762-3608F1696FFB}"/>
              </a:ext>
            </a:extLst>
          </p:cNvPr>
          <p:cNvSpPr txBox="1"/>
          <p:nvPr/>
        </p:nvSpPr>
        <p:spPr>
          <a:xfrm>
            <a:off x="585897" y="2279976"/>
            <a:ext cx="11112766" cy="3416320"/>
          </a:xfrm>
          <a:prstGeom prst="rect">
            <a:avLst/>
          </a:prstGeom>
          <a:noFill/>
        </p:spPr>
        <p:txBody>
          <a:bodyPr wrap="square" rtlCol="0">
            <a:spAutoFit/>
          </a:bodyPr>
          <a:lstStyle/>
          <a:p>
            <a:pPr marL="285750" indent="-285750" algn="l">
              <a:buFont typeface="Arial" panose="020B0604020202020204" pitchFamily="34" charset="0"/>
              <a:buChar char="•"/>
            </a:pPr>
            <a:r>
              <a:rPr lang="en-CH" sz="2400" dirty="0">
                <a:latin typeface="HSE Sans" panose="02000000000000000000" pitchFamily="2" charset="0"/>
              </a:rPr>
              <a:t>The Electronic store dataset has 1,435,266 transactions, thereof </a:t>
            </a:r>
            <a:r>
              <a:rPr lang="en-US" sz="2400" b="1" dirty="0">
                <a:latin typeface="HSE Sans" panose="02000000000000000000" pitchFamily="2" charset="0"/>
              </a:rPr>
              <a:t>649</a:t>
            </a:r>
            <a:r>
              <a:rPr lang="en-CH" sz="2400" b="1" dirty="0">
                <a:latin typeface="HSE Sans" panose="02000000000000000000" pitchFamily="2" charset="0"/>
              </a:rPr>
              <a:t> (0.05%)</a:t>
            </a:r>
            <a:r>
              <a:rPr lang="en-US" sz="2400" dirty="0">
                <a:latin typeface="HSE Sans" panose="02000000000000000000" pitchFamily="2" charset="0"/>
              </a:rPr>
              <a:t> transactions contain the same item multiple times</a:t>
            </a:r>
            <a:endParaRPr lang="en-CH" sz="2400" dirty="0">
              <a:latin typeface="HSE Sans" panose="02000000000000000000" pitchFamily="2" charset="0"/>
            </a:endParaRPr>
          </a:p>
          <a:p>
            <a:pPr marL="285750" indent="-285750" algn="l">
              <a:buFont typeface="Arial" panose="020B0604020202020204" pitchFamily="34" charset="0"/>
              <a:buChar char="•"/>
            </a:pPr>
            <a:endParaRPr lang="en-CH" sz="2400" dirty="0">
              <a:latin typeface="HSE Sans" panose="02000000000000000000" pitchFamily="2" charset="0"/>
            </a:endParaRPr>
          </a:p>
          <a:p>
            <a:pPr marL="285750" indent="-285750">
              <a:buFont typeface="Arial" panose="020B0604020202020204" pitchFamily="34" charset="0"/>
              <a:buChar char="•"/>
            </a:pPr>
            <a:r>
              <a:rPr lang="en-CH" sz="2400" dirty="0">
                <a:latin typeface="HSE Sans" panose="02000000000000000000" pitchFamily="2" charset="0"/>
              </a:rPr>
              <a:t>The Jewellery store dataset has 74,760 transactions, thereof </a:t>
            </a:r>
            <a:r>
              <a:rPr lang="en-US" sz="2400" b="1" dirty="0">
                <a:latin typeface="HSE Sans" panose="02000000000000000000" pitchFamily="2" charset="0"/>
              </a:rPr>
              <a:t>2,298 </a:t>
            </a:r>
            <a:r>
              <a:rPr lang="en-CH" sz="2400" b="1" dirty="0">
                <a:latin typeface="HSE Sans" panose="02000000000000000000" pitchFamily="2" charset="0"/>
              </a:rPr>
              <a:t>(3.07%)</a:t>
            </a:r>
            <a:r>
              <a:rPr lang="en-US" sz="2400" dirty="0">
                <a:latin typeface="HSE Sans" panose="02000000000000000000" pitchFamily="2" charset="0"/>
              </a:rPr>
              <a:t> transactions contain the same item multiple times</a:t>
            </a:r>
            <a:endParaRPr lang="en-CH" sz="2400" dirty="0">
              <a:latin typeface="HSE Sans" panose="02000000000000000000" pitchFamily="2" charset="0"/>
            </a:endParaRPr>
          </a:p>
          <a:p>
            <a:pPr marL="285750" indent="-285750" algn="l">
              <a:buFont typeface="Arial" panose="020B0604020202020204" pitchFamily="34" charset="0"/>
              <a:buChar char="•"/>
            </a:pPr>
            <a:endParaRPr lang="en-CH" sz="2400" dirty="0">
              <a:latin typeface="HSE Sans" panose="02000000000000000000" pitchFamily="2" charset="0"/>
            </a:endParaRPr>
          </a:p>
          <a:p>
            <a:pPr marL="285750" indent="-285750">
              <a:buFont typeface="Arial" panose="020B0604020202020204" pitchFamily="34" charset="0"/>
              <a:buChar char="•"/>
            </a:pPr>
            <a:r>
              <a:rPr lang="en-CH" sz="2400" dirty="0">
                <a:latin typeface="HSE Sans" panose="02000000000000000000" pitchFamily="2" charset="0"/>
              </a:rPr>
              <a:t>The Jewellery store dataset has 155'617 transactions, thereof </a:t>
            </a:r>
            <a:r>
              <a:rPr lang="en-US" sz="2400" b="1" dirty="0">
                <a:latin typeface="HSE Sans" panose="02000000000000000000" pitchFamily="2" charset="0"/>
              </a:rPr>
              <a:t>10</a:t>
            </a:r>
            <a:r>
              <a:rPr lang="en-CH" sz="2400" b="1" dirty="0">
                <a:latin typeface="HSE Sans" panose="02000000000000000000" pitchFamily="2" charset="0"/>
              </a:rPr>
              <a:t>,</a:t>
            </a:r>
            <a:r>
              <a:rPr lang="en-US" sz="2400" b="1" dirty="0">
                <a:latin typeface="HSE Sans" panose="02000000000000000000" pitchFamily="2" charset="0"/>
              </a:rPr>
              <a:t>123 </a:t>
            </a:r>
            <a:r>
              <a:rPr lang="en-CH" sz="2400" b="1" dirty="0">
                <a:latin typeface="HSE Sans" panose="02000000000000000000" pitchFamily="2" charset="0"/>
              </a:rPr>
              <a:t>(6.51%)</a:t>
            </a:r>
            <a:r>
              <a:rPr lang="en-US" sz="2400" dirty="0">
                <a:latin typeface="HSE Sans" panose="02000000000000000000" pitchFamily="2" charset="0"/>
              </a:rPr>
              <a:t> transactions contain the same item multiple times</a:t>
            </a:r>
            <a:endParaRPr lang="en-CH" sz="2400" dirty="0">
              <a:latin typeface="HSE Sans" panose="02000000000000000000" pitchFamily="2" charset="0"/>
            </a:endParaRPr>
          </a:p>
          <a:p>
            <a:pPr algn="l"/>
            <a:endParaRPr lang="en-CH" sz="2400" dirty="0">
              <a:latin typeface="HSE Sans" panose="02000000000000000000" pitchFamily="2" charset="0"/>
            </a:endParaRPr>
          </a:p>
        </p:txBody>
      </p:sp>
    </p:spTree>
    <p:extLst>
      <p:ext uri="{BB962C8B-B14F-4D97-AF65-F5344CB8AC3E}">
        <p14:creationId xmlns:p14="http://schemas.microsoft.com/office/powerpoint/2010/main" val="3595522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normAutofit/>
          </a:bodyPr>
          <a:lstStyle/>
          <a:p>
            <a:r>
              <a:rPr lang="en-CH" sz="2400" dirty="0">
                <a:effectLst/>
                <a:latin typeface="Times New Roman" panose="02020603050405020304" pitchFamily="18" charset="0"/>
                <a:ea typeface="Times New Roman" panose="02020603050405020304" pitchFamily="18" charset="0"/>
              </a:rPr>
              <a:t>Modified FP-growth (Electronics Store)</a:t>
            </a:r>
            <a:br>
              <a:rPr lang="en-CH" sz="2400" dirty="0">
                <a:effectLst/>
                <a:latin typeface="Times New Roman" panose="02020603050405020304" pitchFamily="18" charset="0"/>
                <a:ea typeface="Times New Roman" panose="02020603050405020304" pitchFamily="18" charset="0"/>
              </a:rPr>
            </a:br>
            <a:endParaRPr lang="ru-RU"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graphicFrame>
        <p:nvGraphicFramePr>
          <p:cNvPr id="9" name="Table 8">
            <a:extLst>
              <a:ext uri="{FF2B5EF4-FFF2-40B4-BE49-F238E27FC236}">
                <a16:creationId xmlns:a16="http://schemas.microsoft.com/office/drawing/2014/main" id="{555154DC-0EDA-0AC5-C007-9D1EC0AC083C}"/>
              </a:ext>
            </a:extLst>
          </p:cNvPr>
          <p:cNvGraphicFramePr>
            <a:graphicFrameLocks noGrp="1"/>
          </p:cNvGraphicFramePr>
          <p:nvPr>
            <p:extLst>
              <p:ext uri="{D42A27DB-BD31-4B8C-83A1-F6EECF244321}">
                <p14:modId xmlns:p14="http://schemas.microsoft.com/office/powerpoint/2010/main" val="2301794551"/>
              </p:ext>
            </p:extLst>
          </p:nvPr>
        </p:nvGraphicFramePr>
        <p:xfrm>
          <a:off x="585898" y="2711394"/>
          <a:ext cx="4674259" cy="3689749"/>
        </p:xfrm>
        <a:graphic>
          <a:graphicData uri="http://schemas.openxmlformats.org/drawingml/2006/table">
            <a:tbl>
              <a:tblPr firstRow="1" firstCol="1" bandRow="1"/>
              <a:tblGrid>
                <a:gridCol w="630160">
                  <a:extLst>
                    <a:ext uri="{9D8B030D-6E8A-4147-A177-3AD203B41FA5}">
                      <a16:colId xmlns:a16="http://schemas.microsoft.com/office/drawing/2014/main" val="206520624"/>
                    </a:ext>
                  </a:extLst>
                </a:gridCol>
                <a:gridCol w="612742">
                  <a:extLst>
                    <a:ext uri="{9D8B030D-6E8A-4147-A177-3AD203B41FA5}">
                      <a16:colId xmlns:a16="http://schemas.microsoft.com/office/drawing/2014/main" val="2363351395"/>
                    </a:ext>
                  </a:extLst>
                </a:gridCol>
                <a:gridCol w="1621410">
                  <a:extLst>
                    <a:ext uri="{9D8B030D-6E8A-4147-A177-3AD203B41FA5}">
                      <a16:colId xmlns:a16="http://schemas.microsoft.com/office/drawing/2014/main" val="2951177720"/>
                    </a:ext>
                  </a:extLst>
                </a:gridCol>
                <a:gridCol w="707011">
                  <a:extLst>
                    <a:ext uri="{9D8B030D-6E8A-4147-A177-3AD203B41FA5}">
                      <a16:colId xmlns:a16="http://schemas.microsoft.com/office/drawing/2014/main" val="2208828501"/>
                    </a:ext>
                  </a:extLst>
                </a:gridCol>
                <a:gridCol w="659876">
                  <a:extLst>
                    <a:ext uri="{9D8B030D-6E8A-4147-A177-3AD203B41FA5}">
                      <a16:colId xmlns:a16="http://schemas.microsoft.com/office/drawing/2014/main" val="479884476"/>
                    </a:ext>
                  </a:extLst>
                </a:gridCol>
                <a:gridCol w="443060">
                  <a:extLst>
                    <a:ext uri="{9D8B030D-6E8A-4147-A177-3AD203B41FA5}">
                      <a16:colId xmlns:a16="http://schemas.microsoft.com/office/drawing/2014/main" val="1354899752"/>
                    </a:ext>
                  </a:extLst>
                </a:gridCol>
              </a:tblGrid>
              <a:tr h="23246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sets</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support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product_id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category</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brand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price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2924177"/>
                  </a:ext>
                </a:extLst>
              </a:tr>
              <a:tr h="0">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26,080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5103176"/>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26,080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1515966223523303314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7025210"/>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19,844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1515966223523303301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16.18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7422480"/>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19,844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1515966223523303321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16.18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6535405"/>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12,109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8.10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3273436"/>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12,109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6.94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7034348"/>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10,401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390905"/>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10,401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6.94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7801967"/>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9,031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8.10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5059135"/>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9,031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1515966223523303312</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6.94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3515712"/>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9,031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1528935"/>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8,726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1515966223523303310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3550382"/>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8,726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1515966223523303308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29.63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288832"/>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8,304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1002337"/>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8,304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1515966223523303301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16.18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8123450"/>
                  </a:ext>
                </a:extLst>
              </a:tr>
            </a:tbl>
          </a:graphicData>
        </a:graphic>
      </p:graphicFrame>
      <p:graphicFrame>
        <p:nvGraphicFramePr>
          <p:cNvPr id="11" name="Table 10">
            <a:extLst>
              <a:ext uri="{FF2B5EF4-FFF2-40B4-BE49-F238E27FC236}">
                <a16:creationId xmlns:a16="http://schemas.microsoft.com/office/drawing/2014/main" id="{A027A559-1C79-F7C8-37C1-FE62D9F4EABD}"/>
              </a:ext>
            </a:extLst>
          </p:cNvPr>
          <p:cNvGraphicFramePr>
            <a:graphicFrameLocks noGrp="1"/>
          </p:cNvGraphicFramePr>
          <p:nvPr>
            <p:extLst>
              <p:ext uri="{D42A27DB-BD31-4B8C-83A1-F6EECF244321}">
                <p14:modId xmlns:p14="http://schemas.microsoft.com/office/powerpoint/2010/main" val="1739152543"/>
              </p:ext>
            </p:extLst>
          </p:nvPr>
        </p:nvGraphicFramePr>
        <p:xfrm>
          <a:off x="5740923" y="2712247"/>
          <a:ext cx="5759779" cy="3688896"/>
        </p:xfrm>
        <a:graphic>
          <a:graphicData uri="http://schemas.openxmlformats.org/drawingml/2006/table">
            <a:tbl>
              <a:tblPr firstRow="1" firstCol="1" bandRow="1"/>
              <a:tblGrid>
                <a:gridCol w="656034">
                  <a:extLst>
                    <a:ext uri="{9D8B030D-6E8A-4147-A177-3AD203B41FA5}">
                      <a16:colId xmlns:a16="http://schemas.microsoft.com/office/drawing/2014/main" val="2982161464"/>
                    </a:ext>
                  </a:extLst>
                </a:gridCol>
                <a:gridCol w="665115">
                  <a:extLst>
                    <a:ext uri="{9D8B030D-6E8A-4147-A177-3AD203B41FA5}">
                      <a16:colId xmlns:a16="http://schemas.microsoft.com/office/drawing/2014/main" val="1679094055"/>
                    </a:ext>
                  </a:extLst>
                </a:gridCol>
                <a:gridCol w="1542851">
                  <a:extLst>
                    <a:ext uri="{9D8B030D-6E8A-4147-A177-3AD203B41FA5}">
                      <a16:colId xmlns:a16="http://schemas.microsoft.com/office/drawing/2014/main" val="200282591"/>
                    </a:ext>
                  </a:extLst>
                </a:gridCol>
                <a:gridCol w="1524691">
                  <a:extLst>
                    <a:ext uri="{9D8B030D-6E8A-4147-A177-3AD203B41FA5}">
                      <a16:colId xmlns:a16="http://schemas.microsoft.com/office/drawing/2014/main" val="749474371"/>
                    </a:ext>
                  </a:extLst>
                </a:gridCol>
                <a:gridCol w="749105">
                  <a:extLst>
                    <a:ext uri="{9D8B030D-6E8A-4147-A177-3AD203B41FA5}">
                      <a16:colId xmlns:a16="http://schemas.microsoft.com/office/drawing/2014/main" val="4179985739"/>
                    </a:ext>
                  </a:extLst>
                </a:gridCol>
                <a:gridCol w="621983">
                  <a:extLst>
                    <a:ext uri="{9D8B030D-6E8A-4147-A177-3AD203B41FA5}">
                      <a16:colId xmlns:a16="http://schemas.microsoft.com/office/drawing/2014/main" val="4172566987"/>
                    </a:ext>
                  </a:extLst>
                </a:gridCol>
              </a:tblGrid>
              <a:tr h="230556">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sets</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support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product_id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category</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brand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price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580371"/>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3,863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2273948218662322995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grohe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184.72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1646554"/>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3,863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2273948218662322996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grohe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143.98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6664470"/>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1,007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2273948218662322995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grohe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184.72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7926401"/>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1,007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2273948218662322996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grohe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143.98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7657249"/>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1,007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2273948186248741817</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incase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97.20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0410799"/>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1,386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2273948218662322995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grohe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184.72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068750"/>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1,386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2273948186248741817</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incase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97.20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5428697"/>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1,001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1515966223509088532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electronics.smartphone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samsung</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300.90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3620049"/>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1,001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1515966223509117074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samsung</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30.07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3029636"/>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359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1515966223509088567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electronics.smartphone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apple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856.23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047775"/>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359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2273948297037087396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goodride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48.82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24074"/>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1,605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1515966223509117074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samsung</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30.07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4726043"/>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1,605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2273948316473492113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electronics.smartphone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samsung</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162.01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8480697"/>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1,208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2273948218662322996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grohe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143.98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553167"/>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1,208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2273948186248741817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incase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97.20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1464675"/>
                  </a:ext>
                </a:extLst>
              </a:tr>
            </a:tbl>
          </a:graphicData>
        </a:graphic>
      </p:graphicFrame>
      <p:sp>
        <p:nvSpPr>
          <p:cNvPr id="12" name="TextBox 11">
            <a:extLst>
              <a:ext uri="{FF2B5EF4-FFF2-40B4-BE49-F238E27FC236}">
                <a16:creationId xmlns:a16="http://schemas.microsoft.com/office/drawing/2014/main" id="{DDB9CF86-156E-22BC-0DB7-DD349156ABCF}"/>
              </a:ext>
            </a:extLst>
          </p:cNvPr>
          <p:cNvSpPr txBox="1"/>
          <p:nvPr/>
        </p:nvSpPr>
        <p:spPr>
          <a:xfrm>
            <a:off x="585898" y="2254991"/>
            <a:ext cx="3552576" cy="307777"/>
          </a:xfrm>
          <a:prstGeom prst="rect">
            <a:avLst/>
          </a:prstGeom>
          <a:noFill/>
        </p:spPr>
        <p:txBody>
          <a:bodyPr wrap="none" rtlCol="0">
            <a:spAutoFit/>
          </a:bodyPr>
          <a:lstStyle/>
          <a:p>
            <a:pPr algn="l"/>
            <a:r>
              <a:rPr lang="en-CH" sz="1400" dirty="0">
                <a:latin typeface="HSE Sans" panose="02000000000000000000" pitchFamily="2" charset="0"/>
              </a:rPr>
              <a:t>Top 7 </a:t>
            </a:r>
            <a:r>
              <a:rPr lang="en-CH" sz="1400" dirty="0" err="1">
                <a:latin typeface="HSE Sans" panose="02000000000000000000" pitchFamily="2" charset="0"/>
              </a:rPr>
              <a:t>Itemsets</a:t>
            </a:r>
            <a:r>
              <a:rPr lang="en-CH" sz="1400" dirty="0">
                <a:latin typeface="HSE Sans" panose="02000000000000000000" pitchFamily="2" charset="0"/>
              </a:rPr>
              <a:t> found by traditional FP-Growth</a:t>
            </a:r>
          </a:p>
        </p:txBody>
      </p:sp>
      <p:sp>
        <p:nvSpPr>
          <p:cNvPr id="13" name="TextBox 12">
            <a:extLst>
              <a:ext uri="{FF2B5EF4-FFF2-40B4-BE49-F238E27FC236}">
                <a16:creationId xmlns:a16="http://schemas.microsoft.com/office/drawing/2014/main" id="{0B8D12BF-055A-0579-38C7-9B9E0FBCB533}"/>
              </a:ext>
            </a:extLst>
          </p:cNvPr>
          <p:cNvSpPr txBox="1"/>
          <p:nvPr/>
        </p:nvSpPr>
        <p:spPr>
          <a:xfrm>
            <a:off x="5740923" y="2224815"/>
            <a:ext cx="3444020" cy="307777"/>
          </a:xfrm>
          <a:prstGeom prst="rect">
            <a:avLst/>
          </a:prstGeom>
          <a:noFill/>
        </p:spPr>
        <p:txBody>
          <a:bodyPr wrap="none" rtlCol="0">
            <a:spAutoFit/>
          </a:bodyPr>
          <a:lstStyle/>
          <a:p>
            <a:pPr algn="l"/>
            <a:r>
              <a:rPr lang="en-CH" sz="1400" dirty="0">
                <a:latin typeface="HSE Sans" panose="02000000000000000000" pitchFamily="2" charset="0"/>
              </a:rPr>
              <a:t>Top 7 </a:t>
            </a:r>
            <a:r>
              <a:rPr lang="en-CH" sz="1400" dirty="0" err="1">
                <a:latin typeface="HSE Sans" panose="02000000000000000000" pitchFamily="2" charset="0"/>
              </a:rPr>
              <a:t>Itemsets</a:t>
            </a:r>
            <a:r>
              <a:rPr lang="en-CH" sz="1400" dirty="0">
                <a:latin typeface="HSE Sans" panose="02000000000000000000" pitchFamily="2" charset="0"/>
              </a:rPr>
              <a:t> found by modified FP-Growth</a:t>
            </a:r>
          </a:p>
        </p:txBody>
      </p:sp>
    </p:spTree>
    <p:extLst>
      <p:ext uri="{BB962C8B-B14F-4D97-AF65-F5344CB8AC3E}">
        <p14:creationId xmlns:p14="http://schemas.microsoft.com/office/powerpoint/2010/main" val="1970225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normAutofit/>
          </a:bodyPr>
          <a:lstStyle/>
          <a:p>
            <a:r>
              <a:rPr lang="en-CH" sz="2400" dirty="0">
                <a:effectLst/>
                <a:latin typeface="Times New Roman" panose="02020603050405020304" pitchFamily="18" charset="0"/>
                <a:ea typeface="Times New Roman" panose="02020603050405020304" pitchFamily="18" charset="0"/>
              </a:rPr>
              <a:t>Modified FP-growth (Jewellery Store)</a:t>
            </a:r>
            <a:endParaRPr lang="ru-RU"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graphicFrame>
        <p:nvGraphicFramePr>
          <p:cNvPr id="11" name="Table 10">
            <a:extLst>
              <a:ext uri="{FF2B5EF4-FFF2-40B4-BE49-F238E27FC236}">
                <a16:creationId xmlns:a16="http://schemas.microsoft.com/office/drawing/2014/main" id="{A027A559-1C79-F7C8-37C1-FE62D9F4EABD}"/>
              </a:ext>
            </a:extLst>
          </p:cNvPr>
          <p:cNvGraphicFramePr>
            <a:graphicFrameLocks noGrp="1"/>
          </p:cNvGraphicFramePr>
          <p:nvPr>
            <p:extLst>
              <p:ext uri="{D42A27DB-BD31-4B8C-83A1-F6EECF244321}">
                <p14:modId xmlns:p14="http://schemas.microsoft.com/office/powerpoint/2010/main" val="1230762896"/>
              </p:ext>
            </p:extLst>
          </p:nvPr>
        </p:nvGraphicFramePr>
        <p:xfrm>
          <a:off x="6419654" y="2780907"/>
          <a:ext cx="5299548" cy="3366007"/>
        </p:xfrm>
        <a:graphic>
          <a:graphicData uri="http://schemas.openxmlformats.org/drawingml/2006/table">
            <a:tbl>
              <a:tblPr firstRow="1" firstCol="1" bandRow="1"/>
              <a:tblGrid>
                <a:gridCol w="407035">
                  <a:extLst>
                    <a:ext uri="{9D8B030D-6E8A-4147-A177-3AD203B41FA5}">
                      <a16:colId xmlns:a16="http://schemas.microsoft.com/office/drawing/2014/main" val="2982161464"/>
                    </a:ext>
                  </a:extLst>
                </a:gridCol>
                <a:gridCol w="696715">
                  <a:extLst>
                    <a:ext uri="{9D8B030D-6E8A-4147-A177-3AD203B41FA5}">
                      <a16:colId xmlns:a16="http://schemas.microsoft.com/office/drawing/2014/main" val="1679094055"/>
                    </a:ext>
                  </a:extLst>
                </a:gridCol>
                <a:gridCol w="1521553">
                  <a:extLst>
                    <a:ext uri="{9D8B030D-6E8A-4147-A177-3AD203B41FA5}">
                      <a16:colId xmlns:a16="http://schemas.microsoft.com/office/drawing/2014/main" val="200282591"/>
                    </a:ext>
                  </a:extLst>
                </a:gridCol>
                <a:gridCol w="635089">
                  <a:extLst>
                    <a:ext uri="{9D8B030D-6E8A-4147-A177-3AD203B41FA5}">
                      <a16:colId xmlns:a16="http://schemas.microsoft.com/office/drawing/2014/main" val="749474371"/>
                    </a:ext>
                  </a:extLst>
                </a:gridCol>
                <a:gridCol w="728658">
                  <a:extLst>
                    <a:ext uri="{9D8B030D-6E8A-4147-A177-3AD203B41FA5}">
                      <a16:colId xmlns:a16="http://schemas.microsoft.com/office/drawing/2014/main" val="3251945364"/>
                    </a:ext>
                  </a:extLst>
                </a:gridCol>
                <a:gridCol w="716002">
                  <a:extLst>
                    <a:ext uri="{9D8B030D-6E8A-4147-A177-3AD203B41FA5}">
                      <a16:colId xmlns:a16="http://schemas.microsoft.com/office/drawing/2014/main" val="4179985739"/>
                    </a:ext>
                  </a:extLst>
                </a:gridCol>
                <a:gridCol w="594496">
                  <a:extLst>
                    <a:ext uri="{9D8B030D-6E8A-4147-A177-3AD203B41FA5}">
                      <a16:colId xmlns:a16="http://schemas.microsoft.com/office/drawing/2014/main" val="4172566987"/>
                    </a:ext>
                  </a:extLst>
                </a:gridCol>
              </a:tblGrid>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sets</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support</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product_id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category</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metal</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gem</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price</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580371"/>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1313614230015967859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E</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arring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904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701646554"/>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1944945390285488528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R</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534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06664470"/>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1944422271028298685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R</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gold</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493</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07926401"/>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1937902773722939556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E</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arring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gold</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856</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050410799"/>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16</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1956663846340920038</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R</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1,082</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068750"/>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1956663845602721816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E</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arring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gold</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1,198</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5428697"/>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1860421116053422140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R</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671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3620049"/>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1845870160691331313</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E</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arring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gold</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1,281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3029636"/>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1806829191514031042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mix</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2,781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047775"/>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1956663836668854462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2,266</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24074"/>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1313614230015967859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E</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arring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904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654726043"/>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1343446704099164925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P</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endant</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411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28480697"/>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1956663845736939738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R</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575</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553167"/>
                  </a:ext>
                </a:extLst>
              </a:tr>
              <a:tr h="198760">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6</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17</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1956663836392031040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E</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arring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gold</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1,294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1464675"/>
                  </a:ext>
                </a:extLst>
              </a:tr>
            </a:tbl>
          </a:graphicData>
        </a:graphic>
      </p:graphicFrame>
      <p:sp>
        <p:nvSpPr>
          <p:cNvPr id="12" name="TextBox 11">
            <a:extLst>
              <a:ext uri="{FF2B5EF4-FFF2-40B4-BE49-F238E27FC236}">
                <a16:creationId xmlns:a16="http://schemas.microsoft.com/office/drawing/2014/main" id="{DDB9CF86-156E-22BC-0DB7-DD349156ABCF}"/>
              </a:ext>
            </a:extLst>
          </p:cNvPr>
          <p:cNvSpPr txBox="1"/>
          <p:nvPr/>
        </p:nvSpPr>
        <p:spPr>
          <a:xfrm>
            <a:off x="585898" y="2279976"/>
            <a:ext cx="3552576" cy="307777"/>
          </a:xfrm>
          <a:prstGeom prst="rect">
            <a:avLst/>
          </a:prstGeom>
          <a:noFill/>
        </p:spPr>
        <p:txBody>
          <a:bodyPr wrap="none" rtlCol="0">
            <a:spAutoFit/>
          </a:bodyPr>
          <a:lstStyle/>
          <a:p>
            <a:pPr algn="l"/>
            <a:r>
              <a:rPr lang="en-CH" sz="1400" dirty="0">
                <a:latin typeface="HSE Sans" panose="02000000000000000000" pitchFamily="2" charset="0"/>
              </a:rPr>
              <a:t>Top 7 </a:t>
            </a:r>
            <a:r>
              <a:rPr lang="en-CH" sz="1400" dirty="0" err="1">
                <a:latin typeface="HSE Sans" panose="02000000000000000000" pitchFamily="2" charset="0"/>
              </a:rPr>
              <a:t>Itemsets</a:t>
            </a:r>
            <a:r>
              <a:rPr lang="en-CH" sz="1400" dirty="0">
                <a:latin typeface="HSE Sans" panose="02000000000000000000" pitchFamily="2" charset="0"/>
              </a:rPr>
              <a:t> found by traditional FP-Growth</a:t>
            </a:r>
          </a:p>
        </p:txBody>
      </p:sp>
      <p:sp>
        <p:nvSpPr>
          <p:cNvPr id="13" name="TextBox 12">
            <a:extLst>
              <a:ext uri="{FF2B5EF4-FFF2-40B4-BE49-F238E27FC236}">
                <a16:creationId xmlns:a16="http://schemas.microsoft.com/office/drawing/2014/main" id="{0B8D12BF-055A-0579-38C7-9B9E0FBCB533}"/>
              </a:ext>
            </a:extLst>
          </p:cNvPr>
          <p:cNvSpPr txBox="1"/>
          <p:nvPr/>
        </p:nvSpPr>
        <p:spPr>
          <a:xfrm>
            <a:off x="6419654" y="2292787"/>
            <a:ext cx="3444020" cy="307777"/>
          </a:xfrm>
          <a:prstGeom prst="rect">
            <a:avLst/>
          </a:prstGeom>
          <a:noFill/>
        </p:spPr>
        <p:txBody>
          <a:bodyPr wrap="none" rtlCol="0">
            <a:spAutoFit/>
          </a:bodyPr>
          <a:lstStyle/>
          <a:p>
            <a:pPr algn="l"/>
            <a:r>
              <a:rPr lang="en-CH" sz="1400" dirty="0">
                <a:latin typeface="HSE Sans" panose="02000000000000000000" pitchFamily="2" charset="0"/>
              </a:rPr>
              <a:t>Top 7 </a:t>
            </a:r>
            <a:r>
              <a:rPr lang="en-CH" sz="1400" dirty="0" err="1">
                <a:latin typeface="HSE Sans" panose="02000000000000000000" pitchFamily="2" charset="0"/>
              </a:rPr>
              <a:t>Itemsets</a:t>
            </a:r>
            <a:r>
              <a:rPr lang="en-CH" sz="1400" dirty="0">
                <a:latin typeface="HSE Sans" panose="02000000000000000000" pitchFamily="2" charset="0"/>
              </a:rPr>
              <a:t> found by modified FP-Growth</a:t>
            </a:r>
          </a:p>
        </p:txBody>
      </p:sp>
      <p:graphicFrame>
        <p:nvGraphicFramePr>
          <p:cNvPr id="4" name="Table 3">
            <a:extLst>
              <a:ext uri="{FF2B5EF4-FFF2-40B4-BE49-F238E27FC236}">
                <a16:creationId xmlns:a16="http://schemas.microsoft.com/office/drawing/2014/main" id="{4F6E883A-AABA-D281-6388-4D6AFB1984AC}"/>
              </a:ext>
            </a:extLst>
          </p:cNvPr>
          <p:cNvGraphicFramePr>
            <a:graphicFrameLocks noGrp="1"/>
          </p:cNvGraphicFramePr>
          <p:nvPr>
            <p:extLst>
              <p:ext uri="{D42A27DB-BD31-4B8C-83A1-F6EECF244321}">
                <p14:modId xmlns:p14="http://schemas.microsoft.com/office/powerpoint/2010/main" val="2439786165"/>
              </p:ext>
            </p:extLst>
          </p:nvPr>
        </p:nvGraphicFramePr>
        <p:xfrm>
          <a:off x="585898" y="2780907"/>
          <a:ext cx="5299548" cy="3366007"/>
        </p:xfrm>
        <a:graphic>
          <a:graphicData uri="http://schemas.openxmlformats.org/drawingml/2006/table">
            <a:tbl>
              <a:tblPr firstRow="1" firstCol="1" bandRow="1"/>
              <a:tblGrid>
                <a:gridCol w="407035">
                  <a:extLst>
                    <a:ext uri="{9D8B030D-6E8A-4147-A177-3AD203B41FA5}">
                      <a16:colId xmlns:a16="http://schemas.microsoft.com/office/drawing/2014/main" val="2982161464"/>
                    </a:ext>
                  </a:extLst>
                </a:gridCol>
                <a:gridCol w="696715">
                  <a:extLst>
                    <a:ext uri="{9D8B030D-6E8A-4147-A177-3AD203B41FA5}">
                      <a16:colId xmlns:a16="http://schemas.microsoft.com/office/drawing/2014/main" val="1679094055"/>
                    </a:ext>
                  </a:extLst>
                </a:gridCol>
                <a:gridCol w="1521553">
                  <a:extLst>
                    <a:ext uri="{9D8B030D-6E8A-4147-A177-3AD203B41FA5}">
                      <a16:colId xmlns:a16="http://schemas.microsoft.com/office/drawing/2014/main" val="200282591"/>
                    </a:ext>
                  </a:extLst>
                </a:gridCol>
                <a:gridCol w="635089">
                  <a:extLst>
                    <a:ext uri="{9D8B030D-6E8A-4147-A177-3AD203B41FA5}">
                      <a16:colId xmlns:a16="http://schemas.microsoft.com/office/drawing/2014/main" val="749474371"/>
                    </a:ext>
                  </a:extLst>
                </a:gridCol>
                <a:gridCol w="728658">
                  <a:extLst>
                    <a:ext uri="{9D8B030D-6E8A-4147-A177-3AD203B41FA5}">
                      <a16:colId xmlns:a16="http://schemas.microsoft.com/office/drawing/2014/main" val="3251945364"/>
                    </a:ext>
                  </a:extLst>
                </a:gridCol>
                <a:gridCol w="716002">
                  <a:extLst>
                    <a:ext uri="{9D8B030D-6E8A-4147-A177-3AD203B41FA5}">
                      <a16:colId xmlns:a16="http://schemas.microsoft.com/office/drawing/2014/main" val="4179985739"/>
                    </a:ext>
                  </a:extLst>
                </a:gridCol>
                <a:gridCol w="594496">
                  <a:extLst>
                    <a:ext uri="{9D8B030D-6E8A-4147-A177-3AD203B41FA5}">
                      <a16:colId xmlns:a16="http://schemas.microsoft.com/office/drawing/2014/main" val="4172566987"/>
                    </a:ext>
                  </a:extLst>
                </a:gridCol>
              </a:tblGrid>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sets</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support</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product_id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category</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metal</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gem</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Times New Roman" panose="02020603050405020304" pitchFamily="18" charset="0"/>
                        </a:rPr>
                        <a:t>price</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580371"/>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1313614230015967859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R</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904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701646554"/>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1944945390285488528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R</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534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06664470"/>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1944422271028298685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E</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arring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493</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07926401"/>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1937902773722939556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R</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856</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050410799"/>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1956663836207481431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R</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146</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068750"/>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1956663836207481430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E</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arring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120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5428697"/>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1313614230015967859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P</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endant</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904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943620049"/>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1343446704099164925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R</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411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33029636"/>
                  </a:ext>
                </a:extLst>
              </a:tr>
              <a:tr h="225942">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1956663836207481430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R</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120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047775"/>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1956663840309510725</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E</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arring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134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24074"/>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1956663848287077290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R</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amethyst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288</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54726043"/>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1956663848287077291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R</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amethyst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198</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28480697"/>
                  </a:ext>
                </a:extLst>
              </a:tr>
              <a:tr h="22594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1956663846349308653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R</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diamond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329</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553167"/>
                  </a:ext>
                </a:extLst>
              </a:tr>
              <a:tr h="198760">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6</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23</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1956663840242401751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de-CH" sz="1000" dirty="0">
                          <a:effectLst/>
                          <a:latin typeface="Roboto" panose="02000000000000000000" pitchFamily="2" charset="0"/>
                          <a:ea typeface="Times New Roman" panose="02020603050405020304" pitchFamily="18" charset="0"/>
                          <a:cs typeface="Segoe UI" panose="020B0502040204020203" pitchFamily="34" charset="0"/>
                        </a:rPr>
                        <a:t>R</a:t>
                      </a:r>
                      <a:r>
                        <a:rPr lang="en-CH" sz="1000" dirty="0" err="1">
                          <a:effectLst/>
                          <a:latin typeface="Roboto" panose="02000000000000000000" pitchFamily="2" charset="0"/>
                          <a:ea typeface="Times New Roman" panose="02020603050405020304" pitchFamily="18" charset="0"/>
                          <a:cs typeface="Segoe UI" panose="020B0502040204020203" pitchFamily="34" charset="0"/>
                        </a:rPr>
                        <a:t>ing</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gold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260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1464675"/>
                  </a:ext>
                </a:extLst>
              </a:tr>
            </a:tbl>
          </a:graphicData>
        </a:graphic>
      </p:graphicFrame>
    </p:spTree>
    <p:extLst>
      <p:ext uri="{BB962C8B-B14F-4D97-AF65-F5344CB8AC3E}">
        <p14:creationId xmlns:p14="http://schemas.microsoft.com/office/powerpoint/2010/main" val="1711500122"/>
      </p:ext>
    </p:extLst>
  </p:cSld>
  <p:clrMapOvr>
    <a:masterClrMapping/>
  </p:clrMapOvr>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4386AA-1848-4C75-B336-1053927CB025}">
  <ds:schemaRefs>
    <ds:schemaRef ds:uri="http://schemas.microsoft.com/sharepoint/v3/contenttype/forms"/>
  </ds:schemaRefs>
</ds:datastoreItem>
</file>

<file path=customXml/itemProps2.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33DAF31-D8A6-49A0-9A5D-8B2EA5B1C511}">
  <ds:schemaRefs>
    <ds:schemaRef ds:uri="http://purl.org/dc/elements/1.1/"/>
    <ds:schemaRef ds:uri="http://schemas.microsoft.com/office/2006/documentManagement/types"/>
    <ds:schemaRef ds:uri="http://schemas.microsoft.com/office/infopath/2007/PartnerControls"/>
    <ds:schemaRef ds:uri="http://purl.org/dc/dcmitype/"/>
    <ds:schemaRef ds:uri="e96afe77-3acb-4328-97fc-408e1bde3ecd"/>
    <ds:schemaRef ds:uri="http://schemas.microsoft.com/office/2006/metadata/properties"/>
    <ds:schemaRef ds:uri="http://purl.org/dc/terms/"/>
    <ds:schemaRef ds:uri="http://www.w3.org/XML/1998/namespace"/>
    <ds:schemaRef ds:uri="http://schemas.openxmlformats.org/package/2006/metadata/core-properties"/>
    <ds:schemaRef ds:uri="9875bd71-cde8-496c-a136-433f55d5e6d0"/>
  </ds:schemaRefs>
</ds:datastoreItem>
</file>

<file path=docProps/app.xml><?xml version="1.0" encoding="utf-8"?>
<Properties xmlns="http://schemas.openxmlformats.org/officeDocument/2006/extended-properties" xmlns:vt="http://schemas.openxmlformats.org/officeDocument/2006/docPropsVTypes">
  <TotalTime>0</TotalTime>
  <Words>2094</Words>
  <Application>Microsoft Office PowerPoint</Application>
  <PresentationFormat>Widescreen</PresentationFormat>
  <Paragraphs>849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 Math</vt:lpstr>
      <vt:lpstr>HSE Sans</vt:lpstr>
      <vt:lpstr>Roboto</vt:lpstr>
      <vt:lpstr>Times New Roman</vt:lpstr>
      <vt:lpstr>Office Theme</vt:lpstr>
      <vt:lpstr>Detecting patterns in purchase-history using association rule learning methods</vt:lpstr>
      <vt:lpstr>Introduction to association rule learning and limitations</vt:lpstr>
      <vt:lpstr>What problem do I want to solve by my paper?</vt:lpstr>
      <vt:lpstr>Key terms by Agrawal et al. [2] </vt:lpstr>
      <vt:lpstr>Modified FP-growth Baseline algorithm </vt:lpstr>
      <vt:lpstr>Modified FP-growth Profit metric </vt:lpstr>
      <vt:lpstr>Mutiple items per transaction</vt:lpstr>
      <vt:lpstr>Modified FP-growth (Electronics Store) </vt:lpstr>
      <vt:lpstr>Modified FP-growth (Jewellery Store)</vt:lpstr>
      <vt:lpstr>Modified FP-growth (Cosmetics Store)</vt:lpstr>
      <vt:lpstr>Conclusion, Limitation &amp; Future Research </vt:lpstr>
      <vt:lpstr>PowerPoint Presentation</vt:lpstr>
      <vt:lpstr>References used in presentation: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David Schmid</cp:lastModifiedBy>
  <cp:revision>42</cp:revision>
  <cp:lastPrinted>2021-11-11T13:08:42Z</cp:lastPrinted>
  <dcterms:created xsi:type="dcterms:W3CDTF">2021-11-11T08:52:47Z</dcterms:created>
  <dcterms:modified xsi:type="dcterms:W3CDTF">2023-01-29T19:16:18Z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