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6" r:id="rId5"/>
    <p:sldId id="287" r:id="rId6"/>
    <p:sldId id="302" r:id="rId7"/>
    <p:sldId id="300" r:id="rId8"/>
    <p:sldId id="301" r:id="rId9"/>
    <p:sldId id="304" r:id="rId10"/>
    <p:sldId id="305" r:id="rId11"/>
    <p:sldId id="303" r:id="rId12"/>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02" d="100"/>
          <a:sy n="102" d="100"/>
        </p:scale>
        <p:origin x="1020" y="10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01/02/2023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de-CH" dirty="0" err="1"/>
              <a:t>Detecting</a:t>
            </a:r>
            <a:r>
              <a:rPr lang="en-CH" dirty="0"/>
              <a:t> </a:t>
            </a:r>
            <a:r>
              <a:rPr lang="de-CH" dirty="0" err="1"/>
              <a:t>patterns</a:t>
            </a:r>
            <a:r>
              <a:rPr lang="en-CH" dirty="0"/>
              <a:t> </a:t>
            </a:r>
            <a:r>
              <a:rPr lang="de-CH" dirty="0"/>
              <a:t>in</a:t>
            </a:r>
            <a:r>
              <a:rPr lang="en-CH" dirty="0"/>
              <a:t> </a:t>
            </a:r>
            <a:r>
              <a:rPr lang="de-CH" dirty="0" err="1"/>
              <a:t>purchase-history</a:t>
            </a:r>
            <a:r>
              <a:rPr lang="en-CH" dirty="0"/>
              <a:t> </a:t>
            </a:r>
            <a:r>
              <a:rPr lang="de-CH" dirty="0" err="1"/>
              <a:t>using</a:t>
            </a:r>
            <a:r>
              <a:rPr lang="en-CH" dirty="0"/>
              <a:t> </a:t>
            </a:r>
            <a:r>
              <a:rPr lang="de-CH" dirty="0" err="1"/>
              <a:t>association</a:t>
            </a:r>
            <a:r>
              <a:rPr lang="en-CH" dirty="0"/>
              <a:t> </a:t>
            </a:r>
            <a:r>
              <a:rPr lang="de-CH" dirty="0" err="1"/>
              <a:t>rule</a:t>
            </a:r>
            <a:r>
              <a:rPr lang="en-CH" dirty="0"/>
              <a:t> </a:t>
            </a:r>
            <a:r>
              <a:rPr lang="de-CH" dirty="0" err="1"/>
              <a:t>learning</a:t>
            </a:r>
            <a:r>
              <a:rPr lang="en-CH" dirty="0"/>
              <a:t> </a:t>
            </a:r>
            <a:r>
              <a:rPr lang="de-CH" dirty="0" err="1"/>
              <a:t>methods</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CH" dirty="0"/>
              <a:t>Faculty of</a:t>
            </a:r>
          </a:p>
          <a:p>
            <a:r>
              <a:rPr lang="en-CH" dirty="0"/>
              <a:t>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CH" dirty="0"/>
              <a:t>Master of Data Science Program</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CH" dirty="0"/>
              <a:t>Moscow</a:t>
            </a:r>
          </a:p>
          <a:p>
            <a:r>
              <a:rPr lang="en-CH" dirty="0"/>
              <a:t>2023</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Introduction to association rule learning methods and limitations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78755" cy="4068271"/>
          </a:xfrm>
        </p:spPr>
        <p:txBody>
          <a:bodyPr>
            <a:normAutofit/>
          </a:bodyPr>
          <a:lstStyle/>
          <a:p>
            <a:pPr marL="342900" indent="-342900">
              <a:buAutoNum type="arabicPeriod"/>
            </a:pPr>
            <a:r>
              <a:rPr lang="en-US" dirty="0"/>
              <a:t>W</a:t>
            </a:r>
            <a:r>
              <a:rPr lang="en-CH" dirty="0"/>
              <a:t>ell known implementations like A-Priori, Eclat and FP-Growth</a:t>
            </a:r>
          </a:p>
          <a:p>
            <a:pPr marL="342900" indent="-342900">
              <a:buAutoNum type="arabicPeriod"/>
            </a:pPr>
            <a:r>
              <a:rPr lang="en-CH" dirty="0"/>
              <a:t>Association rule learning is a relatively simple and powerful data mining method to find the associative items. It addresses the main question: What items are bought together?</a:t>
            </a:r>
          </a:p>
          <a:p>
            <a:pPr marL="342900" indent="-342900">
              <a:buAutoNum type="arabicPeriod"/>
            </a:pPr>
            <a:r>
              <a:rPr lang="en-CH" dirty="0"/>
              <a:t>Use case is recommendation system (online-store) or shelf-management (traditional  physical store)</a:t>
            </a:r>
          </a:p>
          <a:p>
            <a:pPr marL="342900" indent="-342900">
              <a:buAutoNum type="arabicPeriod"/>
            </a:pPr>
            <a:r>
              <a:rPr lang="en-CH" dirty="0"/>
              <a:t>The limitation of the traditional algorithms is already stated by Agrawal et al. [1] the inventors of the early a-priori algorithm in 1993:  </a:t>
            </a:r>
            <a:br>
              <a:rPr lang="en-CH" dirty="0"/>
            </a:br>
            <a:r>
              <a:rPr lang="en-CH" dirty="0"/>
              <a:t>“</a:t>
            </a:r>
            <a:r>
              <a:rPr lang="en-US" dirty="0"/>
              <a:t>The algorithm proposed in this paper is targeted at discovering qualitative rules. However, the rules we discover are not classification rules. We have no pre-specified classes. Rather, we find all the rules that describe the association between sets of items.</a:t>
            </a:r>
            <a:endParaRPr lang="en-CH" dirty="0"/>
          </a:p>
          <a:p>
            <a:pPr marL="342900" indent="-342900">
              <a:buFont typeface="+mj-lt"/>
              <a:buAutoNum type="arabicPeriod"/>
            </a:pPr>
            <a:r>
              <a:rPr lang="en-CH" dirty="0"/>
              <a:t>The limitation is further stated in a paper by </a:t>
            </a:r>
            <a:r>
              <a:rPr lang="en-US" dirty="0" err="1"/>
              <a:t>Kotsiantis</a:t>
            </a:r>
            <a:r>
              <a:rPr lang="en-US" dirty="0"/>
              <a:t>, S. and </a:t>
            </a:r>
            <a:r>
              <a:rPr lang="en-US" dirty="0" err="1"/>
              <a:t>Kanellopoulos</a:t>
            </a:r>
            <a:r>
              <a:rPr lang="en-US" dirty="0"/>
              <a:t>, D (2006) [</a:t>
            </a:r>
            <a:r>
              <a:rPr lang="en-CH" dirty="0"/>
              <a:t>2</a:t>
            </a:r>
            <a:r>
              <a:rPr lang="en-US" dirty="0"/>
              <a:t>]:</a:t>
            </a:r>
            <a:br>
              <a:rPr lang="en-CH" dirty="0"/>
            </a:br>
            <a:r>
              <a:rPr lang="en-US" dirty="0"/>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 </a:t>
            </a:r>
            <a:endParaRPr lang="en-CH" dirty="0"/>
          </a:p>
          <a:p>
            <a:pPr marL="342900" indent="-342900">
              <a:buFont typeface="+mj-lt"/>
              <a:buAutoNum type="arabicPeriod"/>
            </a:pPr>
            <a:r>
              <a:rPr lang="en-CH" dirty="0"/>
              <a:t>Moreover, </a:t>
            </a:r>
            <a:r>
              <a:rPr lang="en-CH" b="1" dirty="0"/>
              <a:t>a non-academic online article </a:t>
            </a:r>
            <a:r>
              <a:rPr lang="de-CH" dirty="0" err="1"/>
              <a:t>by</a:t>
            </a:r>
            <a:r>
              <a:rPr lang="de-CH" dirty="0"/>
              <a:t> Chou, T [3]</a:t>
            </a:r>
            <a:r>
              <a:rPr lang="en-CH" b="1" dirty="0"/>
              <a:t> </a:t>
            </a:r>
            <a:r>
              <a:rPr lang="en-CH" dirty="0"/>
              <a:t>(2020) states the limitation for businesses:</a:t>
            </a:r>
            <a:br>
              <a:rPr lang="en-CH" dirty="0"/>
            </a:br>
            <a:r>
              <a:rPr lang="en-US" dirty="0"/>
              <a:t>I would like to share an interesting story. While I was writing this article after work, a full-time engineer walked by, and he saw that I was writing something about A-priori and</a:t>
            </a:r>
            <a:r>
              <a:rPr lang="en-CH" dirty="0"/>
              <a:t> F-</a:t>
            </a:r>
            <a:r>
              <a:rPr lang="en-US" dirty="0"/>
              <a:t>Growth. He said, "Interesting, but not realistic." He further explained that this algorithm doesn't take weighing under consideration. For example, what about a transaction with multiple same items? There are also more subtle conditions that are not included in this algorithm. And that's why companies won't implement this in their business."</a:t>
            </a:r>
            <a:endParaRPr lang="en-CH" dirty="0"/>
          </a:p>
          <a:p>
            <a:pPr marL="442913" algn="just"/>
            <a:endParaRPr lang="en-CH" dirty="0"/>
          </a:p>
          <a:p>
            <a:pPr marL="442913" algn="just"/>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Key terms by Agrawal et al. [1] </a:t>
            </a:r>
            <a:endParaRPr lang="ru-RU"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6201402" cy="4068271"/>
              </a:xfrm>
            </p:spPr>
            <p:txBody>
              <a:bodyPr>
                <a:normAutofit/>
              </a:bodyPr>
              <a:lstStyle/>
              <a:p>
                <a:r>
                  <a:rPr lang="en-CH" sz="1400" dirty="0">
                    <a:latin typeface="HSE Sans" panose="02000000000000000000"/>
                  </a:rPr>
                  <a:t>Let T be the database/dataset of transactions.</a:t>
                </a:r>
                <a:br>
                  <a:rPr lang="en-CH" sz="1400" dirty="0"/>
                </a:br>
                <a:r>
                  <a:rPr lang="en-CH" sz="1400" dirty="0">
                    <a:latin typeface="HSE Sans" panose="02000000000000000000"/>
                  </a:rPr>
                  <a:t>Let </a:t>
                </a:r>
                <a14:m>
                  <m:oMath xmlns:m="http://schemas.openxmlformats.org/officeDocument/2006/math">
                    <m:d>
                      <m:dPr>
                        <m:begChr m:val="{"/>
                        <m:endChr m:val="}"/>
                        <m:ctrlPr>
                          <a:rPr lang="en-CH" sz="1400"/>
                        </m:ctrlPr>
                      </m:dPr>
                      <m:e>
                        <m:sSub>
                          <m:sSubPr>
                            <m:ctrlPr>
                              <a:rPr lang="en-CH" sz="1400"/>
                            </m:ctrlPr>
                          </m:sSubPr>
                          <m:e>
                            <m:r>
                              <a:rPr lang="en-CH" sz="1400"/>
                              <m:t>𝑇</m:t>
                            </m:r>
                          </m:e>
                          <m:sub>
                            <m:r>
                              <a:rPr lang="en-CH" sz="1400"/>
                              <m:t>0</m:t>
                            </m:r>
                          </m:sub>
                        </m:sSub>
                        <m:r>
                          <a:rPr lang="en-CH" sz="1400"/>
                          <m:t>, </m:t>
                        </m:r>
                        <m:sSub>
                          <m:sSubPr>
                            <m:ctrlPr>
                              <a:rPr lang="en-CH" sz="1400"/>
                            </m:ctrlPr>
                          </m:sSubPr>
                          <m:e>
                            <m:r>
                              <a:rPr lang="en-CH" sz="1400"/>
                              <m:t>𝑇</m:t>
                            </m:r>
                          </m:e>
                          <m:sub>
                            <m:r>
                              <a:rPr lang="en-CH" sz="1400"/>
                              <m:t>1</m:t>
                            </m:r>
                          </m:sub>
                        </m:sSub>
                        <m:r>
                          <a:rPr lang="en-CH" sz="1400"/>
                          <m:t>, . . . , </m:t>
                        </m:r>
                        <m:sSub>
                          <m:sSubPr>
                            <m:ctrlPr>
                              <a:rPr lang="en-CH" sz="1400"/>
                            </m:ctrlPr>
                          </m:sSubPr>
                          <m:e>
                            <m:r>
                              <a:rPr lang="en-CH" sz="1400"/>
                              <m:t>𝑇</m:t>
                            </m:r>
                          </m:e>
                          <m:sub>
                            <m:r>
                              <a:rPr lang="en-CH" sz="1400"/>
                              <m:t>9</m:t>
                            </m:r>
                          </m:sub>
                        </m:sSub>
                      </m:e>
                    </m:d>
                    <m:r>
                      <a:rPr lang="en-CH" sz="1400"/>
                      <m:t>⊂</m:t>
                    </m:r>
                    <m:r>
                      <a:rPr lang="en-CH" sz="1400"/>
                      <m:t>𝑇</m:t>
                    </m:r>
                  </m:oMath>
                </a14:m>
                <a:br>
                  <a:rPr lang="en-CH" sz="1400" dirty="0">
                    <a:latin typeface="HSE Sans" panose="02000000000000000000"/>
                  </a:rPr>
                </a:br>
                <a:r>
                  <a:rPr lang="en-CH" sz="1400" dirty="0">
                    <a:latin typeface="HSE Sans" panose="02000000000000000000"/>
                  </a:rPr>
                  <a:t>Let X be a set of items in each transaction.</a:t>
                </a:r>
                <a:br>
                  <a:rPr lang="en-CH" sz="1400" dirty="0">
                    <a:latin typeface="HSE Sans" panose="02000000000000000000"/>
                  </a:rPr>
                </a:br>
                <a:r>
                  <a:rPr lang="en-CH" sz="1400" dirty="0">
                    <a:latin typeface="HSE Sans" panose="02000000000000000000"/>
                  </a:rPr>
                  <a:t>A transaction Tn satisfies X if all X items commonly occur in Tn.</a:t>
                </a:r>
              </a:p>
              <a:p>
                <a:r>
                  <a:rPr lang="en-CH" sz="1400" dirty="0">
                    <a:latin typeface="HSE Sans" panose="02000000000000000000"/>
                  </a:rPr>
                  <a:t>The number of elements of X is 10.</a:t>
                </a:r>
                <a:br>
                  <a:rPr lang="en-CH" sz="1400" dirty="0">
                    <a:latin typeface="HSE Sans" panose="02000000000000000000"/>
                  </a:rPr>
                </a:br>
                <a:r>
                  <a:rPr lang="en-CH" sz="1400" dirty="0">
                    <a:latin typeface="HSE Sans" panose="02000000000000000000"/>
                  </a:rPr>
                  <a:t>If </a:t>
                </a:r>
                <a14:m>
                  <m:oMath xmlns:m="http://schemas.openxmlformats.org/officeDocument/2006/math">
                    <m:sSub>
                      <m:sSubPr>
                        <m:ctrlPr>
                          <a:rPr lang="en-CH" sz="1400"/>
                        </m:ctrlPr>
                      </m:sSubPr>
                      <m:e>
                        <m:r>
                          <a:rPr lang="en-CH" sz="1400"/>
                          <m:t>{</m:t>
                        </m:r>
                        <m:r>
                          <a:rPr lang="en-CH" sz="1400"/>
                          <m:t>𝐼</m:t>
                        </m:r>
                      </m:e>
                      <m:sub>
                        <m:r>
                          <a:rPr lang="en-CH" sz="1400"/>
                          <m:t>0</m:t>
                        </m:r>
                      </m:sub>
                    </m:sSub>
                    <m:r>
                      <a:rPr lang="en-CH" sz="1400"/>
                      <m:t>}⊂</m:t>
                    </m:r>
                    <m:r>
                      <a:rPr lang="en-CH" sz="1400"/>
                      <m:t>𝑋</m:t>
                    </m:r>
                    <m:r>
                      <a:rPr lang="en-CH" sz="1400" b="0" i="0" smtClean="0">
                        <a:latin typeface="Cambria Math" panose="02040503050406030204" pitchFamily="18" charset="0"/>
                      </a:rPr>
                      <m:t>,</m:t>
                    </m:r>
                  </m:oMath>
                </a14:m>
                <a:br>
                  <a:rPr lang="en-CH" sz="1400" dirty="0">
                    <a:latin typeface="HSE Sans" panose="02000000000000000000"/>
                  </a:rPr>
                </a:br>
                <a:r>
                  <a:rPr lang="en-CH" sz="1400" dirty="0">
                    <a:latin typeface="HSE Sans" panose="02000000000000000000"/>
                  </a:rPr>
                  <a:t>then T satisfies X in 8 transactions.</a:t>
                </a:r>
                <a:br>
                  <a:rPr lang="en-CH" sz="1400" dirty="0">
                    <a:latin typeface="HSE Sans" panose="02000000000000000000"/>
                  </a:rPr>
                </a:br>
                <a:r>
                  <a:rPr lang="en-CH" sz="1400" dirty="0">
                    <a:latin typeface="HSE Sans" panose="02000000000000000000"/>
                  </a:rPr>
                  <a:t>Therefore the support of X is 0.8.</a:t>
                </a:r>
              </a:p>
              <a:p>
                <a:r>
                  <a:rPr lang="en-US" sz="1400" dirty="0">
                    <a:latin typeface="HSE Sans" panose="02000000000000000000"/>
                  </a:rPr>
                  <a:t>First path:</a:t>
                </a:r>
                <a:br>
                  <a:rPr lang="en-CH" sz="1400" dirty="0">
                    <a:latin typeface="HSE Sans" panose="02000000000000000000"/>
                  </a:rPr>
                </a:br>
                <a:r>
                  <a:rPr lang="en-US" sz="1400" dirty="0">
                    <a:latin typeface="HSE Sans" panose="02000000000000000000"/>
                  </a:rPr>
                  <a:t>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 I</a:t>
                </a:r>
                <a:r>
                  <a:rPr lang="en-CH" sz="1400" baseline="-25000" dirty="0">
                    <a:latin typeface="HSE Sans" panose="02000000000000000000"/>
                  </a:rPr>
                  <a:t>1</a:t>
                </a:r>
                <a:r>
                  <a:rPr lang="en-US" sz="1400" dirty="0">
                    <a:latin typeface="HSE Sans" panose="02000000000000000000"/>
                  </a:rPr>
                  <a:t>, where I</a:t>
                </a:r>
                <a:r>
                  <a:rPr lang="en-CH" sz="1400" baseline="-25000" dirty="0">
                    <a:latin typeface="HSE Sans" panose="02000000000000000000"/>
                  </a:rPr>
                  <a:t>0</a:t>
                </a:r>
                <a:r>
                  <a:rPr lang="en-US" sz="1400" dirty="0">
                    <a:latin typeface="HSE Sans" panose="02000000000000000000"/>
                  </a:rPr>
                  <a:t> is the antecedent, and I</a:t>
                </a:r>
                <a:r>
                  <a:rPr lang="en-US" sz="1400" baseline="-25000" dirty="0">
                    <a:latin typeface="HSE Sans" panose="02000000000000000000"/>
                  </a:rPr>
                  <a:t>1</a:t>
                </a:r>
                <a:r>
                  <a:rPr lang="en-US" sz="1400" dirty="0">
                    <a:latin typeface="HSE Sans" panose="02000000000000000000"/>
                  </a:rPr>
                  <a:t> is the consequent, building the </a:t>
                </a:r>
                <a:r>
                  <a:rPr lang="en-US" sz="1400" dirty="0" err="1">
                    <a:latin typeface="HSE Sans" panose="02000000000000000000"/>
                  </a:rPr>
                  <a:t>itemsets</a:t>
                </a:r>
                <a:r>
                  <a:rPr lang="en-US" sz="1400" dirty="0">
                    <a:latin typeface="HSE Sans" panose="02000000000000000000"/>
                  </a:rPr>
                  <a:t> X.</a:t>
                </a:r>
                <a:endParaRPr lang="en-CH" sz="1400" dirty="0">
                  <a:latin typeface="HSE Sans" panose="02000000000000000000"/>
                </a:endParaRPr>
              </a:p>
              <a:p>
                <a:r>
                  <a:rPr lang="en-US" sz="1400" dirty="0">
                    <a:latin typeface="HSE Sans" panose="02000000000000000000"/>
                  </a:rPr>
                  <a:t>First path’s confidence:</a:t>
                </a:r>
              </a:p>
              <a:p>
                <a:r>
                  <a:rPr lang="en-US" sz="1400" dirty="0">
                    <a:latin typeface="HSE Sans" panose="02000000000000000000"/>
                  </a:rPr>
                  <a:t>Support of 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0.8; Support of X</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0.5</a:t>
                </a:r>
              </a:p>
              <a:p>
                <a:r>
                  <a:rPr lang="en-US" sz="1400" dirty="0" err="1">
                    <a:latin typeface="HSE Sans" panose="02000000000000000000"/>
                  </a:rPr>
                  <a:t>Confid</a:t>
                </a:r>
                <a:r>
                  <a:rPr lang="en-CH" sz="1400" dirty="0">
                    <a:latin typeface="HSE Sans" panose="02000000000000000000"/>
                  </a:rPr>
                  <a:t>e</a:t>
                </a:r>
                <a:r>
                  <a:rPr lang="en-US" sz="1400" dirty="0">
                    <a:latin typeface="HSE Sans" panose="02000000000000000000"/>
                  </a:rPr>
                  <a:t>n</a:t>
                </a:r>
                <a:r>
                  <a:rPr lang="en-CH" sz="1400" dirty="0">
                    <a:latin typeface="HSE Sans" panose="02000000000000000000"/>
                  </a:rPr>
                  <a:t>c</a:t>
                </a:r>
                <a:r>
                  <a:rPr lang="en-US" sz="1400" dirty="0">
                    <a:latin typeface="HSE Sans" panose="02000000000000000000"/>
                  </a:rPr>
                  <a:t>e Path 1=</a:t>
                </a:r>
                <a:r>
                  <a:rPr lang="en-CH" sz="1400" dirty="0">
                    <a:latin typeface="HSE Sans" panose="02000000000000000000"/>
                  </a:rPr>
                  <a:t> </a:t>
                </a:r>
                <a:r>
                  <a:rPr lang="en-US" sz="1400" dirty="0">
                    <a:latin typeface="HSE Sans" panose="02000000000000000000"/>
                  </a:rPr>
                  <a:t>X/I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0.5/0.8</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0.625</a:t>
                </a:r>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8" y="2379662"/>
                <a:ext cx="6201402" cy="4068271"/>
              </a:xfrm>
              <a:blipFill>
                <a:blip r:embed="rId2"/>
                <a:stretch>
                  <a:fillRect l="-1770" t="-1347"/>
                </a:stretch>
              </a:blipFill>
            </p:spPr>
            <p:txBody>
              <a:bodyPr/>
              <a:lstStyle/>
              <a:p>
                <a:r>
                  <a:rPr lang="en-CH">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CC32860D-68A0-50D7-22F7-863646F5D424}"/>
              </a:ext>
            </a:extLst>
          </p:cNvPr>
          <p:cNvGraphicFramePr>
            <a:graphicFrameLocks noGrp="1"/>
          </p:cNvGraphicFramePr>
          <p:nvPr>
            <p:extLst>
              <p:ext uri="{D42A27DB-BD31-4B8C-83A1-F6EECF244321}">
                <p14:modId xmlns:p14="http://schemas.microsoft.com/office/powerpoint/2010/main" val="3033512281"/>
              </p:ext>
            </p:extLst>
          </p:nvPr>
        </p:nvGraphicFramePr>
        <p:xfrm>
          <a:off x="7051250" y="2054377"/>
          <a:ext cx="4324455" cy="4259580"/>
        </p:xfrm>
        <a:graphic>
          <a:graphicData uri="http://schemas.openxmlformats.org/drawingml/2006/table">
            <a:tbl>
              <a:tblPr firstRow="1" firstCol="1" bandRow="1"/>
              <a:tblGrid>
                <a:gridCol w="563280">
                  <a:extLst>
                    <a:ext uri="{9D8B030D-6E8A-4147-A177-3AD203B41FA5}">
                      <a16:colId xmlns:a16="http://schemas.microsoft.com/office/drawing/2014/main" val="3191035688"/>
                    </a:ext>
                  </a:extLst>
                </a:gridCol>
                <a:gridCol w="336251">
                  <a:extLst>
                    <a:ext uri="{9D8B030D-6E8A-4147-A177-3AD203B41FA5}">
                      <a16:colId xmlns:a16="http://schemas.microsoft.com/office/drawing/2014/main" val="2949319019"/>
                    </a:ext>
                  </a:extLst>
                </a:gridCol>
                <a:gridCol w="336251">
                  <a:extLst>
                    <a:ext uri="{9D8B030D-6E8A-4147-A177-3AD203B41FA5}">
                      <a16:colId xmlns:a16="http://schemas.microsoft.com/office/drawing/2014/main" val="561916763"/>
                    </a:ext>
                  </a:extLst>
                </a:gridCol>
                <a:gridCol w="336251">
                  <a:extLst>
                    <a:ext uri="{9D8B030D-6E8A-4147-A177-3AD203B41FA5}">
                      <a16:colId xmlns:a16="http://schemas.microsoft.com/office/drawing/2014/main" val="2607928404"/>
                    </a:ext>
                  </a:extLst>
                </a:gridCol>
                <a:gridCol w="336251">
                  <a:extLst>
                    <a:ext uri="{9D8B030D-6E8A-4147-A177-3AD203B41FA5}">
                      <a16:colId xmlns:a16="http://schemas.microsoft.com/office/drawing/2014/main" val="3489574531"/>
                    </a:ext>
                  </a:extLst>
                </a:gridCol>
                <a:gridCol w="336251">
                  <a:extLst>
                    <a:ext uri="{9D8B030D-6E8A-4147-A177-3AD203B41FA5}">
                      <a16:colId xmlns:a16="http://schemas.microsoft.com/office/drawing/2014/main" val="1014055575"/>
                    </a:ext>
                  </a:extLst>
                </a:gridCol>
                <a:gridCol w="336251">
                  <a:extLst>
                    <a:ext uri="{9D8B030D-6E8A-4147-A177-3AD203B41FA5}">
                      <a16:colId xmlns:a16="http://schemas.microsoft.com/office/drawing/2014/main" val="171689165"/>
                    </a:ext>
                  </a:extLst>
                </a:gridCol>
                <a:gridCol w="336251">
                  <a:extLst>
                    <a:ext uri="{9D8B030D-6E8A-4147-A177-3AD203B41FA5}">
                      <a16:colId xmlns:a16="http://schemas.microsoft.com/office/drawing/2014/main" val="2139681645"/>
                    </a:ext>
                  </a:extLst>
                </a:gridCol>
                <a:gridCol w="336251">
                  <a:extLst>
                    <a:ext uri="{9D8B030D-6E8A-4147-A177-3AD203B41FA5}">
                      <a16:colId xmlns:a16="http://schemas.microsoft.com/office/drawing/2014/main" val="4029758321"/>
                    </a:ext>
                  </a:extLst>
                </a:gridCol>
                <a:gridCol w="336251">
                  <a:extLst>
                    <a:ext uri="{9D8B030D-6E8A-4147-A177-3AD203B41FA5}">
                      <a16:colId xmlns:a16="http://schemas.microsoft.com/office/drawing/2014/main" val="2837644496"/>
                    </a:ext>
                  </a:extLst>
                </a:gridCol>
                <a:gridCol w="336251">
                  <a:extLst>
                    <a:ext uri="{9D8B030D-6E8A-4147-A177-3AD203B41FA5}">
                      <a16:colId xmlns:a16="http://schemas.microsoft.com/office/drawing/2014/main" val="269886506"/>
                    </a:ext>
                  </a:extLst>
                </a:gridCol>
                <a:gridCol w="398665">
                  <a:extLst>
                    <a:ext uri="{9D8B030D-6E8A-4147-A177-3AD203B41FA5}">
                      <a16:colId xmlns:a16="http://schemas.microsoft.com/office/drawing/2014/main" val="71336227"/>
                    </a:ext>
                  </a:extLst>
                </a:gridCol>
              </a:tblGrid>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4</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97416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2116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127321"/>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3254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5842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51734"/>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6782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1508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909237"/>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961585"/>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68539"/>
                  </a:ext>
                </a:extLst>
              </a:tr>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48</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032345"/>
                  </a:ext>
                </a:extLst>
              </a:tr>
            </a:tbl>
          </a:graphicData>
        </a:graphic>
      </p:graphicFrame>
    </p:spTree>
    <p:extLst>
      <p:ext uri="{BB962C8B-B14F-4D97-AF65-F5344CB8AC3E}">
        <p14:creationId xmlns:p14="http://schemas.microsoft.com/office/powerpoint/2010/main" val="274836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lstStyle/>
          <a:p>
            <a:r>
              <a:rPr lang="en-CH" dirty="0"/>
              <a:t>Research directions of traditional association rule learning methods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lstStyle/>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Reducing the number of passes over the database</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Sampling the database </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Adding extra constraints on the structure of patterns </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Increase efficiency through parallelization</a:t>
            </a:r>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6251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Baseline algorithm</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gn="just">
              <a:lnSpc>
                <a:spcPct val="150000"/>
              </a:lnSpc>
              <a:buFontTx/>
              <a:buChar char="-"/>
            </a:pPr>
            <a:r>
              <a:rPr lang="en-CH" sz="1600" dirty="0"/>
              <a:t>The author chose FP-algorithm as baseline a</a:t>
            </a:r>
            <a:r>
              <a:rPr lang="de-CH" sz="1600" dirty="0" err="1"/>
              <a:t>lg</a:t>
            </a:r>
            <a:r>
              <a:rPr lang="en-CH" sz="1600" dirty="0" err="1"/>
              <a:t>orithm</a:t>
            </a:r>
            <a:r>
              <a:rPr lang="en-CH" sz="1600" dirty="0"/>
              <a:t>.</a:t>
            </a:r>
          </a:p>
          <a:p>
            <a:pPr marL="285750" lvl="0" indent="-285750" algn="just">
              <a:lnSpc>
                <a:spcPct val="150000"/>
              </a:lnSpc>
              <a:buFontTx/>
              <a:buChar char="-"/>
            </a:pPr>
            <a:r>
              <a:rPr lang="en-CH" sz="1600" dirty="0"/>
              <a:t>A-priori, Eclat and FP-Growth all lead to the same outcome, but differentiate themselves in time and space complexity.</a:t>
            </a:r>
          </a:p>
          <a:p>
            <a:pPr marL="285750" lvl="0" indent="-285750" algn="just">
              <a:lnSpc>
                <a:spcPct val="150000"/>
              </a:lnSpc>
              <a:buFontTx/>
              <a:buChar char="-"/>
            </a:pPr>
            <a:r>
              <a:rPr lang="en-CH" sz="1600" dirty="0"/>
              <a:t>For small datasets, all 3 algorithms are fast</a:t>
            </a:r>
          </a:p>
          <a:p>
            <a:pPr marL="285750" lvl="0" indent="-285750" algn="just">
              <a:lnSpc>
                <a:spcPct val="150000"/>
              </a:lnSpc>
              <a:buFontTx/>
              <a:buChar char="-"/>
            </a:pPr>
            <a:r>
              <a:rPr lang="en-CH" sz="1600" dirty="0"/>
              <a:t>A-priori -&gt; Time-Complexity: </a:t>
            </a:r>
            <a:r>
              <a:rPr lang="de-CH" sz="1600" dirty="0"/>
              <a:t>O(2</a:t>
            </a:r>
            <a:r>
              <a:rPr lang="en-CH" sz="1600" baseline="30000" dirty="0"/>
              <a:t>n</a:t>
            </a:r>
            <a:r>
              <a:rPr lang="de-CH" sz="1600" dirty="0"/>
              <a:t>)</a:t>
            </a:r>
            <a:r>
              <a:rPr lang="en-CH" sz="1600" dirty="0"/>
              <a:t> -&gt; Test with 77’264 transactions 40,777 unique items -&gt; 14.1 seconds</a:t>
            </a:r>
          </a:p>
          <a:p>
            <a:pPr marL="285750" lvl="0" indent="-285750" algn="just">
              <a:lnSpc>
                <a:spcPct val="150000"/>
              </a:lnSpc>
              <a:buFontTx/>
              <a:buChar char="-"/>
            </a:pPr>
            <a:r>
              <a:rPr lang="en-CH" sz="1600" dirty="0"/>
              <a:t>FP-growth -&gt; Time-Complexity: </a:t>
            </a:r>
            <a:r>
              <a:rPr lang="de-CH" sz="1600" dirty="0"/>
              <a:t>O(n</a:t>
            </a:r>
            <a:r>
              <a:rPr lang="en-CH" sz="1600" baseline="30000" dirty="0"/>
              <a:t>2</a:t>
            </a:r>
            <a:r>
              <a:rPr lang="de-CH" sz="1600" dirty="0"/>
              <a:t>)</a:t>
            </a:r>
            <a:r>
              <a:rPr lang="en-CH" sz="1600" dirty="0"/>
              <a:t> -&gt; Test with 77’264 transactions 40,777 unique items -&gt; 142.3 seconds</a:t>
            </a:r>
          </a:p>
          <a:p>
            <a:pPr marL="285750" lvl="0" indent="-285750" algn="just">
              <a:lnSpc>
                <a:spcPct val="150000"/>
              </a:lnSpc>
              <a:buFontTx/>
              <a:buChar char="-"/>
            </a:pPr>
            <a:r>
              <a:rPr lang="en-CH" sz="1600" dirty="0"/>
              <a:t>There is no advantage in using A-priori, but only the simplicity of algorithm compared to the tree-based FP-Growth</a:t>
            </a:r>
          </a:p>
          <a:p>
            <a:pPr marL="285750" indent="-285750" algn="just">
              <a:lnSpc>
                <a:spcPct val="150000"/>
              </a:lnSpc>
              <a:buFontTx/>
              <a:buChar char="-"/>
            </a:pPr>
            <a:r>
              <a:rPr lang="en-CH" sz="1600" dirty="0"/>
              <a:t>Therefore the author chose to implement and modify the algorithm based on FP-Growth and calls it modified FP-Growth</a:t>
            </a:r>
          </a:p>
          <a:p>
            <a:pPr marL="285750" lvl="0" indent="-285750" algn="just">
              <a:lnSpc>
                <a:spcPct val="150000"/>
              </a:lnSpc>
              <a:buFontTx/>
              <a:buChar char="-"/>
            </a:pPr>
            <a:endParaRPr lang="en-CH"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12393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profit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5579232" cy="3785467"/>
          </a:xfrm>
        </p:spPr>
        <p:txBody>
          <a:bodyPr>
            <a:normAutofit/>
          </a:bodyPr>
          <a:lstStyle/>
          <a:p>
            <a:pPr marL="285750" indent="-285750" algn="just">
              <a:lnSpc>
                <a:spcPct val="150000"/>
              </a:lnSpc>
              <a:buFontTx/>
              <a:buChar char="-"/>
            </a:pPr>
            <a:r>
              <a:rPr lang="en-CH" dirty="0"/>
              <a:t>Finding stronger patterns by filtering support with a profit function. Moreover introduced “associated profit” of an itemset as an additional metric</a:t>
            </a:r>
          </a:p>
          <a:p>
            <a:pPr marL="285750" lvl="0" indent="-285750" algn="just">
              <a:lnSpc>
                <a:spcPct val="150000"/>
              </a:lnSpc>
              <a:buFontTx/>
              <a:buChar char="-"/>
            </a:pPr>
            <a:r>
              <a:rPr lang="en-CH" dirty="0"/>
              <a:t>The same method of filtering and showing “associated profit” allows to have the same items multiple times in a transaction and calculates the average price/profit, instead of only the frequency. </a:t>
            </a:r>
          </a:p>
          <a:p>
            <a:pPr lvl="0" algn="just">
              <a:lnSpc>
                <a:spcPct val="150000"/>
              </a:lnSpc>
            </a:pPr>
            <a:r>
              <a:rPr lang="en-CH" b="1" dirty="0"/>
              <a:t>Example: </a:t>
            </a:r>
            <a:r>
              <a:rPr lang="en-CH" dirty="0"/>
              <a:t>If apples are always bought I</a:t>
            </a:r>
            <a:r>
              <a:rPr lang="en-CH" baseline="-25000" dirty="0"/>
              <a:t>8 </a:t>
            </a:r>
            <a:r>
              <a:rPr lang="en-CH" dirty="0"/>
              <a:t>9 times, but we have only 6 transactions with</a:t>
            </a:r>
            <a:r>
              <a:rPr lang="de-CH" dirty="0"/>
              <a:t> I</a:t>
            </a:r>
            <a:r>
              <a:rPr lang="en-CH" baseline="-25000" dirty="0"/>
              <a:t>6</a:t>
            </a:r>
            <a:r>
              <a:rPr lang="en-CH" dirty="0"/>
              <a:t> , the average price I consider is 9 / 6 * 90 = 135, instead of 90. The standard FP-Growth algorithm will ignore that and only considers the item 1 time with a price of 90.</a:t>
            </a:r>
          </a:p>
          <a:p>
            <a:pPr lvl="0" algn="just">
              <a:lnSpc>
                <a:spcPct val="150000"/>
              </a:lnSpc>
            </a:pPr>
            <a:r>
              <a:rPr lang="en-CH" dirty="0"/>
              <a:t>- The author will use the total profit of I</a:t>
            </a:r>
            <a:r>
              <a:rPr lang="en-CH" baseline="-25000" dirty="0"/>
              <a:t>8 </a:t>
            </a:r>
            <a:r>
              <a:rPr lang="en-CH" dirty="0"/>
              <a:t>as 9 times, when filtering out the minimum support.</a:t>
            </a:r>
            <a:endParaRPr lang="en-CH" baseline="-25000"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9144BEEA-3BB6-FCCB-3FB4-EFD72EA14D71}"/>
              </a:ext>
            </a:extLst>
          </p:cNvPr>
          <p:cNvGraphicFramePr>
            <a:graphicFrameLocks noGrp="1"/>
          </p:cNvGraphicFramePr>
          <p:nvPr>
            <p:extLst>
              <p:ext uri="{D42A27DB-BD31-4B8C-83A1-F6EECF244321}">
                <p14:modId xmlns:p14="http://schemas.microsoft.com/office/powerpoint/2010/main" val="1747434751"/>
              </p:ext>
            </p:extLst>
          </p:nvPr>
        </p:nvGraphicFramePr>
        <p:xfrm>
          <a:off x="6617581" y="1959821"/>
          <a:ext cx="5081083" cy="3935095"/>
        </p:xfrm>
        <a:graphic>
          <a:graphicData uri="http://schemas.openxmlformats.org/drawingml/2006/table">
            <a:tbl>
              <a:tblPr firstRow="1" firstCol="1" bandRow="1"/>
              <a:tblGrid>
                <a:gridCol w="785840">
                  <a:extLst>
                    <a:ext uri="{9D8B030D-6E8A-4147-A177-3AD203B41FA5}">
                      <a16:colId xmlns:a16="http://schemas.microsoft.com/office/drawing/2014/main" val="3815558985"/>
                    </a:ext>
                  </a:extLst>
                </a:gridCol>
                <a:gridCol w="1780186">
                  <a:extLst>
                    <a:ext uri="{9D8B030D-6E8A-4147-A177-3AD203B41FA5}">
                      <a16:colId xmlns:a16="http://schemas.microsoft.com/office/drawing/2014/main" val="29819815"/>
                    </a:ext>
                  </a:extLst>
                </a:gridCol>
                <a:gridCol w="2515057">
                  <a:extLst>
                    <a:ext uri="{9D8B030D-6E8A-4147-A177-3AD203B41FA5}">
                      <a16:colId xmlns:a16="http://schemas.microsoft.com/office/drawing/2014/main" val="3619949102"/>
                    </a:ext>
                  </a:extLst>
                </a:gridCol>
              </a:tblGrid>
              <a:tr h="27175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Items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profits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001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30, 40, 50, 60, 80}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827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30, 40, 50, 60, 70, 80}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2659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30, 40, 90}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97506"/>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4</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6</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50, 70, 80, 90,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06737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50, 90,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4721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80, </a:t>
                      </a:r>
                      <a:r>
                        <a:rPr lang="en-CH" sz="1600" b="1" dirty="0">
                          <a:effectLst/>
                          <a:latin typeface="Roboto" panose="02000000000000000000" pitchFamily="2" charset="0"/>
                          <a:ea typeface="Times New Roman" panose="02020603050405020304" pitchFamily="18" charset="0"/>
                          <a:cs typeface="Arial" panose="020B0604020202020204" pitchFamily="34" charset="0"/>
                        </a:rPr>
                        <a:t>90, 90</a:t>
                      </a:r>
                      <a:r>
                        <a:rPr lang="en-CH" sz="1600" dirty="0">
                          <a:effectLst/>
                          <a:latin typeface="Roboto" panose="02000000000000000000" pitchFamily="2" charset="0"/>
                          <a:ea typeface="Times New Roman" panose="02020603050405020304" pitchFamily="18" charset="0"/>
                          <a:cs typeface="Arial" panose="020B0604020202020204" pitchFamily="34" charset="0"/>
                        </a:rPr>
                        <a:t>,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3485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60, 90}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807749"/>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40,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208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{20, 30, </a:t>
                      </a:r>
                      <a:r>
                        <a:rPr lang="en-CH" sz="1600" b="1">
                          <a:effectLst/>
                          <a:latin typeface="Roboto" panose="02000000000000000000" pitchFamily="2" charset="0"/>
                          <a:ea typeface="Times New Roman" panose="02020603050405020304" pitchFamily="18" charset="0"/>
                          <a:cs typeface="Arial" panose="020B0604020202020204" pitchFamily="34" charset="0"/>
                        </a:rPr>
                        <a:t>90, 90, 90</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11741"/>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{20, 50,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76640"/>
                  </a:ext>
                </a:extLst>
              </a:tr>
            </a:tbl>
          </a:graphicData>
        </a:graphic>
      </p:graphicFrame>
    </p:spTree>
    <p:extLst>
      <p:ext uri="{BB962C8B-B14F-4D97-AF65-F5344CB8AC3E}">
        <p14:creationId xmlns:p14="http://schemas.microsoft.com/office/powerpoint/2010/main" val="10362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Use case to find better </a:t>
            </a:r>
            <a:r>
              <a:rPr lang="en-CH" sz="2400" dirty="0" err="1">
                <a:effectLst/>
                <a:latin typeface="Times New Roman" panose="02020603050405020304" pitchFamily="18" charset="0"/>
                <a:ea typeface="Times New Roman" panose="02020603050405020304" pitchFamily="18" charset="0"/>
              </a:rPr>
              <a:t>itemsets</a:t>
            </a:r>
            <a:r>
              <a:rPr lang="en-CH" sz="2400" dirty="0">
                <a:effectLst/>
                <a:latin typeface="Times New Roman" panose="02020603050405020304" pitchFamily="18" charset="0"/>
                <a:ea typeface="Times New Roman" panose="02020603050405020304" pitchFamily="18" charset="0"/>
              </a:rPr>
              <a:t>/rules</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9" name="Table 8">
            <a:extLst>
              <a:ext uri="{FF2B5EF4-FFF2-40B4-BE49-F238E27FC236}">
                <a16:creationId xmlns:a16="http://schemas.microsoft.com/office/drawing/2014/main" id="{555154DC-0EDA-0AC5-C007-9D1EC0AC083C}"/>
              </a:ext>
            </a:extLst>
          </p:cNvPr>
          <p:cNvGraphicFramePr>
            <a:graphicFrameLocks noGrp="1"/>
          </p:cNvGraphicFramePr>
          <p:nvPr>
            <p:extLst>
              <p:ext uri="{D42A27DB-BD31-4B8C-83A1-F6EECF244321}">
                <p14:modId xmlns:p14="http://schemas.microsoft.com/office/powerpoint/2010/main" val="1355618073"/>
              </p:ext>
            </p:extLst>
          </p:nvPr>
        </p:nvGraphicFramePr>
        <p:xfrm>
          <a:off x="585898" y="2711394"/>
          <a:ext cx="4674259" cy="3689749"/>
        </p:xfrm>
        <a:graphic>
          <a:graphicData uri="http://schemas.openxmlformats.org/drawingml/2006/table">
            <a:tbl>
              <a:tblPr firstRow="1" firstCol="1" bandRow="1"/>
              <a:tblGrid>
                <a:gridCol w="630160">
                  <a:extLst>
                    <a:ext uri="{9D8B030D-6E8A-4147-A177-3AD203B41FA5}">
                      <a16:colId xmlns:a16="http://schemas.microsoft.com/office/drawing/2014/main" val="206520624"/>
                    </a:ext>
                  </a:extLst>
                </a:gridCol>
                <a:gridCol w="612742">
                  <a:extLst>
                    <a:ext uri="{9D8B030D-6E8A-4147-A177-3AD203B41FA5}">
                      <a16:colId xmlns:a16="http://schemas.microsoft.com/office/drawing/2014/main" val="2363351395"/>
                    </a:ext>
                  </a:extLst>
                </a:gridCol>
                <a:gridCol w="1621410">
                  <a:extLst>
                    <a:ext uri="{9D8B030D-6E8A-4147-A177-3AD203B41FA5}">
                      <a16:colId xmlns:a16="http://schemas.microsoft.com/office/drawing/2014/main" val="2951177720"/>
                    </a:ext>
                  </a:extLst>
                </a:gridCol>
                <a:gridCol w="707011">
                  <a:extLst>
                    <a:ext uri="{9D8B030D-6E8A-4147-A177-3AD203B41FA5}">
                      <a16:colId xmlns:a16="http://schemas.microsoft.com/office/drawing/2014/main" val="2208828501"/>
                    </a:ext>
                  </a:extLst>
                </a:gridCol>
                <a:gridCol w="659876">
                  <a:extLst>
                    <a:ext uri="{9D8B030D-6E8A-4147-A177-3AD203B41FA5}">
                      <a16:colId xmlns:a16="http://schemas.microsoft.com/office/drawing/2014/main" val="479884476"/>
                    </a:ext>
                  </a:extLst>
                </a:gridCol>
                <a:gridCol w="443060">
                  <a:extLst>
                    <a:ext uri="{9D8B030D-6E8A-4147-A177-3AD203B41FA5}">
                      <a16:colId xmlns:a16="http://schemas.microsoft.com/office/drawing/2014/main" val="1354899752"/>
                    </a:ext>
                  </a:extLst>
                </a:gridCol>
              </a:tblGrid>
              <a:tr h="232462">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Times New Roman" panose="02020603050405020304" pitchFamily="18" charset="0"/>
                        </a:rPr>
                        <a:t>itemsets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2417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10317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02521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42248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1515966223523303321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5354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27343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034348"/>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09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80196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0591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51571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5289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355038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28883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00233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123450"/>
                  </a:ext>
                </a:extLst>
              </a:tr>
            </a:tbl>
          </a:graphicData>
        </a:graphic>
      </p:graphicFrame>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2464908374"/>
              </p:ext>
            </p:extLst>
          </p:nvPr>
        </p:nvGraphicFramePr>
        <p:xfrm>
          <a:off x="5740923" y="2712247"/>
          <a:ext cx="5759779" cy="3688896"/>
        </p:xfrm>
        <a:graphic>
          <a:graphicData uri="http://schemas.openxmlformats.org/drawingml/2006/table">
            <a:tbl>
              <a:tblPr firstRow="1" firstCol="1" bandRow="1"/>
              <a:tblGrid>
                <a:gridCol w="656034">
                  <a:extLst>
                    <a:ext uri="{9D8B030D-6E8A-4147-A177-3AD203B41FA5}">
                      <a16:colId xmlns:a16="http://schemas.microsoft.com/office/drawing/2014/main" val="2982161464"/>
                    </a:ext>
                  </a:extLst>
                </a:gridCol>
                <a:gridCol w="665115">
                  <a:extLst>
                    <a:ext uri="{9D8B030D-6E8A-4147-A177-3AD203B41FA5}">
                      <a16:colId xmlns:a16="http://schemas.microsoft.com/office/drawing/2014/main" val="1679094055"/>
                    </a:ext>
                  </a:extLst>
                </a:gridCol>
                <a:gridCol w="1542851">
                  <a:extLst>
                    <a:ext uri="{9D8B030D-6E8A-4147-A177-3AD203B41FA5}">
                      <a16:colId xmlns:a16="http://schemas.microsoft.com/office/drawing/2014/main" val="200282591"/>
                    </a:ext>
                  </a:extLst>
                </a:gridCol>
                <a:gridCol w="1524691">
                  <a:extLst>
                    <a:ext uri="{9D8B030D-6E8A-4147-A177-3AD203B41FA5}">
                      <a16:colId xmlns:a16="http://schemas.microsoft.com/office/drawing/2014/main" val="749474371"/>
                    </a:ext>
                  </a:extLst>
                </a:gridCol>
                <a:gridCol w="749105">
                  <a:extLst>
                    <a:ext uri="{9D8B030D-6E8A-4147-A177-3AD203B41FA5}">
                      <a16:colId xmlns:a16="http://schemas.microsoft.com/office/drawing/2014/main" val="4179985739"/>
                    </a:ext>
                  </a:extLst>
                </a:gridCol>
                <a:gridCol w="621983">
                  <a:extLst>
                    <a:ext uri="{9D8B030D-6E8A-4147-A177-3AD203B41FA5}">
                      <a16:colId xmlns:a16="http://schemas.microsoft.com/office/drawing/2014/main" val="4172566987"/>
                    </a:ext>
                  </a:extLst>
                </a:gridCol>
              </a:tblGrid>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itemsets</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64655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66447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2640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6572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41079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1515966223509088567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apple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856.23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2273948297037087396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goodride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48.82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26043"/>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2273948316473492113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162.01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480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97.20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54991"/>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5740923" y="2224815"/>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spTree>
    <p:extLst>
      <p:ext uri="{BB962C8B-B14F-4D97-AF65-F5344CB8AC3E}">
        <p14:creationId xmlns:p14="http://schemas.microsoft.com/office/powerpoint/2010/main" val="19702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Adding extra constraints on the structure of patterns </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Baseline algorithm</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lvl="0" algn="just">
              <a:lnSpc>
                <a:spcPct val="150000"/>
              </a:lnSpc>
            </a:pPr>
            <a:r>
              <a:rPr lang="en-CH" dirty="0"/>
              <a:t>I therefore made an own implementation of the FP-growth algorithm and made some changes</a:t>
            </a:r>
          </a:p>
          <a:p>
            <a:pPr marL="285750" lvl="0" indent="-285750" algn="just">
              <a:lnSpc>
                <a:spcPct val="150000"/>
              </a:lnSpc>
              <a:buFontTx/>
              <a:buChar char="-"/>
            </a:pPr>
            <a:r>
              <a:rPr lang="en-CH" dirty="0"/>
              <a:t>Finding stronger patterns by filtering support with a profit function. Moreover introduced “associated profit” of an itemset as an additional metric</a:t>
            </a:r>
          </a:p>
          <a:p>
            <a:pPr marL="285750" lvl="0" indent="-285750" algn="just">
              <a:lnSpc>
                <a:spcPct val="150000"/>
              </a:lnSpc>
              <a:buFontTx/>
              <a:buChar char="-"/>
            </a:pPr>
            <a:r>
              <a:rPr lang="en-CH" dirty="0"/>
              <a:t>The same method of filtering and showing “associated profit” allows to have the same items multiple times in a transaction and calculates the average price/profit, instead of only the frequency. </a:t>
            </a:r>
            <a:r>
              <a:rPr lang="en-CH" b="1" dirty="0"/>
              <a:t>Example: </a:t>
            </a:r>
            <a:r>
              <a:rPr lang="en-CH" dirty="0"/>
              <a:t>If apples are always bought 5 times per transaction in average and priced per apple, then the item apple will have the average price of 5 apples per item</a:t>
            </a:r>
          </a:p>
          <a:p>
            <a:pPr marL="285750" lvl="0" indent="-285750" algn="just">
              <a:lnSpc>
                <a:spcPct val="150000"/>
              </a:lnSpc>
              <a:buFontTx/>
              <a:buChar char="-"/>
            </a:pPr>
            <a:r>
              <a:rPr lang="en-CH" dirty="0"/>
              <a:t>Additionally introduced a date-decay function, in which weighs the more recent transactions higher than the older ones. However this feature should be chosen carefully</a:t>
            </a:r>
          </a:p>
          <a:p>
            <a:pPr marL="285750" lvl="0" indent="-285750" algn="just">
              <a:lnSpc>
                <a:spcPct val="150000"/>
              </a:lnSpc>
              <a:buFontTx/>
              <a:buChar char="-"/>
            </a:pPr>
            <a:r>
              <a:rPr lang="en-CH" dirty="0"/>
              <a:t>At last, I simplified the algorithm to show only 1 path, according to descending frequency.</a:t>
            </a:r>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4031015960"/>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1691</Words>
  <Application>Microsoft Office PowerPoint</Application>
  <PresentationFormat>Widescreen</PresentationFormat>
  <Paragraphs>433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 Math</vt:lpstr>
      <vt:lpstr>HSE Sans</vt:lpstr>
      <vt:lpstr>Roboto</vt:lpstr>
      <vt:lpstr>Times New Roman</vt:lpstr>
      <vt:lpstr>Office Theme</vt:lpstr>
      <vt:lpstr>Detecting patterns in purchase-history using association rule learning methods</vt:lpstr>
      <vt:lpstr>Introduction to association rule learning methods and limitations</vt:lpstr>
      <vt:lpstr>Key terms by Agrawal et al. [1] </vt:lpstr>
      <vt:lpstr>Research directions of traditional association rule learning methods</vt:lpstr>
      <vt:lpstr>Modified FP-growth Baseline algorithm </vt:lpstr>
      <vt:lpstr>Modified FP-growth Implementation of a profit function </vt:lpstr>
      <vt:lpstr>Modified FP-growth Use case to find better itemsets/rules </vt:lpstr>
      <vt:lpstr>Adding extra constraints on the structure of patterns  Baseline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David Schmid</cp:lastModifiedBy>
  <cp:revision>22</cp:revision>
  <cp:lastPrinted>2021-11-11T13:08:42Z</cp:lastPrinted>
  <dcterms:created xsi:type="dcterms:W3CDTF">2021-11-11T08:52:47Z</dcterms:created>
  <dcterms:modified xsi:type="dcterms:W3CDTF">2023-01-02T15:29:12Z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