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86" r:id="rId5"/>
    <p:sldId id="287" r:id="rId6"/>
    <p:sldId id="302" r:id="rId7"/>
    <p:sldId id="300" r:id="rId8"/>
    <p:sldId id="301" r:id="rId9"/>
    <p:sldId id="304" r:id="rId10"/>
    <p:sldId id="305" r:id="rId11"/>
    <p:sldId id="306" r:id="rId12"/>
    <p:sldId id="303" r:id="rId13"/>
    <p:sldId id="307" r:id="rId14"/>
    <p:sldId id="308" r:id="rId15"/>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5"/>
    <p:restoredTop sz="94694"/>
  </p:normalViewPr>
  <p:slideViewPr>
    <p:cSldViewPr snapToGrid="0" snapToObjects="1">
      <p:cViewPr varScale="1">
        <p:scale>
          <a:sx n="102" d="100"/>
          <a:sy n="102" d="100"/>
        </p:scale>
        <p:origin x="1020" y="108"/>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01/08/2023</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p:txBody>
          <a:bodyPr/>
          <a:lstStyle/>
          <a:p>
            <a:r>
              <a:rPr lang="de-CH" dirty="0" err="1"/>
              <a:t>Detecting</a:t>
            </a:r>
            <a:r>
              <a:rPr lang="en-CH" dirty="0"/>
              <a:t> </a:t>
            </a:r>
            <a:r>
              <a:rPr lang="de-CH" dirty="0" err="1"/>
              <a:t>patterns</a:t>
            </a:r>
            <a:r>
              <a:rPr lang="en-CH" dirty="0"/>
              <a:t> </a:t>
            </a:r>
            <a:r>
              <a:rPr lang="de-CH" dirty="0"/>
              <a:t>in</a:t>
            </a:r>
            <a:r>
              <a:rPr lang="en-CH" dirty="0"/>
              <a:t> </a:t>
            </a:r>
            <a:r>
              <a:rPr lang="de-CH" dirty="0" err="1"/>
              <a:t>purchase-history</a:t>
            </a:r>
            <a:r>
              <a:rPr lang="en-CH" dirty="0"/>
              <a:t> </a:t>
            </a:r>
            <a:r>
              <a:rPr lang="de-CH" dirty="0" err="1"/>
              <a:t>using</a:t>
            </a:r>
            <a:r>
              <a:rPr lang="en-CH" dirty="0"/>
              <a:t> </a:t>
            </a:r>
            <a:r>
              <a:rPr lang="de-CH" dirty="0" err="1"/>
              <a:t>association</a:t>
            </a:r>
            <a:r>
              <a:rPr lang="en-CH" dirty="0"/>
              <a:t> </a:t>
            </a:r>
            <a:r>
              <a:rPr lang="de-CH" dirty="0" err="1"/>
              <a:t>rule</a:t>
            </a:r>
            <a:r>
              <a:rPr lang="en-CH" dirty="0"/>
              <a:t> </a:t>
            </a:r>
            <a:r>
              <a:rPr lang="de-CH" dirty="0" err="1"/>
              <a:t>learning</a:t>
            </a:r>
            <a:r>
              <a:rPr lang="en-CH" dirty="0"/>
              <a:t> </a:t>
            </a:r>
            <a:r>
              <a:rPr lang="de-CH" dirty="0" err="1"/>
              <a:t>methods</a:t>
            </a:r>
            <a:endParaRPr lang="ru-RU" dirty="0"/>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p:txBody>
          <a:bodyPr/>
          <a:lstStyle/>
          <a:p>
            <a:r>
              <a:rPr lang="en-CH" dirty="0"/>
              <a:t>Faculty of</a:t>
            </a:r>
          </a:p>
          <a:p>
            <a:r>
              <a:rPr lang="en-CH" dirty="0"/>
              <a:t>Computer Science</a:t>
            </a:r>
            <a:endParaRPr lang="ru-RU"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r>
              <a:rPr lang="en-CH" dirty="0"/>
              <a:t>Master of Data Science Program</a:t>
            </a:r>
            <a:endParaRPr lang="ru-RU"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en-CH" dirty="0"/>
              <a:t>Moscow</a:t>
            </a:r>
          </a:p>
          <a:p>
            <a:r>
              <a:rPr lang="en-CH" dirty="0"/>
              <a:t>2023</a:t>
            </a:r>
            <a:endParaRPr lang="ru-RU" dirty="0"/>
          </a:p>
        </p:txBody>
      </p:sp>
    </p:spTree>
    <p:extLst>
      <p:ext uri="{BB962C8B-B14F-4D97-AF65-F5344CB8AC3E}">
        <p14:creationId xmlns:p14="http://schemas.microsoft.com/office/powerpoint/2010/main" val="145221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Adding extra constraints on the structure of patterns </a:t>
            </a:r>
            <a:br>
              <a:rPr lang="en-CH" sz="2400" dirty="0">
                <a:effectLst/>
                <a:latin typeface="Times New Roman" panose="02020603050405020304" pitchFamily="18" charset="0"/>
                <a:ea typeface="Times New Roman" panose="02020603050405020304" pitchFamily="18" charset="0"/>
              </a:rPr>
            </a:br>
            <a:r>
              <a:rPr lang="en-CH" dirty="0">
                <a:latin typeface="Times New Roman" panose="02020603050405020304" pitchFamily="18" charset="0"/>
                <a:ea typeface="Times New Roman" panose="02020603050405020304" pitchFamily="18" charset="0"/>
              </a:rPr>
              <a:t>Showing only the most frequent path</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marL="285750" lvl="0" indent="-285750">
              <a:lnSpc>
                <a:spcPct val="150000"/>
              </a:lnSpc>
              <a:buFontTx/>
              <a:buChar char="-"/>
            </a:pPr>
            <a:r>
              <a:rPr lang="en-CH" dirty="0"/>
              <a:t>The limitation is further stated in a paper by </a:t>
            </a:r>
            <a:r>
              <a:rPr lang="en-US" dirty="0" err="1"/>
              <a:t>Kotsiantis</a:t>
            </a:r>
            <a:r>
              <a:rPr lang="en-US" dirty="0"/>
              <a:t>, S. and </a:t>
            </a:r>
            <a:r>
              <a:rPr lang="en-US" dirty="0" err="1"/>
              <a:t>Kanellopoulos</a:t>
            </a:r>
            <a:r>
              <a:rPr lang="en-US" dirty="0"/>
              <a:t>, D (2006) [</a:t>
            </a:r>
            <a:r>
              <a:rPr lang="en-CH" dirty="0"/>
              <a:t>2</a:t>
            </a:r>
            <a:r>
              <a:rPr lang="en-US" dirty="0"/>
              <a:t>]:</a:t>
            </a:r>
            <a:br>
              <a:rPr lang="en-CH" dirty="0"/>
            </a:br>
            <a:r>
              <a:rPr lang="en-US" dirty="0"/>
              <a:t>"In many cases, the algorithms generate an extremely large number of association rules, often in thousands or even millions. Further, the association rules are sometimes very large. It is nearly impossible for the end users to comprehend or validate such a large number of complex association rules, thereby limiting the usefulness of the data mining results." </a:t>
            </a:r>
            <a:endParaRPr lang="en-CH" dirty="0"/>
          </a:p>
          <a:p>
            <a:pPr marL="285750" indent="-285750" algn="just">
              <a:lnSpc>
                <a:spcPct val="150000"/>
              </a:lnSpc>
              <a:buFontTx/>
              <a:buChar char="-"/>
            </a:pPr>
            <a:r>
              <a:rPr lang="en-CH" dirty="0"/>
              <a:t>To ad</a:t>
            </a:r>
            <a:r>
              <a:rPr lang="de-CH" dirty="0"/>
              <a:t>d</a:t>
            </a:r>
            <a:r>
              <a:rPr lang="en-CH" dirty="0" err="1"/>
              <a:t>ress</a:t>
            </a:r>
            <a:r>
              <a:rPr lang="en-CH" dirty="0"/>
              <a:t> that statement, the author restricts the modified FP-growth algorithm to only 1 path per itemset. It is always the path already existing in the FP-tree structure (sorted descending by support). </a:t>
            </a:r>
          </a:p>
          <a:p>
            <a:pPr marL="285750" lvl="0" indent="-285750" algn="just">
              <a:lnSpc>
                <a:spcPct val="150000"/>
              </a:lnSpc>
              <a:buFontTx/>
              <a:buChar char="-"/>
            </a:pPr>
            <a:r>
              <a:rPr lang="en-CH" dirty="0"/>
              <a:t>Potentially we can loose important rules; however we can at the same time gain stronger and more relevant rules, without any further post-processing.</a:t>
            </a: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2197340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a:bodyPr>
          <a:lstStyle/>
          <a:p>
            <a:r>
              <a:rPr lang="en-CH" sz="2400" dirty="0">
                <a:effectLst/>
                <a:latin typeface="Times New Roman" panose="02020603050405020304" pitchFamily="18" charset="0"/>
                <a:ea typeface="Times New Roman" panose="02020603050405020304" pitchFamily="18" charset="0"/>
              </a:rPr>
              <a:t>Conclusion</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marL="285750" lvl="0" indent="-285750">
              <a:lnSpc>
                <a:spcPct val="150000"/>
              </a:lnSpc>
              <a:buFontTx/>
              <a:buChar char="-"/>
            </a:pPr>
            <a:r>
              <a:rPr lang="en-CH" dirty="0"/>
              <a:t>The author tried to ad</a:t>
            </a:r>
            <a:r>
              <a:rPr lang="de-CH" dirty="0"/>
              <a:t>d</a:t>
            </a:r>
            <a:r>
              <a:rPr lang="en-CH" dirty="0" err="1"/>
              <a:t>ress</a:t>
            </a:r>
            <a:r>
              <a:rPr lang="en-CH" dirty="0"/>
              <a:t> the shortcomings of the traditional association rules algorithms by an own modified implementation of the FP-Growth algorithm</a:t>
            </a:r>
          </a:p>
          <a:p>
            <a:pPr marL="285750" lvl="0" indent="-285750">
              <a:lnSpc>
                <a:spcPct val="150000"/>
              </a:lnSpc>
              <a:buFontTx/>
              <a:buChar char="-"/>
            </a:pPr>
            <a:r>
              <a:rPr lang="en-CH" dirty="0"/>
              <a:t>It could be shown by 3 experiments on transaction datasets, that a profit-based algorithm will lead to stronger and better </a:t>
            </a:r>
            <a:r>
              <a:rPr lang="en-CH" dirty="0" err="1"/>
              <a:t>itemsets</a:t>
            </a:r>
            <a:r>
              <a:rPr lang="en-CH" dirty="0"/>
              <a:t>, and solves the problem of multiple items per transaction by recalculating a new average profit per item</a:t>
            </a:r>
          </a:p>
          <a:p>
            <a:pPr marL="285750" lvl="0" indent="-285750">
              <a:lnSpc>
                <a:spcPct val="150000"/>
              </a:lnSpc>
              <a:buFontTx/>
              <a:buChar char="-"/>
            </a:pPr>
            <a:r>
              <a:rPr lang="en-US" dirty="0"/>
              <a:t>Future research in implementing especially a profit-metric as filter criteria and solving the multi-item transaction can further focus on materializing and measuring the benefit of such an approach and further modify the function to standardize a proven approach for businesses in the real world. Moreover, the implementation of the modified FP-growth can be further optimized.</a:t>
            </a:r>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136289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046778" cy="777025"/>
          </a:xfrm>
        </p:spPr>
        <p:txBody>
          <a:bodyPr/>
          <a:lstStyle/>
          <a:p>
            <a:r>
              <a:rPr lang="en-CH" dirty="0"/>
              <a:t>Introduction to association rule learning methods and limitations</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379662"/>
            <a:ext cx="11178755" cy="4068271"/>
          </a:xfrm>
        </p:spPr>
        <p:txBody>
          <a:bodyPr>
            <a:normAutofit/>
          </a:bodyPr>
          <a:lstStyle/>
          <a:p>
            <a:pPr marL="342900" indent="-342900">
              <a:buAutoNum type="arabicPeriod"/>
            </a:pPr>
            <a:r>
              <a:rPr lang="en-US" dirty="0"/>
              <a:t>W</a:t>
            </a:r>
            <a:r>
              <a:rPr lang="en-CH" dirty="0"/>
              <a:t>ell known implementations like A-Priori, Eclat and FP-Growth</a:t>
            </a:r>
          </a:p>
          <a:p>
            <a:pPr marL="342900" indent="-342900">
              <a:buAutoNum type="arabicPeriod"/>
            </a:pPr>
            <a:r>
              <a:rPr lang="en-CH" dirty="0"/>
              <a:t>Association rule learning is a relatively simple and powerful data mining method to find the associative items. It addresses the main question: What items are bought together?</a:t>
            </a:r>
          </a:p>
          <a:p>
            <a:pPr marL="342900" indent="-342900">
              <a:buAutoNum type="arabicPeriod"/>
            </a:pPr>
            <a:r>
              <a:rPr lang="en-CH" dirty="0"/>
              <a:t>Use case is recommendation system (online-store) or shelf-management (traditional  physical store)</a:t>
            </a:r>
          </a:p>
          <a:p>
            <a:pPr marL="342900" indent="-342900">
              <a:buAutoNum type="arabicPeriod"/>
            </a:pPr>
            <a:r>
              <a:rPr lang="en-CH" dirty="0"/>
              <a:t>The limitation of the traditional algorithms is already stated by Agrawal et al. [1] the inventors of the early a-priori algorithm in 1993:  </a:t>
            </a:r>
            <a:br>
              <a:rPr lang="en-CH" dirty="0"/>
            </a:br>
            <a:r>
              <a:rPr lang="en-CH" dirty="0"/>
              <a:t>“</a:t>
            </a:r>
            <a:r>
              <a:rPr lang="en-US" dirty="0"/>
              <a:t>The algorithm proposed in this paper is targeted at discovering qualitative rules. However, the rules we discover are not classification rules. We have no pre-specified classes. Rather, we find all the rules that describe the association between sets of items.</a:t>
            </a:r>
            <a:endParaRPr lang="en-CH" dirty="0"/>
          </a:p>
          <a:p>
            <a:pPr marL="342900" indent="-342900">
              <a:buFont typeface="+mj-lt"/>
              <a:buAutoNum type="arabicPeriod"/>
            </a:pPr>
            <a:r>
              <a:rPr lang="en-CH" dirty="0"/>
              <a:t>The limitation is further stated in a paper by </a:t>
            </a:r>
            <a:r>
              <a:rPr lang="en-US" dirty="0" err="1"/>
              <a:t>Kotsiantis</a:t>
            </a:r>
            <a:r>
              <a:rPr lang="en-US" dirty="0"/>
              <a:t>, S. and </a:t>
            </a:r>
            <a:r>
              <a:rPr lang="en-US" dirty="0" err="1"/>
              <a:t>Kanellopoulos</a:t>
            </a:r>
            <a:r>
              <a:rPr lang="en-US" dirty="0"/>
              <a:t>, D (2006) [</a:t>
            </a:r>
            <a:r>
              <a:rPr lang="en-CH" dirty="0"/>
              <a:t>2</a:t>
            </a:r>
            <a:r>
              <a:rPr lang="en-US" dirty="0"/>
              <a:t>]:</a:t>
            </a:r>
            <a:br>
              <a:rPr lang="en-CH" dirty="0"/>
            </a:br>
            <a:r>
              <a:rPr lang="en-US" dirty="0"/>
              <a:t>"In many cases, the algorithms generate an extremely large number of association rules, often in thousands or even millions. Further, the association rules are sometimes very large. It is nearly impossible for the end users to comprehend or validate such a large number of complex association rules, thereby limiting the usefulness of the data mining results." </a:t>
            </a:r>
            <a:endParaRPr lang="en-CH" dirty="0"/>
          </a:p>
          <a:p>
            <a:pPr marL="342900" indent="-342900">
              <a:buFont typeface="+mj-lt"/>
              <a:buAutoNum type="arabicPeriod"/>
            </a:pPr>
            <a:r>
              <a:rPr lang="en-CH" dirty="0"/>
              <a:t>Moreover, </a:t>
            </a:r>
            <a:r>
              <a:rPr lang="en-CH" b="1" dirty="0"/>
              <a:t>a non-academic online article </a:t>
            </a:r>
            <a:r>
              <a:rPr lang="de-CH" dirty="0" err="1"/>
              <a:t>by</a:t>
            </a:r>
            <a:r>
              <a:rPr lang="de-CH" dirty="0"/>
              <a:t> Chou, T [3]</a:t>
            </a:r>
            <a:r>
              <a:rPr lang="en-CH" b="1" dirty="0"/>
              <a:t> </a:t>
            </a:r>
            <a:r>
              <a:rPr lang="en-CH" dirty="0"/>
              <a:t>(2020) states the limitation for businesses:</a:t>
            </a:r>
            <a:br>
              <a:rPr lang="en-CH" dirty="0"/>
            </a:br>
            <a:r>
              <a:rPr lang="en-US" dirty="0"/>
              <a:t>I would like to share an interesting story. While I was writing this article after work, a full-time engineer walked by, and he saw that I was writing something about A-priori and</a:t>
            </a:r>
            <a:r>
              <a:rPr lang="en-CH" dirty="0"/>
              <a:t> F-</a:t>
            </a:r>
            <a:r>
              <a:rPr lang="en-US" dirty="0"/>
              <a:t>Growth. He said, "Interesting, but not realistic." He further explained that this algorithm doesn't take weighing under consideration. For example, what about a transaction with multiple same items? There are also more subtle conditions that are not included in this algorithm. And that's why companies won't implement this in their business."</a:t>
            </a:r>
            <a:endParaRPr lang="en-CH" dirty="0"/>
          </a:p>
          <a:p>
            <a:pPr marL="442913" algn="just"/>
            <a:endParaRPr lang="en-CH" dirty="0"/>
          </a:p>
          <a:p>
            <a:pPr marL="442913" algn="just"/>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26138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046778" cy="777025"/>
          </a:xfrm>
        </p:spPr>
        <p:txBody>
          <a:bodyPr/>
          <a:lstStyle/>
          <a:p>
            <a:r>
              <a:rPr lang="en-CH" dirty="0"/>
              <a:t>Key terms by Agrawal et al. [1] </a:t>
            </a:r>
            <a:endParaRPr lang="ru-RU" dirty="0"/>
          </a:p>
        </p:txBody>
      </p:sp>
      <mc:AlternateContent xmlns:mc="http://schemas.openxmlformats.org/markup-compatibility/2006" xmlns:a14="http://schemas.microsoft.com/office/drawing/2010/main">
        <mc:Choice Requires="a14">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6201402" cy="4068271"/>
              </a:xfrm>
            </p:spPr>
            <p:txBody>
              <a:bodyPr>
                <a:normAutofit/>
              </a:bodyPr>
              <a:lstStyle/>
              <a:p>
                <a:r>
                  <a:rPr lang="en-CH" sz="1400" dirty="0">
                    <a:latin typeface="HSE Sans" panose="02000000000000000000"/>
                  </a:rPr>
                  <a:t>Let T be the database/dataset of transactions.</a:t>
                </a:r>
                <a:br>
                  <a:rPr lang="en-CH" sz="1400" dirty="0"/>
                </a:br>
                <a:r>
                  <a:rPr lang="en-CH" sz="1400" dirty="0">
                    <a:latin typeface="HSE Sans" panose="02000000000000000000"/>
                  </a:rPr>
                  <a:t>Let </a:t>
                </a:r>
                <a14:m>
                  <m:oMath xmlns:m="http://schemas.openxmlformats.org/officeDocument/2006/math">
                    <m:d>
                      <m:dPr>
                        <m:begChr m:val="{"/>
                        <m:endChr m:val="}"/>
                        <m:ctrlPr>
                          <a:rPr lang="en-CH" sz="1400" i="1">
                            <a:latin typeface="Cambria Math" panose="02040503050406030204" pitchFamily="18" charset="0"/>
                          </a:rPr>
                        </m:ctrlPr>
                      </m:dPr>
                      <m:e>
                        <m:sSub>
                          <m:sSubPr>
                            <m:ctrlPr>
                              <a:rPr lang="en-CH" sz="1400" i="1">
                                <a:latin typeface="Cambria Math" panose="02040503050406030204" pitchFamily="18" charset="0"/>
                              </a:rPr>
                            </m:ctrlPr>
                          </m:sSubPr>
                          <m:e>
                            <m:r>
                              <a:rPr lang="en-CH" sz="1400">
                                <a:latin typeface="Cambria Math" panose="02040503050406030204" pitchFamily="18" charset="0"/>
                              </a:rPr>
                              <m:t>𝑇</m:t>
                            </m:r>
                          </m:e>
                          <m:sub>
                            <m:r>
                              <a:rPr lang="en-CH" sz="1400">
                                <a:latin typeface="Cambria Math" panose="02040503050406030204" pitchFamily="18" charset="0"/>
                              </a:rPr>
                              <m:t>0</m:t>
                            </m:r>
                          </m:sub>
                        </m:sSub>
                        <m:r>
                          <a:rPr lang="en-CH" sz="1400">
                            <a:latin typeface="Cambria Math" panose="02040503050406030204" pitchFamily="18" charset="0"/>
                          </a:rPr>
                          <m:t>, </m:t>
                        </m:r>
                        <m:sSub>
                          <m:sSubPr>
                            <m:ctrlPr>
                              <a:rPr lang="en-CH" sz="1400" i="1">
                                <a:latin typeface="Cambria Math" panose="02040503050406030204" pitchFamily="18" charset="0"/>
                              </a:rPr>
                            </m:ctrlPr>
                          </m:sSubPr>
                          <m:e>
                            <m:r>
                              <a:rPr lang="en-CH" sz="1400">
                                <a:latin typeface="Cambria Math" panose="02040503050406030204" pitchFamily="18" charset="0"/>
                              </a:rPr>
                              <m:t>𝑇</m:t>
                            </m:r>
                          </m:e>
                          <m:sub>
                            <m:r>
                              <a:rPr lang="en-CH" sz="1400">
                                <a:latin typeface="Cambria Math" panose="02040503050406030204" pitchFamily="18" charset="0"/>
                              </a:rPr>
                              <m:t>1</m:t>
                            </m:r>
                          </m:sub>
                        </m:sSub>
                        <m:r>
                          <a:rPr lang="en-CH" sz="1400">
                            <a:latin typeface="Cambria Math" panose="02040503050406030204" pitchFamily="18" charset="0"/>
                          </a:rPr>
                          <m:t>, . . . , </m:t>
                        </m:r>
                        <m:sSub>
                          <m:sSubPr>
                            <m:ctrlPr>
                              <a:rPr lang="en-CH" sz="1400" i="1">
                                <a:latin typeface="Cambria Math" panose="02040503050406030204" pitchFamily="18" charset="0"/>
                              </a:rPr>
                            </m:ctrlPr>
                          </m:sSubPr>
                          <m:e>
                            <m:r>
                              <a:rPr lang="en-CH" sz="1400">
                                <a:latin typeface="Cambria Math" panose="02040503050406030204" pitchFamily="18" charset="0"/>
                              </a:rPr>
                              <m:t>𝑇</m:t>
                            </m:r>
                          </m:e>
                          <m:sub>
                            <m:r>
                              <a:rPr lang="en-CH" sz="1400">
                                <a:latin typeface="Cambria Math" panose="02040503050406030204" pitchFamily="18" charset="0"/>
                              </a:rPr>
                              <m:t>9</m:t>
                            </m:r>
                          </m:sub>
                        </m:sSub>
                      </m:e>
                    </m:d>
                    <m:r>
                      <a:rPr lang="en-CH" sz="1400">
                        <a:latin typeface="Cambria Math" panose="02040503050406030204" pitchFamily="18" charset="0"/>
                      </a:rPr>
                      <m:t>⊂</m:t>
                    </m:r>
                    <m:r>
                      <a:rPr lang="en-CH" sz="1400">
                        <a:latin typeface="Cambria Math" panose="02040503050406030204" pitchFamily="18" charset="0"/>
                      </a:rPr>
                      <m:t>𝑇</m:t>
                    </m:r>
                  </m:oMath>
                </a14:m>
                <a:br>
                  <a:rPr lang="en-CH" sz="1400" dirty="0">
                    <a:latin typeface="HSE Sans" panose="02000000000000000000"/>
                  </a:rPr>
                </a:br>
                <a:r>
                  <a:rPr lang="en-CH" sz="1400" dirty="0">
                    <a:latin typeface="HSE Sans" panose="02000000000000000000"/>
                  </a:rPr>
                  <a:t>Let X be a set of items in each transaction.</a:t>
                </a:r>
                <a:br>
                  <a:rPr lang="en-CH" sz="1400" dirty="0">
                    <a:latin typeface="HSE Sans" panose="02000000000000000000"/>
                  </a:rPr>
                </a:br>
                <a:r>
                  <a:rPr lang="en-CH" sz="1400" dirty="0">
                    <a:latin typeface="HSE Sans" panose="02000000000000000000"/>
                  </a:rPr>
                  <a:t>A transaction Tn satisfies X if all X items commonly occur in Tn.</a:t>
                </a:r>
              </a:p>
              <a:p>
                <a:r>
                  <a:rPr lang="en-CH" sz="1400" dirty="0">
                    <a:latin typeface="HSE Sans" panose="02000000000000000000"/>
                  </a:rPr>
                  <a:t>The number of elements of X is 10.</a:t>
                </a:r>
                <a:br>
                  <a:rPr lang="en-CH" sz="1400" dirty="0">
                    <a:latin typeface="HSE Sans" panose="02000000000000000000"/>
                  </a:rPr>
                </a:br>
                <a:r>
                  <a:rPr lang="en-CH" sz="1400" dirty="0">
                    <a:latin typeface="HSE Sans" panose="02000000000000000000"/>
                  </a:rPr>
                  <a:t>If </a:t>
                </a:r>
                <a14:m>
                  <m:oMath xmlns:m="http://schemas.openxmlformats.org/officeDocument/2006/math">
                    <m:sSub>
                      <m:sSubPr>
                        <m:ctrlPr>
                          <a:rPr lang="en-CH" sz="1400" i="1">
                            <a:latin typeface="Cambria Math" panose="02040503050406030204" pitchFamily="18" charset="0"/>
                          </a:rPr>
                        </m:ctrlPr>
                      </m:sSubPr>
                      <m:e>
                        <m:r>
                          <a:rPr lang="en-CH" sz="1400">
                            <a:latin typeface="Cambria Math" panose="02040503050406030204" pitchFamily="18" charset="0"/>
                          </a:rPr>
                          <m:t>{</m:t>
                        </m:r>
                        <m:r>
                          <a:rPr lang="en-CH" sz="1400">
                            <a:latin typeface="Cambria Math" panose="02040503050406030204" pitchFamily="18" charset="0"/>
                          </a:rPr>
                          <m:t>𝐼</m:t>
                        </m:r>
                      </m:e>
                      <m:sub>
                        <m:r>
                          <a:rPr lang="en-CH" sz="1400">
                            <a:latin typeface="Cambria Math" panose="02040503050406030204" pitchFamily="18" charset="0"/>
                          </a:rPr>
                          <m:t>0</m:t>
                        </m:r>
                      </m:sub>
                    </m:sSub>
                    <m:r>
                      <a:rPr lang="en-CH" sz="1400">
                        <a:latin typeface="Cambria Math" panose="02040503050406030204" pitchFamily="18" charset="0"/>
                      </a:rPr>
                      <m:t>}⊂</m:t>
                    </m:r>
                    <m:r>
                      <a:rPr lang="en-CH" sz="1400">
                        <a:latin typeface="Cambria Math" panose="02040503050406030204" pitchFamily="18" charset="0"/>
                      </a:rPr>
                      <m:t>𝑋</m:t>
                    </m:r>
                    <m:r>
                      <a:rPr lang="en-CH" sz="1400" b="0" i="0" smtClean="0">
                        <a:latin typeface="Cambria Math" panose="02040503050406030204" pitchFamily="18" charset="0"/>
                      </a:rPr>
                      <m:t>,</m:t>
                    </m:r>
                  </m:oMath>
                </a14:m>
                <a:br>
                  <a:rPr lang="en-CH" sz="1400" dirty="0">
                    <a:latin typeface="HSE Sans" panose="02000000000000000000"/>
                  </a:rPr>
                </a:br>
                <a:r>
                  <a:rPr lang="en-CH" sz="1400" dirty="0">
                    <a:latin typeface="HSE Sans" panose="02000000000000000000"/>
                  </a:rPr>
                  <a:t>then T satisfies X in 8 transactions.</a:t>
                </a:r>
                <a:br>
                  <a:rPr lang="en-CH" sz="1400" dirty="0">
                    <a:latin typeface="HSE Sans" panose="02000000000000000000"/>
                  </a:rPr>
                </a:br>
                <a:r>
                  <a:rPr lang="en-CH" sz="1400" dirty="0">
                    <a:latin typeface="HSE Sans" panose="02000000000000000000"/>
                  </a:rPr>
                  <a:t>Therefore the support of X is 0.8.</a:t>
                </a:r>
              </a:p>
              <a:p>
                <a:r>
                  <a:rPr lang="en-US" sz="1400" dirty="0">
                    <a:latin typeface="HSE Sans" panose="02000000000000000000"/>
                  </a:rPr>
                  <a:t>First path:</a:t>
                </a:r>
                <a:br>
                  <a:rPr lang="en-CH" sz="1400" dirty="0">
                    <a:latin typeface="HSE Sans" panose="02000000000000000000"/>
                  </a:rPr>
                </a:br>
                <a:r>
                  <a:rPr lang="en-US" sz="1400" dirty="0">
                    <a:latin typeface="HSE Sans" panose="02000000000000000000"/>
                  </a:rPr>
                  <a:t>I</a:t>
                </a:r>
                <a:r>
                  <a:rPr lang="en-CH" sz="1400" baseline="-25000" dirty="0">
                    <a:latin typeface="HSE Sans" panose="02000000000000000000"/>
                  </a:rPr>
                  <a:t>0</a:t>
                </a:r>
                <a:r>
                  <a:rPr lang="en-CH" sz="1400" dirty="0">
                    <a:latin typeface="HSE Sans" panose="02000000000000000000"/>
                  </a:rPr>
                  <a:t> </a:t>
                </a:r>
                <a:r>
                  <a:rPr lang="en-US" sz="1400" dirty="0">
                    <a:latin typeface="HSE Sans" panose="02000000000000000000"/>
                  </a:rPr>
                  <a:t>→ I</a:t>
                </a:r>
                <a:r>
                  <a:rPr lang="en-CH" sz="1400" baseline="-25000" dirty="0">
                    <a:latin typeface="HSE Sans" panose="02000000000000000000"/>
                  </a:rPr>
                  <a:t>1</a:t>
                </a:r>
                <a:r>
                  <a:rPr lang="en-US" sz="1400" dirty="0">
                    <a:latin typeface="HSE Sans" panose="02000000000000000000"/>
                  </a:rPr>
                  <a:t>, where I</a:t>
                </a:r>
                <a:r>
                  <a:rPr lang="en-CH" sz="1400" baseline="-25000" dirty="0">
                    <a:latin typeface="HSE Sans" panose="02000000000000000000"/>
                  </a:rPr>
                  <a:t>0</a:t>
                </a:r>
                <a:r>
                  <a:rPr lang="en-US" sz="1400" dirty="0">
                    <a:latin typeface="HSE Sans" panose="02000000000000000000"/>
                  </a:rPr>
                  <a:t> is the antecedent, and I</a:t>
                </a:r>
                <a:r>
                  <a:rPr lang="en-US" sz="1400" baseline="-25000" dirty="0">
                    <a:latin typeface="HSE Sans" panose="02000000000000000000"/>
                  </a:rPr>
                  <a:t>1</a:t>
                </a:r>
                <a:r>
                  <a:rPr lang="en-US" sz="1400" dirty="0">
                    <a:latin typeface="HSE Sans" panose="02000000000000000000"/>
                  </a:rPr>
                  <a:t> is the consequent, building the </a:t>
                </a:r>
                <a:r>
                  <a:rPr lang="en-US" sz="1400" dirty="0" err="1">
                    <a:latin typeface="HSE Sans" panose="02000000000000000000"/>
                  </a:rPr>
                  <a:t>itemsets</a:t>
                </a:r>
                <a:r>
                  <a:rPr lang="en-US" sz="1400" dirty="0">
                    <a:latin typeface="HSE Sans" panose="02000000000000000000"/>
                  </a:rPr>
                  <a:t> X.</a:t>
                </a:r>
                <a:endParaRPr lang="en-CH" sz="1400" dirty="0">
                  <a:latin typeface="HSE Sans" panose="02000000000000000000"/>
                </a:endParaRPr>
              </a:p>
              <a:p>
                <a:r>
                  <a:rPr lang="en-US" sz="1400" dirty="0">
                    <a:latin typeface="HSE Sans" panose="02000000000000000000"/>
                  </a:rPr>
                  <a:t>First path’s confidence:</a:t>
                </a:r>
              </a:p>
              <a:p>
                <a:r>
                  <a:rPr lang="en-US" sz="1400" dirty="0">
                    <a:latin typeface="HSE Sans" panose="02000000000000000000"/>
                  </a:rPr>
                  <a:t>Support of I</a:t>
                </a:r>
                <a:r>
                  <a:rPr lang="en-CH" sz="1400" baseline="-25000" dirty="0">
                    <a:latin typeface="HSE Sans" panose="02000000000000000000"/>
                  </a:rPr>
                  <a:t>0</a:t>
                </a:r>
                <a:r>
                  <a:rPr lang="en-CH" sz="1400" dirty="0">
                    <a:latin typeface="HSE Sans" panose="02000000000000000000"/>
                  </a:rPr>
                  <a:t> </a:t>
                </a:r>
                <a:r>
                  <a:rPr lang="en-US" sz="1400" dirty="0">
                    <a:latin typeface="HSE Sans" panose="02000000000000000000"/>
                  </a:rPr>
                  <a:t>=</a:t>
                </a:r>
                <a:r>
                  <a:rPr lang="en-CH" sz="1400" dirty="0">
                    <a:latin typeface="HSE Sans" panose="02000000000000000000"/>
                  </a:rPr>
                  <a:t> </a:t>
                </a:r>
                <a:r>
                  <a:rPr lang="en-US" sz="1400" dirty="0">
                    <a:latin typeface="HSE Sans" panose="02000000000000000000"/>
                  </a:rPr>
                  <a:t>0.8; Support of X</a:t>
                </a:r>
                <a:r>
                  <a:rPr lang="en-CH" sz="1400" dirty="0">
                    <a:latin typeface="HSE Sans" panose="02000000000000000000"/>
                  </a:rPr>
                  <a:t> </a:t>
                </a:r>
                <a:r>
                  <a:rPr lang="en-US" sz="1400" dirty="0">
                    <a:latin typeface="HSE Sans" panose="02000000000000000000"/>
                  </a:rPr>
                  <a:t>=</a:t>
                </a:r>
                <a:r>
                  <a:rPr lang="en-CH" sz="1400" dirty="0">
                    <a:latin typeface="HSE Sans" panose="02000000000000000000"/>
                  </a:rPr>
                  <a:t> </a:t>
                </a:r>
                <a:r>
                  <a:rPr lang="en-US" sz="1400" dirty="0">
                    <a:latin typeface="HSE Sans" panose="02000000000000000000"/>
                  </a:rPr>
                  <a:t>0.5</a:t>
                </a:r>
              </a:p>
              <a:p>
                <a:r>
                  <a:rPr lang="en-US" sz="1400" dirty="0" err="1">
                    <a:latin typeface="HSE Sans" panose="02000000000000000000"/>
                  </a:rPr>
                  <a:t>Confid</a:t>
                </a:r>
                <a:r>
                  <a:rPr lang="en-CH" sz="1400" dirty="0">
                    <a:latin typeface="HSE Sans" panose="02000000000000000000"/>
                  </a:rPr>
                  <a:t>e</a:t>
                </a:r>
                <a:r>
                  <a:rPr lang="en-US" sz="1400" dirty="0">
                    <a:latin typeface="HSE Sans" panose="02000000000000000000"/>
                  </a:rPr>
                  <a:t>n</a:t>
                </a:r>
                <a:r>
                  <a:rPr lang="en-CH" sz="1400" dirty="0">
                    <a:latin typeface="HSE Sans" panose="02000000000000000000"/>
                  </a:rPr>
                  <a:t>c</a:t>
                </a:r>
                <a:r>
                  <a:rPr lang="en-US" sz="1400" dirty="0">
                    <a:latin typeface="HSE Sans" panose="02000000000000000000"/>
                  </a:rPr>
                  <a:t>e Path 1=</a:t>
                </a:r>
                <a:r>
                  <a:rPr lang="en-CH" sz="1400" dirty="0">
                    <a:latin typeface="HSE Sans" panose="02000000000000000000"/>
                  </a:rPr>
                  <a:t> </a:t>
                </a:r>
                <a:r>
                  <a:rPr lang="en-US" sz="1400" dirty="0">
                    <a:latin typeface="HSE Sans" panose="02000000000000000000"/>
                  </a:rPr>
                  <a:t>X/I</a:t>
                </a:r>
                <a:r>
                  <a:rPr lang="en-CH" sz="1400" baseline="-25000" dirty="0">
                    <a:latin typeface="HSE Sans" panose="02000000000000000000"/>
                  </a:rPr>
                  <a:t>0</a:t>
                </a:r>
                <a:r>
                  <a:rPr lang="en-CH" sz="1400" dirty="0">
                    <a:latin typeface="HSE Sans" panose="02000000000000000000"/>
                  </a:rPr>
                  <a:t> </a:t>
                </a:r>
                <a:r>
                  <a:rPr lang="en-US" sz="1400" dirty="0">
                    <a:latin typeface="HSE Sans" panose="02000000000000000000"/>
                  </a:rPr>
                  <a:t>=</a:t>
                </a:r>
                <a:r>
                  <a:rPr lang="en-CH" sz="1400" dirty="0">
                    <a:latin typeface="HSE Sans" panose="02000000000000000000"/>
                  </a:rPr>
                  <a:t> </a:t>
                </a:r>
                <a:r>
                  <a:rPr lang="en-US" sz="1400" dirty="0">
                    <a:latin typeface="HSE Sans" panose="02000000000000000000"/>
                  </a:rPr>
                  <a:t>0.5/0.8</a:t>
                </a:r>
                <a:r>
                  <a:rPr lang="en-CH" sz="1400" dirty="0">
                    <a:latin typeface="HSE Sans" panose="02000000000000000000"/>
                  </a:rPr>
                  <a:t> </a:t>
                </a:r>
                <a:r>
                  <a:rPr lang="en-US" sz="1400" dirty="0">
                    <a:latin typeface="HSE Sans" panose="02000000000000000000"/>
                  </a:rPr>
                  <a:t>=</a:t>
                </a:r>
                <a:r>
                  <a:rPr lang="en-CH" sz="1400" dirty="0">
                    <a:latin typeface="HSE Sans" panose="02000000000000000000"/>
                  </a:rPr>
                  <a:t> </a:t>
                </a:r>
                <a:r>
                  <a:rPr lang="en-US" sz="1400" dirty="0">
                    <a:latin typeface="HSE Sans" panose="02000000000000000000"/>
                  </a:rPr>
                  <a:t>0.625</a:t>
                </a:r>
              </a:p>
            </p:txBody>
          </p:sp>
        </mc:Choice>
        <mc:Fallback xmlns="">
          <p:sp>
            <p:nvSpPr>
              <p:cNvPr id="4" name="Текст 3">
                <a:extLst>
                  <a:ext uri="{FF2B5EF4-FFF2-40B4-BE49-F238E27FC236}">
                    <a16:creationId xmlns:a16="http://schemas.microsoft.com/office/drawing/2014/main" id="{985EFA28-570A-F647-B2F7-A43359726B4F}"/>
                  </a:ext>
                </a:extLst>
              </p:cNvPr>
              <p:cNvSpPr>
                <a:spLocks noGrp="1" noRot="1" noChangeAspect="1" noMove="1" noResize="1" noEditPoints="1" noAdjustHandles="1" noChangeArrowheads="1" noChangeShapeType="1" noTextEdit="1"/>
              </p:cNvSpPr>
              <p:nvPr>
                <p:ph type="body" sz="quarter" idx="12"/>
              </p:nvPr>
            </p:nvSpPr>
            <p:spPr>
              <a:xfrm>
                <a:off x="585898" y="2379662"/>
                <a:ext cx="6201402" cy="4068271"/>
              </a:xfrm>
              <a:blipFill>
                <a:blip r:embed="rId2"/>
                <a:stretch>
                  <a:fillRect l="-1770" t="-1347"/>
                </a:stretch>
              </a:blipFill>
            </p:spPr>
            <p:txBody>
              <a:bodyPr/>
              <a:lstStyle/>
              <a:p>
                <a:r>
                  <a:rPr lang="en-CH">
                    <a:noFill/>
                  </a:rPr>
                  <a:t> </a:t>
                </a:r>
              </a:p>
            </p:txBody>
          </p:sp>
        </mc:Fallback>
      </mc:AlternateContent>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2" name="Table 1">
            <a:extLst>
              <a:ext uri="{FF2B5EF4-FFF2-40B4-BE49-F238E27FC236}">
                <a16:creationId xmlns:a16="http://schemas.microsoft.com/office/drawing/2014/main" id="{CC32860D-68A0-50D7-22F7-863646F5D424}"/>
              </a:ext>
            </a:extLst>
          </p:cNvPr>
          <p:cNvGraphicFramePr>
            <a:graphicFrameLocks noGrp="1"/>
          </p:cNvGraphicFramePr>
          <p:nvPr>
            <p:extLst>
              <p:ext uri="{D42A27DB-BD31-4B8C-83A1-F6EECF244321}">
                <p14:modId xmlns:p14="http://schemas.microsoft.com/office/powerpoint/2010/main" val="3033512281"/>
              </p:ext>
            </p:extLst>
          </p:nvPr>
        </p:nvGraphicFramePr>
        <p:xfrm>
          <a:off x="7051250" y="2054377"/>
          <a:ext cx="4324455" cy="4259580"/>
        </p:xfrm>
        <a:graphic>
          <a:graphicData uri="http://schemas.openxmlformats.org/drawingml/2006/table">
            <a:tbl>
              <a:tblPr firstRow="1" firstCol="1" bandRow="1"/>
              <a:tblGrid>
                <a:gridCol w="563280">
                  <a:extLst>
                    <a:ext uri="{9D8B030D-6E8A-4147-A177-3AD203B41FA5}">
                      <a16:colId xmlns:a16="http://schemas.microsoft.com/office/drawing/2014/main" val="3191035688"/>
                    </a:ext>
                  </a:extLst>
                </a:gridCol>
                <a:gridCol w="336251">
                  <a:extLst>
                    <a:ext uri="{9D8B030D-6E8A-4147-A177-3AD203B41FA5}">
                      <a16:colId xmlns:a16="http://schemas.microsoft.com/office/drawing/2014/main" val="2949319019"/>
                    </a:ext>
                  </a:extLst>
                </a:gridCol>
                <a:gridCol w="336251">
                  <a:extLst>
                    <a:ext uri="{9D8B030D-6E8A-4147-A177-3AD203B41FA5}">
                      <a16:colId xmlns:a16="http://schemas.microsoft.com/office/drawing/2014/main" val="561916763"/>
                    </a:ext>
                  </a:extLst>
                </a:gridCol>
                <a:gridCol w="336251">
                  <a:extLst>
                    <a:ext uri="{9D8B030D-6E8A-4147-A177-3AD203B41FA5}">
                      <a16:colId xmlns:a16="http://schemas.microsoft.com/office/drawing/2014/main" val="2607928404"/>
                    </a:ext>
                  </a:extLst>
                </a:gridCol>
                <a:gridCol w="336251">
                  <a:extLst>
                    <a:ext uri="{9D8B030D-6E8A-4147-A177-3AD203B41FA5}">
                      <a16:colId xmlns:a16="http://schemas.microsoft.com/office/drawing/2014/main" val="3489574531"/>
                    </a:ext>
                  </a:extLst>
                </a:gridCol>
                <a:gridCol w="336251">
                  <a:extLst>
                    <a:ext uri="{9D8B030D-6E8A-4147-A177-3AD203B41FA5}">
                      <a16:colId xmlns:a16="http://schemas.microsoft.com/office/drawing/2014/main" val="1014055575"/>
                    </a:ext>
                  </a:extLst>
                </a:gridCol>
                <a:gridCol w="336251">
                  <a:extLst>
                    <a:ext uri="{9D8B030D-6E8A-4147-A177-3AD203B41FA5}">
                      <a16:colId xmlns:a16="http://schemas.microsoft.com/office/drawing/2014/main" val="171689165"/>
                    </a:ext>
                  </a:extLst>
                </a:gridCol>
                <a:gridCol w="336251">
                  <a:extLst>
                    <a:ext uri="{9D8B030D-6E8A-4147-A177-3AD203B41FA5}">
                      <a16:colId xmlns:a16="http://schemas.microsoft.com/office/drawing/2014/main" val="2139681645"/>
                    </a:ext>
                  </a:extLst>
                </a:gridCol>
                <a:gridCol w="336251">
                  <a:extLst>
                    <a:ext uri="{9D8B030D-6E8A-4147-A177-3AD203B41FA5}">
                      <a16:colId xmlns:a16="http://schemas.microsoft.com/office/drawing/2014/main" val="4029758321"/>
                    </a:ext>
                  </a:extLst>
                </a:gridCol>
                <a:gridCol w="336251">
                  <a:extLst>
                    <a:ext uri="{9D8B030D-6E8A-4147-A177-3AD203B41FA5}">
                      <a16:colId xmlns:a16="http://schemas.microsoft.com/office/drawing/2014/main" val="2837644496"/>
                    </a:ext>
                  </a:extLst>
                </a:gridCol>
                <a:gridCol w="336251">
                  <a:extLst>
                    <a:ext uri="{9D8B030D-6E8A-4147-A177-3AD203B41FA5}">
                      <a16:colId xmlns:a16="http://schemas.microsoft.com/office/drawing/2014/main" val="269886506"/>
                    </a:ext>
                  </a:extLst>
                </a:gridCol>
                <a:gridCol w="398665">
                  <a:extLst>
                    <a:ext uri="{9D8B030D-6E8A-4147-A177-3AD203B41FA5}">
                      <a16:colId xmlns:a16="http://schemas.microsoft.com/office/drawing/2014/main" val="71336227"/>
                    </a:ext>
                  </a:extLst>
                </a:gridCol>
              </a:tblGrid>
              <a:tr h="29700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Index</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4</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974169"/>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9211660"/>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127321"/>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6732549"/>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58420"/>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0951734"/>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678260"/>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2515089"/>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909237"/>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961585"/>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8768539"/>
                  </a:ext>
                </a:extLst>
              </a:tr>
              <a:tr h="29700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dirty="0">
                          <a:effectLst/>
                          <a:latin typeface="Roboto" panose="02000000000000000000" pitchFamily="2" charset="0"/>
                          <a:ea typeface="Times New Roman" panose="02020603050405020304" pitchFamily="18" charset="0"/>
                          <a:cs typeface="Arial" panose="020B0604020202020204" pitchFamily="34" charset="0"/>
                        </a:rPr>
                        <a:t>48</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032345"/>
                  </a:ext>
                </a:extLst>
              </a:tr>
            </a:tbl>
          </a:graphicData>
        </a:graphic>
      </p:graphicFrame>
    </p:spTree>
    <p:extLst>
      <p:ext uri="{BB962C8B-B14F-4D97-AF65-F5344CB8AC3E}">
        <p14:creationId xmlns:p14="http://schemas.microsoft.com/office/powerpoint/2010/main" val="274836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lstStyle/>
          <a:p>
            <a:r>
              <a:rPr lang="en-CH" dirty="0"/>
              <a:t>Research directions of traditional association rule learning methods</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p:txBody>
          <a:bodyPr/>
          <a:lstStyle/>
          <a:p>
            <a:pPr marL="342900" lvl="0" indent="-342900" algn="just">
              <a:lnSpc>
                <a:spcPct val="150000"/>
              </a:lnSpc>
              <a:buFont typeface="+mj-lt"/>
              <a:buAutoNum type="arabicPeriod"/>
            </a:pPr>
            <a:r>
              <a:rPr lang="en-CH" sz="1800" dirty="0">
                <a:effectLst/>
                <a:latin typeface="Times New Roman" panose="02020603050405020304" pitchFamily="18" charset="0"/>
                <a:ea typeface="Times New Roman" panose="02020603050405020304" pitchFamily="18" charset="0"/>
              </a:rPr>
              <a:t>Reducing the number of passes over the database</a:t>
            </a:r>
          </a:p>
          <a:p>
            <a:pPr marL="342900" lvl="0" indent="-342900" algn="just">
              <a:lnSpc>
                <a:spcPct val="150000"/>
              </a:lnSpc>
              <a:buFont typeface="+mj-lt"/>
              <a:buAutoNum type="arabicPeriod"/>
            </a:pPr>
            <a:r>
              <a:rPr lang="en-CH" sz="1800" dirty="0">
                <a:effectLst/>
                <a:latin typeface="Times New Roman" panose="02020603050405020304" pitchFamily="18" charset="0"/>
                <a:ea typeface="Times New Roman" panose="02020603050405020304" pitchFamily="18" charset="0"/>
              </a:rPr>
              <a:t>Sampling the database </a:t>
            </a:r>
          </a:p>
          <a:p>
            <a:pPr marL="342900" lvl="0" indent="-342900" algn="just">
              <a:lnSpc>
                <a:spcPct val="150000"/>
              </a:lnSpc>
              <a:buFont typeface="+mj-lt"/>
              <a:buAutoNum type="arabicPeriod"/>
            </a:pPr>
            <a:r>
              <a:rPr lang="en-CH" sz="1800" dirty="0">
                <a:effectLst/>
                <a:latin typeface="Times New Roman" panose="02020603050405020304" pitchFamily="18" charset="0"/>
                <a:ea typeface="Times New Roman" panose="02020603050405020304" pitchFamily="18" charset="0"/>
              </a:rPr>
              <a:t>Adding extra constraints on the structure of patterns </a:t>
            </a:r>
          </a:p>
          <a:p>
            <a:pPr marL="342900" lvl="0" indent="-342900" algn="just">
              <a:lnSpc>
                <a:spcPct val="150000"/>
              </a:lnSpc>
              <a:buFont typeface="+mj-lt"/>
              <a:buAutoNum type="arabicPeriod"/>
            </a:pPr>
            <a:r>
              <a:rPr lang="en-CH" sz="1800" dirty="0">
                <a:effectLst/>
                <a:latin typeface="Times New Roman" panose="02020603050405020304" pitchFamily="18" charset="0"/>
                <a:ea typeface="Times New Roman" panose="02020603050405020304" pitchFamily="18" charset="0"/>
              </a:rPr>
              <a:t>Increase efficiency through parallelization</a:t>
            </a:r>
          </a:p>
          <a:p>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36251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Modified FP-growth</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Baseline algorithm</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marL="285750" lvl="0" indent="-285750" algn="just">
              <a:lnSpc>
                <a:spcPct val="150000"/>
              </a:lnSpc>
              <a:buFontTx/>
              <a:buChar char="-"/>
            </a:pPr>
            <a:r>
              <a:rPr lang="en-CH" sz="1600" dirty="0"/>
              <a:t>The author chose FP-algorithm as baseline a</a:t>
            </a:r>
            <a:r>
              <a:rPr lang="de-CH" sz="1600" dirty="0" err="1"/>
              <a:t>lg</a:t>
            </a:r>
            <a:r>
              <a:rPr lang="en-CH" sz="1600" dirty="0" err="1"/>
              <a:t>orithm</a:t>
            </a:r>
            <a:r>
              <a:rPr lang="en-CH" sz="1600" dirty="0"/>
              <a:t>.</a:t>
            </a:r>
          </a:p>
          <a:p>
            <a:pPr marL="285750" lvl="0" indent="-285750" algn="just">
              <a:lnSpc>
                <a:spcPct val="150000"/>
              </a:lnSpc>
              <a:buFontTx/>
              <a:buChar char="-"/>
            </a:pPr>
            <a:r>
              <a:rPr lang="en-CH" sz="1600" dirty="0"/>
              <a:t>A-priori, Eclat and FP-Growth all lead to the same outcome, but differentiate themselves in time and space complexity.</a:t>
            </a:r>
          </a:p>
          <a:p>
            <a:pPr marL="285750" lvl="0" indent="-285750" algn="just">
              <a:lnSpc>
                <a:spcPct val="150000"/>
              </a:lnSpc>
              <a:buFontTx/>
              <a:buChar char="-"/>
            </a:pPr>
            <a:r>
              <a:rPr lang="en-CH" sz="1600" dirty="0"/>
              <a:t>For small datasets, all 3 algorithms are fast</a:t>
            </a:r>
          </a:p>
          <a:p>
            <a:pPr marL="285750" lvl="0" indent="-285750" algn="just">
              <a:lnSpc>
                <a:spcPct val="150000"/>
              </a:lnSpc>
              <a:buFontTx/>
              <a:buChar char="-"/>
            </a:pPr>
            <a:r>
              <a:rPr lang="en-CH" sz="1600" dirty="0"/>
              <a:t>A-priori -&gt; Time-Complexity: </a:t>
            </a:r>
            <a:r>
              <a:rPr lang="de-CH" sz="1600" dirty="0"/>
              <a:t>O(2</a:t>
            </a:r>
            <a:r>
              <a:rPr lang="en-CH" sz="1600" baseline="30000" dirty="0"/>
              <a:t>n</a:t>
            </a:r>
            <a:r>
              <a:rPr lang="de-CH" sz="1600" dirty="0"/>
              <a:t>)</a:t>
            </a:r>
            <a:r>
              <a:rPr lang="en-CH" sz="1600" dirty="0"/>
              <a:t> -&gt; Test with 77’264 transactions 40,777 unique items -&gt; 14.1 seconds</a:t>
            </a:r>
          </a:p>
          <a:p>
            <a:pPr marL="285750" lvl="0" indent="-285750" algn="just">
              <a:lnSpc>
                <a:spcPct val="150000"/>
              </a:lnSpc>
              <a:buFontTx/>
              <a:buChar char="-"/>
            </a:pPr>
            <a:r>
              <a:rPr lang="en-CH" sz="1600" dirty="0"/>
              <a:t>FP-growth -&gt; Time-Complexity: </a:t>
            </a:r>
            <a:r>
              <a:rPr lang="de-CH" sz="1600" dirty="0"/>
              <a:t>O(n</a:t>
            </a:r>
            <a:r>
              <a:rPr lang="en-CH" sz="1600" baseline="30000" dirty="0"/>
              <a:t>2</a:t>
            </a:r>
            <a:r>
              <a:rPr lang="de-CH" sz="1600" dirty="0"/>
              <a:t>)</a:t>
            </a:r>
            <a:r>
              <a:rPr lang="en-CH" sz="1600" dirty="0"/>
              <a:t> -&gt; Test with 77’264 transactions 40,777 unique items -&gt; 142.3 seconds</a:t>
            </a:r>
          </a:p>
          <a:p>
            <a:pPr marL="285750" lvl="0" indent="-285750" algn="just">
              <a:lnSpc>
                <a:spcPct val="150000"/>
              </a:lnSpc>
              <a:buFontTx/>
              <a:buChar char="-"/>
            </a:pPr>
            <a:r>
              <a:rPr lang="en-CH" sz="1600" dirty="0"/>
              <a:t>There is no advantage in using A-priori, but only the simplicity of algorithm compared to the tree-based FP-Growth</a:t>
            </a:r>
          </a:p>
          <a:p>
            <a:pPr marL="285750" indent="-285750" algn="just">
              <a:lnSpc>
                <a:spcPct val="150000"/>
              </a:lnSpc>
              <a:buFontTx/>
              <a:buChar char="-"/>
            </a:pPr>
            <a:r>
              <a:rPr lang="en-CH" sz="1600" dirty="0"/>
              <a:t>Therefore the author chose to implement and modify the algorithm based on FP-Growth and calls it modified FP-Growth</a:t>
            </a:r>
          </a:p>
          <a:p>
            <a:pPr marL="285750" lvl="0" indent="-285750" algn="just">
              <a:lnSpc>
                <a:spcPct val="150000"/>
              </a:lnSpc>
              <a:buFontTx/>
              <a:buChar char="-"/>
            </a:pPr>
            <a:endParaRPr lang="en-CH" dirty="0"/>
          </a:p>
          <a:p>
            <a:pPr marL="285750" lvl="0" indent="-285750" algn="just">
              <a:lnSpc>
                <a:spcPct val="150000"/>
              </a:lnSpc>
              <a:buFontTx/>
              <a:buChar char="-"/>
            </a:pPr>
            <a:endParaRPr lang="en-CH" dirty="0"/>
          </a:p>
          <a:p>
            <a:pPr lvl="0" algn="just">
              <a:lnSpc>
                <a:spcPct val="150000"/>
              </a:lnSpc>
            </a:pPr>
            <a:endParaRPr lang="en-CH" dirty="0"/>
          </a:p>
          <a:p>
            <a:pPr marL="285750" lvl="0" indent="-285750" algn="just">
              <a:lnSpc>
                <a:spcPct val="150000"/>
              </a:lnSpc>
              <a:buFontTx/>
              <a:buChar char="-"/>
            </a:pPr>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312393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Modified FP-growth</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Implementation of a profit function</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5579232" cy="3785467"/>
          </a:xfrm>
        </p:spPr>
        <p:txBody>
          <a:bodyPr>
            <a:normAutofit/>
          </a:bodyPr>
          <a:lstStyle/>
          <a:p>
            <a:pPr marL="285750" indent="-285750" algn="just">
              <a:lnSpc>
                <a:spcPct val="150000"/>
              </a:lnSpc>
              <a:buFontTx/>
              <a:buChar char="-"/>
            </a:pPr>
            <a:r>
              <a:rPr lang="en-CH" dirty="0"/>
              <a:t>Finding stronger patterns by filtering support with a profit function. Moreover introduced “associated profit” of an itemset as an additional metric</a:t>
            </a:r>
          </a:p>
          <a:p>
            <a:pPr marL="285750" lvl="0" indent="-285750" algn="just">
              <a:lnSpc>
                <a:spcPct val="150000"/>
              </a:lnSpc>
              <a:buFontTx/>
              <a:buChar char="-"/>
            </a:pPr>
            <a:r>
              <a:rPr lang="en-CH" dirty="0"/>
              <a:t>The same method of filtering and showing “associated profit” allows to have the same items multiple times in a transaction and calculates the average price/profit, instead of only the frequency. </a:t>
            </a:r>
          </a:p>
          <a:p>
            <a:pPr lvl="0" algn="just">
              <a:lnSpc>
                <a:spcPct val="150000"/>
              </a:lnSpc>
            </a:pPr>
            <a:r>
              <a:rPr lang="en-CH" b="1" dirty="0"/>
              <a:t>Example: </a:t>
            </a:r>
            <a:r>
              <a:rPr lang="en-CH" dirty="0"/>
              <a:t>If apples are always bought I</a:t>
            </a:r>
            <a:r>
              <a:rPr lang="en-CH" baseline="-25000" dirty="0"/>
              <a:t>8 </a:t>
            </a:r>
            <a:r>
              <a:rPr lang="en-CH" dirty="0"/>
              <a:t>9 times, but we have only 6 transactions with</a:t>
            </a:r>
            <a:r>
              <a:rPr lang="de-CH" dirty="0"/>
              <a:t> I</a:t>
            </a:r>
            <a:r>
              <a:rPr lang="en-CH" baseline="-25000" dirty="0"/>
              <a:t>6</a:t>
            </a:r>
            <a:r>
              <a:rPr lang="en-CH" dirty="0"/>
              <a:t> , the average price I consider is 9 / 6 * 90 = 135, instead of 90. The standard FP-Growth algorithm will ignore that and only considers the item 1 time with a price of 90.</a:t>
            </a:r>
          </a:p>
          <a:p>
            <a:pPr lvl="0" algn="just">
              <a:lnSpc>
                <a:spcPct val="150000"/>
              </a:lnSpc>
            </a:pPr>
            <a:r>
              <a:rPr lang="en-CH" dirty="0"/>
              <a:t>- The author will use the total profit of I</a:t>
            </a:r>
            <a:r>
              <a:rPr lang="en-CH" baseline="-25000" dirty="0"/>
              <a:t>8 </a:t>
            </a:r>
            <a:r>
              <a:rPr lang="en-CH" dirty="0"/>
              <a:t>as 9 times, when filtering out the minimum support.</a:t>
            </a:r>
            <a:endParaRPr lang="en-CH" baseline="-25000" dirty="0"/>
          </a:p>
          <a:p>
            <a:pPr marL="285750" lvl="0" indent="-285750" algn="just">
              <a:lnSpc>
                <a:spcPct val="150000"/>
              </a:lnSpc>
              <a:buFontTx/>
              <a:buChar char="-"/>
            </a:pPr>
            <a:endParaRPr lang="en-CH" dirty="0"/>
          </a:p>
          <a:p>
            <a:pPr lvl="0" algn="just">
              <a:lnSpc>
                <a:spcPct val="150000"/>
              </a:lnSpc>
            </a:pPr>
            <a:endParaRPr lang="en-CH" dirty="0"/>
          </a:p>
          <a:p>
            <a:pPr marL="285750" lvl="0" indent="-285750" algn="just">
              <a:lnSpc>
                <a:spcPct val="150000"/>
              </a:lnSpc>
              <a:buFontTx/>
              <a:buChar char="-"/>
            </a:pPr>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2" name="Table 1">
            <a:extLst>
              <a:ext uri="{FF2B5EF4-FFF2-40B4-BE49-F238E27FC236}">
                <a16:creationId xmlns:a16="http://schemas.microsoft.com/office/drawing/2014/main" id="{9144BEEA-3BB6-FCCB-3FB4-EFD72EA14D71}"/>
              </a:ext>
            </a:extLst>
          </p:cNvPr>
          <p:cNvGraphicFramePr>
            <a:graphicFrameLocks noGrp="1"/>
          </p:cNvGraphicFramePr>
          <p:nvPr>
            <p:extLst>
              <p:ext uri="{D42A27DB-BD31-4B8C-83A1-F6EECF244321}">
                <p14:modId xmlns:p14="http://schemas.microsoft.com/office/powerpoint/2010/main" val="1747434751"/>
              </p:ext>
            </p:extLst>
          </p:nvPr>
        </p:nvGraphicFramePr>
        <p:xfrm>
          <a:off x="6617581" y="1959821"/>
          <a:ext cx="5081083" cy="3935095"/>
        </p:xfrm>
        <a:graphic>
          <a:graphicData uri="http://schemas.openxmlformats.org/drawingml/2006/table">
            <a:tbl>
              <a:tblPr firstRow="1" firstCol="1" bandRow="1"/>
              <a:tblGrid>
                <a:gridCol w="785840">
                  <a:extLst>
                    <a:ext uri="{9D8B030D-6E8A-4147-A177-3AD203B41FA5}">
                      <a16:colId xmlns:a16="http://schemas.microsoft.com/office/drawing/2014/main" val="3815558985"/>
                    </a:ext>
                  </a:extLst>
                </a:gridCol>
                <a:gridCol w="1780186">
                  <a:extLst>
                    <a:ext uri="{9D8B030D-6E8A-4147-A177-3AD203B41FA5}">
                      <a16:colId xmlns:a16="http://schemas.microsoft.com/office/drawing/2014/main" val="29819815"/>
                    </a:ext>
                  </a:extLst>
                </a:gridCol>
                <a:gridCol w="2515057">
                  <a:extLst>
                    <a:ext uri="{9D8B030D-6E8A-4147-A177-3AD203B41FA5}">
                      <a16:colId xmlns:a16="http://schemas.microsoft.com/office/drawing/2014/main" val="3619949102"/>
                    </a:ext>
                  </a:extLst>
                </a:gridCol>
              </a:tblGrid>
              <a:tr h="27175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Index</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Items</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profits</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946001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30, 40, 50, 60, 80}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18276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30, 40, 50, 60, 70, 80}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426590"/>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2</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3</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30, 40, 90}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8697506"/>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4</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6</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7</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20, 50, 70, 80, 90,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0067374"/>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50, 90, 100}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847214"/>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7</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 </a:t>
                      </a: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 </a:t>
                      </a: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20, 80, </a:t>
                      </a:r>
                      <a:r>
                        <a:rPr lang="en-CH" sz="1600" b="1" dirty="0">
                          <a:effectLst/>
                          <a:latin typeface="Roboto" panose="02000000000000000000" pitchFamily="2" charset="0"/>
                          <a:ea typeface="Times New Roman" panose="02020603050405020304" pitchFamily="18" charset="0"/>
                          <a:cs typeface="Arial" panose="020B0604020202020204" pitchFamily="34" charset="0"/>
                        </a:rPr>
                        <a:t>90, 90</a:t>
                      </a:r>
                      <a:r>
                        <a:rPr lang="en-CH" sz="1600" dirty="0">
                          <a:effectLst/>
                          <a:latin typeface="Roboto" panose="02000000000000000000" pitchFamily="2" charset="0"/>
                          <a:ea typeface="Times New Roman" panose="02020603050405020304" pitchFamily="18" charset="0"/>
                          <a:cs typeface="Arial" panose="020B0604020202020204" pitchFamily="34" charset="0"/>
                        </a:rPr>
                        <a:t>,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334850"/>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60, 90}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807749"/>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3</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40, 100}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32086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2</a:t>
                      </a:r>
                      <a:r>
                        <a:rPr lang="en-CH" sz="1600" dirty="0">
                          <a:effectLst/>
                          <a:latin typeface="Roboto" panose="02000000000000000000" pitchFamily="2" charset="0"/>
                          <a:ea typeface="Times New Roman" panose="02020603050405020304" pitchFamily="18" charset="0"/>
                          <a:cs typeface="Arial" panose="020B0604020202020204" pitchFamily="34" charset="0"/>
                        </a:rPr>
                        <a:t>, </a:t>
                      </a: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{20, 30, </a:t>
                      </a:r>
                      <a:r>
                        <a:rPr lang="en-CH" sz="1600" b="1">
                          <a:effectLst/>
                          <a:latin typeface="Roboto" panose="02000000000000000000" pitchFamily="2" charset="0"/>
                          <a:ea typeface="Times New Roman" panose="02020603050405020304" pitchFamily="18" charset="0"/>
                          <a:cs typeface="Arial" panose="020B0604020202020204" pitchFamily="34" charset="0"/>
                        </a:rPr>
                        <a:t>90, 90, 90</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211741"/>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{20, 50,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276640"/>
                  </a:ext>
                </a:extLst>
              </a:tr>
            </a:tbl>
          </a:graphicData>
        </a:graphic>
      </p:graphicFrame>
    </p:spTree>
    <p:extLst>
      <p:ext uri="{BB962C8B-B14F-4D97-AF65-F5344CB8AC3E}">
        <p14:creationId xmlns:p14="http://schemas.microsoft.com/office/powerpoint/2010/main" val="10362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Modified FP-growth</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Use case to find better </a:t>
            </a:r>
            <a:r>
              <a:rPr lang="en-CH" sz="2400" dirty="0" err="1">
                <a:effectLst/>
                <a:latin typeface="Times New Roman" panose="02020603050405020304" pitchFamily="18" charset="0"/>
                <a:ea typeface="Times New Roman" panose="02020603050405020304" pitchFamily="18" charset="0"/>
              </a:rPr>
              <a:t>itemsets</a:t>
            </a:r>
            <a:r>
              <a:rPr lang="en-CH" sz="2400" dirty="0">
                <a:effectLst/>
                <a:latin typeface="Times New Roman" panose="02020603050405020304" pitchFamily="18" charset="0"/>
                <a:ea typeface="Times New Roman" panose="02020603050405020304" pitchFamily="18" charset="0"/>
              </a:rPr>
              <a:t>/rules</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9" name="Table 8">
            <a:extLst>
              <a:ext uri="{FF2B5EF4-FFF2-40B4-BE49-F238E27FC236}">
                <a16:creationId xmlns:a16="http://schemas.microsoft.com/office/drawing/2014/main" id="{555154DC-0EDA-0AC5-C007-9D1EC0AC083C}"/>
              </a:ext>
            </a:extLst>
          </p:cNvPr>
          <p:cNvGraphicFramePr>
            <a:graphicFrameLocks noGrp="1"/>
          </p:cNvGraphicFramePr>
          <p:nvPr>
            <p:extLst>
              <p:ext uri="{D42A27DB-BD31-4B8C-83A1-F6EECF244321}">
                <p14:modId xmlns:p14="http://schemas.microsoft.com/office/powerpoint/2010/main" val="1355618073"/>
              </p:ext>
            </p:extLst>
          </p:nvPr>
        </p:nvGraphicFramePr>
        <p:xfrm>
          <a:off x="585898" y="2711394"/>
          <a:ext cx="4674259" cy="3689749"/>
        </p:xfrm>
        <a:graphic>
          <a:graphicData uri="http://schemas.openxmlformats.org/drawingml/2006/table">
            <a:tbl>
              <a:tblPr firstRow="1" firstCol="1" bandRow="1"/>
              <a:tblGrid>
                <a:gridCol w="630160">
                  <a:extLst>
                    <a:ext uri="{9D8B030D-6E8A-4147-A177-3AD203B41FA5}">
                      <a16:colId xmlns:a16="http://schemas.microsoft.com/office/drawing/2014/main" val="206520624"/>
                    </a:ext>
                  </a:extLst>
                </a:gridCol>
                <a:gridCol w="612742">
                  <a:extLst>
                    <a:ext uri="{9D8B030D-6E8A-4147-A177-3AD203B41FA5}">
                      <a16:colId xmlns:a16="http://schemas.microsoft.com/office/drawing/2014/main" val="2363351395"/>
                    </a:ext>
                  </a:extLst>
                </a:gridCol>
                <a:gridCol w="1621410">
                  <a:extLst>
                    <a:ext uri="{9D8B030D-6E8A-4147-A177-3AD203B41FA5}">
                      <a16:colId xmlns:a16="http://schemas.microsoft.com/office/drawing/2014/main" val="2951177720"/>
                    </a:ext>
                  </a:extLst>
                </a:gridCol>
                <a:gridCol w="707011">
                  <a:extLst>
                    <a:ext uri="{9D8B030D-6E8A-4147-A177-3AD203B41FA5}">
                      <a16:colId xmlns:a16="http://schemas.microsoft.com/office/drawing/2014/main" val="2208828501"/>
                    </a:ext>
                  </a:extLst>
                </a:gridCol>
                <a:gridCol w="659876">
                  <a:extLst>
                    <a:ext uri="{9D8B030D-6E8A-4147-A177-3AD203B41FA5}">
                      <a16:colId xmlns:a16="http://schemas.microsoft.com/office/drawing/2014/main" val="479884476"/>
                    </a:ext>
                  </a:extLst>
                </a:gridCol>
                <a:gridCol w="443060">
                  <a:extLst>
                    <a:ext uri="{9D8B030D-6E8A-4147-A177-3AD203B41FA5}">
                      <a16:colId xmlns:a16="http://schemas.microsoft.com/office/drawing/2014/main" val="1354899752"/>
                    </a:ext>
                  </a:extLst>
                </a:gridCol>
              </a:tblGrid>
              <a:tr h="232462">
                <a:tc>
                  <a:txBody>
                    <a:bodyPr/>
                    <a:lstStyle/>
                    <a:p>
                      <a:pPr algn="l">
                        <a:lnSpc>
                          <a:spcPct val="150000"/>
                        </a:lnSpc>
                      </a:pPr>
                      <a:r>
                        <a:rPr lang="en-CH" sz="1000" dirty="0" err="1">
                          <a:effectLst/>
                          <a:latin typeface="Roboto" panose="02000000000000000000" pitchFamily="2" charset="0"/>
                          <a:ea typeface="Times New Roman" panose="02020603050405020304" pitchFamily="18" charset="0"/>
                          <a:cs typeface="Times New Roman" panose="02020603050405020304" pitchFamily="18" charset="0"/>
                        </a:rPr>
                        <a:t>itemsets</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category</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brand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price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924177"/>
                  </a:ext>
                </a:extLst>
              </a:tr>
              <a:tr h="0">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26,080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5103176"/>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26,080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025210"/>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19,844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1515966223523303301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7422480"/>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19,844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1515966223523303321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653540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12,109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8.10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3273436"/>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12,109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6.94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7034348"/>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10,401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39090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10,401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6.94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7801967"/>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9,031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505913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9,031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6.94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3515712"/>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9,031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52893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8,726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3550382"/>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8,726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1515966223523303308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29.63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288832"/>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8,304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1002337"/>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8,304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1515966223523303301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8123450"/>
                  </a:ext>
                </a:extLst>
              </a:tr>
            </a:tbl>
          </a:graphicData>
        </a:graphic>
      </p:graphicFrame>
      <p:graphicFrame>
        <p:nvGraphicFramePr>
          <p:cNvPr id="11" name="Table 10">
            <a:extLst>
              <a:ext uri="{FF2B5EF4-FFF2-40B4-BE49-F238E27FC236}">
                <a16:creationId xmlns:a16="http://schemas.microsoft.com/office/drawing/2014/main" id="{A027A559-1C79-F7C8-37C1-FE62D9F4EABD}"/>
              </a:ext>
            </a:extLst>
          </p:cNvPr>
          <p:cNvGraphicFramePr>
            <a:graphicFrameLocks noGrp="1"/>
          </p:cNvGraphicFramePr>
          <p:nvPr>
            <p:extLst>
              <p:ext uri="{D42A27DB-BD31-4B8C-83A1-F6EECF244321}">
                <p14:modId xmlns:p14="http://schemas.microsoft.com/office/powerpoint/2010/main" val="2464908374"/>
              </p:ext>
            </p:extLst>
          </p:nvPr>
        </p:nvGraphicFramePr>
        <p:xfrm>
          <a:off x="5740923" y="2712247"/>
          <a:ext cx="5759779" cy="3688896"/>
        </p:xfrm>
        <a:graphic>
          <a:graphicData uri="http://schemas.openxmlformats.org/drawingml/2006/table">
            <a:tbl>
              <a:tblPr firstRow="1" firstCol="1" bandRow="1"/>
              <a:tblGrid>
                <a:gridCol w="656034">
                  <a:extLst>
                    <a:ext uri="{9D8B030D-6E8A-4147-A177-3AD203B41FA5}">
                      <a16:colId xmlns:a16="http://schemas.microsoft.com/office/drawing/2014/main" val="2982161464"/>
                    </a:ext>
                  </a:extLst>
                </a:gridCol>
                <a:gridCol w="665115">
                  <a:extLst>
                    <a:ext uri="{9D8B030D-6E8A-4147-A177-3AD203B41FA5}">
                      <a16:colId xmlns:a16="http://schemas.microsoft.com/office/drawing/2014/main" val="1679094055"/>
                    </a:ext>
                  </a:extLst>
                </a:gridCol>
                <a:gridCol w="1542851">
                  <a:extLst>
                    <a:ext uri="{9D8B030D-6E8A-4147-A177-3AD203B41FA5}">
                      <a16:colId xmlns:a16="http://schemas.microsoft.com/office/drawing/2014/main" val="200282591"/>
                    </a:ext>
                  </a:extLst>
                </a:gridCol>
                <a:gridCol w="1524691">
                  <a:extLst>
                    <a:ext uri="{9D8B030D-6E8A-4147-A177-3AD203B41FA5}">
                      <a16:colId xmlns:a16="http://schemas.microsoft.com/office/drawing/2014/main" val="749474371"/>
                    </a:ext>
                  </a:extLst>
                </a:gridCol>
                <a:gridCol w="749105">
                  <a:extLst>
                    <a:ext uri="{9D8B030D-6E8A-4147-A177-3AD203B41FA5}">
                      <a16:colId xmlns:a16="http://schemas.microsoft.com/office/drawing/2014/main" val="4179985739"/>
                    </a:ext>
                  </a:extLst>
                </a:gridCol>
                <a:gridCol w="621983">
                  <a:extLst>
                    <a:ext uri="{9D8B030D-6E8A-4147-A177-3AD203B41FA5}">
                      <a16:colId xmlns:a16="http://schemas.microsoft.com/office/drawing/2014/main" val="4172566987"/>
                    </a:ext>
                  </a:extLst>
                </a:gridCol>
              </a:tblGrid>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itemsets</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category</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brand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price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0371"/>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3,863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184.72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1646554"/>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3,863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143.98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6664470"/>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184.72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926401"/>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143.98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7657249"/>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2273948186248741817</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incase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97.20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0410799"/>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184.72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68750"/>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2273948186248741817</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incase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97.20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428697"/>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1515966223509088532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electronics.smartphone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300.90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620049"/>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1515966223509117074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3029636"/>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1515966223509088567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electronics.smartphone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apple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856.23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47775"/>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2273948297037087396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goodride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48.82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24074"/>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1515966223509117074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4726043"/>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2273948316473492113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electronics.smartphone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162.01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8480697"/>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1,208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143.98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53167"/>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1,208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2273948186248741817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incase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97.20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464675"/>
                  </a:ext>
                </a:extLst>
              </a:tr>
            </a:tbl>
          </a:graphicData>
        </a:graphic>
      </p:graphicFrame>
      <p:sp>
        <p:nvSpPr>
          <p:cNvPr id="12" name="TextBox 11">
            <a:extLst>
              <a:ext uri="{FF2B5EF4-FFF2-40B4-BE49-F238E27FC236}">
                <a16:creationId xmlns:a16="http://schemas.microsoft.com/office/drawing/2014/main" id="{DDB9CF86-156E-22BC-0DB7-DD349156ABCF}"/>
              </a:ext>
            </a:extLst>
          </p:cNvPr>
          <p:cNvSpPr txBox="1"/>
          <p:nvPr/>
        </p:nvSpPr>
        <p:spPr>
          <a:xfrm>
            <a:off x="585898" y="2254991"/>
            <a:ext cx="3552576"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traditional FP-Growth</a:t>
            </a:r>
          </a:p>
        </p:txBody>
      </p:sp>
      <p:sp>
        <p:nvSpPr>
          <p:cNvPr id="13" name="TextBox 12">
            <a:extLst>
              <a:ext uri="{FF2B5EF4-FFF2-40B4-BE49-F238E27FC236}">
                <a16:creationId xmlns:a16="http://schemas.microsoft.com/office/drawing/2014/main" id="{0B8D12BF-055A-0579-38C7-9B9E0FBCB533}"/>
              </a:ext>
            </a:extLst>
          </p:cNvPr>
          <p:cNvSpPr txBox="1"/>
          <p:nvPr/>
        </p:nvSpPr>
        <p:spPr>
          <a:xfrm>
            <a:off x="5740923" y="2224815"/>
            <a:ext cx="3444020"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modified FP-Growth</a:t>
            </a:r>
          </a:p>
        </p:txBody>
      </p:sp>
    </p:spTree>
    <p:extLst>
      <p:ext uri="{BB962C8B-B14F-4D97-AF65-F5344CB8AC3E}">
        <p14:creationId xmlns:p14="http://schemas.microsoft.com/office/powerpoint/2010/main" val="197022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Modified FP-growth</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Implementation of a profit function</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5579232" cy="3785467"/>
          </a:xfrm>
        </p:spPr>
        <p:txBody>
          <a:bodyPr>
            <a:normAutofit/>
          </a:bodyPr>
          <a:lstStyle/>
          <a:p>
            <a:pPr marL="285750" indent="-285750" algn="just">
              <a:lnSpc>
                <a:spcPct val="150000"/>
              </a:lnSpc>
              <a:buFontTx/>
              <a:buChar char="-"/>
            </a:pPr>
            <a:r>
              <a:rPr lang="en-CH" dirty="0"/>
              <a:t>Finding stronger patterns by filtering support with a profit function. Moreover introduced “associated profit” of an itemset as an additional metric</a:t>
            </a:r>
          </a:p>
          <a:p>
            <a:pPr marL="285750" lvl="0" indent="-285750" algn="just">
              <a:lnSpc>
                <a:spcPct val="150000"/>
              </a:lnSpc>
              <a:buFontTx/>
              <a:buChar char="-"/>
            </a:pPr>
            <a:r>
              <a:rPr lang="en-CH" dirty="0"/>
              <a:t>The same method of filtering and showing “associated profit” allows to have the same items multiple times in a transaction and calculates the average price/profit, instead of only the frequency. </a:t>
            </a:r>
          </a:p>
          <a:p>
            <a:pPr lvl="0" algn="just">
              <a:lnSpc>
                <a:spcPct val="150000"/>
              </a:lnSpc>
            </a:pPr>
            <a:r>
              <a:rPr lang="en-CH" b="1" dirty="0"/>
              <a:t>Example: </a:t>
            </a:r>
            <a:r>
              <a:rPr lang="en-CH" dirty="0"/>
              <a:t>If apples are always bought I</a:t>
            </a:r>
            <a:r>
              <a:rPr lang="en-CH" baseline="-25000" dirty="0"/>
              <a:t>8 </a:t>
            </a:r>
            <a:r>
              <a:rPr lang="en-CH" dirty="0"/>
              <a:t>9 times, but we have only 6 transactions with</a:t>
            </a:r>
            <a:r>
              <a:rPr lang="de-CH" dirty="0"/>
              <a:t> I</a:t>
            </a:r>
            <a:r>
              <a:rPr lang="en-CH" baseline="-25000" dirty="0"/>
              <a:t>6</a:t>
            </a:r>
            <a:r>
              <a:rPr lang="en-CH" dirty="0"/>
              <a:t> , the average price I consider is 9 / 6 * 90 = 135, instead of 90. The standard FP-Growth algorithm will ignore that and only considers the item 1 time with a price of 90.</a:t>
            </a:r>
          </a:p>
          <a:p>
            <a:pPr lvl="0" algn="just">
              <a:lnSpc>
                <a:spcPct val="150000"/>
              </a:lnSpc>
            </a:pPr>
            <a:r>
              <a:rPr lang="en-CH" dirty="0"/>
              <a:t>- The author will use the total profit of I</a:t>
            </a:r>
            <a:r>
              <a:rPr lang="en-CH" baseline="-25000" dirty="0"/>
              <a:t>8 </a:t>
            </a:r>
            <a:r>
              <a:rPr lang="en-CH" dirty="0"/>
              <a:t>as 9 times, when filtering out the minimum support.</a:t>
            </a:r>
            <a:endParaRPr lang="en-CH" baseline="-25000" dirty="0"/>
          </a:p>
          <a:p>
            <a:pPr marL="285750" lvl="0" indent="-285750" algn="just">
              <a:lnSpc>
                <a:spcPct val="150000"/>
              </a:lnSpc>
              <a:buFontTx/>
              <a:buChar char="-"/>
            </a:pPr>
            <a:endParaRPr lang="en-CH" dirty="0"/>
          </a:p>
          <a:p>
            <a:pPr lvl="0" algn="just">
              <a:lnSpc>
                <a:spcPct val="150000"/>
              </a:lnSpc>
            </a:pPr>
            <a:endParaRPr lang="en-CH" dirty="0"/>
          </a:p>
          <a:p>
            <a:pPr marL="285750" lvl="0" indent="-285750" algn="just">
              <a:lnSpc>
                <a:spcPct val="150000"/>
              </a:lnSpc>
              <a:buFontTx/>
              <a:buChar char="-"/>
            </a:pPr>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2" name="Table 1">
            <a:extLst>
              <a:ext uri="{FF2B5EF4-FFF2-40B4-BE49-F238E27FC236}">
                <a16:creationId xmlns:a16="http://schemas.microsoft.com/office/drawing/2014/main" id="{9144BEEA-3BB6-FCCB-3FB4-EFD72EA14D71}"/>
              </a:ext>
            </a:extLst>
          </p:cNvPr>
          <p:cNvGraphicFramePr>
            <a:graphicFrameLocks noGrp="1"/>
          </p:cNvGraphicFramePr>
          <p:nvPr/>
        </p:nvGraphicFramePr>
        <p:xfrm>
          <a:off x="6617581" y="1959821"/>
          <a:ext cx="5081083" cy="3935095"/>
        </p:xfrm>
        <a:graphic>
          <a:graphicData uri="http://schemas.openxmlformats.org/drawingml/2006/table">
            <a:tbl>
              <a:tblPr firstRow="1" firstCol="1" bandRow="1"/>
              <a:tblGrid>
                <a:gridCol w="785840">
                  <a:extLst>
                    <a:ext uri="{9D8B030D-6E8A-4147-A177-3AD203B41FA5}">
                      <a16:colId xmlns:a16="http://schemas.microsoft.com/office/drawing/2014/main" val="3815558985"/>
                    </a:ext>
                  </a:extLst>
                </a:gridCol>
                <a:gridCol w="1780186">
                  <a:extLst>
                    <a:ext uri="{9D8B030D-6E8A-4147-A177-3AD203B41FA5}">
                      <a16:colId xmlns:a16="http://schemas.microsoft.com/office/drawing/2014/main" val="29819815"/>
                    </a:ext>
                  </a:extLst>
                </a:gridCol>
                <a:gridCol w="2515057">
                  <a:extLst>
                    <a:ext uri="{9D8B030D-6E8A-4147-A177-3AD203B41FA5}">
                      <a16:colId xmlns:a16="http://schemas.microsoft.com/office/drawing/2014/main" val="3619949102"/>
                    </a:ext>
                  </a:extLst>
                </a:gridCol>
              </a:tblGrid>
              <a:tr h="27175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Index</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Items</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profits</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946001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30, 40, 50, 60, 80}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18276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30, 40, 50, 60, 70, 80}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426590"/>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2</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3</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30, 40, 90}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8697506"/>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4</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6</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7</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20, 50, 70, 80, 90,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0067374"/>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50, 90, 100}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847214"/>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7</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 </a:t>
                      </a: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 </a:t>
                      </a: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20, 80, </a:t>
                      </a:r>
                      <a:r>
                        <a:rPr lang="en-CH" sz="1600" b="1" dirty="0">
                          <a:effectLst/>
                          <a:latin typeface="Roboto" panose="02000000000000000000" pitchFamily="2" charset="0"/>
                          <a:ea typeface="Times New Roman" panose="02020603050405020304" pitchFamily="18" charset="0"/>
                          <a:cs typeface="Arial" panose="020B0604020202020204" pitchFamily="34" charset="0"/>
                        </a:rPr>
                        <a:t>90, 90</a:t>
                      </a:r>
                      <a:r>
                        <a:rPr lang="en-CH" sz="1600" dirty="0">
                          <a:effectLst/>
                          <a:latin typeface="Roboto" panose="02000000000000000000" pitchFamily="2" charset="0"/>
                          <a:ea typeface="Times New Roman" panose="02020603050405020304" pitchFamily="18" charset="0"/>
                          <a:cs typeface="Arial" panose="020B0604020202020204" pitchFamily="34" charset="0"/>
                        </a:rPr>
                        <a:t>,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334850"/>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60, 90}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807749"/>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3</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40, 100}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32086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2</a:t>
                      </a:r>
                      <a:r>
                        <a:rPr lang="en-CH" sz="1600" dirty="0">
                          <a:effectLst/>
                          <a:latin typeface="Roboto" panose="02000000000000000000" pitchFamily="2" charset="0"/>
                          <a:ea typeface="Times New Roman" panose="02020603050405020304" pitchFamily="18" charset="0"/>
                          <a:cs typeface="Arial" panose="020B0604020202020204" pitchFamily="34" charset="0"/>
                        </a:rPr>
                        <a:t>, </a:t>
                      </a: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{20, 30, </a:t>
                      </a:r>
                      <a:r>
                        <a:rPr lang="en-CH" sz="1600" b="1">
                          <a:effectLst/>
                          <a:latin typeface="Roboto" panose="02000000000000000000" pitchFamily="2" charset="0"/>
                          <a:ea typeface="Times New Roman" panose="02020603050405020304" pitchFamily="18" charset="0"/>
                          <a:cs typeface="Arial" panose="020B0604020202020204" pitchFamily="34" charset="0"/>
                        </a:rPr>
                        <a:t>90, 90, 90</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211741"/>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{20, 50,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276640"/>
                  </a:ext>
                </a:extLst>
              </a:tr>
            </a:tbl>
          </a:graphicData>
        </a:graphic>
      </p:graphicFrame>
    </p:spTree>
    <p:extLst>
      <p:ext uri="{BB962C8B-B14F-4D97-AF65-F5344CB8AC3E}">
        <p14:creationId xmlns:p14="http://schemas.microsoft.com/office/powerpoint/2010/main" val="10196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Adding extra constraints on the structure of patterns </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Implementation of a date-decay function</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marL="285750" lvl="0" indent="-285750" algn="just">
              <a:lnSpc>
                <a:spcPct val="150000"/>
              </a:lnSpc>
              <a:buFontTx/>
              <a:buChar char="-"/>
            </a:pPr>
            <a:r>
              <a:rPr lang="en-CH" dirty="0"/>
              <a:t>Sometimes more recent transactions should have more weight, than older ones</a:t>
            </a:r>
          </a:p>
          <a:p>
            <a:pPr marL="285750" lvl="0" indent="-285750" algn="just">
              <a:lnSpc>
                <a:spcPct val="150000"/>
              </a:lnSpc>
              <a:buFontTx/>
              <a:buChar char="-"/>
            </a:pPr>
            <a:r>
              <a:rPr lang="en-CH" dirty="0"/>
              <a:t>The author therefore implemented in the modified FP-gr</a:t>
            </a:r>
            <a:r>
              <a:rPr lang="de-CH" dirty="0" err="1"/>
              <a:t>ow</a:t>
            </a:r>
            <a:r>
              <a:rPr lang="en-CH" dirty="0" err="1"/>
              <a:t>th</a:t>
            </a:r>
            <a:r>
              <a:rPr lang="en-CH" dirty="0"/>
              <a:t> function the ability to weigh the transactions.</a:t>
            </a:r>
          </a:p>
          <a:p>
            <a:pPr marL="285750" lvl="0" indent="-285750" algn="just">
              <a:lnSpc>
                <a:spcPct val="150000"/>
              </a:lnSpc>
              <a:buFontTx/>
              <a:buChar char="-"/>
            </a:pPr>
            <a:r>
              <a:rPr lang="en-CH" dirty="0"/>
              <a:t>This step is a comfort function but could have been done in a pre-processing step outside of the FP-growth </a:t>
            </a:r>
            <a:r>
              <a:rPr lang="en-CH" dirty="0" err="1"/>
              <a:t>algorith</a:t>
            </a:r>
            <a:r>
              <a:rPr lang="de-CH" dirty="0"/>
              <a:t>m</a:t>
            </a:r>
            <a:endParaRPr lang="en-CH" dirty="0"/>
          </a:p>
          <a:p>
            <a:pPr marL="285750" lvl="0" indent="-285750" algn="just">
              <a:lnSpc>
                <a:spcPct val="150000"/>
              </a:lnSpc>
              <a:buFontTx/>
              <a:buChar char="-"/>
            </a:pPr>
            <a:r>
              <a:rPr lang="en-CH" dirty="0"/>
              <a:t>Moreover, support of 1 is not anymore 1 item, but has to be interpreted after running through the date function.</a:t>
            </a:r>
          </a:p>
          <a:p>
            <a:pPr marL="285750" lvl="0" indent="-285750" algn="just">
              <a:lnSpc>
                <a:spcPct val="150000"/>
              </a:lnSpc>
              <a:buFontTx/>
              <a:buChar char="-"/>
            </a:pPr>
            <a:r>
              <a:rPr lang="en-CH" dirty="0"/>
              <a:t>Example: A transaction with date 2023-01-20 inside a date range of 2023-01-01 – 2023-01-31, will have an X of 0.48 (20/31)</a:t>
            </a:r>
          </a:p>
          <a:p>
            <a:pPr marL="285750" lvl="0" indent="-285750" algn="just">
              <a:lnSpc>
                <a:spcPct val="150000"/>
              </a:lnSpc>
              <a:buFontTx/>
              <a:buChar char="-"/>
            </a:pPr>
            <a:r>
              <a:rPr lang="en-CH" dirty="0"/>
              <a:t>Running this through a “user-chosen” date-decay function given as lam</a:t>
            </a:r>
            <a:r>
              <a:rPr lang="de-CH" dirty="0" err="1"/>
              <a:t>bd</a:t>
            </a:r>
            <a:r>
              <a:rPr lang="en-CH" dirty="0"/>
              <a:t>a function e.g. l</a:t>
            </a:r>
            <a:r>
              <a:rPr lang="de-CH" dirty="0" err="1"/>
              <a:t>ambda</a:t>
            </a:r>
            <a:r>
              <a:rPr lang="de-CH" dirty="0"/>
              <a:t> x: 1 / (1+math.exp⁡(-10*x+5))</a:t>
            </a:r>
            <a:r>
              <a:rPr lang="en-CH" dirty="0"/>
              <a:t>, will result in a support of 0.81.</a:t>
            </a:r>
          </a:p>
          <a:p>
            <a:pPr marL="285750" lvl="0" indent="-285750" algn="just">
              <a:lnSpc>
                <a:spcPct val="150000"/>
              </a:lnSpc>
              <a:buFontTx/>
              <a:buChar char="-"/>
            </a:pPr>
            <a:r>
              <a:rPr lang="en-CH" dirty="0"/>
              <a:t>The author thinks, that that implementation can help in certain scenarios, but is not that powerful and useful like the profit-function</a:t>
            </a: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4031015960"/>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customXml/itemProps2.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3.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2437</Words>
  <Application>Microsoft Office PowerPoint</Application>
  <PresentationFormat>Widescreen</PresentationFormat>
  <Paragraphs>488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 Math</vt:lpstr>
      <vt:lpstr>HSE Sans</vt:lpstr>
      <vt:lpstr>Roboto</vt:lpstr>
      <vt:lpstr>Times New Roman</vt:lpstr>
      <vt:lpstr>Office Theme</vt:lpstr>
      <vt:lpstr>Detecting patterns in purchase-history using association rule learning methods</vt:lpstr>
      <vt:lpstr>Introduction to association rule learning methods and limitations</vt:lpstr>
      <vt:lpstr>Key terms by Agrawal et al. [1] </vt:lpstr>
      <vt:lpstr>Research directions of traditional association rule learning methods</vt:lpstr>
      <vt:lpstr>Modified FP-growth Baseline algorithm </vt:lpstr>
      <vt:lpstr>Modified FP-growth Implementation of a profit function </vt:lpstr>
      <vt:lpstr>Modified FP-growth Use case to find better itemsets/rules </vt:lpstr>
      <vt:lpstr>Modified FP-growth Implementation of a profit function </vt:lpstr>
      <vt:lpstr>Adding extra constraints on the structure of patterns  Implementation of a date-decay function </vt:lpstr>
      <vt:lpstr>Adding extra constraints on the structure of patterns  Showing only the most frequent path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David Schmid</cp:lastModifiedBy>
  <cp:revision>28</cp:revision>
  <cp:lastPrinted>2021-11-11T13:08:42Z</cp:lastPrinted>
  <dcterms:created xsi:type="dcterms:W3CDTF">2021-11-11T08:52:47Z</dcterms:created>
  <dcterms:modified xsi:type="dcterms:W3CDTF">2023-01-08T16:35:20Z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