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9aea088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9aea088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are many people who would like to a well-organized system for their pets. Owners of the pet would love to have a system for organizing their pets’ information, buying daily supplies and making appointments for pets’ medical services. Currently, there is no such Animal Information System (AIS) in the world that combines the three services together. Our team would like to help the owners to care for their pets better and also help the pets to live in a well-organized way when they need to transfer to another family. A well-organized system could help prevent many unlicensed pets from hurting others.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3b0a0ddec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b0a0ddec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3b0a0ddec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b0a0ddec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3b0a0ddec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b0a0ddec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3b0a0ddec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b0a0ddec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3b0a0ddec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b0a0ddec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3b0a0ddec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3b0a0ddec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3b0a0ddec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b0a0ddec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3b0a0ddec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b0a0ddec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9bc5c5e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9bc5c5e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3b0a0ddec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3b0a0ddec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presentation on Animal information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9aea0884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9aea0884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9aea0884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9aea088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system(AIS), owners, shelter (breeder), and the animal hospital could use this system to manage their choices. Our team is aimed to provide a system that is easy for the owners to find the cat/dog they want as well as buying the supplies and making appointments and filtering diseases in a much more convenient way; easy for breeder to insert the data for the pets; easy for the hospital to schedule an operation for the pet. </a:t>
            </a:r>
            <a:br>
              <a:rPr lang="en">
                <a:solidFill>
                  <a:schemeClr val="dk1"/>
                </a:solidFill>
              </a:rPr>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aea088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aea088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are going to create three parts for this system. A pet shelter with information system, supplies system, and a pet hospital system.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aea0884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aea0884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pet shelter system, we are going to Generate pet data as a basic function, implementing pet’s data, and show the pet information for the owners to make their choices. For the supplies system, we are going to sell supplies and sell pet basic and daily needs such as toys, food, and others. For the hospital system, it would be able to make appointments for treatment, and conducts treatments and saving (hospital-related). Meanwhile, health care system reports generated from the hospital, the shelter would keep buying the suppliers from time to time and buying supplies as the continuous treatment after going to the hospital. </a:t>
            </a:r>
            <a:br>
              <a:rPr lang="en">
                <a:solidFill>
                  <a:schemeClr val="dk1"/>
                </a:solidFill>
              </a:rPr>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3b0a0dde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b0a0dde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aea0884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aea088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3b0a0ddec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b0a0ddec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3b0a0dde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b0a0dde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301150"/>
            <a:ext cx="4239900" cy="2842350"/>
          </a:xfrm>
          <a:prstGeom prst="rect">
            <a:avLst/>
          </a:prstGeom>
          <a:noFill/>
          <a:ln>
            <a:noFill/>
          </a:ln>
        </p:spPr>
      </p:pic>
      <p:pic>
        <p:nvPicPr>
          <p:cNvPr id="55" name="Google Shape;55;p13"/>
          <p:cNvPicPr preferRelativeResize="0"/>
          <p:nvPr/>
        </p:nvPicPr>
        <p:blipFill>
          <a:blip r:embed="rId4">
            <a:alphaModFix/>
          </a:blip>
          <a:stretch>
            <a:fillRect/>
          </a:stretch>
        </p:blipFill>
        <p:spPr>
          <a:xfrm>
            <a:off x="4784375" y="0"/>
            <a:ext cx="4359624" cy="2842349"/>
          </a:xfrm>
          <a:prstGeom prst="rect">
            <a:avLst/>
          </a:prstGeom>
          <a:noFill/>
          <a:ln>
            <a:noFill/>
          </a:ln>
        </p:spPr>
      </p:pic>
      <p:sp>
        <p:nvSpPr>
          <p:cNvPr id="56" name="Google Shape;56;p13"/>
          <p:cNvSpPr/>
          <p:nvPr/>
        </p:nvSpPr>
        <p:spPr>
          <a:xfrm>
            <a:off x="314575" y="231675"/>
            <a:ext cx="3735300" cy="178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When People want to have a pet as their family members, there are many things for owners to consider….</a:t>
            </a:r>
            <a:endParaRPr/>
          </a:p>
          <a:p>
            <a:pPr indent="0" lvl="0" marL="0" rtl="0" algn="l">
              <a:spcBef>
                <a:spcPts val="0"/>
              </a:spcBef>
              <a:spcAft>
                <a:spcPts val="0"/>
              </a:spcAft>
              <a:buNone/>
            </a:pPr>
            <a:r>
              <a:rPr lang="en"/>
              <a:t>How to adopt?</a:t>
            </a:r>
            <a:endParaRPr/>
          </a:p>
          <a:p>
            <a:pPr indent="0" lvl="0" marL="0" rtl="0" algn="l">
              <a:spcBef>
                <a:spcPts val="0"/>
              </a:spcBef>
              <a:spcAft>
                <a:spcPts val="0"/>
              </a:spcAft>
              <a:buNone/>
            </a:pPr>
            <a:r>
              <a:rPr lang="en"/>
              <a:t>Where to buy food? And what is the best toy?</a:t>
            </a:r>
            <a:endParaRPr/>
          </a:p>
          <a:p>
            <a:pPr indent="0" lvl="0" marL="0" rtl="0" algn="l">
              <a:spcBef>
                <a:spcPts val="0"/>
              </a:spcBef>
              <a:spcAft>
                <a:spcPts val="0"/>
              </a:spcAft>
              <a:buNone/>
            </a:pPr>
            <a:r>
              <a:rPr lang="en"/>
              <a:t>My dog felt unhappy, I need a doctor...</a:t>
            </a:r>
            <a:endParaRPr/>
          </a:p>
        </p:txBody>
      </p:sp>
      <p:sp>
        <p:nvSpPr>
          <p:cNvPr id="57" name="Google Shape;57;p13"/>
          <p:cNvSpPr/>
          <p:nvPr/>
        </p:nvSpPr>
        <p:spPr>
          <a:xfrm>
            <a:off x="5133075" y="3056875"/>
            <a:ext cx="3735300" cy="192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Now, we are here to help you and your pet and bring them a happy family and happy life...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sz="2000">
                <a:solidFill>
                  <a:srgbClr val="FF00FF"/>
                </a:solidFill>
              </a:rPr>
              <a:t>Welcome to------</a:t>
            </a:r>
            <a:endParaRPr b="1" sz="2000">
              <a:solidFill>
                <a:srgbClr val="FF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4100"/>
                                        <p:tgtEl>
                                          <p:spTgt spid="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4000"/>
                                        <p:tgtEl>
                                          <p:spTgt spid="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0"/>
                                        <p:tgtEl>
                                          <p:spTgt spid="56"/>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4500"/>
                                        <p:tgtEl>
                                          <p:spTgt spid="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2"/>
          <p:cNvSpPr txBox="1"/>
          <p:nvPr>
            <p:ph idx="1" type="subTitle"/>
          </p:nvPr>
        </p:nvSpPr>
        <p:spPr>
          <a:xfrm>
            <a:off x="196950" y="351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Enterprise directory</a:t>
            </a:r>
            <a:endParaRPr/>
          </a:p>
        </p:txBody>
      </p:sp>
      <p:sp>
        <p:nvSpPr>
          <p:cNvPr id="223" name="Google Shape;223;p22"/>
          <p:cNvSpPr txBox="1"/>
          <p:nvPr/>
        </p:nvSpPr>
        <p:spPr>
          <a:xfrm>
            <a:off x="897250" y="1481500"/>
            <a:ext cx="6009300" cy="701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Hospital</a:t>
            </a:r>
            <a:r>
              <a:rPr b="1" lang="en" sz="2000"/>
              <a:t> </a:t>
            </a:r>
            <a:r>
              <a:rPr b="1" lang="en" sz="2000"/>
              <a:t>Enterprise</a:t>
            </a:r>
            <a:endParaRPr b="1" sz="2000"/>
          </a:p>
          <a:p>
            <a:pPr indent="-355600" lvl="0" marL="457200" rtl="0" algn="l">
              <a:spcBef>
                <a:spcPts val="0"/>
              </a:spcBef>
              <a:spcAft>
                <a:spcPts val="0"/>
              </a:spcAft>
              <a:buSzPts val="2000"/>
              <a:buChar char="●"/>
            </a:pPr>
            <a:r>
              <a:rPr b="1" lang="en" sz="2000"/>
              <a:t>Shelter </a:t>
            </a:r>
            <a:r>
              <a:rPr b="1" lang="en" sz="2000"/>
              <a:t>Enterprise</a:t>
            </a:r>
            <a:endParaRPr b="1" sz="2000"/>
          </a:p>
          <a:p>
            <a:pPr indent="-355600" lvl="0" marL="457200" rtl="0" algn="l">
              <a:spcBef>
                <a:spcPts val="0"/>
              </a:spcBef>
              <a:spcAft>
                <a:spcPts val="0"/>
              </a:spcAft>
              <a:buSzPts val="2000"/>
              <a:buChar char="●"/>
            </a:pPr>
            <a:r>
              <a:rPr b="1" lang="en" sz="2000"/>
              <a:t>Supplies </a:t>
            </a:r>
            <a:r>
              <a:rPr b="1" lang="en" sz="2000"/>
              <a:t>Enterprise</a:t>
            </a:r>
            <a:endParaRPr b="1" sz="2000"/>
          </a:p>
        </p:txBody>
      </p:sp>
      <p:sp>
        <p:nvSpPr>
          <p:cNvPr id="224" name="Google Shape;224;p22"/>
          <p:cNvSpPr/>
          <p:nvPr/>
        </p:nvSpPr>
        <p:spPr>
          <a:xfrm>
            <a:off x="5164350" y="1669325"/>
            <a:ext cx="2796000" cy="991200"/>
          </a:xfrm>
          <a:prstGeom prst="wedgeRectCallout">
            <a:avLst>
              <a:gd fmla="val -48507" name="adj1"/>
              <a:gd fmla="val -11947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Hospital</a:t>
            </a:r>
            <a:r>
              <a:rPr lang="en"/>
              <a:t> as the main category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3"/>
          <p:cNvSpPr txBox="1"/>
          <p:nvPr>
            <p:ph idx="1" type="subTitle"/>
          </p:nvPr>
        </p:nvSpPr>
        <p:spPr>
          <a:xfrm>
            <a:off x="196950" y="351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Organizational directory</a:t>
            </a:r>
            <a:endParaRPr/>
          </a:p>
        </p:txBody>
      </p:sp>
      <p:sp>
        <p:nvSpPr>
          <p:cNvPr id="230" name="Google Shape;230;p23"/>
          <p:cNvSpPr txBox="1"/>
          <p:nvPr/>
        </p:nvSpPr>
        <p:spPr>
          <a:xfrm>
            <a:off x="897250" y="1481500"/>
            <a:ext cx="6009300" cy="701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4 Hospital departments</a:t>
            </a:r>
            <a:endParaRPr sz="2500"/>
          </a:p>
          <a:p>
            <a:pPr indent="-387350" lvl="0" marL="457200" rtl="0" algn="l">
              <a:spcBef>
                <a:spcPts val="0"/>
              </a:spcBef>
              <a:spcAft>
                <a:spcPts val="0"/>
              </a:spcAft>
              <a:buClr>
                <a:schemeClr val="dk1"/>
              </a:buClr>
              <a:buSzPts val="2500"/>
              <a:buChar char="●"/>
            </a:pPr>
            <a:r>
              <a:rPr lang="en" sz="2500">
                <a:solidFill>
                  <a:schemeClr val="dk1"/>
                </a:solidFill>
              </a:rPr>
              <a:t>4 Shelter department</a:t>
            </a:r>
            <a:endParaRPr sz="2500">
              <a:solidFill>
                <a:schemeClr val="dk1"/>
              </a:solidFill>
            </a:endParaRPr>
          </a:p>
          <a:p>
            <a:pPr indent="-387350" lvl="0" marL="457200" rtl="0" algn="l">
              <a:spcBef>
                <a:spcPts val="0"/>
              </a:spcBef>
              <a:spcAft>
                <a:spcPts val="0"/>
              </a:spcAft>
              <a:buClr>
                <a:schemeClr val="dk1"/>
              </a:buClr>
              <a:buSzPts val="2500"/>
              <a:buChar char="●"/>
            </a:pPr>
            <a:r>
              <a:rPr lang="en" sz="2500">
                <a:solidFill>
                  <a:schemeClr val="dk1"/>
                </a:solidFill>
              </a:rPr>
              <a:t>4 Supply department</a:t>
            </a:r>
            <a:endParaRPr sz="2500">
              <a:solidFill>
                <a:schemeClr val="dk1"/>
              </a:solidFill>
            </a:endParaRPr>
          </a:p>
          <a:p>
            <a:pPr indent="0" lvl="0" marL="457200" rtl="0" algn="l">
              <a:spcBef>
                <a:spcPts val="0"/>
              </a:spcBef>
              <a:spcAft>
                <a:spcPts val="0"/>
              </a:spcAft>
              <a:buNone/>
            </a:pPr>
            <a:r>
              <a:t/>
            </a:r>
            <a:endParaRPr sz="2500">
              <a:solidFill>
                <a:schemeClr val="dk1"/>
              </a:solidFill>
            </a:endParaRPr>
          </a:p>
          <a:p>
            <a:pPr indent="0" lvl="0" marL="457200" rtl="0" algn="l">
              <a:spcBef>
                <a:spcPts val="0"/>
              </a:spcBef>
              <a:spcAft>
                <a:spcPts val="0"/>
              </a:spcAft>
              <a:buNone/>
            </a:pPr>
            <a:r>
              <a:t/>
            </a:r>
            <a:endParaRPr sz="2500"/>
          </a:p>
        </p:txBody>
      </p:sp>
      <p:sp>
        <p:nvSpPr>
          <p:cNvPr id="231" name="Google Shape;231;p23"/>
          <p:cNvSpPr/>
          <p:nvPr/>
        </p:nvSpPr>
        <p:spPr>
          <a:xfrm>
            <a:off x="5901750" y="1710950"/>
            <a:ext cx="2815800" cy="885000"/>
          </a:xfrm>
          <a:prstGeom prst="wedgeRectCallout">
            <a:avLst>
              <a:gd fmla="val -54285" name="adj1"/>
              <a:gd fmla="val -11547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Each has three parts in detail</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4"/>
          <p:cNvSpPr txBox="1"/>
          <p:nvPr>
            <p:ph idx="1" type="subTitle"/>
          </p:nvPr>
        </p:nvSpPr>
        <p:spPr>
          <a:xfrm>
            <a:off x="196950" y="351075"/>
            <a:ext cx="3986700" cy="588000"/>
          </a:xfrm>
          <a:prstGeom prst="rect">
            <a:avLst/>
          </a:prstGeom>
          <a:solidFill>
            <a:srgbClr val="249C90"/>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chemeClr val="dk1"/>
                </a:solidFill>
              </a:rPr>
              <a:t>Hospital Organization</a:t>
            </a:r>
            <a:endParaRPr sz="2500">
              <a:solidFill>
                <a:schemeClr val="dk1"/>
              </a:solidFill>
            </a:endParaRPr>
          </a:p>
          <a:p>
            <a:pPr indent="0" lvl="0" marL="0" rtl="0" algn="ctr">
              <a:spcBef>
                <a:spcPts val="0"/>
              </a:spcBef>
              <a:spcAft>
                <a:spcPts val="0"/>
              </a:spcAft>
              <a:buNone/>
            </a:pPr>
            <a:r>
              <a:t/>
            </a:r>
            <a:endParaRPr/>
          </a:p>
        </p:txBody>
      </p:sp>
      <p:sp>
        <p:nvSpPr>
          <p:cNvPr id="237" name="Google Shape;237;p24"/>
          <p:cNvSpPr txBox="1"/>
          <p:nvPr/>
        </p:nvSpPr>
        <p:spPr>
          <a:xfrm>
            <a:off x="1116325" y="1314575"/>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admin</a:t>
            </a:r>
            <a:endParaRPr sz="2500">
              <a:solidFill>
                <a:schemeClr val="dk1"/>
              </a:solidFill>
            </a:endParaRPr>
          </a:p>
          <a:p>
            <a:pPr indent="0" lvl="0" marL="457200" rtl="0" algn="l">
              <a:spcBef>
                <a:spcPts val="0"/>
              </a:spcBef>
              <a:spcAft>
                <a:spcPts val="0"/>
              </a:spcAft>
              <a:buNone/>
            </a:pPr>
            <a:r>
              <a:t/>
            </a:r>
            <a:endParaRPr sz="2500"/>
          </a:p>
        </p:txBody>
      </p:sp>
      <p:sp>
        <p:nvSpPr>
          <p:cNvPr id="238" name="Google Shape;238;p24"/>
          <p:cNvSpPr txBox="1"/>
          <p:nvPr/>
        </p:nvSpPr>
        <p:spPr>
          <a:xfrm>
            <a:off x="1523200" y="2068500"/>
            <a:ext cx="2072100" cy="8964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Vet management</a:t>
            </a:r>
            <a:endParaRPr sz="2500">
              <a:solidFill>
                <a:schemeClr val="dk1"/>
              </a:solidFill>
            </a:endParaRPr>
          </a:p>
          <a:p>
            <a:pPr indent="0" lvl="0" marL="457200" rtl="0" algn="l">
              <a:spcBef>
                <a:spcPts val="0"/>
              </a:spcBef>
              <a:spcAft>
                <a:spcPts val="0"/>
              </a:spcAft>
              <a:buNone/>
            </a:pPr>
            <a:r>
              <a:t/>
            </a:r>
            <a:endParaRPr sz="2500"/>
          </a:p>
        </p:txBody>
      </p:sp>
      <p:sp>
        <p:nvSpPr>
          <p:cNvPr id="239" name="Google Shape;239;p24"/>
          <p:cNvSpPr txBox="1"/>
          <p:nvPr/>
        </p:nvSpPr>
        <p:spPr>
          <a:xfrm>
            <a:off x="2900425" y="3037950"/>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patient</a:t>
            </a:r>
            <a:endParaRPr sz="2500">
              <a:solidFill>
                <a:schemeClr val="dk1"/>
              </a:solidFill>
            </a:endParaRPr>
          </a:p>
          <a:p>
            <a:pPr indent="0" lvl="0" marL="457200" rtl="0" algn="l">
              <a:spcBef>
                <a:spcPts val="0"/>
              </a:spcBef>
              <a:spcAft>
                <a:spcPts val="0"/>
              </a:spcAft>
              <a:buNone/>
            </a:pPr>
            <a:r>
              <a:t/>
            </a:r>
            <a:endParaRPr sz="2500"/>
          </a:p>
        </p:txBody>
      </p:sp>
      <p:sp>
        <p:nvSpPr>
          <p:cNvPr id="240" name="Google Shape;240;p24"/>
          <p:cNvSpPr txBox="1"/>
          <p:nvPr/>
        </p:nvSpPr>
        <p:spPr>
          <a:xfrm>
            <a:off x="4035750" y="3784675"/>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supply</a:t>
            </a:r>
            <a:endParaRPr sz="2500">
              <a:solidFill>
                <a:schemeClr val="dk1"/>
              </a:solidFill>
            </a:endParaRPr>
          </a:p>
          <a:p>
            <a:pPr indent="0" lvl="0" marL="457200" rtl="0" algn="l">
              <a:spcBef>
                <a:spcPts val="0"/>
              </a:spcBef>
              <a:spcAft>
                <a:spcPts val="0"/>
              </a:spcAft>
              <a:buNone/>
            </a:pPr>
            <a:r>
              <a:t/>
            </a:r>
            <a:endParaRPr sz="2500"/>
          </a:p>
        </p:txBody>
      </p:sp>
      <p:sp>
        <p:nvSpPr>
          <p:cNvPr id="241" name="Google Shape;241;p24"/>
          <p:cNvSpPr/>
          <p:nvPr/>
        </p:nvSpPr>
        <p:spPr>
          <a:xfrm rot="-8373622">
            <a:off x="2938389" y="2001152"/>
            <a:ext cx="2467908" cy="372840"/>
          </a:xfrm>
          <a:prstGeom prst="rightArrow">
            <a:avLst>
              <a:gd fmla="val 39955" name="adj1"/>
              <a:gd fmla="val 11837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4"/>
          <p:cNvPicPr preferRelativeResize="0"/>
          <p:nvPr/>
        </p:nvPicPr>
        <p:blipFill>
          <a:blip r:embed="rId3">
            <a:alphaModFix/>
          </a:blip>
          <a:stretch>
            <a:fillRect/>
          </a:stretch>
        </p:blipFill>
        <p:spPr>
          <a:xfrm>
            <a:off x="5632052" y="2660900"/>
            <a:ext cx="2153798" cy="1533200"/>
          </a:xfrm>
          <a:prstGeom prst="rect">
            <a:avLst/>
          </a:prstGeom>
          <a:noFill/>
          <a:ln>
            <a:noFill/>
          </a:ln>
        </p:spPr>
      </p:pic>
      <p:pic>
        <p:nvPicPr>
          <p:cNvPr id="243" name="Google Shape;243;p24"/>
          <p:cNvPicPr preferRelativeResize="0"/>
          <p:nvPr/>
        </p:nvPicPr>
        <p:blipFill>
          <a:blip r:embed="rId4">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5"/>
          <p:cNvSpPr txBox="1"/>
          <p:nvPr>
            <p:ph idx="1" type="subTitle"/>
          </p:nvPr>
        </p:nvSpPr>
        <p:spPr>
          <a:xfrm>
            <a:off x="196950" y="351075"/>
            <a:ext cx="3986700" cy="588000"/>
          </a:xfrm>
          <a:prstGeom prst="rect">
            <a:avLst/>
          </a:prstGeom>
          <a:solidFill>
            <a:srgbClr val="249C90"/>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chemeClr val="dk1"/>
                </a:solidFill>
              </a:rPr>
              <a:t>Supply</a:t>
            </a:r>
            <a:r>
              <a:rPr lang="en" sz="2500">
                <a:solidFill>
                  <a:schemeClr val="dk1"/>
                </a:solidFill>
              </a:rPr>
              <a:t> Organization</a:t>
            </a:r>
            <a:endParaRPr sz="2500">
              <a:solidFill>
                <a:schemeClr val="dk1"/>
              </a:solidFill>
            </a:endParaRPr>
          </a:p>
          <a:p>
            <a:pPr indent="0" lvl="0" marL="0" rtl="0" algn="ctr">
              <a:spcBef>
                <a:spcPts val="0"/>
              </a:spcBef>
              <a:spcAft>
                <a:spcPts val="0"/>
              </a:spcAft>
              <a:buNone/>
            </a:pPr>
            <a:r>
              <a:t/>
            </a:r>
            <a:endParaRPr/>
          </a:p>
        </p:txBody>
      </p:sp>
      <p:sp>
        <p:nvSpPr>
          <p:cNvPr id="249" name="Google Shape;249;p25"/>
          <p:cNvSpPr txBox="1"/>
          <p:nvPr/>
        </p:nvSpPr>
        <p:spPr>
          <a:xfrm>
            <a:off x="849875" y="1534675"/>
            <a:ext cx="1884000" cy="6432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admin</a:t>
            </a:r>
            <a:endParaRPr sz="2500">
              <a:solidFill>
                <a:schemeClr val="dk1"/>
              </a:solidFill>
            </a:endParaRPr>
          </a:p>
          <a:p>
            <a:pPr indent="0" lvl="0" marL="457200" rtl="0" algn="l">
              <a:spcBef>
                <a:spcPts val="0"/>
              </a:spcBef>
              <a:spcAft>
                <a:spcPts val="0"/>
              </a:spcAft>
              <a:buNone/>
            </a:pPr>
            <a:r>
              <a:t/>
            </a:r>
            <a:endParaRPr sz="2500"/>
          </a:p>
        </p:txBody>
      </p:sp>
      <p:sp>
        <p:nvSpPr>
          <p:cNvPr id="250" name="Google Shape;250;p25"/>
          <p:cNvSpPr txBox="1"/>
          <p:nvPr/>
        </p:nvSpPr>
        <p:spPr>
          <a:xfrm>
            <a:off x="1705775" y="2556778"/>
            <a:ext cx="2211000" cy="695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Data analysis</a:t>
            </a:r>
            <a:endParaRPr sz="2500">
              <a:solidFill>
                <a:schemeClr val="dk1"/>
              </a:solidFill>
            </a:endParaRPr>
          </a:p>
          <a:p>
            <a:pPr indent="0" lvl="0" marL="457200" rtl="0" algn="l">
              <a:spcBef>
                <a:spcPts val="0"/>
              </a:spcBef>
              <a:spcAft>
                <a:spcPts val="0"/>
              </a:spcAft>
              <a:buNone/>
            </a:pPr>
            <a:r>
              <a:t/>
            </a:r>
            <a:endParaRPr sz="2500"/>
          </a:p>
        </p:txBody>
      </p:sp>
      <p:sp>
        <p:nvSpPr>
          <p:cNvPr id="251" name="Google Shape;251;p25"/>
          <p:cNvSpPr txBox="1"/>
          <p:nvPr/>
        </p:nvSpPr>
        <p:spPr>
          <a:xfrm>
            <a:off x="2472625" y="3648400"/>
            <a:ext cx="2759700" cy="984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Purchase accomplishment</a:t>
            </a:r>
            <a:endParaRPr sz="2500">
              <a:solidFill>
                <a:schemeClr val="dk1"/>
              </a:solidFill>
            </a:endParaRPr>
          </a:p>
          <a:p>
            <a:pPr indent="0" lvl="0" marL="457200" rtl="0" algn="l">
              <a:spcBef>
                <a:spcPts val="0"/>
              </a:spcBef>
              <a:spcAft>
                <a:spcPts val="0"/>
              </a:spcAft>
              <a:buNone/>
            </a:pPr>
            <a:r>
              <a:t/>
            </a:r>
            <a:endParaRPr sz="2500"/>
          </a:p>
        </p:txBody>
      </p:sp>
      <p:sp>
        <p:nvSpPr>
          <p:cNvPr id="252" name="Google Shape;252;p25"/>
          <p:cNvSpPr/>
          <p:nvPr/>
        </p:nvSpPr>
        <p:spPr>
          <a:xfrm rot="-8373622">
            <a:off x="2938389" y="2001152"/>
            <a:ext cx="2467908" cy="372840"/>
          </a:xfrm>
          <a:prstGeom prst="rightArrow">
            <a:avLst>
              <a:gd fmla="val 39955" name="adj1"/>
              <a:gd fmla="val 11837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25"/>
          <p:cNvPicPr preferRelativeResize="0"/>
          <p:nvPr/>
        </p:nvPicPr>
        <p:blipFill>
          <a:blip r:embed="rId3">
            <a:alphaModFix/>
          </a:blip>
          <a:stretch>
            <a:fillRect/>
          </a:stretch>
        </p:blipFill>
        <p:spPr>
          <a:xfrm>
            <a:off x="5632052" y="2660900"/>
            <a:ext cx="2153798" cy="1533200"/>
          </a:xfrm>
          <a:prstGeom prst="rect">
            <a:avLst/>
          </a:prstGeom>
          <a:noFill/>
          <a:ln>
            <a:noFill/>
          </a:ln>
        </p:spPr>
      </p:pic>
      <p:pic>
        <p:nvPicPr>
          <p:cNvPr id="254" name="Google Shape;254;p25"/>
          <p:cNvPicPr preferRelativeResize="0"/>
          <p:nvPr/>
        </p:nvPicPr>
        <p:blipFill>
          <a:blip r:embed="rId4">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6"/>
          <p:cNvSpPr txBox="1"/>
          <p:nvPr>
            <p:ph idx="1" type="subTitle"/>
          </p:nvPr>
        </p:nvSpPr>
        <p:spPr>
          <a:xfrm>
            <a:off x="196950" y="351075"/>
            <a:ext cx="3986700" cy="588000"/>
          </a:xfrm>
          <a:prstGeom prst="rect">
            <a:avLst/>
          </a:prstGeom>
          <a:solidFill>
            <a:srgbClr val="249C90"/>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chemeClr val="dk1"/>
                </a:solidFill>
              </a:rPr>
              <a:t>Shelter</a:t>
            </a:r>
            <a:r>
              <a:rPr lang="en" sz="2500">
                <a:solidFill>
                  <a:schemeClr val="dk1"/>
                </a:solidFill>
              </a:rPr>
              <a:t> Organization</a:t>
            </a:r>
            <a:endParaRPr sz="2500">
              <a:solidFill>
                <a:schemeClr val="dk1"/>
              </a:solidFill>
            </a:endParaRPr>
          </a:p>
          <a:p>
            <a:pPr indent="0" lvl="0" marL="0" rtl="0" algn="ctr">
              <a:spcBef>
                <a:spcPts val="0"/>
              </a:spcBef>
              <a:spcAft>
                <a:spcPts val="0"/>
              </a:spcAft>
              <a:buNone/>
            </a:pPr>
            <a:r>
              <a:t/>
            </a:r>
            <a:endParaRPr/>
          </a:p>
        </p:txBody>
      </p:sp>
      <p:sp>
        <p:nvSpPr>
          <p:cNvPr id="260" name="Google Shape;260;p26"/>
          <p:cNvSpPr txBox="1"/>
          <p:nvPr/>
        </p:nvSpPr>
        <p:spPr>
          <a:xfrm>
            <a:off x="1116325" y="1314575"/>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admin</a:t>
            </a:r>
            <a:endParaRPr sz="2500">
              <a:solidFill>
                <a:schemeClr val="dk1"/>
              </a:solidFill>
            </a:endParaRPr>
          </a:p>
          <a:p>
            <a:pPr indent="0" lvl="0" marL="457200" rtl="0" algn="l">
              <a:spcBef>
                <a:spcPts val="0"/>
              </a:spcBef>
              <a:spcAft>
                <a:spcPts val="0"/>
              </a:spcAft>
              <a:buNone/>
            </a:pPr>
            <a:r>
              <a:t/>
            </a:r>
            <a:endParaRPr sz="2500"/>
          </a:p>
        </p:txBody>
      </p:sp>
      <p:sp>
        <p:nvSpPr>
          <p:cNvPr id="261" name="Google Shape;261;p26"/>
          <p:cNvSpPr txBox="1"/>
          <p:nvPr/>
        </p:nvSpPr>
        <p:spPr>
          <a:xfrm>
            <a:off x="1717350" y="2139738"/>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adoption</a:t>
            </a:r>
            <a:endParaRPr sz="2500">
              <a:solidFill>
                <a:schemeClr val="dk1"/>
              </a:solidFill>
            </a:endParaRPr>
          </a:p>
          <a:p>
            <a:pPr indent="0" lvl="0" marL="457200" rtl="0" algn="l">
              <a:spcBef>
                <a:spcPts val="0"/>
              </a:spcBef>
              <a:spcAft>
                <a:spcPts val="0"/>
              </a:spcAft>
              <a:buNone/>
            </a:pPr>
            <a:r>
              <a:t/>
            </a:r>
            <a:endParaRPr sz="2500"/>
          </a:p>
        </p:txBody>
      </p:sp>
      <p:sp>
        <p:nvSpPr>
          <p:cNvPr id="262" name="Google Shape;262;p26"/>
          <p:cNvSpPr txBox="1"/>
          <p:nvPr/>
        </p:nvSpPr>
        <p:spPr>
          <a:xfrm>
            <a:off x="2931725" y="2964900"/>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keep</a:t>
            </a:r>
            <a:endParaRPr sz="2500">
              <a:solidFill>
                <a:schemeClr val="dk1"/>
              </a:solidFill>
            </a:endParaRPr>
          </a:p>
          <a:p>
            <a:pPr indent="0" lvl="0" marL="457200" rtl="0" algn="l">
              <a:spcBef>
                <a:spcPts val="0"/>
              </a:spcBef>
              <a:spcAft>
                <a:spcPts val="0"/>
              </a:spcAft>
              <a:buNone/>
            </a:pPr>
            <a:r>
              <a:t/>
            </a:r>
            <a:endParaRPr sz="2500"/>
          </a:p>
        </p:txBody>
      </p:sp>
      <p:sp>
        <p:nvSpPr>
          <p:cNvPr id="263" name="Google Shape;263;p26"/>
          <p:cNvSpPr txBox="1"/>
          <p:nvPr/>
        </p:nvSpPr>
        <p:spPr>
          <a:xfrm>
            <a:off x="4035750" y="3784675"/>
            <a:ext cx="1596300" cy="588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   supply</a:t>
            </a:r>
            <a:endParaRPr sz="2500">
              <a:solidFill>
                <a:schemeClr val="dk1"/>
              </a:solidFill>
            </a:endParaRPr>
          </a:p>
          <a:p>
            <a:pPr indent="0" lvl="0" marL="457200" rtl="0" algn="l">
              <a:spcBef>
                <a:spcPts val="0"/>
              </a:spcBef>
              <a:spcAft>
                <a:spcPts val="0"/>
              </a:spcAft>
              <a:buNone/>
            </a:pPr>
            <a:r>
              <a:t/>
            </a:r>
            <a:endParaRPr sz="2500"/>
          </a:p>
        </p:txBody>
      </p:sp>
      <p:sp>
        <p:nvSpPr>
          <p:cNvPr id="264" name="Google Shape;264;p26"/>
          <p:cNvSpPr/>
          <p:nvPr/>
        </p:nvSpPr>
        <p:spPr>
          <a:xfrm rot="-8373718">
            <a:off x="2772186" y="2034205"/>
            <a:ext cx="2877779" cy="372840"/>
          </a:xfrm>
          <a:prstGeom prst="rightArrow">
            <a:avLst>
              <a:gd fmla="val 39955" name="adj1"/>
              <a:gd fmla="val 11837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26"/>
          <p:cNvPicPr preferRelativeResize="0"/>
          <p:nvPr/>
        </p:nvPicPr>
        <p:blipFill>
          <a:blip r:embed="rId3">
            <a:alphaModFix/>
          </a:blip>
          <a:stretch>
            <a:fillRect/>
          </a:stretch>
        </p:blipFill>
        <p:spPr>
          <a:xfrm>
            <a:off x="5632052" y="2660900"/>
            <a:ext cx="2153798" cy="1533200"/>
          </a:xfrm>
          <a:prstGeom prst="rect">
            <a:avLst/>
          </a:prstGeom>
          <a:noFill/>
          <a:ln>
            <a:noFill/>
          </a:ln>
        </p:spPr>
      </p:pic>
      <p:pic>
        <p:nvPicPr>
          <p:cNvPr id="266" name="Google Shape;266;p26"/>
          <p:cNvPicPr preferRelativeResize="0"/>
          <p:nvPr/>
        </p:nvPicPr>
        <p:blipFill>
          <a:blip r:embed="rId4">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7"/>
          <p:cNvSpPr txBox="1"/>
          <p:nvPr>
            <p:ph type="ctrTitle"/>
          </p:nvPr>
        </p:nvSpPr>
        <p:spPr>
          <a:xfrm>
            <a:off x="4" y="0"/>
            <a:ext cx="4550100" cy="67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Supply system</a:t>
            </a:r>
            <a:endParaRPr sz="3200"/>
          </a:p>
        </p:txBody>
      </p:sp>
      <p:sp>
        <p:nvSpPr>
          <p:cNvPr id="272" name="Google Shape;272;p27"/>
          <p:cNvSpPr/>
          <p:nvPr/>
        </p:nvSpPr>
        <p:spPr>
          <a:xfrm>
            <a:off x="3886652" y="921675"/>
            <a:ext cx="1370700" cy="67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a:t>
            </a:r>
            <a:r>
              <a:rPr b="1" lang="en"/>
              <a:t>otal Supply</a:t>
            </a:r>
            <a:endParaRPr b="1"/>
          </a:p>
        </p:txBody>
      </p:sp>
      <p:cxnSp>
        <p:nvCxnSpPr>
          <p:cNvPr id="273" name="Google Shape;273;p27"/>
          <p:cNvCxnSpPr/>
          <p:nvPr/>
        </p:nvCxnSpPr>
        <p:spPr>
          <a:xfrm flipH="1" rot="10800000">
            <a:off x="3036025" y="1606825"/>
            <a:ext cx="1210200" cy="17109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7"/>
          <p:cNvCxnSpPr/>
          <p:nvPr/>
        </p:nvCxnSpPr>
        <p:spPr>
          <a:xfrm rot="10800000">
            <a:off x="4810000" y="1585800"/>
            <a:ext cx="1437000" cy="17958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27"/>
          <p:cNvSpPr/>
          <p:nvPr/>
        </p:nvSpPr>
        <p:spPr>
          <a:xfrm>
            <a:off x="1606725" y="3307275"/>
            <a:ext cx="2190900" cy="8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H</a:t>
            </a:r>
            <a:r>
              <a:rPr b="1" lang="en"/>
              <a:t>ospital</a:t>
            </a:r>
            <a:endParaRPr b="1"/>
          </a:p>
          <a:p>
            <a:pPr indent="0" lvl="0" marL="0" rtl="0" algn="l">
              <a:spcBef>
                <a:spcPts val="0"/>
              </a:spcBef>
              <a:spcAft>
                <a:spcPts val="0"/>
              </a:spcAft>
              <a:buNone/>
            </a:pPr>
            <a:r>
              <a:rPr b="1" lang="en"/>
              <a:t>(supply repository)</a:t>
            </a:r>
            <a:endParaRPr b="1"/>
          </a:p>
        </p:txBody>
      </p:sp>
      <p:sp>
        <p:nvSpPr>
          <p:cNvPr id="276" name="Google Shape;276;p27"/>
          <p:cNvSpPr/>
          <p:nvPr/>
        </p:nvSpPr>
        <p:spPr>
          <a:xfrm>
            <a:off x="5389825" y="3317775"/>
            <a:ext cx="2361900" cy="78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a:t>
            </a:r>
            <a:r>
              <a:rPr b="1" lang="en"/>
              <a:t>helter</a:t>
            </a:r>
            <a:endParaRPr b="1"/>
          </a:p>
          <a:p>
            <a:pPr indent="0" lvl="0" marL="0" rtl="0" algn="l">
              <a:spcBef>
                <a:spcPts val="0"/>
              </a:spcBef>
              <a:spcAft>
                <a:spcPts val="0"/>
              </a:spcAft>
              <a:buNone/>
            </a:pPr>
            <a:r>
              <a:rPr b="1" lang="en"/>
              <a:t>(supply repository)</a:t>
            </a:r>
            <a:endParaRPr b="1"/>
          </a:p>
        </p:txBody>
      </p:sp>
      <p:sp>
        <p:nvSpPr>
          <p:cNvPr id="277" name="Google Shape;277;p27"/>
          <p:cNvSpPr/>
          <p:nvPr/>
        </p:nvSpPr>
        <p:spPr>
          <a:xfrm>
            <a:off x="2942150" y="1992700"/>
            <a:ext cx="469475" cy="323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rPr>
              <a:t>+/-</a:t>
            </a:r>
            <a:endParaRPr b="1" sz="1700">
              <a:solidFill>
                <a:srgbClr val="FF0000"/>
              </a:solidFill>
            </a:endParaRPr>
          </a:p>
        </p:txBody>
      </p:sp>
      <p:sp>
        <p:nvSpPr>
          <p:cNvPr id="278" name="Google Shape;278;p27"/>
          <p:cNvSpPr/>
          <p:nvPr/>
        </p:nvSpPr>
        <p:spPr>
          <a:xfrm>
            <a:off x="5807150" y="1992700"/>
            <a:ext cx="469475" cy="323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rPr>
              <a:t>+/-</a:t>
            </a:r>
            <a:endParaRPr b="1" sz="1700">
              <a:solidFill>
                <a:srgbClr val="FF0000"/>
              </a:solidFill>
            </a:endParaRPr>
          </a:p>
        </p:txBody>
      </p:sp>
      <p:sp>
        <p:nvSpPr>
          <p:cNvPr id="279" name="Google Shape;279;p27"/>
          <p:cNvSpPr/>
          <p:nvPr/>
        </p:nvSpPr>
        <p:spPr>
          <a:xfrm>
            <a:off x="3411625" y="2785650"/>
            <a:ext cx="859575" cy="323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request</a:t>
            </a:r>
            <a:endParaRPr b="1">
              <a:solidFill>
                <a:srgbClr val="FF0000"/>
              </a:solidFill>
            </a:endParaRPr>
          </a:p>
        </p:txBody>
      </p:sp>
      <p:sp>
        <p:nvSpPr>
          <p:cNvPr id="280" name="Google Shape;280;p27"/>
          <p:cNvSpPr/>
          <p:nvPr/>
        </p:nvSpPr>
        <p:spPr>
          <a:xfrm>
            <a:off x="4891400" y="2785650"/>
            <a:ext cx="859575" cy="323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request</a:t>
            </a:r>
            <a:endParaRPr b="1">
              <a:solidFill>
                <a:srgbClr val="FF0000"/>
              </a:solidFill>
            </a:endParaRPr>
          </a:p>
        </p:txBody>
      </p:sp>
      <p:sp>
        <p:nvSpPr>
          <p:cNvPr id="281" name="Google Shape;281;p27"/>
          <p:cNvSpPr/>
          <p:nvPr/>
        </p:nvSpPr>
        <p:spPr>
          <a:xfrm>
            <a:off x="4715750" y="403575"/>
            <a:ext cx="3369900" cy="518100"/>
          </a:xfrm>
          <a:prstGeom prst="uturnArrow">
            <a:avLst>
              <a:gd fmla="val 25000" name="adj1"/>
              <a:gd fmla="val 25000" name="adj2"/>
              <a:gd fmla="val 25000" name="adj3"/>
              <a:gd fmla="val 43750" name="adj4"/>
              <a:gd fmla="val 75000" name="adj5"/>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7242800" y="795175"/>
            <a:ext cx="1134950" cy="674400"/>
          </a:xfrm>
          <a:prstGeom prst="flowChartProcess">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rPr>
              <a:t>Dealer control</a:t>
            </a:r>
            <a:endParaRPr b="1" sz="1700">
              <a:solidFill>
                <a:srgbClr val="FF0000"/>
              </a:solidFill>
            </a:endParaRPr>
          </a:p>
        </p:txBody>
      </p:sp>
      <p:sp>
        <p:nvSpPr>
          <p:cNvPr id="283" name="Google Shape;283;p27"/>
          <p:cNvSpPr/>
          <p:nvPr/>
        </p:nvSpPr>
        <p:spPr>
          <a:xfrm rot="-3095629">
            <a:off x="2348988" y="2344646"/>
            <a:ext cx="2190968" cy="172324"/>
          </a:xfrm>
          <a:prstGeom prst="leftRightArrow">
            <a:avLst>
              <a:gd fmla="val 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rot="3011786">
            <a:off x="4675173" y="2321802"/>
            <a:ext cx="2199302" cy="246445"/>
          </a:xfrm>
          <a:prstGeom prst="leftRightArrow">
            <a:avLst>
              <a:gd fmla="val 0" name="adj1"/>
              <a:gd fmla="val 45821"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rot="-5400000">
            <a:off x="-989226" y="2192199"/>
            <a:ext cx="3018252" cy="477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NETWORK</a:t>
            </a:r>
          </a:p>
        </p:txBody>
      </p:sp>
      <p:sp>
        <p:nvSpPr>
          <p:cNvPr id="286" name="Google Shape;286;p27"/>
          <p:cNvSpPr/>
          <p:nvPr/>
        </p:nvSpPr>
        <p:spPr>
          <a:xfrm>
            <a:off x="854425" y="990250"/>
            <a:ext cx="644700" cy="3529200"/>
          </a:xfrm>
          <a:prstGeom prst="bracePair">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211475" y="821700"/>
            <a:ext cx="375600" cy="3982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27"/>
          <p:cNvPicPr preferRelativeResize="0"/>
          <p:nvPr/>
        </p:nvPicPr>
        <p:blipFill>
          <a:blip r:embed="rId3">
            <a:alphaModFix/>
          </a:blip>
          <a:stretch>
            <a:fillRect/>
          </a:stretch>
        </p:blipFill>
        <p:spPr>
          <a:xfrm>
            <a:off x="7785175" y="3784675"/>
            <a:ext cx="1358824" cy="1358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8"/>
          <p:cNvSpPr/>
          <p:nvPr/>
        </p:nvSpPr>
        <p:spPr>
          <a:xfrm>
            <a:off x="586500" y="2349700"/>
            <a:ext cx="1134950" cy="674400"/>
          </a:xfrm>
          <a:prstGeom prst="flowChartProcess">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rPr>
              <a:t>Dealer control</a:t>
            </a:r>
            <a:endParaRPr b="1" sz="1700">
              <a:solidFill>
                <a:srgbClr val="FF0000"/>
              </a:solidFill>
            </a:endParaRPr>
          </a:p>
        </p:txBody>
      </p:sp>
      <p:sp>
        <p:nvSpPr>
          <p:cNvPr id="294" name="Google Shape;294;p28"/>
          <p:cNvSpPr/>
          <p:nvPr/>
        </p:nvSpPr>
        <p:spPr>
          <a:xfrm>
            <a:off x="2024000" y="1199800"/>
            <a:ext cx="5613000" cy="2848200"/>
          </a:xfrm>
          <a:prstGeom prst="bracePair">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6833650" y="970275"/>
            <a:ext cx="1137300" cy="325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2762925" y="864100"/>
            <a:ext cx="3382150" cy="674400"/>
          </a:xfrm>
          <a:prstGeom prst="flowChartProcess">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Add supplies through supply</a:t>
            </a:r>
            <a:endParaRPr b="1" sz="1700"/>
          </a:p>
        </p:txBody>
      </p:sp>
      <p:sp>
        <p:nvSpPr>
          <p:cNvPr id="297" name="Google Shape;297;p28"/>
          <p:cNvSpPr/>
          <p:nvPr/>
        </p:nvSpPr>
        <p:spPr>
          <a:xfrm>
            <a:off x="2821425" y="3550875"/>
            <a:ext cx="3382150" cy="674400"/>
          </a:xfrm>
          <a:prstGeom prst="flowChartProcess">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Import goods</a:t>
            </a:r>
            <a:endParaRPr b="1" sz="1700"/>
          </a:p>
        </p:txBody>
      </p:sp>
      <p:pic>
        <p:nvPicPr>
          <p:cNvPr id="298" name="Google Shape;298;p28"/>
          <p:cNvPicPr preferRelativeResize="0"/>
          <p:nvPr/>
        </p:nvPicPr>
        <p:blipFill>
          <a:blip r:embed="rId3">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9"/>
          <p:cNvSpPr txBox="1"/>
          <p:nvPr>
            <p:ph type="ctrTitle"/>
          </p:nvPr>
        </p:nvSpPr>
        <p:spPr>
          <a:xfrm>
            <a:off x="-1" y="258025"/>
            <a:ext cx="4642800" cy="7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 </a:t>
            </a:r>
            <a:endParaRPr/>
          </a:p>
        </p:txBody>
      </p:sp>
      <p:grpSp>
        <p:nvGrpSpPr>
          <p:cNvPr id="304" name="Google Shape;304;p29"/>
          <p:cNvGrpSpPr/>
          <p:nvPr/>
        </p:nvGrpSpPr>
        <p:grpSpPr>
          <a:xfrm>
            <a:off x="2256567" y="600903"/>
            <a:ext cx="4036590" cy="3713071"/>
            <a:chOff x="2256567" y="677103"/>
            <a:chExt cx="4036590" cy="3713071"/>
          </a:xfrm>
        </p:grpSpPr>
        <p:sp>
          <p:nvSpPr>
            <p:cNvPr id="305" name="Google Shape;305;p29"/>
            <p:cNvSpPr/>
            <p:nvPr/>
          </p:nvSpPr>
          <p:spPr>
            <a:xfrm rot="-6596588">
              <a:off x="3726388" y="3510395"/>
              <a:ext cx="771357" cy="771357"/>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rot="-6599386">
              <a:off x="2318596" y="1407533"/>
              <a:ext cx="440541" cy="440541"/>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6598839">
              <a:off x="2887641" y="2346984"/>
              <a:ext cx="1199287" cy="1199287"/>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rot="-6598620">
              <a:off x="4374916" y="913763"/>
              <a:ext cx="1681581" cy="1681581"/>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rot="-6597866">
              <a:off x="2661829" y="2208216"/>
              <a:ext cx="629106" cy="629106"/>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rot="-6597701">
              <a:off x="3267625" y="111381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9"/>
          <p:cNvGrpSpPr/>
          <p:nvPr/>
        </p:nvGrpSpPr>
        <p:grpSpPr>
          <a:xfrm>
            <a:off x="4447194" y="1739566"/>
            <a:ext cx="2440200" cy="2440200"/>
            <a:chOff x="4447194" y="1815766"/>
            <a:chExt cx="2440200" cy="2440200"/>
          </a:xfrm>
        </p:grpSpPr>
        <p:sp>
          <p:nvSpPr>
            <p:cNvPr id="312" name="Google Shape;312;p29"/>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Lorem ipsum congue tempus</a:t>
              </a:r>
              <a:endParaRPr sz="1200">
                <a:solidFill>
                  <a:srgbClr val="FFFFFF"/>
                </a:solidFill>
                <a:latin typeface="Roboto"/>
                <a:ea typeface="Roboto"/>
                <a:cs typeface="Roboto"/>
                <a:sym typeface="Roboto"/>
              </a:endParaRPr>
            </a:p>
          </p:txBody>
        </p:sp>
      </p:grpSp>
      <p:grpSp>
        <p:nvGrpSpPr>
          <p:cNvPr id="314" name="Google Shape;314;p29"/>
          <p:cNvGrpSpPr/>
          <p:nvPr/>
        </p:nvGrpSpPr>
        <p:grpSpPr>
          <a:xfrm>
            <a:off x="3566937" y="1297853"/>
            <a:ext cx="1423800" cy="1423800"/>
            <a:chOff x="3490737" y="1374053"/>
            <a:chExt cx="1423800" cy="1423800"/>
          </a:xfrm>
        </p:grpSpPr>
        <p:sp>
          <p:nvSpPr>
            <p:cNvPr id="315" name="Google Shape;315;p29"/>
            <p:cNvSpPr/>
            <p:nvPr/>
          </p:nvSpPr>
          <p:spPr>
            <a:xfrm>
              <a:off x="3490737" y="1374053"/>
              <a:ext cx="1423800" cy="14238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Lorem ipsum tempus</a:t>
              </a:r>
              <a:endParaRPr sz="1000">
                <a:solidFill>
                  <a:srgbClr val="FFFFFF"/>
                </a:solidFill>
                <a:latin typeface="Roboto"/>
                <a:ea typeface="Roboto"/>
                <a:cs typeface="Roboto"/>
                <a:sym typeface="Roboto"/>
              </a:endParaRPr>
            </a:p>
          </p:txBody>
        </p:sp>
      </p:grpSp>
      <p:grpSp>
        <p:nvGrpSpPr>
          <p:cNvPr id="317" name="Google Shape;317;p29"/>
          <p:cNvGrpSpPr/>
          <p:nvPr/>
        </p:nvGrpSpPr>
        <p:grpSpPr>
          <a:xfrm>
            <a:off x="2256567" y="600903"/>
            <a:ext cx="4036590" cy="3713071"/>
            <a:chOff x="2256567" y="677103"/>
            <a:chExt cx="4036590" cy="3713071"/>
          </a:xfrm>
        </p:grpSpPr>
        <p:sp>
          <p:nvSpPr>
            <p:cNvPr id="318" name="Google Shape;318;p29"/>
            <p:cNvSpPr/>
            <p:nvPr/>
          </p:nvSpPr>
          <p:spPr>
            <a:xfrm rot="-6596588">
              <a:off x="3726388" y="3510395"/>
              <a:ext cx="771357" cy="771357"/>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rot="-6599386">
              <a:off x="2318596" y="1407533"/>
              <a:ext cx="440541" cy="440541"/>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rot="-6598839">
              <a:off x="2887641" y="2346984"/>
              <a:ext cx="1199287" cy="1199287"/>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rot="-6598620">
              <a:off x="4374916" y="913763"/>
              <a:ext cx="1681581" cy="1681581"/>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rot="-6597866">
              <a:off x="2661829" y="2208216"/>
              <a:ext cx="629106" cy="629106"/>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rot="-6597701">
              <a:off x="3267625" y="111381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9"/>
          <p:cNvGrpSpPr/>
          <p:nvPr/>
        </p:nvGrpSpPr>
        <p:grpSpPr>
          <a:xfrm>
            <a:off x="4447194" y="1739566"/>
            <a:ext cx="2440200" cy="2440200"/>
            <a:chOff x="4447194" y="1815766"/>
            <a:chExt cx="2440200" cy="2440200"/>
          </a:xfrm>
        </p:grpSpPr>
        <p:sp>
          <p:nvSpPr>
            <p:cNvPr id="325" name="Google Shape;325;p29"/>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txBox="1"/>
            <p:nvPr/>
          </p:nvSpPr>
          <p:spPr>
            <a:xfrm>
              <a:off x="4735950" y="2261000"/>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20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2000">
                  <a:solidFill>
                    <a:srgbClr val="FFFFFF"/>
                  </a:solidFill>
                </a:rPr>
                <a:t>Able to calculate</a:t>
              </a:r>
              <a:endParaRPr b="1" sz="2000">
                <a:solidFill>
                  <a:srgbClr val="FFFFFF"/>
                </a:solidFill>
              </a:endParaRPr>
            </a:p>
            <a:p>
              <a:pPr indent="0" lvl="0" marL="0" rtl="0" algn="ctr">
                <a:spcBef>
                  <a:spcPts val="0"/>
                </a:spcBef>
                <a:spcAft>
                  <a:spcPts val="0"/>
                </a:spcAft>
                <a:buNone/>
              </a:pPr>
              <a:r>
                <a:rPr b="1" lang="en" sz="2000">
                  <a:solidFill>
                    <a:srgbClr val="FFFFFF"/>
                  </a:solidFill>
                  <a:latin typeface="Roboto"/>
                  <a:ea typeface="Roboto"/>
                  <a:cs typeface="Roboto"/>
                  <a:sym typeface="Roboto"/>
                </a:rPr>
                <a:t>The right data, do the statistics</a:t>
              </a:r>
              <a:endParaRPr b="1" sz="2000">
                <a:solidFill>
                  <a:srgbClr val="FFFFFF"/>
                </a:solidFill>
                <a:latin typeface="Roboto"/>
                <a:ea typeface="Roboto"/>
                <a:cs typeface="Roboto"/>
                <a:sym typeface="Roboto"/>
              </a:endParaRPr>
            </a:p>
          </p:txBody>
        </p:sp>
      </p:grpSp>
      <p:grpSp>
        <p:nvGrpSpPr>
          <p:cNvPr id="327" name="Google Shape;327;p29"/>
          <p:cNvGrpSpPr/>
          <p:nvPr/>
        </p:nvGrpSpPr>
        <p:grpSpPr>
          <a:xfrm>
            <a:off x="3566925" y="1297853"/>
            <a:ext cx="1589400" cy="1423800"/>
            <a:chOff x="3490725" y="1374053"/>
            <a:chExt cx="1589400" cy="1423800"/>
          </a:xfrm>
        </p:grpSpPr>
        <p:sp>
          <p:nvSpPr>
            <p:cNvPr id="328" name="Google Shape;328;p29"/>
            <p:cNvSpPr/>
            <p:nvPr/>
          </p:nvSpPr>
          <p:spPr>
            <a:xfrm>
              <a:off x="3490737" y="1374053"/>
              <a:ext cx="1423800" cy="14238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txBox="1"/>
            <p:nvPr/>
          </p:nvSpPr>
          <p:spPr>
            <a:xfrm>
              <a:off x="3490725" y="1574750"/>
              <a:ext cx="1589400" cy="102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Using visualization diagram</a:t>
              </a:r>
              <a:endParaRPr b="1" sz="2000">
                <a:solidFill>
                  <a:srgbClr val="FFFFFF"/>
                </a:solidFill>
                <a:latin typeface="Roboto"/>
                <a:ea typeface="Roboto"/>
                <a:cs typeface="Roboto"/>
                <a:sym typeface="Roboto"/>
              </a:endParaRPr>
            </a:p>
          </p:txBody>
        </p:sp>
      </p:grpSp>
      <p:pic>
        <p:nvPicPr>
          <p:cNvPr id="330" name="Google Shape;330;p29"/>
          <p:cNvPicPr preferRelativeResize="0"/>
          <p:nvPr/>
        </p:nvPicPr>
        <p:blipFill>
          <a:blip r:embed="rId3">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0"/>
          <p:cNvSpPr txBox="1"/>
          <p:nvPr>
            <p:ph idx="1" type="subTitle"/>
          </p:nvPr>
        </p:nvSpPr>
        <p:spPr>
          <a:xfrm>
            <a:off x="311700" y="4554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are going to use algorithm to calculate the prediction part.</a:t>
            </a:r>
            <a:endParaRPr/>
          </a:p>
        </p:txBody>
      </p:sp>
      <p:sp>
        <p:nvSpPr>
          <p:cNvPr id="336" name="Google Shape;336;p30"/>
          <p:cNvSpPr txBox="1"/>
          <p:nvPr/>
        </p:nvSpPr>
        <p:spPr>
          <a:xfrm>
            <a:off x="2462200" y="4298400"/>
            <a:ext cx="4089900" cy="7011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a:t>
            </a:r>
            <a:r>
              <a:rPr lang="en" sz="2400"/>
              <a:t>e will create a </a:t>
            </a:r>
            <a:r>
              <a:rPr b="1" lang="en" sz="2400"/>
              <a:t>Pie Chart</a:t>
            </a:r>
            <a:endParaRPr b="1" sz="2400"/>
          </a:p>
        </p:txBody>
      </p:sp>
      <p:sp>
        <p:nvSpPr>
          <p:cNvPr id="337" name="Google Shape;337;p30"/>
          <p:cNvSpPr txBox="1"/>
          <p:nvPr/>
        </p:nvSpPr>
        <p:spPr>
          <a:xfrm>
            <a:off x="1012000" y="1596250"/>
            <a:ext cx="3140400" cy="224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The pie chart would show the percentage </a:t>
            </a:r>
            <a:r>
              <a:rPr lang="en"/>
              <a:t>of how many people would like to buy certain drugs.</a:t>
            </a:r>
            <a:endParaRPr/>
          </a:p>
        </p:txBody>
      </p:sp>
      <p:pic>
        <p:nvPicPr>
          <p:cNvPr id="338" name="Google Shape;338;p30"/>
          <p:cNvPicPr preferRelativeResize="0"/>
          <p:nvPr/>
        </p:nvPicPr>
        <p:blipFill>
          <a:blip r:embed="rId3">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31"/>
          <p:cNvSpPr txBox="1"/>
          <p:nvPr>
            <p:ph type="ctrTitle"/>
          </p:nvPr>
        </p:nvSpPr>
        <p:spPr>
          <a:xfrm>
            <a:off x="2375129" y="0"/>
            <a:ext cx="4101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344" name="Google Shape;344;p31"/>
          <p:cNvSpPr txBox="1"/>
          <p:nvPr>
            <p:ph idx="1" type="subTitle"/>
          </p:nvPr>
        </p:nvSpPr>
        <p:spPr>
          <a:xfrm>
            <a:off x="165625" y="1383900"/>
            <a:ext cx="8520600" cy="26850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Char char="●"/>
            </a:pPr>
            <a:r>
              <a:rPr lang="en"/>
              <a:t>An ecosystem with three enterprises: which are shelter, supply and hospital. </a:t>
            </a:r>
            <a:endParaRPr/>
          </a:p>
          <a:p>
            <a:pPr indent="0" lvl="0" marL="457200" rtl="0" algn="ctr">
              <a:spcBef>
                <a:spcPts val="0"/>
              </a:spcBef>
              <a:spcAft>
                <a:spcPts val="0"/>
              </a:spcAft>
              <a:buNone/>
            </a:pPr>
            <a:r>
              <a:t/>
            </a:r>
            <a:endParaRPr/>
          </a:p>
          <a:p>
            <a:pPr indent="-406400" lvl="0" marL="457200" rtl="0" algn="ctr">
              <a:spcBef>
                <a:spcPts val="0"/>
              </a:spcBef>
              <a:spcAft>
                <a:spcPts val="0"/>
              </a:spcAft>
              <a:buSzPts val="2800"/>
              <a:buChar char="●"/>
            </a:pPr>
            <a:r>
              <a:rPr lang="en"/>
              <a:t>There are three roles on the </a:t>
            </a:r>
            <a:r>
              <a:rPr lang="en"/>
              <a:t>system: owner(pet)/supplier/ and hospital.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245550" y="278025"/>
            <a:ext cx="5037300" cy="25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Animal Information System</a:t>
            </a:r>
            <a:endParaRPr/>
          </a:p>
        </p:txBody>
      </p:sp>
      <p:sp>
        <p:nvSpPr>
          <p:cNvPr id="63" name="Google Shape;63;p14"/>
          <p:cNvSpPr txBox="1"/>
          <p:nvPr>
            <p:ph idx="1" type="subTitle"/>
          </p:nvPr>
        </p:nvSpPr>
        <p:spPr>
          <a:xfrm>
            <a:off x="171150" y="2916800"/>
            <a:ext cx="56163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 5100 AED Final Project Presentation</a:t>
            </a:r>
            <a:endParaRPr/>
          </a:p>
        </p:txBody>
      </p:sp>
      <p:sp>
        <p:nvSpPr>
          <p:cNvPr id="64" name="Google Shape;64;p14"/>
          <p:cNvSpPr/>
          <p:nvPr/>
        </p:nvSpPr>
        <p:spPr>
          <a:xfrm>
            <a:off x="0" y="4705300"/>
            <a:ext cx="6927600" cy="42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       </a:t>
            </a:r>
            <a:r>
              <a:rPr b="1" lang="en" sz="1800">
                <a:solidFill>
                  <a:schemeClr val="dk1"/>
                </a:solidFill>
              </a:rPr>
              <a:t> Hongbo Jiang, Dawei Zhang, Guankui Qian   </a:t>
            </a:r>
            <a:r>
              <a:rPr lang="en" sz="1600">
                <a:solidFill>
                  <a:schemeClr val="dk1"/>
                </a:solidFill>
              </a:rPr>
              <a:t>2018.12</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32"/>
          <p:cNvSpPr txBox="1"/>
          <p:nvPr>
            <p:ph type="ctrTitle"/>
          </p:nvPr>
        </p:nvSpPr>
        <p:spPr>
          <a:xfrm>
            <a:off x="5352150" y="2720900"/>
            <a:ext cx="3729300" cy="106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Now, please take a look at our codes and project</a:t>
            </a:r>
            <a:endParaRPr sz="2400"/>
          </a:p>
        </p:txBody>
      </p:sp>
      <p:sp>
        <p:nvSpPr>
          <p:cNvPr id="350" name="Google Shape;350;p32"/>
          <p:cNvSpPr/>
          <p:nvPr/>
        </p:nvSpPr>
        <p:spPr>
          <a:xfrm>
            <a:off x="5783524" y="1763200"/>
            <a:ext cx="3030224" cy="6676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 type="subTitle"/>
          </p:nvPr>
        </p:nvSpPr>
        <p:spPr>
          <a:xfrm>
            <a:off x="316075" y="0"/>
            <a:ext cx="8520600" cy="64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solidFill>
                  <a:schemeClr val="dk1"/>
                </a:solidFill>
              </a:rPr>
              <a:t>Problem Statement</a:t>
            </a:r>
            <a:endParaRPr sz="3000"/>
          </a:p>
        </p:txBody>
      </p:sp>
      <p:pic>
        <p:nvPicPr>
          <p:cNvPr id="70" name="Google Shape;70;p15"/>
          <p:cNvPicPr preferRelativeResize="0"/>
          <p:nvPr/>
        </p:nvPicPr>
        <p:blipFill>
          <a:blip r:embed="rId3">
            <a:alphaModFix/>
          </a:blip>
          <a:stretch>
            <a:fillRect/>
          </a:stretch>
        </p:blipFill>
        <p:spPr>
          <a:xfrm>
            <a:off x="7227800" y="3227300"/>
            <a:ext cx="1916200" cy="1916200"/>
          </a:xfrm>
          <a:prstGeom prst="rect">
            <a:avLst/>
          </a:prstGeom>
          <a:noFill/>
          <a:ln>
            <a:noFill/>
          </a:ln>
        </p:spPr>
      </p:pic>
      <p:grpSp>
        <p:nvGrpSpPr>
          <p:cNvPr id="71" name="Google Shape;71;p15"/>
          <p:cNvGrpSpPr/>
          <p:nvPr/>
        </p:nvGrpSpPr>
        <p:grpSpPr>
          <a:xfrm>
            <a:off x="484038" y="1207657"/>
            <a:ext cx="3339000" cy="3339000"/>
            <a:chOff x="2902488" y="902232"/>
            <a:chExt cx="3339000" cy="3339000"/>
          </a:xfrm>
        </p:grpSpPr>
        <p:sp>
          <p:nvSpPr>
            <p:cNvPr id="72" name="Google Shape;72;p1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123738" y="1123632"/>
              <a:ext cx="2896500" cy="2896200"/>
            </a:xfrm>
            <a:prstGeom prst="pie">
              <a:avLst>
                <a:gd fmla="val 1811602" name="adj1"/>
                <a:gd fmla="val 16214886"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5"/>
          <p:cNvGrpSpPr/>
          <p:nvPr/>
        </p:nvGrpSpPr>
        <p:grpSpPr>
          <a:xfrm>
            <a:off x="1245588" y="2004732"/>
            <a:ext cx="1815900" cy="1815900"/>
            <a:chOff x="3664038" y="1789632"/>
            <a:chExt cx="1815900" cy="1815900"/>
          </a:xfrm>
        </p:grpSpPr>
        <p:sp>
          <p:nvSpPr>
            <p:cNvPr id="75" name="Google Shape;75;p15"/>
            <p:cNvSpPr/>
            <p:nvPr/>
          </p:nvSpPr>
          <p:spPr>
            <a:xfrm>
              <a:off x="3664038" y="178963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899975" y="2093975"/>
              <a:ext cx="1335300" cy="1207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Create a well-organized system for human-pet relations</a:t>
              </a:r>
              <a:endParaRPr b="1">
                <a:solidFill>
                  <a:srgbClr val="FFFFFF"/>
                </a:solidFill>
                <a:latin typeface="Roboto"/>
                <a:ea typeface="Roboto"/>
                <a:cs typeface="Roboto"/>
                <a:sym typeface="Roboto"/>
              </a:endParaRPr>
            </a:p>
          </p:txBody>
        </p:sp>
      </p:grpSp>
      <p:grpSp>
        <p:nvGrpSpPr>
          <p:cNvPr id="77" name="Google Shape;77;p15"/>
          <p:cNvGrpSpPr/>
          <p:nvPr/>
        </p:nvGrpSpPr>
        <p:grpSpPr>
          <a:xfrm>
            <a:off x="1619240" y="545554"/>
            <a:ext cx="1068600" cy="1068600"/>
            <a:chOff x="2859873" y="853971"/>
            <a:chExt cx="1068600" cy="1068600"/>
          </a:xfrm>
        </p:grpSpPr>
        <p:sp>
          <p:nvSpPr>
            <p:cNvPr id="78" name="Google Shape;78;p15"/>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Pet</a:t>
              </a:r>
              <a:r>
                <a:rPr b="1" lang="en" sz="1600">
                  <a:solidFill>
                    <a:srgbClr val="FFFFFF"/>
                  </a:solidFill>
                  <a:latin typeface="Roboto"/>
                  <a:ea typeface="Roboto"/>
                  <a:cs typeface="Roboto"/>
                  <a:sym typeface="Roboto"/>
                </a:rPr>
                <a:t> </a:t>
              </a:r>
              <a:endParaRPr b="1" sz="1600">
                <a:solidFill>
                  <a:srgbClr val="FFFFFF"/>
                </a:solidFill>
                <a:latin typeface="Roboto"/>
                <a:ea typeface="Roboto"/>
                <a:cs typeface="Roboto"/>
                <a:sym typeface="Roboto"/>
              </a:endParaRPr>
            </a:p>
          </p:txBody>
        </p:sp>
      </p:grpSp>
      <p:grpSp>
        <p:nvGrpSpPr>
          <p:cNvPr id="80" name="Google Shape;80;p15"/>
          <p:cNvGrpSpPr/>
          <p:nvPr/>
        </p:nvGrpSpPr>
        <p:grpSpPr>
          <a:xfrm>
            <a:off x="316071" y="3516208"/>
            <a:ext cx="1068600" cy="1068600"/>
            <a:chOff x="2859873" y="853971"/>
            <a:chExt cx="1068600" cy="1068600"/>
          </a:xfrm>
        </p:grpSpPr>
        <p:sp>
          <p:nvSpPr>
            <p:cNvPr id="81" name="Google Shape;81;p15"/>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2936378" y="1010113"/>
              <a:ext cx="915600" cy="75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Owners</a:t>
              </a:r>
              <a:r>
                <a:rPr b="1" lang="en" sz="1600">
                  <a:solidFill>
                    <a:srgbClr val="FFFFFF"/>
                  </a:solidFill>
                  <a:latin typeface="Roboto"/>
                  <a:ea typeface="Roboto"/>
                  <a:cs typeface="Roboto"/>
                  <a:sym typeface="Roboto"/>
                </a:rPr>
                <a:t> </a:t>
              </a:r>
              <a:endParaRPr b="1" sz="1600">
                <a:solidFill>
                  <a:srgbClr val="FFFFFF"/>
                </a:solidFill>
                <a:latin typeface="Roboto"/>
                <a:ea typeface="Roboto"/>
                <a:cs typeface="Roboto"/>
                <a:sym typeface="Roboto"/>
              </a:endParaRPr>
            </a:p>
          </p:txBody>
        </p:sp>
      </p:grpSp>
      <p:grpSp>
        <p:nvGrpSpPr>
          <p:cNvPr id="83" name="Google Shape;83;p15"/>
          <p:cNvGrpSpPr/>
          <p:nvPr/>
        </p:nvGrpSpPr>
        <p:grpSpPr>
          <a:xfrm>
            <a:off x="3011743" y="3589588"/>
            <a:ext cx="1068600" cy="1068600"/>
            <a:chOff x="5214448" y="3234278"/>
            <a:chExt cx="1068600" cy="1068600"/>
          </a:xfrm>
        </p:grpSpPr>
        <p:sp>
          <p:nvSpPr>
            <p:cNvPr id="84" name="Google Shape;84;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5290957" y="3406265"/>
              <a:ext cx="915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Animal hospital</a:t>
              </a: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p:txBody>
        </p:sp>
      </p:grpSp>
      <p:sp>
        <p:nvSpPr>
          <p:cNvPr id="86" name="Google Shape;86;p15"/>
          <p:cNvSpPr/>
          <p:nvPr/>
        </p:nvSpPr>
        <p:spPr>
          <a:xfrm>
            <a:off x="3964100" y="675350"/>
            <a:ext cx="4966500" cy="73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Pet gets abandoned when their owners move to a different place or choose not to have them anymore</a:t>
            </a:r>
            <a:endParaRPr/>
          </a:p>
        </p:txBody>
      </p:sp>
      <p:sp>
        <p:nvSpPr>
          <p:cNvPr id="87" name="Google Shape;87;p15"/>
          <p:cNvSpPr/>
          <p:nvPr/>
        </p:nvSpPr>
        <p:spPr>
          <a:xfrm>
            <a:off x="3964100" y="1481900"/>
            <a:ext cx="4559700" cy="73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Owners had a hard time to find their pets with limited choices and no instructions on how to make their choices</a:t>
            </a:r>
            <a:endParaRPr/>
          </a:p>
        </p:txBody>
      </p:sp>
      <p:sp>
        <p:nvSpPr>
          <p:cNvPr id="88" name="Google Shape;88;p15"/>
          <p:cNvSpPr/>
          <p:nvPr/>
        </p:nvSpPr>
        <p:spPr>
          <a:xfrm>
            <a:off x="3990375" y="2288500"/>
            <a:ext cx="4063200" cy="6780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Animal hospital needs a fast, secure and efficient way to accept patients(pets)</a:t>
            </a:r>
            <a:endParaRPr/>
          </a:p>
        </p:txBody>
      </p:sp>
      <p:sp>
        <p:nvSpPr>
          <p:cNvPr id="89" name="Google Shape;89;p15"/>
          <p:cNvSpPr/>
          <p:nvPr/>
        </p:nvSpPr>
        <p:spPr>
          <a:xfrm>
            <a:off x="3990375" y="3037825"/>
            <a:ext cx="3339000" cy="640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ome of the pet’s information can be used in analysis</a:t>
            </a:r>
            <a:endParaRPr/>
          </a:p>
        </p:txBody>
      </p:sp>
      <p:sp>
        <p:nvSpPr>
          <p:cNvPr id="90" name="Google Shape;90;p15"/>
          <p:cNvSpPr/>
          <p:nvPr/>
        </p:nvSpPr>
        <p:spPr>
          <a:xfrm>
            <a:off x="5091500" y="4279425"/>
            <a:ext cx="1717800" cy="735300"/>
          </a:xfrm>
          <a:prstGeom prst="cloudCallout">
            <a:avLst>
              <a:gd fmla="val 92719" name="adj1"/>
              <a:gd fmla="val -88566"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HELP~~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idx="1" type="subTitle"/>
          </p:nvPr>
        </p:nvSpPr>
        <p:spPr>
          <a:xfrm>
            <a:off x="233350" y="101400"/>
            <a:ext cx="8520600" cy="64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Objectives </a:t>
            </a:r>
            <a:endParaRPr sz="3600"/>
          </a:p>
        </p:txBody>
      </p:sp>
      <p:pic>
        <p:nvPicPr>
          <p:cNvPr id="96" name="Google Shape;96;p16"/>
          <p:cNvPicPr preferRelativeResize="0"/>
          <p:nvPr/>
        </p:nvPicPr>
        <p:blipFill>
          <a:blip r:embed="rId3">
            <a:alphaModFix/>
          </a:blip>
          <a:stretch>
            <a:fillRect/>
          </a:stretch>
        </p:blipFill>
        <p:spPr>
          <a:xfrm>
            <a:off x="7227800" y="3227300"/>
            <a:ext cx="1916200" cy="1916200"/>
          </a:xfrm>
          <a:prstGeom prst="rect">
            <a:avLst/>
          </a:prstGeom>
          <a:noFill/>
          <a:ln>
            <a:noFill/>
          </a:ln>
        </p:spPr>
      </p:pic>
      <p:grpSp>
        <p:nvGrpSpPr>
          <p:cNvPr id="97" name="Google Shape;97;p16"/>
          <p:cNvGrpSpPr/>
          <p:nvPr/>
        </p:nvGrpSpPr>
        <p:grpSpPr>
          <a:xfrm>
            <a:off x="459032" y="741908"/>
            <a:ext cx="3611679" cy="3887617"/>
            <a:chOff x="1293736" y="1258050"/>
            <a:chExt cx="2896991" cy="2574751"/>
          </a:xfrm>
        </p:grpSpPr>
        <p:sp>
          <p:nvSpPr>
            <p:cNvPr id="98" name="Google Shape;98;p16"/>
            <p:cNvSpPr/>
            <p:nvPr/>
          </p:nvSpPr>
          <p:spPr>
            <a:xfrm rot="2700000">
              <a:off x="2286374" y="1011412"/>
              <a:ext cx="561726" cy="3040276"/>
            </a:xfrm>
            <a:prstGeom prst="roundRect">
              <a:avLst>
                <a:gd fmla="val 50000" name="adj"/>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1510752" y="3205393"/>
              <a:ext cx="374100" cy="374100"/>
            </a:xfrm>
            <a:prstGeom prst="ellipse">
              <a:avLst/>
            </a:prstGeom>
            <a:solidFill>
              <a:srgbClr val="83E3D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00" name="Google Shape;100;p16"/>
            <p:cNvSpPr txBox="1"/>
            <p:nvPr/>
          </p:nvSpPr>
          <p:spPr>
            <a:xfrm rot="-2700000">
              <a:off x="1501398" y="2241353"/>
              <a:ext cx="2332604" cy="393293"/>
            </a:xfrm>
            <a:prstGeom prst="rect">
              <a:avLst/>
            </a:prstGeom>
            <a:solidFill>
              <a:srgbClr val="83E3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Roboto"/>
                  <a:ea typeface="Roboto"/>
                  <a:cs typeface="Roboto"/>
                  <a:sym typeface="Roboto"/>
                </a:rPr>
                <a:t>Pets/Shelter</a:t>
              </a:r>
              <a:endParaRPr b="1" sz="2000">
                <a:solidFill>
                  <a:srgbClr val="FFFFFF"/>
                </a:solidFill>
                <a:latin typeface="Roboto"/>
                <a:ea typeface="Roboto"/>
                <a:cs typeface="Roboto"/>
                <a:sym typeface="Roboto"/>
              </a:endParaRPr>
            </a:p>
          </p:txBody>
        </p:sp>
        <p:sp>
          <p:nvSpPr>
            <p:cNvPr id="101" name="Google Shape;101;p16"/>
            <p:cNvSpPr txBox="1"/>
            <p:nvPr/>
          </p:nvSpPr>
          <p:spPr>
            <a:xfrm rot="-2700000">
              <a:off x="1973787" y="2485815"/>
              <a:ext cx="2346180" cy="606273"/>
            </a:xfrm>
            <a:prstGeom prst="rect">
              <a:avLst/>
            </a:prstGeom>
            <a:solidFill>
              <a:srgbClr val="83E3D9"/>
            </a:solidFill>
            <a:ln cap="flat" cmpd="sng" w="9525">
              <a:solidFill>
                <a:srgbClr val="155B5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Pet could be adopted in an efficient way or owners could put their pet’s information online to have others to adopt them. </a:t>
              </a:r>
              <a:endParaRPr b="1" sz="1200">
                <a:latin typeface="Roboto"/>
                <a:ea typeface="Roboto"/>
                <a:cs typeface="Roboto"/>
                <a:sym typeface="Roboto"/>
              </a:endParaRPr>
            </a:p>
          </p:txBody>
        </p:sp>
      </p:grpSp>
      <p:grpSp>
        <p:nvGrpSpPr>
          <p:cNvPr id="102" name="Google Shape;102;p16"/>
          <p:cNvGrpSpPr/>
          <p:nvPr/>
        </p:nvGrpSpPr>
        <p:grpSpPr>
          <a:xfrm>
            <a:off x="2674189" y="945621"/>
            <a:ext cx="3585937" cy="3641955"/>
            <a:chOff x="3203958" y="1258050"/>
            <a:chExt cx="2919194" cy="2547000"/>
          </a:xfrm>
        </p:grpSpPr>
        <p:sp>
          <p:nvSpPr>
            <p:cNvPr id="103" name="Google Shape;103;p16"/>
            <p:cNvSpPr/>
            <p:nvPr/>
          </p:nvSpPr>
          <p:spPr>
            <a:xfrm rot="2700000">
              <a:off x="4196595" y="1011412"/>
              <a:ext cx="561726" cy="3040276"/>
            </a:xfrm>
            <a:prstGeom prst="roundRect">
              <a:avLst>
                <a:gd fmla="val 50000" name="adj"/>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3420974" y="3205393"/>
              <a:ext cx="374100" cy="374100"/>
            </a:xfrm>
            <a:prstGeom prst="ellipse">
              <a:avLst/>
            </a:prstGeom>
            <a:solidFill>
              <a:srgbClr val="83E3D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105" name="Google Shape;105;p16"/>
            <p:cNvSpPr txBox="1"/>
            <p:nvPr/>
          </p:nvSpPr>
          <p:spPr>
            <a:xfrm rot="-2700000">
              <a:off x="3410687" y="2240903"/>
              <a:ext cx="2333877" cy="393293"/>
            </a:xfrm>
            <a:prstGeom prst="rect">
              <a:avLst/>
            </a:prstGeom>
            <a:solidFill>
              <a:srgbClr val="83E3D9"/>
            </a:solidFill>
            <a:ln cap="flat" cmpd="sng" w="9525">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Roboto"/>
                  <a:ea typeface="Roboto"/>
                  <a:cs typeface="Roboto"/>
                  <a:sym typeface="Roboto"/>
                </a:rPr>
                <a:t>Hospital</a:t>
              </a:r>
              <a:endParaRPr b="1" sz="2000">
                <a:solidFill>
                  <a:srgbClr val="FFFFFF"/>
                </a:solidFill>
                <a:latin typeface="Roboto"/>
                <a:ea typeface="Roboto"/>
                <a:cs typeface="Roboto"/>
                <a:sym typeface="Roboto"/>
              </a:endParaRPr>
            </a:p>
          </p:txBody>
        </p:sp>
        <p:sp>
          <p:nvSpPr>
            <p:cNvPr id="106" name="Google Shape;106;p16"/>
            <p:cNvSpPr txBox="1"/>
            <p:nvPr/>
          </p:nvSpPr>
          <p:spPr>
            <a:xfrm rot="-2700000">
              <a:off x="3846109" y="2460928"/>
              <a:ext cx="2444185" cy="539664"/>
            </a:xfrm>
            <a:prstGeom prst="rect">
              <a:avLst/>
            </a:prstGeom>
            <a:solidFill>
              <a:srgbClr val="83E3D9"/>
            </a:solidFill>
            <a:ln cap="flat" cmpd="sng" w="9525">
              <a:solidFill>
                <a:srgbClr val="155B5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Owners could bring their pets to the information when their pet does not feel well</a:t>
              </a:r>
              <a:endParaRPr b="1" sz="1200">
                <a:latin typeface="Roboto"/>
                <a:ea typeface="Roboto"/>
                <a:cs typeface="Roboto"/>
                <a:sym typeface="Roboto"/>
              </a:endParaRPr>
            </a:p>
          </p:txBody>
        </p:sp>
      </p:grpSp>
      <p:grpSp>
        <p:nvGrpSpPr>
          <p:cNvPr id="107" name="Google Shape;107;p16"/>
          <p:cNvGrpSpPr/>
          <p:nvPr/>
        </p:nvGrpSpPr>
        <p:grpSpPr>
          <a:xfrm>
            <a:off x="4966069" y="831078"/>
            <a:ext cx="3833209" cy="3771722"/>
            <a:chOff x="5123977" y="1258050"/>
            <a:chExt cx="3120489" cy="2637752"/>
          </a:xfrm>
        </p:grpSpPr>
        <p:sp>
          <p:nvSpPr>
            <p:cNvPr id="108" name="Google Shape;108;p16"/>
            <p:cNvSpPr/>
            <p:nvPr/>
          </p:nvSpPr>
          <p:spPr>
            <a:xfrm rot="2700000">
              <a:off x="6116614" y="1011412"/>
              <a:ext cx="561726" cy="3040276"/>
            </a:xfrm>
            <a:prstGeom prst="roundRect">
              <a:avLst>
                <a:gd fmla="val 50000" name="adj"/>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5340992" y="3205393"/>
              <a:ext cx="374100" cy="374100"/>
            </a:xfrm>
            <a:prstGeom prst="ellipse">
              <a:avLst/>
            </a:prstGeom>
            <a:solidFill>
              <a:srgbClr val="83E3D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110" name="Google Shape;110;p16"/>
            <p:cNvSpPr txBox="1"/>
            <p:nvPr/>
          </p:nvSpPr>
          <p:spPr>
            <a:xfrm rot="-2700000">
              <a:off x="5323969" y="2238203"/>
              <a:ext cx="2341513" cy="393293"/>
            </a:xfrm>
            <a:prstGeom prst="rect">
              <a:avLst/>
            </a:prstGeom>
            <a:solidFill>
              <a:srgbClr val="83E3D9"/>
            </a:solidFill>
            <a:ln cap="flat" cmpd="sng" w="9525">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Roboto"/>
                  <a:ea typeface="Roboto"/>
                  <a:cs typeface="Roboto"/>
                  <a:sym typeface="Roboto"/>
                </a:rPr>
                <a:t>Supplies dealers</a:t>
              </a:r>
              <a:endParaRPr b="1" sz="2000">
                <a:solidFill>
                  <a:srgbClr val="FFFFFF"/>
                </a:solidFill>
                <a:latin typeface="Roboto"/>
                <a:ea typeface="Roboto"/>
                <a:cs typeface="Roboto"/>
                <a:sym typeface="Roboto"/>
              </a:endParaRPr>
            </a:p>
          </p:txBody>
        </p:sp>
        <p:sp>
          <p:nvSpPr>
            <p:cNvPr id="111" name="Google Shape;111;p16"/>
            <p:cNvSpPr txBox="1"/>
            <p:nvPr/>
          </p:nvSpPr>
          <p:spPr>
            <a:xfrm rot="-2700000">
              <a:off x="5802285" y="2392518"/>
              <a:ext cx="2573162" cy="695369"/>
            </a:xfrm>
            <a:prstGeom prst="rect">
              <a:avLst/>
            </a:prstGeom>
            <a:solidFill>
              <a:srgbClr val="83E3D9"/>
            </a:solidFill>
            <a:ln cap="flat" cmpd="sng" w="9525">
              <a:solidFill>
                <a:srgbClr val="155B5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600">
                  <a:latin typeface="Roboto"/>
                  <a:ea typeface="Roboto"/>
                  <a:cs typeface="Roboto"/>
                  <a:sym typeface="Roboto"/>
                </a:rPr>
                <a:t>They could offer the supplies that they need for pet keeping and for pet medical usage</a:t>
              </a:r>
              <a:endParaRPr b="1" sz="16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idx="1" type="subTitle"/>
          </p:nvPr>
        </p:nvSpPr>
        <p:spPr>
          <a:xfrm>
            <a:off x="311700" y="179775"/>
            <a:ext cx="8520600" cy="64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rPr>
              <a:t>Approach</a:t>
            </a:r>
            <a:endParaRPr sz="2400"/>
          </a:p>
        </p:txBody>
      </p:sp>
      <p:grpSp>
        <p:nvGrpSpPr>
          <p:cNvPr id="117" name="Google Shape;117;p17"/>
          <p:cNvGrpSpPr/>
          <p:nvPr/>
        </p:nvGrpSpPr>
        <p:grpSpPr>
          <a:xfrm>
            <a:off x="323513" y="1986800"/>
            <a:ext cx="2952125" cy="1289700"/>
            <a:chOff x="323513" y="1986800"/>
            <a:chExt cx="2952125" cy="1289700"/>
          </a:xfrm>
        </p:grpSpPr>
        <p:sp>
          <p:nvSpPr>
            <p:cNvPr id="118" name="Google Shape;118;p17"/>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Shelter</a:t>
              </a:r>
              <a:endParaRPr b="1" sz="1600">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Generate pet data as a basic function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Implementing pet’s data, and show the pet information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Make it a convenient it for people who want to keep a pet.</a:t>
              </a:r>
              <a:endParaRPr sz="1600">
                <a:solidFill>
                  <a:schemeClr val="dk1"/>
                </a:solidFill>
              </a:endParaRPr>
            </a:p>
          </p:txBody>
        </p:sp>
        <p:cxnSp>
          <p:nvCxnSpPr>
            <p:cNvPr id="119" name="Google Shape;119;p17"/>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120" name="Google Shape;120;p17"/>
          <p:cNvGrpSpPr/>
          <p:nvPr/>
        </p:nvGrpSpPr>
        <p:grpSpPr>
          <a:xfrm>
            <a:off x="5209838" y="1060350"/>
            <a:ext cx="3610650" cy="1289700"/>
            <a:chOff x="5209838" y="1060350"/>
            <a:chExt cx="3610650" cy="1289700"/>
          </a:xfrm>
        </p:grpSpPr>
        <p:sp>
          <p:nvSpPr>
            <p:cNvPr id="121" name="Google Shape;121;p17"/>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Animal Healthcare system</a:t>
              </a:r>
              <a:endParaRPr b="1" sz="1600">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Appointments making &amp; conducting treatments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Manage the vet organization</a:t>
              </a:r>
              <a:endParaRPr sz="1600">
                <a:solidFill>
                  <a:schemeClr val="dk1"/>
                </a:solidFill>
              </a:endParaRPr>
            </a:p>
            <a:p>
              <a:pPr indent="0" lvl="0" marL="457200" rtl="0" algn="l">
                <a:lnSpc>
                  <a:spcPct val="115000"/>
                </a:lnSpc>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122" name="Google Shape;122;p17"/>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23" name="Google Shape;123;p17"/>
          <p:cNvGrpSpPr/>
          <p:nvPr/>
        </p:nvGrpSpPr>
        <p:grpSpPr>
          <a:xfrm>
            <a:off x="5209838" y="3579900"/>
            <a:ext cx="3560125" cy="1289700"/>
            <a:chOff x="5209838" y="3579900"/>
            <a:chExt cx="3560125" cy="1289700"/>
          </a:xfrm>
        </p:grpSpPr>
        <p:sp>
          <p:nvSpPr>
            <p:cNvPr id="124" name="Google Shape;124;p17"/>
            <p:cNvSpPr txBox="1"/>
            <p:nvPr/>
          </p:nvSpPr>
          <p:spPr>
            <a:xfrm>
              <a:off x="6645963" y="357990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Supplies</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Offers supplies to these kinds of organizations.</a:t>
              </a:r>
              <a:endParaRPr b="1" sz="1600">
                <a:latin typeface="Roboto"/>
                <a:ea typeface="Roboto"/>
                <a:cs typeface="Roboto"/>
                <a:sym typeface="Roboto"/>
              </a:endParaRPr>
            </a:p>
          </p:txBody>
        </p:sp>
        <p:cxnSp>
          <p:nvCxnSpPr>
            <p:cNvPr id="125" name="Google Shape;125;p17"/>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26" name="Google Shape;126;p17"/>
          <p:cNvGrpSpPr/>
          <p:nvPr/>
        </p:nvGrpSpPr>
        <p:grpSpPr>
          <a:xfrm>
            <a:off x="2664575" y="676451"/>
            <a:ext cx="3814835" cy="3790597"/>
            <a:chOff x="2662213" y="676344"/>
            <a:chExt cx="3814835" cy="3790597"/>
          </a:xfrm>
        </p:grpSpPr>
        <p:sp>
          <p:nvSpPr>
            <p:cNvPr id="127" name="Google Shape;127;p17"/>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7"/>
            <p:cNvGrpSpPr/>
            <p:nvPr/>
          </p:nvGrpSpPr>
          <p:grpSpPr>
            <a:xfrm rot="-7200165">
              <a:off x="3337679" y="2826785"/>
              <a:ext cx="585011" cy="585536"/>
              <a:chOff x="1967628" y="812211"/>
              <a:chExt cx="588000" cy="588000"/>
            </a:xfrm>
          </p:grpSpPr>
          <p:sp>
            <p:nvSpPr>
              <p:cNvPr id="131" name="Google Shape;131;p17"/>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7"/>
            <p:cNvGrpSpPr/>
            <p:nvPr/>
          </p:nvGrpSpPr>
          <p:grpSpPr>
            <a:xfrm>
              <a:off x="4264097" y="1180331"/>
              <a:ext cx="585001" cy="585530"/>
              <a:chOff x="1970048" y="811613"/>
              <a:chExt cx="588000" cy="588000"/>
            </a:xfrm>
          </p:grpSpPr>
          <p:sp>
            <p:nvSpPr>
              <p:cNvPr id="134" name="Google Shape;134;p17"/>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7"/>
            <p:cNvGrpSpPr/>
            <p:nvPr/>
          </p:nvGrpSpPr>
          <p:grpSpPr>
            <a:xfrm rot="7200165">
              <a:off x="5229930" y="2804716"/>
              <a:ext cx="585011" cy="585536"/>
              <a:chOff x="1977085" y="811649"/>
              <a:chExt cx="588000" cy="588000"/>
            </a:xfrm>
          </p:grpSpPr>
          <p:sp>
            <p:nvSpPr>
              <p:cNvPr id="137" name="Google Shape;137;p17"/>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7"/>
            <p:cNvSpPr txBox="1"/>
            <p:nvPr/>
          </p:nvSpPr>
          <p:spPr>
            <a:xfrm>
              <a:off x="3104100" y="2484355"/>
              <a:ext cx="7308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Shelter</a:t>
              </a:r>
              <a:endParaRPr b="1" sz="1100">
                <a:solidFill>
                  <a:srgbClr val="FFFFFF"/>
                </a:solidFill>
                <a:latin typeface="Roboto"/>
                <a:ea typeface="Roboto"/>
                <a:cs typeface="Roboto"/>
                <a:sym typeface="Roboto"/>
              </a:endParaRPr>
            </a:p>
          </p:txBody>
        </p:sp>
      </p:grpSp>
      <p:sp>
        <p:nvSpPr>
          <p:cNvPr id="140" name="Google Shape;140;p17"/>
          <p:cNvSpPr txBox="1"/>
          <p:nvPr/>
        </p:nvSpPr>
        <p:spPr>
          <a:xfrm>
            <a:off x="4845975" y="3276500"/>
            <a:ext cx="7308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Supplier</a:t>
            </a:r>
            <a:endParaRPr b="1" sz="1100">
              <a:solidFill>
                <a:srgbClr val="FFFFFF"/>
              </a:solidFill>
              <a:latin typeface="Roboto"/>
              <a:ea typeface="Roboto"/>
              <a:cs typeface="Roboto"/>
              <a:sym typeface="Roboto"/>
            </a:endParaRPr>
          </a:p>
        </p:txBody>
      </p:sp>
      <p:sp>
        <p:nvSpPr>
          <p:cNvPr id="141" name="Google Shape;141;p17"/>
          <p:cNvSpPr txBox="1"/>
          <p:nvPr/>
        </p:nvSpPr>
        <p:spPr>
          <a:xfrm>
            <a:off x="4383200" y="1241100"/>
            <a:ext cx="7308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Hospital</a:t>
            </a:r>
            <a:endParaRPr b="1" sz="1100">
              <a:solidFill>
                <a:srgbClr val="FFFFFF"/>
              </a:solidFill>
              <a:latin typeface="Roboto"/>
              <a:ea typeface="Roboto"/>
              <a:cs typeface="Roboto"/>
              <a:sym typeface="Roboto"/>
            </a:endParaRPr>
          </a:p>
        </p:txBody>
      </p:sp>
      <p:pic>
        <p:nvPicPr>
          <p:cNvPr id="142" name="Google Shape;142;p17"/>
          <p:cNvPicPr preferRelativeResize="0"/>
          <p:nvPr/>
        </p:nvPicPr>
        <p:blipFill>
          <a:blip r:embed="rId3">
            <a:alphaModFix/>
          </a:blip>
          <a:stretch>
            <a:fillRect/>
          </a:stretch>
        </p:blipFill>
        <p:spPr>
          <a:xfrm>
            <a:off x="4046889" y="2053925"/>
            <a:ext cx="1050225" cy="105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p:nvPr/>
        </p:nvSpPr>
        <p:spPr>
          <a:xfrm>
            <a:off x="1431225" y="87313"/>
            <a:ext cx="17721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AIS System</a:t>
            </a:r>
            <a:endParaRPr/>
          </a:p>
        </p:txBody>
      </p:sp>
      <p:sp>
        <p:nvSpPr>
          <p:cNvPr id="148" name="Google Shape;148;p18"/>
          <p:cNvSpPr/>
          <p:nvPr/>
        </p:nvSpPr>
        <p:spPr>
          <a:xfrm>
            <a:off x="1431225" y="1157363"/>
            <a:ext cx="17721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directory</a:t>
            </a:r>
            <a:endParaRPr/>
          </a:p>
        </p:txBody>
      </p:sp>
      <p:sp>
        <p:nvSpPr>
          <p:cNvPr id="149" name="Google Shape;149;p18"/>
          <p:cNvSpPr/>
          <p:nvPr/>
        </p:nvSpPr>
        <p:spPr>
          <a:xfrm>
            <a:off x="1431225" y="2227925"/>
            <a:ext cx="17721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Enterprise directory</a:t>
            </a:r>
            <a:endParaRPr/>
          </a:p>
        </p:txBody>
      </p:sp>
      <p:sp>
        <p:nvSpPr>
          <p:cNvPr id="150" name="Google Shape;150;p18"/>
          <p:cNvSpPr/>
          <p:nvPr/>
        </p:nvSpPr>
        <p:spPr>
          <a:xfrm>
            <a:off x="1431225" y="3297788"/>
            <a:ext cx="17721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 directory</a:t>
            </a:r>
            <a:endParaRPr/>
          </a:p>
        </p:txBody>
      </p:sp>
      <p:sp>
        <p:nvSpPr>
          <p:cNvPr id="151" name="Google Shape;151;p18"/>
          <p:cNvSpPr/>
          <p:nvPr/>
        </p:nvSpPr>
        <p:spPr>
          <a:xfrm>
            <a:off x="1447825" y="4373588"/>
            <a:ext cx="17721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Role</a:t>
            </a:r>
            <a:endParaRPr/>
          </a:p>
        </p:txBody>
      </p:sp>
      <p:sp>
        <p:nvSpPr>
          <p:cNvPr id="152" name="Google Shape;152;p18"/>
          <p:cNvSpPr/>
          <p:nvPr/>
        </p:nvSpPr>
        <p:spPr>
          <a:xfrm>
            <a:off x="4086450" y="32813"/>
            <a:ext cx="27984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Account dir</a:t>
            </a:r>
            <a:endParaRPr/>
          </a:p>
          <a:p>
            <a:pPr indent="0" lvl="0" marL="457200" rtl="0" algn="l">
              <a:spcBef>
                <a:spcPts val="0"/>
              </a:spcBef>
              <a:spcAft>
                <a:spcPts val="0"/>
              </a:spcAft>
              <a:buNone/>
            </a:pPr>
            <a:r>
              <a:t/>
            </a:r>
            <a:endParaRPr/>
          </a:p>
        </p:txBody>
      </p:sp>
      <p:sp>
        <p:nvSpPr>
          <p:cNvPr id="153" name="Google Shape;153;p18"/>
          <p:cNvSpPr/>
          <p:nvPr/>
        </p:nvSpPr>
        <p:spPr>
          <a:xfrm>
            <a:off x="4086450" y="1047488"/>
            <a:ext cx="28320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A</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a:t>
            </a:r>
            <a:endParaRPr sz="1200">
              <a:solidFill>
                <a:schemeClr val="dk1"/>
              </a:solidFill>
            </a:endParaRPr>
          </a:p>
        </p:txBody>
      </p:sp>
      <p:sp>
        <p:nvSpPr>
          <p:cNvPr id="154" name="Google Shape;154;p18"/>
          <p:cNvSpPr/>
          <p:nvPr/>
        </p:nvSpPr>
        <p:spPr>
          <a:xfrm>
            <a:off x="4105850" y="2165388"/>
            <a:ext cx="27984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Hospital enterprise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Shelter </a:t>
            </a:r>
            <a:r>
              <a:rPr lang="en" sz="1000">
                <a:solidFill>
                  <a:schemeClr val="dk1"/>
                </a:solidFill>
              </a:rPr>
              <a:t>enterprise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Supplies </a:t>
            </a:r>
            <a:r>
              <a:rPr lang="en" sz="1000">
                <a:solidFill>
                  <a:schemeClr val="dk1"/>
                </a:solidFill>
              </a:rPr>
              <a:t>enterprise</a:t>
            </a:r>
            <a:endParaRPr sz="10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155" name="Google Shape;155;p18"/>
          <p:cNvSpPr/>
          <p:nvPr/>
        </p:nvSpPr>
        <p:spPr>
          <a:xfrm>
            <a:off x="4072182" y="3283288"/>
            <a:ext cx="28320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department</a:t>
            </a:r>
            <a:r>
              <a:rPr lang="en" sz="1200">
                <a:solidFill>
                  <a:schemeClr val="dk1"/>
                </a:solidFill>
              </a:rPr>
              <a:t> in hospital</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department in </a:t>
            </a:r>
            <a:r>
              <a:rPr lang="en" sz="1200">
                <a:solidFill>
                  <a:schemeClr val="dk1"/>
                </a:solidFill>
              </a:rPr>
              <a:t>Shelter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department in </a:t>
            </a:r>
            <a:r>
              <a:rPr lang="en" sz="1200">
                <a:solidFill>
                  <a:schemeClr val="dk1"/>
                </a:solidFill>
              </a:rPr>
              <a:t> Organization</a:t>
            </a:r>
            <a:endParaRPr/>
          </a:p>
          <a:p>
            <a:pPr indent="0" lvl="0" marL="457200" rtl="0" algn="l">
              <a:spcBef>
                <a:spcPts val="0"/>
              </a:spcBef>
              <a:spcAft>
                <a:spcPts val="0"/>
              </a:spcAft>
              <a:buNone/>
            </a:pPr>
            <a:r>
              <a:t/>
            </a:r>
            <a:endParaRPr/>
          </a:p>
        </p:txBody>
      </p:sp>
      <p:sp>
        <p:nvSpPr>
          <p:cNvPr id="156" name="Google Shape;156;p18"/>
          <p:cNvSpPr/>
          <p:nvPr/>
        </p:nvSpPr>
        <p:spPr>
          <a:xfrm>
            <a:off x="4105850" y="4401188"/>
            <a:ext cx="2798400" cy="70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Role in hospital</a:t>
            </a:r>
            <a:endParaRPr/>
          </a:p>
          <a:p>
            <a:pPr indent="-317500" lvl="0" marL="457200" rtl="0" algn="l">
              <a:spcBef>
                <a:spcPts val="0"/>
              </a:spcBef>
              <a:spcAft>
                <a:spcPts val="0"/>
              </a:spcAft>
              <a:buSzPts val="1400"/>
              <a:buChar char="●"/>
            </a:pPr>
            <a:r>
              <a:rPr lang="en">
                <a:solidFill>
                  <a:schemeClr val="dk1"/>
                </a:solidFill>
              </a:rPr>
              <a:t>Role in </a:t>
            </a:r>
            <a:r>
              <a:rPr lang="en"/>
              <a:t>Supplies dealer</a:t>
            </a:r>
            <a:endParaRPr/>
          </a:p>
          <a:p>
            <a:pPr indent="-317500" lvl="0" marL="457200" rtl="0" algn="l">
              <a:spcBef>
                <a:spcPts val="0"/>
              </a:spcBef>
              <a:spcAft>
                <a:spcPts val="0"/>
              </a:spcAft>
              <a:buSzPts val="1400"/>
              <a:buChar char="●"/>
            </a:pPr>
            <a:r>
              <a:rPr lang="en">
                <a:solidFill>
                  <a:schemeClr val="dk1"/>
                </a:solidFill>
              </a:rPr>
              <a:t>Role in </a:t>
            </a:r>
            <a:r>
              <a:rPr lang="en"/>
              <a:t>shelter</a:t>
            </a:r>
            <a:endParaRPr/>
          </a:p>
        </p:txBody>
      </p:sp>
      <p:cxnSp>
        <p:nvCxnSpPr>
          <p:cNvPr id="157" name="Google Shape;157;p18"/>
          <p:cNvCxnSpPr/>
          <p:nvPr/>
        </p:nvCxnSpPr>
        <p:spPr>
          <a:xfrm>
            <a:off x="2012475" y="844413"/>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8"/>
          <p:cNvCxnSpPr/>
          <p:nvPr/>
        </p:nvCxnSpPr>
        <p:spPr>
          <a:xfrm>
            <a:off x="2317275" y="843888"/>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8"/>
          <p:cNvCxnSpPr/>
          <p:nvPr/>
        </p:nvCxnSpPr>
        <p:spPr>
          <a:xfrm>
            <a:off x="2655275" y="843888"/>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8"/>
          <p:cNvCxnSpPr/>
          <p:nvPr/>
        </p:nvCxnSpPr>
        <p:spPr>
          <a:xfrm>
            <a:off x="2029075" y="1914475"/>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8"/>
          <p:cNvCxnSpPr/>
          <p:nvPr/>
        </p:nvCxnSpPr>
        <p:spPr>
          <a:xfrm>
            <a:off x="2333875" y="1913950"/>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8"/>
          <p:cNvCxnSpPr/>
          <p:nvPr/>
        </p:nvCxnSpPr>
        <p:spPr>
          <a:xfrm>
            <a:off x="2671875" y="1913950"/>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8"/>
          <p:cNvCxnSpPr/>
          <p:nvPr/>
        </p:nvCxnSpPr>
        <p:spPr>
          <a:xfrm>
            <a:off x="2012475" y="2984463"/>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p:nvPr/>
        </p:nvCxnSpPr>
        <p:spPr>
          <a:xfrm>
            <a:off x="2317275" y="2983938"/>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8"/>
          <p:cNvCxnSpPr/>
          <p:nvPr/>
        </p:nvCxnSpPr>
        <p:spPr>
          <a:xfrm>
            <a:off x="2655275" y="2983938"/>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8"/>
          <p:cNvCxnSpPr/>
          <p:nvPr/>
        </p:nvCxnSpPr>
        <p:spPr>
          <a:xfrm>
            <a:off x="2333875" y="4054738"/>
            <a:ext cx="0" cy="2664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18"/>
          <p:cNvSpPr/>
          <p:nvPr/>
        </p:nvSpPr>
        <p:spPr>
          <a:xfrm>
            <a:off x="3255225" y="358963"/>
            <a:ext cx="816900" cy="12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236438" y="1448363"/>
            <a:ext cx="816900" cy="12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246138" y="2537763"/>
            <a:ext cx="816900" cy="12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3255225" y="3627163"/>
            <a:ext cx="816900" cy="12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3254438" y="4716563"/>
            <a:ext cx="816900" cy="12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18"/>
          <p:cNvPicPr preferRelativeResize="0"/>
          <p:nvPr/>
        </p:nvPicPr>
        <p:blipFill>
          <a:blip r:embed="rId3">
            <a:alphaModFix/>
          </a:blip>
          <a:stretch>
            <a:fillRect/>
          </a:stretch>
        </p:blipFill>
        <p:spPr>
          <a:xfrm>
            <a:off x="7785175" y="3784675"/>
            <a:ext cx="1358824" cy="1358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19"/>
          <p:cNvPicPr preferRelativeResize="0"/>
          <p:nvPr/>
        </p:nvPicPr>
        <p:blipFill>
          <a:blip r:embed="rId3">
            <a:alphaModFix/>
          </a:blip>
          <a:stretch>
            <a:fillRect/>
          </a:stretch>
        </p:blipFill>
        <p:spPr>
          <a:xfrm>
            <a:off x="7785175" y="3784675"/>
            <a:ext cx="1358824" cy="1358826"/>
          </a:xfrm>
          <a:prstGeom prst="rect">
            <a:avLst/>
          </a:prstGeom>
          <a:noFill/>
          <a:ln>
            <a:noFill/>
          </a:ln>
        </p:spPr>
      </p:pic>
      <p:sp>
        <p:nvSpPr>
          <p:cNvPr id="178" name="Google Shape;178;p19"/>
          <p:cNvSpPr/>
          <p:nvPr/>
        </p:nvSpPr>
        <p:spPr>
          <a:xfrm>
            <a:off x="5967725" y="0"/>
            <a:ext cx="19509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AIS System</a:t>
            </a:r>
            <a:endParaRPr/>
          </a:p>
        </p:txBody>
      </p:sp>
      <p:sp>
        <p:nvSpPr>
          <p:cNvPr id="179" name="Google Shape;179;p19"/>
          <p:cNvSpPr/>
          <p:nvPr/>
        </p:nvSpPr>
        <p:spPr>
          <a:xfrm>
            <a:off x="3428350" y="1010325"/>
            <a:ext cx="9954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A</a:t>
            </a:r>
            <a:endParaRPr/>
          </a:p>
        </p:txBody>
      </p:sp>
      <p:sp>
        <p:nvSpPr>
          <p:cNvPr id="180" name="Google Shape;180;p19"/>
          <p:cNvSpPr/>
          <p:nvPr/>
        </p:nvSpPr>
        <p:spPr>
          <a:xfrm>
            <a:off x="5396100" y="1010325"/>
            <a:ext cx="9954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B</a:t>
            </a:r>
            <a:endParaRPr/>
          </a:p>
        </p:txBody>
      </p:sp>
      <p:sp>
        <p:nvSpPr>
          <p:cNvPr id="181" name="Google Shape;181;p19"/>
          <p:cNvSpPr/>
          <p:nvPr/>
        </p:nvSpPr>
        <p:spPr>
          <a:xfrm>
            <a:off x="7269950" y="1010325"/>
            <a:ext cx="9954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C</a:t>
            </a:r>
            <a:endParaRPr/>
          </a:p>
        </p:txBody>
      </p:sp>
      <p:sp>
        <p:nvSpPr>
          <p:cNvPr id="182" name="Google Shape;182;p19"/>
          <p:cNvSpPr/>
          <p:nvPr/>
        </p:nvSpPr>
        <p:spPr>
          <a:xfrm>
            <a:off x="1235550" y="2312600"/>
            <a:ext cx="9954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Enterprise A</a:t>
            </a:r>
            <a:endParaRPr/>
          </a:p>
        </p:txBody>
      </p:sp>
      <p:sp>
        <p:nvSpPr>
          <p:cNvPr id="183" name="Google Shape;183;p19"/>
          <p:cNvSpPr/>
          <p:nvPr/>
        </p:nvSpPr>
        <p:spPr>
          <a:xfrm>
            <a:off x="2806850" y="2312600"/>
            <a:ext cx="9954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Enterprise B</a:t>
            </a:r>
            <a:endParaRPr/>
          </a:p>
        </p:txBody>
      </p:sp>
      <p:sp>
        <p:nvSpPr>
          <p:cNvPr id="184" name="Google Shape;184;p19"/>
          <p:cNvSpPr/>
          <p:nvPr/>
        </p:nvSpPr>
        <p:spPr>
          <a:xfrm>
            <a:off x="4284250" y="2312600"/>
            <a:ext cx="9954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Enterprise C</a:t>
            </a:r>
            <a:endParaRPr/>
          </a:p>
        </p:txBody>
      </p:sp>
      <p:sp>
        <p:nvSpPr>
          <p:cNvPr id="185" name="Google Shape;185;p19"/>
          <p:cNvSpPr/>
          <p:nvPr/>
        </p:nvSpPr>
        <p:spPr>
          <a:xfrm>
            <a:off x="0" y="3625325"/>
            <a:ext cx="12354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 A</a:t>
            </a:r>
            <a:endParaRPr/>
          </a:p>
        </p:txBody>
      </p:sp>
      <p:sp>
        <p:nvSpPr>
          <p:cNvPr id="186" name="Google Shape;186;p19"/>
          <p:cNvSpPr/>
          <p:nvPr/>
        </p:nvSpPr>
        <p:spPr>
          <a:xfrm>
            <a:off x="1435650" y="3625325"/>
            <a:ext cx="12354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 B</a:t>
            </a:r>
            <a:endParaRPr/>
          </a:p>
        </p:txBody>
      </p:sp>
      <p:sp>
        <p:nvSpPr>
          <p:cNvPr id="187" name="Google Shape;187;p19"/>
          <p:cNvSpPr/>
          <p:nvPr/>
        </p:nvSpPr>
        <p:spPr>
          <a:xfrm>
            <a:off x="2965225" y="3614875"/>
            <a:ext cx="12354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 C</a:t>
            </a:r>
            <a:endParaRPr/>
          </a:p>
        </p:txBody>
      </p:sp>
      <p:sp>
        <p:nvSpPr>
          <p:cNvPr id="188" name="Google Shape;188;p19"/>
          <p:cNvSpPr/>
          <p:nvPr/>
        </p:nvSpPr>
        <p:spPr>
          <a:xfrm>
            <a:off x="0" y="4510275"/>
            <a:ext cx="12354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Role 1</a:t>
            </a:r>
            <a:endParaRPr/>
          </a:p>
        </p:txBody>
      </p:sp>
      <p:sp>
        <p:nvSpPr>
          <p:cNvPr id="189" name="Google Shape;189;p19"/>
          <p:cNvSpPr/>
          <p:nvPr/>
        </p:nvSpPr>
        <p:spPr>
          <a:xfrm>
            <a:off x="1435650" y="4510275"/>
            <a:ext cx="12354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Role 2</a:t>
            </a:r>
            <a:endParaRPr/>
          </a:p>
        </p:txBody>
      </p:sp>
      <p:sp>
        <p:nvSpPr>
          <p:cNvPr id="190" name="Google Shape;190;p19"/>
          <p:cNvSpPr/>
          <p:nvPr/>
        </p:nvSpPr>
        <p:spPr>
          <a:xfrm>
            <a:off x="2965225" y="4510275"/>
            <a:ext cx="12354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Role 3</a:t>
            </a:r>
            <a:endParaRPr/>
          </a:p>
        </p:txBody>
      </p:sp>
      <p:cxnSp>
        <p:nvCxnSpPr>
          <p:cNvPr id="191" name="Google Shape;191;p19"/>
          <p:cNvCxnSpPr>
            <a:endCxn id="179" idx="0"/>
          </p:cNvCxnSpPr>
          <p:nvPr/>
        </p:nvCxnSpPr>
        <p:spPr>
          <a:xfrm flipH="1">
            <a:off x="3926050" y="511125"/>
            <a:ext cx="2260800" cy="4992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9"/>
          <p:cNvCxnSpPr>
            <a:stCxn id="178" idx="2"/>
          </p:cNvCxnSpPr>
          <p:nvPr/>
        </p:nvCxnSpPr>
        <p:spPr>
          <a:xfrm flipH="1">
            <a:off x="6186875" y="485400"/>
            <a:ext cx="756300" cy="516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19"/>
          <p:cNvCxnSpPr>
            <a:endCxn id="181" idx="0"/>
          </p:cNvCxnSpPr>
          <p:nvPr/>
        </p:nvCxnSpPr>
        <p:spPr>
          <a:xfrm>
            <a:off x="7501250" y="479925"/>
            <a:ext cx="266400" cy="5304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19"/>
          <p:cNvCxnSpPr>
            <a:endCxn id="182" idx="0"/>
          </p:cNvCxnSpPr>
          <p:nvPr/>
        </p:nvCxnSpPr>
        <p:spPr>
          <a:xfrm flipH="1">
            <a:off x="1733250" y="1731800"/>
            <a:ext cx="1772100" cy="5808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9"/>
          <p:cNvCxnSpPr>
            <a:stCxn id="179" idx="2"/>
            <a:endCxn id="183" idx="0"/>
          </p:cNvCxnSpPr>
          <p:nvPr/>
        </p:nvCxnSpPr>
        <p:spPr>
          <a:xfrm flipH="1">
            <a:off x="3304450" y="1719825"/>
            <a:ext cx="621600" cy="5928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9"/>
          <p:cNvCxnSpPr>
            <a:endCxn id="184" idx="0"/>
          </p:cNvCxnSpPr>
          <p:nvPr/>
        </p:nvCxnSpPr>
        <p:spPr>
          <a:xfrm>
            <a:off x="4319350" y="1752800"/>
            <a:ext cx="462600" cy="5598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9"/>
          <p:cNvCxnSpPr>
            <a:endCxn id="185" idx="0"/>
          </p:cNvCxnSpPr>
          <p:nvPr/>
        </p:nvCxnSpPr>
        <p:spPr>
          <a:xfrm flipH="1">
            <a:off x="617700" y="3046325"/>
            <a:ext cx="822000" cy="5790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9"/>
          <p:cNvCxnSpPr>
            <a:endCxn id="186" idx="0"/>
          </p:cNvCxnSpPr>
          <p:nvPr/>
        </p:nvCxnSpPr>
        <p:spPr>
          <a:xfrm>
            <a:off x="2023950" y="3025625"/>
            <a:ext cx="29400" cy="5997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19"/>
          <p:cNvCxnSpPr/>
          <p:nvPr/>
        </p:nvCxnSpPr>
        <p:spPr>
          <a:xfrm>
            <a:off x="2076175" y="3015150"/>
            <a:ext cx="1199700" cy="6051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19"/>
          <p:cNvCxnSpPr>
            <a:stCxn id="185" idx="2"/>
            <a:endCxn id="188" idx="0"/>
          </p:cNvCxnSpPr>
          <p:nvPr/>
        </p:nvCxnSpPr>
        <p:spPr>
          <a:xfrm>
            <a:off x="617700" y="4110725"/>
            <a:ext cx="0" cy="3996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19"/>
          <p:cNvCxnSpPr>
            <a:stCxn id="186" idx="2"/>
            <a:endCxn id="189" idx="0"/>
          </p:cNvCxnSpPr>
          <p:nvPr/>
        </p:nvCxnSpPr>
        <p:spPr>
          <a:xfrm>
            <a:off x="2053350" y="4110725"/>
            <a:ext cx="0" cy="3996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9"/>
          <p:cNvCxnSpPr>
            <a:stCxn id="187" idx="2"/>
            <a:endCxn id="190" idx="0"/>
          </p:cNvCxnSpPr>
          <p:nvPr/>
        </p:nvCxnSpPr>
        <p:spPr>
          <a:xfrm>
            <a:off x="3582925" y="4100275"/>
            <a:ext cx="0" cy="4101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19"/>
          <p:cNvSpPr/>
          <p:nvPr/>
        </p:nvSpPr>
        <p:spPr>
          <a:xfrm>
            <a:off x="24197" y="0"/>
            <a:ext cx="3731162" cy="75221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Object Model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0"/>
          <p:cNvSpPr txBox="1"/>
          <p:nvPr>
            <p:ph idx="1" type="subTitle"/>
          </p:nvPr>
        </p:nvSpPr>
        <p:spPr>
          <a:xfrm>
            <a:off x="196950" y="351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AIS system</a:t>
            </a:r>
            <a:endParaRPr/>
          </a:p>
        </p:txBody>
      </p:sp>
      <p:sp>
        <p:nvSpPr>
          <p:cNvPr id="209" name="Google Shape;209;p20"/>
          <p:cNvSpPr txBox="1"/>
          <p:nvPr/>
        </p:nvSpPr>
        <p:spPr>
          <a:xfrm>
            <a:off x="897250" y="1481500"/>
            <a:ext cx="6009300" cy="701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E</a:t>
            </a:r>
            <a:r>
              <a:rPr lang="en" sz="2500"/>
              <a:t>mployee directory</a:t>
            </a:r>
            <a:endParaRPr sz="2500"/>
          </a:p>
          <a:p>
            <a:pPr indent="-387350" lvl="0" marL="457200" rtl="0" algn="l">
              <a:spcBef>
                <a:spcPts val="0"/>
              </a:spcBef>
              <a:spcAft>
                <a:spcPts val="0"/>
              </a:spcAft>
              <a:buSzPts val="2500"/>
              <a:buChar char="●"/>
            </a:pPr>
            <a:r>
              <a:rPr lang="en" sz="2500"/>
              <a:t>Account directory</a:t>
            </a:r>
            <a:endParaRPr sz="2500"/>
          </a:p>
        </p:txBody>
      </p:sp>
      <p:sp>
        <p:nvSpPr>
          <p:cNvPr id="210" name="Google Shape;210;p20"/>
          <p:cNvSpPr/>
          <p:nvPr/>
        </p:nvSpPr>
        <p:spPr>
          <a:xfrm>
            <a:off x="4980300" y="1863000"/>
            <a:ext cx="2796000" cy="991200"/>
          </a:xfrm>
          <a:prstGeom prst="wedgeRectCallout">
            <a:avLst>
              <a:gd fmla="val -36567" name="adj1"/>
              <a:gd fmla="val -11315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Business as the main </a:t>
            </a:r>
            <a:r>
              <a:rPr lang="en"/>
              <a:t>category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1"/>
          <p:cNvSpPr txBox="1"/>
          <p:nvPr>
            <p:ph idx="1" type="subTitle"/>
          </p:nvPr>
        </p:nvSpPr>
        <p:spPr>
          <a:xfrm>
            <a:off x="196950" y="351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Network directory</a:t>
            </a:r>
            <a:endParaRPr/>
          </a:p>
        </p:txBody>
      </p:sp>
      <p:sp>
        <p:nvSpPr>
          <p:cNvPr id="216" name="Google Shape;216;p21"/>
          <p:cNvSpPr txBox="1"/>
          <p:nvPr/>
        </p:nvSpPr>
        <p:spPr>
          <a:xfrm>
            <a:off x="897250" y="1481500"/>
            <a:ext cx="6009300" cy="701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Customer</a:t>
            </a:r>
            <a:r>
              <a:rPr lang="en" sz="2500"/>
              <a:t> directory</a:t>
            </a:r>
            <a:endParaRPr sz="2500"/>
          </a:p>
          <a:p>
            <a:pPr indent="-387350" lvl="0" marL="457200" rtl="0" algn="l">
              <a:spcBef>
                <a:spcPts val="0"/>
              </a:spcBef>
              <a:spcAft>
                <a:spcPts val="0"/>
              </a:spcAft>
              <a:buSzPts val="2500"/>
              <a:buChar char="●"/>
            </a:pPr>
            <a:r>
              <a:rPr lang="en" sz="2500"/>
              <a:t>Pet directory</a:t>
            </a:r>
            <a:endParaRPr sz="2500"/>
          </a:p>
          <a:p>
            <a:pPr indent="-387350" lvl="0" marL="457200" rtl="0" algn="l">
              <a:spcBef>
                <a:spcPts val="0"/>
              </a:spcBef>
              <a:spcAft>
                <a:spcPts val="0"/>
              </a:spcAft>
              <a:buSzPts val="2500"/>
              <a:buChar char="●"/>
            </a:pPr>
            <a:r>
              <a:rPr lang="en" sz="2500"/>
              <a:t>Total Supply</a:t>
            </a:r>
            <a:endParaRPr sz="2500"/>
          </a:p>
        </p:txBody>
      </p:sp>
      <p:sp>
        <p:nvSpPr>
          <p:cNvPr id="217" name="Google Shape;217;p21"/>
          <p:cNvSpPr/>
          <p:nvPr/>
        </p:nvSpPr>
        <p:spPr>
          <a:xfrm>
            <a:off x="5362575" y="2013600"/>
            <a:ext cx="2796000" cy="991200"/>
          </a:xfrm>
          <a:prstGeom prst="wedgeRectCallout">
            <a:avLst>
              <a:gd fmla="val -36567" name="adj1"/>
              <a:gd fmla="val -11315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Communal</a:t>
            </a:r>
            <a:r>
              <a:rPr lang="en"/>
              <a:t> as the main category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