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68" r:id="rId4"/>
    <p:sldId id="263" r:id="rId5"/>
    <p:sldId id="259" r:id="rId6"/>
    <p:sldId id="260" r:id="rId7"/>
    <p:sldId id="261" r:id="rId8"/>
    <p:sldId id="262" r:id="rId9"/>
    <p:sldId id="264" r:id="rId10"/>
    <p:sldId id="266" r:id="rId11"/>
    <p:sldId id="265" r:id="rId12"/>
    <p:sldId id="269" r:id="rId13"/>
    <p:sldId id="25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85"/>
    <p:restoredTop sz="94720"/>
  </p:normalViewPr>
  <p:slideViewPr>
    <p:cSldViewPr snapToGrid="0">
      <p:cViewPr>
        <p:scale>
          <a:sx n="198" d="100"/>
          <a:sy n="198" d="100"/>
        </p:scale>
        <p:origin x="31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77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10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39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60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10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02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76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71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01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43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aftednba.com/" TargetMode="External"/><Relationship Id="rId7" Type="http://schemas.openxmlformats.org/officeDocument/2006/relationships/hyperlink" Target="https://github.com/dawelsh03/NBA-Offseason-Grading-System" TargetMode="External"/><Relationship Id="rId2" Type="http://schemas.openxmlformats.org/officeDocument/2006/relationships/hyperlink" Target="http://nba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inkedin.com/in/davidwelsh03/" TargetMode="External"/><Relationship Id="rId5" Type="http://schemas.openxmlformats.org/officeDocument/2006/relationships/hyperlink" Target="https://www.espn.com/nba/" TargetMode="External"/><Relationship Id="rId4" Type="http://schemas.openxmlformats.org/officeDocument/2006/relationships/hyperlink" Target="https://www.basketball-referenc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A basketball player with a ball&#10;&#10;AI-generated content may be incorrect.">
            <a:extLst>
              <a:ext uri="{FF2B5EF4-FFF2-40B4-BE49-F238E27FC236}">
                <a16:creationId xmlns:a16="http://schemas.microsoft.com/office/drawing/2014/main" id="{FD89FA50-E10E-43CB-60D8-211D69FBC5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07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009F2-E1ED-6537-630C-5353B4F23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b="1" kern="1200" dirty="0">
                <a:latin typeface="+mj-lt"/>
                <a:ea typeface="+mj-ea"/>
                <a:cs typeface="+mj-cs"/>
              </a:rPr>
              <a:t>NBA Offseason Grading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59C44F-E944-019D-44D2-65FB970E7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5434" y="4486061"/>
            <a:ext cx="4381634" cy="11574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400" i="1" dirty="0"/>
              <a:t>A Data-Driven Framework for Evaluating Team Roster Moves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86B5B32-C691-6666-B023-9E0C2EADCD80}"/>
              </a:ext>
            </a:extLst>
          </p:cNvPr>
          <p:cNvSpPr txBox="1">
            <a:spLocks/>
          </p:cNvSpPr>
          <p:nvPr/>
        </p:nvSpPr>
        <p:spPr>
          <a:xfrm>
            <a:off x="405434" y="5947824"/>
            <a:ext cx="9144000" cy="6773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30000"/>
              </a:lnSpc>
              <a:buSzPct val="87000"/>
            </a:pPr>
            <a:r>
              <a:rPr lang="en-US" sz="1500" b="1" cap="all" spc="300" dirty="0"/>
              <a:t>David Welsh</a:t>
            </a:r>
            <a:br>
              <a:rPr lang="en-US" sz="1500" b="1" cap="all" spc="300" dirty="0"/>
            </a:br>
            <a:r>
              <a:rPr lang="en-US" sz="1500" b="1" cap="all" spc="300" dirty="0"/>
              <a:t>October 21st , 2025</a:t>
            </a:r>
          </a:p>
        </p:txBody>
      </p:sp>
    </p:spTree>
    <p:extLst>
      <p:ext uri="{BB962C8B-B14F-4D97-AF65-F5344CB8AC3E}">
        <p14:creationId xmlns:p14="http://schemas.microsoft.com/office/powerpoint/2010/main" val="15330855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77A7-3ECC-21FD-70EC-C5088C03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B7343-82DD-C71F-F336-7DFEAE9EC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1240" y="1877568"/>
            <a:ext cx="5495688" cy="441350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200" b="1" dirty="0">
                <a:highlight>
                  <a:srgbClr val="00FF00"/>
                </a:highlight>
              </a:rPr>
              <a:t>Output</a:t>
            </a:r>
          </a:p>
          <a:p>
            <a:r>
              <a:rPr lang="en-US" sz="2200" dirty="0"/>
              <a:t>Standardized metrics file</a:t>
            </a:r>
          </a:p>
          <a:p>
            <a:r>
              <a:rPr lang="en-US" sz="2200" dirty="0"/>
              <a:t>Offseason Grades file (with player fit scores)</a:t>
            </a:r>
            <a:endParaRPr lang="en-US" sz="2200" b="1" dirty="0"/>
          </a:p>
          <a:p>
            <a:pPr marL="0" indent="0">
              <a:buNone/>
            </a:pPr>
            <a:endParaRPr lang="en-US" sz="220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200" b="1" dirty="0">
                <a:highlight>
                  <a:srgbClr val="00FF00"/>
                </a:highlight>
              </a:rPr>
              <a:t>Python Libraries</a:t>
            </a:r>
          </a:p>
          <a:p>
            <a:r>
              <a:rPr lang="en-US" sz="2200" dirty="0"/>
              <a:t>pandas: data manipulation, merging, filtering</a:t>
            </a:r>
          </a:p>
          <a:p>
            <a:r>
              <a:rPr lang="en-US" sz="2200" dirty="0" err="1"/>
              <a:t>numpy</a:t>
            </a:r>
            <a:r>
              <a:rPr lang="en-US" sz="2200" dirty="0"/>
              <a:t>: numerical calculations</a:t>
            </a:r>
          </a:p>
          <a:p>
            <a:r>
              <a:rPr lang="en-US" sz="2200" dirty="0" err="1"/>
              <a:t>scipy.stats</a:t>
            </a:r>
            <a:r>
              <a:rPr lang="en-US" sz="2200" dirty="0"/>
              <a:t>: z-scores, percentile conversions</a:t>
            </a:r>
          </a:p>
          <a:p>
            <a:r>
              <a:rPr lang="en-US" sz="2200" dirty="0" err="1"/>
              <a:t>openpyxl</a:t>
            </a:r>
            <a:r>
              <a:rPr lang="en-US" sz="2200" dirty="0"/>
              <a:t>: excel file generation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2D33EFF-1E9C-FBFE-898C-DABDBE0A9766}"/>
              </a:ext>
            </a:extLst>
          </p:cNvPr>
          <p:cNvSpPr txBox="1">
            <a:spLocks/>
          </p:cNvSpPr>
          <p:nvPr/>
        </p:nvSpPr>
        <p:spPr>
          <a:xfrm>
            <a:off x="515112" y="1877568"/>
            <a:ext cx="9104377" cy="5145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highlight>
                  <a:srgbClr val="00FF00"/>
                </a:highlight>
              </a:rPr>
              <a:t>Process Flow</a:t>
            </a:r>
          </a:p>
          <a:p>
            <a:r>
              <a:rPr lang="en-US" sz="2400" dirty="0"/>
              <a:t>1) Data Standardization</a:t>
            </a:r>
          </a:p>
          <a:p>
            <a:pPr lvl="1"/>
            <a:r>
              <a:rPr lang="en-US" sz="2100" dirty="0"/>
              <a:t>Convert all metrics to z-scores</a:t>
            </a:r>
          </a:p>
          <a:p>
            <a:pPr lvl="1"/>
            <a:r>
              <a:rPr lang="en-US" sz="2100" dirty="0"/>
              <a:t>Normalize numbers</a:t>
            </a:r>
          </a:p>
          <a:p>
            <a:r>
              <a:rPr lang="en-US" sz="2400" dirty="0"/>
              <a:t>2) Fit Score Calculation</a:t>
            </a:r>
          </a:p>
          <a:p>
            <a:pPr lvl="1"/>
            <a:r>
              <a:rPr lang="en-US" sz="2100" dirty="0"/>
              <a:t>Combine metrics into scores</a:t>
            </a:r>
          </a:p>
          <a:p>
            <a:pPr lvl="1"/>
            <a:r>
              <a:rPr lang="en-US" sz="2100" dirty="0"/>
              <a:t>Weight components</a:t>
            </a:r>
          </a:p>
          <a:p>
            <a:pPr lvl="1"/>
            <a:r>
              <a:rPr lang="en-US" sz="2100" dirty="0"/>
              <a:t>Scale to 0-100</a:t>
            </a:r>
          </a:p>
          <a:p>
            <a:r>
              <a:rPr lang="en-US" sz="2400" dirty="0"/>
              <a:t>3) Transaction Identification</a:t>
            </a:r>
          </a:p>
          <a:p>
            <a:pPr lvl="1"/>
            <a:r>
              <a:rPr lang="en-US" sz="2100" dirty="0"/>
              <a:t>Filter players by 2024-25 vs. 2025-26 team</a:t>
            </a:r>
          </a:p>
          <a:p>
            <a:pPr lvl="1"/>
            <a:r>
              <a:rPr lang="en-US" sz="2100" dirty="0"/>
              <a:t>Categorize as gain, loss, retained, or rookie</a:t>
            </a:r>
          </a:p>
          <a:p>
            <a:r>
              <a:rPr lang="en-US" sz="2400" dirty="0"/>
              <a:t>4) Grade Assignment</a:t>
            </a:r>
          </a:p>
          <a:p>
            <a:pPr lvl="1"/>
            <a:r>
              <a:rPr lang="en-US" sz="2100" dirty="0"/>
              <a:t>Calculate net impact for each team</a:t>
            </a:r>
          </a:p>
          <a:p>
            <a:pPr lvl="1"/>
            <a:r>
              <a:rPr lang="en-US" sz="2100" dirty="0"/>
              <a:t>Apply grade (A+ to F)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6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DEE53-A8FE-0049-F079-5EB634FC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METHODOLOGICAL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0577-3F80-18CA-53D7-EFBF7DDA7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456" y="1889760"/>
            <a:ext cx="11679936" cy="4498848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highlight>
                  <a:srgbClr val="FFFF00"/>
                </a:highlight>
              </a:rPr>
              <a:t>Free Agent Loss Discount (50%)</a:t>
            </a:r>
          </a:p>
          <a:p>
            <a:pPr lvl="1"/>
            <a:r>
              <a:rPr lang="en-US" sz="2100" dirty="0"/>
              <a:t>If a player is still unsigned on opening night, the market has indicated reduced value compared to their prior season performance. </a:t>
            </a:r>
          </a:p>
          <a:p>
            <a:r>
              <a:rPr lang="en-US" sz="2400" b="1" dirty="0">
                <a:highlight>
                  <a:srgbClr val="FFFF00"/>
                </a:highlight>
              </a:rPr>
              <a:t>Retention Weight (40%)</a:t>
            </a:r>
          </a:p>
          <a:p>
            <a:pPr lvl="1"/>
            <a:r>
              <a:rPr lang="en-US" sz="2100" dirty="0"/>
              <a:t>Re-signing good players is valuable, but it doesn’t necessarily change the team. This model puts more emphasis on the new players coming in and players leaving.</a:t>
            </a:r>
          </a:p>
          <a:p>
            <a:r>
              <a:rPr lang="en-US" sz="2400" b="1" dirty="0">
                <a:highlight>
                  <a:srgbClr val="FFFF00"/>
                </a:highlight>
              </a:rPr>
              <a:t>Low Rookie Scores</a:t>
            </a:r>
          </a:p>
          <a:p>
            <a:pPr lvl="1"/>
            <a:r>
              <a:rPr lang="en-US" sz="2100" dirty="0"/>
              <a:t>Draft picks in the NBA have variance (Example: Anthony Bennett #1 Overall). The lower rookie scores account for bust risk while still rewarding teams for drafting projected starters</a:t>
            </a:r>
          </a:p>
          <a:p>
            <a:r>
              <a:rPr lang="en-US" sz="2400" b="1" dirty="0">
                <a:highlight>
                  <a:srgbClr val="FFFF00"/>
                </a:highlight>
              </a:rPr>
              <a:t>Two-Way Contract Exclusion</a:t>
            </a:r>
          </a:p>
          <a:p>
            <a:pPr lvl="1"/>
            <a:r>
              <a:rPr lang="en-US" sz="1900" dirty="0"/>
              <a:t>Two-way players have less impact than one of the rostered players. They play fewer games and fewer minutes, including them would inflate team scores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10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BF61-8445-041A-68BE-B1BDBC7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563E5-0D99-E15C-8097-76745A0F0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005584"/>
            <a:ext cx="11155680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highlight>
                  <a:srgbClr val="00FF00"/>
                </a:highlight>
              </a:rPr>
              <a:t>Observations</a:t>
            </a:r>
          </a:p>
          <a:p>
            <a:r>
              <a:rPr lang="en-US" sz="2000" dirty="0"/>
              <a:t>The model underestimates teams with high-upside prospects (</a:t>
            </a:r>
            <a:r>
              <a:rPr lang="en-US" sz="1800" dirty="0"/>
              <a:t>Hornets, 76ers, Wizards, Jazz)</a:t>
            </a:r>
            <a:endParaRPr lang="en-US" sz="2000" dirty="0"/>
          </a:p>
          <a:p>
            <a:r>
              <a:rPr lang="en-US" sz="2000" dirty="0"/>
              <a:t>Rewards aggressive acquisition (Clippers) and retention (Thunder)</a:t>
            </a:r>
          </a:p>
          <a:p>
            <a:r>
              <a:rPr lang="en-US" sz="2000" dirty="0"/>
              <a:t>Penalizes losing impact players without replacement (Celtics, Jazz)</a:t>
            </a:r>
          </a:p>
          <a:p>
            <a:r>
              <a:rPr lang="en-US" sz="2000" dirty="0"/>
              <a:t>Rewards net talent gain – adding more than they lose (Kings ‘A’ grade = biggest surprise)</a:t>
            </a:r>
          </a:p>
          <a:p>
            <a:r>
              <a:rPr lang="en-US" sz="2000" dirty="0"/>
              <a:t>Model does not account for breakout seasons, new roles, or player development</a:t>
            </a:r>
          </a:p>
          <a:p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137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911BB-5F65-412F-CC95-8C87DD0CB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SOURCES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8858C41-051D-3C7F-CE10-8123C4997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12" y="2112264"/>
            <a:ext cx="3630168" cy="2667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highlight>
                  <a:srgbClr val="00FF00"/>
                </a:highlight>
              </a:rPr>
              <a:t>Websites</a:t>
            </a:r>
          </a:p>
          <a:p>
            <a:r>
              <a:rPr lang="en-US" sz="2000" dirty="0" err="1">
                <a:hlinkClick r:id="rId2"/>
              </a:rPr>
              <a:t>Nba.com</a:t>
            </a:r>
            <a:endParaRPr lang="en-US" sz="2000" dirty="0"/>
          </a:p>
          <a:p>
            <a:r>
              <a:rPr lang="en-US" sz="2000" dirty="0" err="1">
                <a:hlinkClick r:id="rId3"/>
              </a:rPr>
              <a:t>Craftednba.com</a:t>
            </a:r>
            <a:endParaRPr lang="en-US" sz="2000" dirty="0"/>
          </a:p>
          <a:p>
            <a:r>
              <a:rPr lang="en-US" sz="2000" dirty="0">
                <a:hlinkClick r:id="rId4"/>
              </a:rPr>
              <a:t>Basketball-</a:t>
            </a:r>
            <a:r>
              <a:rPr lang="en-US" sz="2000" dirty="0" err="1">
                <a:hlinkClick r:id="rId4"/>
              </a:rPr>
              <a:t>reference.com</a:t>
            </a:r>
            <a:endParaRPr lang="en-US" sz="2000" dirty="0"/>
          </a:p>
          <a:p>
            <a:r>
              <a:rPr lang="en-US" sz="2000" dirty="0" err="1">
                <a:hlinkClick r:id="rId5"/>
              </a:rPr>
              <a:t>Espn.com</a:t>
            </a:r>
            <a:endParaRPr lang="en-US" sz="2000" dirty="0"/>
          </a:p>
          <a:p>
            <a:pPr algn="just"/>
            <a:r>
              <a:rPr lang="en-US" sz="2000" i="1" dirty="0">
                <a:hlinkClick r:id="rId6"/>
              </a:rPr>
              <a:t>LinkedIn</a:t>
            </a:r>
            <a:endParaRPr lang="en-US" sz="2000" i="1" dirty="0"/>
          </a:p>
          <a:p>
            <a:pPr marL="0" indent="0">
              <a:buNone/>
            </a:pPr>
            <a:endParaRPr lang="en-US" sz="2000" dirty="0"/>
          </a:p>
          <a:p>
            <a:endParaRPr lang="en-US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8C602815-DE97-C584-7485-4CB23CDF61A8}"/>
              </a:ext>
            </a:extLst>
          </p:cNvPr>
          <p:cNvSpPr txBox="1">
            <a:spLocks/>
          </p:cNvSpPr>
          <p:nvPr/>
        </p:nvSpPr>
        <p:spPr>
          <a:xfrm>
            <a:off x="8052816" y="2112264"/>
            <a:ext cx="3630168" cy="2667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highlight>
                  <a:srgbClr val="00FF00"/>
                </a:highlight>
              </a:rPr>
              <a:t>Scope</a:t>
            </a:r>
          </a:p>
          <a:p>
            <a:r>
              <a:rPr lang="en-US" sz="2000" dirty="0"/>
              <a:t>569 players + 70 rookies</a:t>
            </a:r>
          </a:p>
          <a:p>
            <a:r>
              <a:rPr lang="en-US" sz="2000" dirty="0"/>
              <a:t>30 Teams</a:t>
            </a:r>
          </a:p>
          <a:p>
            <a:r>
              <a:rPr lang="en-US" sz="2000" dirty="0"/>
              <a:t>2024-2025 offseason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B475E85-B41F-46F3-9939-7237DE46D057}"/>
              </a:ext>
            </a:extLst>
          </p:cNvPr>
          <p:cNvSpPr txBox="1">
            <a:spLocks/>
          </p:cNvSpPr>
          <p:nvPr/>
        </p:nvSpPr>
        <p:spPr>
          <a:xfrm>
            <a:off x="3837518" y="2145792"/>
            <a:ext cx="4209202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hlinkClick r:id="rId7"/>
              </a:rPr>
              <a:t>GitHub</a:t>
            </a:r>
            <a:endParaRPr lang="en-US" dirty="0"/>
          </a:p>
          <a:p>
            <a:r>
              <a:rPr lang="en-US" dirty="0"/>
              <a:t>Python standardization script</a:t>
            </a:r>
          </a:p>
          <a:p>
            <a:r>
              <a:rPr lang="en-US" dirty="0"/>
              <a:t>Python grade calculation script</a:t>
            </a:r>
          </a:p>
          <a:p>
            <a:r>
              <a:rPr lang="en-US" dirty="0"/>
              <a:t>Data dictionary </a:t>
            </a:r>
          </a:p>
          <a:p>
            <a:pPr lvl="1"/>
            <a:r>
              <a:rPr lang="en-US" i="1" dirty="0"/>
              <a:t>Source &amp; definition for each metric</a:t>
            </a:r>
          </a:p>
          <a:p>
            <a:r>
              <a:rPr lang="en-US" dirty="0"/>
              <a:t>Results presentation all 30 teams</a:t>
            </a:r>
          </a:p>
        </p:txBody>
      </p:sp>
    </p:spTree>
    <p:extLst>
      <p:ext uri="{BB962C8B-B14F-4D97-AF65-F5344CB8AC3E}">
        <p14:creationId xmlns:p14="http://schemas.microsoft.com/office/powerpoint/2010/main" val="193352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820A3-82FC-4B9E-30B3-0A64FD6A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5490-B4F6-0116-9534-65A5D78DE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5574792" cy="3140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highlight>
                  <a:srgbClr val="00FF00"/>
                </a:highlight>
              </a:rPr>
              <a:t>Goals</a:t>
            </a:r>
          </a:p>
          <a:p>
            <a:r>
              <a:rPr lang="en-US" sz="2000" dirty="0"/>
              <a:t>Evaluate NBA offseason transactions</a:t>
            </a:r>
          </a:p>
          <a:p>
            <a:pPr lvl="1"/>
            <a:r>
              <a:rPr lang="en-US" sz="1800" dirty="0"/>
              <a:t>Trades, free agent signings, re-signs, contract extensions, and draft picks</a:t>
            </a:r>
          </a:p>
          <a:p>
            <a:r>
              <a:rPr lang="en-US" sz="2000" dirty="0"/>
              <a:t>Create a quantitative framework to compare roster changes</a:t>
            </a:r>
          </a:p>
          <a:p>
            <a:r>
              <a:rPr lang="en-US" sz="2000" dirty="0"/>
              <a:t>Find which teams had the best / worst offseasons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CF550-20A6-FA73-817D-54FF0867E8EC}"/>
              </a:ext>
            </a:extLst>
          </p:cNvPr>
          <p:cNvSpPr txBox="1"/>
          <p:nvPr/>
        </p:nvSpPr>
        <p:spPr>
          <a:xfrm>
            <a:off x="6096000" y="2578608"/>
            <a:ext cx="5892800" cy="18235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000" b="1" dirty="0">
                <a:highlight>
                  <a:srgbClr val="00FF00"/>
                </a:highlight>
              </a:rPr>
              <a:t>Methodology</a:t>
            </a:r>
          </a:p>
          <a:p>
            <a:pPr marL="285750" indent="-28575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Measure using player and team metrics</a:t>
            </a:r>
          </a:p>
          <a:p>
            <a:pPr marL="285750" indent="-28575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Standardize metrics using z-scores</a:t>
            </a:r>
          </a:p>
          <a:p>
            <a:pPr marL="285750" indent="-28575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Automate scoring to generate letter grades</a:t>
            </a:r>
          </a:p>
        </p:txBody>
      </p:sp>
    </p:spTree>
    <p:extLst>
      <p:ext uri="{BB962C8B-B14F-4D97-AF65-F5344CB8AC3E}">
        <p14:creationId xmlns:p14="http://schemas.microsoft.com/office/powerpoint/2010/main" val="1707224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BC509-70CF-0546-D882-AB6F63C0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&amp;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3C524-3221-581A-0108-943152A1E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" y="2526576"/>
            <a:ext cx="4587821" cy="36189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highlight>
                  <a:srgbClr val="FFFF00"/>
                </a:highlight>
              </a:rPr>
              <a:t>Assumptions</a:t>
            </a:r>
          </a:p>
          <a:p>
            <a:r>
              <a:rPr lang="en-US" sz="2000" dirty="0"/>
              <a:t>Past performance predicts future</a:t>
            </a:r>
          </a:p>
          <a:p>
            <a:r>
              <a:rPr lang="en-US" sz="2000" dirty="0"/>
              <a:t>Minutes played from 2024-2025 season</a:t>
            </a:r>
          </a:p>
          <a:p>
            <a:r>
              <a:rPr lang="en-US" sz="2000" dirty="0"/>
              <a:t>Rookie projections based on depth charts</a:t>
            </a:r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C9AEE7-CC44-37A5-49E3-9F7A48412079}"/>
              </a:ext>
            </a:extLst>
          </p:cNvPr>
          <p:cNvSpPr txBox="1">
            <a:spLocks/>
          </p:cNvSpPr>
          <p:nvPr/>
        </p:nvSpPr>
        <p:spPr>
          <a:xfrm>
            <a:off x="4448267" y="2526576"/>
            <a:ext cx="6970195" cy="3618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highlight>
                  <a:srgbClr val="FFFF00"/>
                </a:highlight>
              </a:rPr>
              <a:t>Excluded Factors</a:t>
            </a:r>
          </a:p>
          <a:p>
            <a:r>
              <a:rPr lang="en-US" sz="2000" dirty="0"/>
              <a:t>Team chemistry &amp; culture</a:t>
            </a:r>
          </a:p>
          <a:p>
            <a:r>
              <a:rPr lang="en-US" sz="2000" dirty="0"/>
              <a:t>Coaching changes</a:t>
            </a:r>
          </a:p>
          <a:p>
            <a:r>
              <a:rPr lang="en-US" sz="2000" dirty="0"/>
              <a:t>Financials</a:t>
            </a:r>
          </a:p>
          <a:p>
            <a:r>
              <a:rPr lang="en-US" sz="2000" dirty="0"/>
              <a:t>Future draft capital</a:t>
            </a:r>
          </a:p>
          <a:p>
            <a:r>
              <a:rPr lang="en-US" sz="2000" dirty="0"/>
              <a:t>Player development curves</a:t>
            </a:r>
          </a:p>
          <a:p>
            <a:r>
              <a:rPr lang="en-US" sz="2000" dirty="0"/>
              <a:t>Increased playing time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603C43-8D1D-B32C-0A11-2C99890BFFEA}"/>
              </a:ext>
            </a:extLst>
          </p:cNvPr>
          <p:cNvSpPr txBox="1">
            <a:spLocks/>
          </p:cNvSpPr>
          <p:nvPr/>
        </p:nvSpPr>
        <p:spPr>
          <a:xfrm>
            <a:off x="8146070" y="2526576"/>
            <a:ext cx="4909312" cy="3880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>
                <a:highlight>
                  <a:srgbClr val="FFFF00"/>
                </a:highlight>
              </a:rPr>
              <a:t>Potential Biases</a:t>
            </a:r>
          </a:p>
          <a:p>
            <a:r>
              <a:rPr lang="en-US" sz="2000" dirty="0"/>
              <a:t>Overvalues volume stats</a:t>
            </a:r>
          </a:p>
          <a:p>
            <a:r>
              <a:rPr lang="en-US" sz="2000" dirty="0"/>
              <a:t>Undervalues defense</a:t>
            </a:r>
          </a:p>
          <a:p>
            <a:r>
              <a:rPr lang="en-US" sz="2000" dirty="0"/>
              <a:t>Undervalues rookies</a:t>
            </a:r>
          </a:p>
          <a:p>
            <a:r>
              <a:rPr lang="en-US" sz="2000" dirty="0"/>
              <a:t>Only uses 2024-2025 data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79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25CD3-F717-124B-CB46-F768F3584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BCA4C-86C1-6B79-D1C9-0740F3C51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9" y="2578609"/>
            <a:ext cx="2729992" cy="13402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highlight>
                  <a:srgbClr val="00FF00"/>
                </a:highlight>
              </a:rPr>
              <a:t>Gains</a:t>
            </a:r>
            <a:r>
              <a:rPr lang="en-US" sz="2000" dirty="0"/>
              <a:t> </a:t>
            </a:r>
          </a:p>
          <a:p>
            <a:r>
              <a:rPr lang="en-US" sz="2000" dirty="0"/>
              <a:t>Free agent signings</a:t>
            </a:r>
          </a:p>
          <a:p>
            <a:r>
              <a:rPr lang="en-US" sz="2000" dirty="0"/>
              <a:t>Trades in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D9DFF7B-B834-4E51-9CAC-270F508C200F}"/>
              </a:ext>
            </a:extLst>
          </p:cNvPr>
          <p:cNvSpPr txBox="1">
            <a:spLocks/>
          </p:cNvSpPr>
          <p:nvPr/>
        </p:nvSpPr>
        <p:spPr>
          <a:xfrm>
            <a:off x="4361689" y="2652460"/>
            <a:ext cx="3819143" cy="3227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dirty="0">
                <a:highlight>
                  <a:srgbClr val="00FF00"/>
                </a:highlight>
              </a:rPr>
              <a:t>Retained</a:t>
            </a:r>
            <a:r>
              <a:rPr lang="en-US" sz="2200" dirty="0">
                <a:highlight>
                  <a:srgbClr val="00FF00"/>
                </a:highlight>
              </a:rPr>
              <a:t> </a:t>
            </a:r>
          </a:p>
          <a:p>
            <a:r>
              <a:rPr lang="en-US" sz="2200" dirty="0"/>
              <a:t>Re-signs</a:t>
            </a:r>
          </a:p>
          <a:p>
            <a:r>
              <a:rPr lang="en-US" sz="2200" dirty="0"/>
              <a:t>Extensions</a:t>
            </a:r>
          </a:p>
          <a:p>
            <a:pPr lvl="1"/>
            <a:r>
              <a:rPr lang="en-US" sz="2000" dirty="0"/>
              <a:t>Both at 40% value compared to gains/losses </a:t>
            </a:r>
          </a:p>
          <a:p>
            <a:pPr lvl="1"/>
            <a:r>
              <a:rPr lang="en-US" sz="1800" dirty="0"/>
              <a:t>Model focuses on new changes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B6174-C4F1-814A-15F0-DD785511C42D}"/>
              </a:ext>
            </a:extLst>
          </p:cNvPr>
          <p:cNvSpPr txBox="1"/>
          <p:nvPr/>
        </p:nvSpPr>
        <p:spPr>
          <a:xfrm>
            <a:off x="8052043" y="2701101"/>
            <a:ext cx="4441371" cy="36132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</a:pPr>
            <a:r>
              <a:rPr lang="en-US" b="1" dirty="0">
                <a:highlight>
                  <a:srgbClr val="00FF00"/>
                </a:highlight>
              </a:rPr>
              <a:t>Rookies</a:t>
            </a:r>
            <a:r>
              <a:rPr lang="en-US" dirty="0"/>
              <a:t> </a:t>
            </a:r>
          </a:p>
          <a:p>
            <a:pPr marL="285750" indent="-28575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Based on depth chart predictions</a:t>
            </a:r>
          </a:p>
          <a:p>
            <a:pPr marL="742950" lvl="1" indent="-28575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Starter: 6 points</a:t>
            </a:r>
          </a:p>
          <a:p>
            <a:pPr marL="742950" lvl="1" indent="-28575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2nd String: 4.2 points</a:t>
            </a:r>
          </a:p>
          <a:p>
            <a:pPr marL="742950" lvl="1" indent="-28575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3rd String: 2.4 points</a:t>
            </a:r>
          </a:p>
          <a:p>
            <a:pPr marL="742950" lvl="1" indent="-28575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4th String: 1.2 points</a:t>
            </a:r>
          </a:p>
          <a:p>
            <a:pPr marL="742950" lvl="1" indent="-28575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5th String: 0.6 points</a:t>
            </a:r>
          </a:p>
          <a:p>
            <a:pPr lvl="1"/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18FF6-A246-E6B6-ADF2-E738A81B8386}"/>
              </a:ext>
            </a:extLst>
          </p:cNvPr>
          <p:cNvSpPr txBox="1"/>
          <p:nvPr/>
        </p:nvSpPr>
        <p:spPr>
          <a:xfrm>
            <a:off x="521208" y="4272718"/>
            <a:ext cx="3711739" cy="2432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sz="2000" b="1" dirty="0">
                <a:highlight>
                  <a:srgbClr val="00FF00"/>
                </a:highlight>
              </a:rPr>
              <a:t>Losses</a:t>
            </a:r>
          </a:p>
          <a:p>
            <a:pPr marL="285750" indent="-28575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Free agents that sign with a different team</a:t>
            </a:r>
          </a:p>
          <a:p>
            <a:pPr marL="742950" lvl="1" indent="-28575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dirty="0"/>
              <a:t>50% discount if the player leaving is still unsigned</a:t>
            </a:r>
          </a:p>
          <a:p>
            <a:pPr marL="285750" indent="-28575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Trades out</a:t>
            </a:r>
          </a:p>
        </p:txBody>
      </p:sp>
    </p:spTree>
    <p:extLst>
      <p:ext uri="{BB962C8B-B14F-4D97-AF65-F5344CB8AC3E}">
        <p14:creationId xmlns:p14="http://schemas.microsoft.com/office/powerpoint/2010/main" val="22249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779A2-A623-3B60-06D8-DB1E9865F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PLAYER FIT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4437A-B47F-A237-792C-2FE12B880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112264"/>
            <a:ext cx="11155680" cy="3767328"/>
          </a:xfrm>
        </p:spPr>
        <p:txBody>
          <a:bodyPr/>
          <a:lstStyle/>
          <a:p>
            <a:r>
              <a:rPr lang="en-US" sz="2400" b="1" dirty="0"/>
              <a:t>Fit Score</a:t>
            </a:r>
          </a:p>
          <a:p>
            <a:pPr lvl="1"/>
            <a:r>
              <a:rPr lang="en-US" sz="2400" dirty="0"/>
              <a:t>The overall score that we will use to measure player transactions for each team</a:t>
            </a:r>
          </a:p>
          <a:p>
            <a:pPr lvl="1"/>
            <a:r>
              <a:rPr lang="en-US" sz="2400" dirty="0"/>
              <a:t>The goal is to give each player an “impact score” to see how valuable each transaction is</a:t>
            </a:r>
          </a:p>
          <a:p>
            <a:r>
              <a:rPr lang="en-US" sz="2400" b="1" dirty="0">
                <a:highlight>
                  <a:srgbClr val="FFFF00"/>
                </a:highlight>
              </a:rPr>
              <a:t>Fit Score = (0.40 * Role Fit) + (0.60 * Skill Fit)</a:t>
            </a:r>
          </a:p>
          <a:p>
            <a:pPr lvl="1"/>
            <a:r>
              <a:rPr lang="en-US" sz="2400" dirty="0"/>
              <a:t>Weighted 40% Role Fit and 60% Skill Fit</a:t>
            </a:r>
          </a:p>
          <a:p>
            <a:pPr lvl="1"/>
            <a:r>
              <a:rPr lang="en-US" sz="2400" dirty="0"/>
              <a:t>Rewards teams who get productive players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185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042F-530F-52FA-037A-F1FDB6E1C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9573D-DFD1-5622-BA77-C6618522B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830721"/>
            <a:ext cx="5447211" cy="3490250"/>
          </a:xfrm>
        </p:spPr>
        <p:txBody>
          <a:bodyPr>
            <a:normAutofit/>
          </a:bodyPr>
          <a:lstStyle/>
          <a:p>
            <a:r>
              <a:rPr lang="en-US" sz="2000" dirty="0"/>
              <a:t>30% Pace Alignment</a:t>
            </a:r>
          </a:p>
          <a:p>
            <a:pPr lvl="1"/>
            <a:r>
              <a:rPr lang="en-US" sz="1800" dirty="0"/>
              <a:t>Player’s tempo vs. team’s pace</a:t>
            </a:r>
          </a:p>
          <a:p>
            <a:pPr lvl="1"/>
            <a:r>
              <a:rPr lang="en-US" sz="1800" dirty="0"/>
              <a:t>Formula: e^ (- | player pace – team pace |)</a:t>
            </a:r>
          </a:p>
          <a:p>
            <a:r>
              <a:rPr lang="en-US" sz="2000" dirty="0"/>
              <a:t>30% Portability (PORT)</a:t>
            </a:r>
          </a:p>
          <a:p>
            <a:pPr lvl="1"/>
            <a:r>
              <a:rPr lang="en-US" sz="1800" dirty="0"/>
              <a:t>How versatile or adaptable is the player?</a:t>
            </a:r>
          </a:p>
          <a:p>
            <a:pPr lvl="1"/>
            <a:r>
              <a:rPr lang="en-US" sz="1800" dirty="0"/>
              <a:t>Can the player fit seamlessly on the team?</a:t>
            </a:r>
          </a:p>
          <a:p>
            <a:pPr lvl="1"/>
            <a:endParaRPr lang="en-US" sz="1800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CBAFFF3-87A2-ED88-6C73-5FA8F410793A}"/>
              </a:ext>
            </a:extLst>
          </p:cNvPr>
          <p:cNvSpPr txBox="1">
            <a:spLocks/>
          </p:cNvSpPr>
          <p:nvPr/>
        </p:nvSpPr>
        <p:spPr>
          <a:xfrm>
            <a:off x="5663474" y="2830721"/>
            <a:ext cx="6126190" cy="349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20% Shooting Alignment</a:t>
            </a:r>
          </a:p>
          <a:p>
            <a:pPr lvl="1"/>
            <a:r>
              <a:rPr lang="en-US" sz="1800" dirty="0"/>
              <a:t>Player’s 3P attempt rate vs. team’s 3P frequency</a:t>
            </a:r>
          </a:p>
          <a:p>
            <a:pPr lvl="1"/>
            <a:r>
              <a:rPr lang="en-US" sz="1800" dirty="0"/>
              <a:t>Formula: e^ (- | player r3PAr – team 3P frequency |)</a:t>
            </a:r>
          </a:p>
          <a:p>
            <a:r>
              <a:rPr lang="en-US" sz="2000" dirty="0"/>
              <a:t>20% Usage Alignment</a:t>
            </a:r>
          </a:p>
          <a:p>
            <a:pPr lvl="1"/>
            <a:r>
              <a:rPr lang="en-US" sz="1800" dirty="0"/>
              <a:t>Player’s usage rate vs. team ball movement (AST%)</a:t>
            </a:r>
          </a:p>
          <a:p>
            <a:pPr lvl="1"/>
            <a:r>
              <a:rPr lang="en-US" sz="1800" dirty="0"/>
              <a:t>Balances individual creation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04D49-30F3-C7DD-B4B5-DC1E363796B9}"/>
              </a:ext>
            </a:extLst>
          </p:cNvPr>
          <p:cNvSpPr txBox="1"/>
          <p:nvPr/>
        </p:nvSpPr>
        <p:spPr>
          <a:xfrm>
            <a:off x="3576556" y="2266752"/>
            <a:ext cx="49310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highlight>
                  <a:srgbClr val="00FF00"/>
                </a:highlight>
              </a:rPr>
              <a:t>Does the player match the team’s style?</a:t>
            </a:r>
          </a:p>
        </p:txBody>
      </p:sp>
    </p:spTree>
    <p:extLst>
      <p:ext uri="{BB962C8B-B14F-4D97-AF65-F5344CB8AC3E}">
        <p14:creationId xmlns:p14="http://schemas.microsoft.com/office/powerpoint/2010/main" val="406635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3F7E2-4A3D-D2E9-0EDB-12F2AEEAC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E5B7-9993-4C73-046C-F8E312468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FIT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7BFF7-C811-7307-CDAF-24ACD8593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894" y="2441448"/>
            <a:ext cx="5246776" cy="40577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i="1" dirty="0"/>
          </a:p>
          <a:p>
            <a:r>
              <a:rPr lang="en-US" sz="2000" dirty="0"/>
              <a:t>50% Offensive Production</a:t>
            </a:r>
          </a:p>
          <a:p>
            <a:pPr lvl="1"/>
            <a:r>
              <a:rPr lang="en-US" sz="2000" dirty="0"/>
              <a:t>Play-Type Efficiency (40%)</a:t>
            </a:r>
          </a:p>
          <a:p>
            <a:pPr lvl="2"/>
            <a:r>
              <a:rPr lang="en-US" sz="1800" dirty="0"/>
              <a:t>9 play types</a:t>
            </a:r>
          </a:p>
          <a:p>
            <a:pPr lvl="1"/>
            <a:r>
              <a:rPr lang="en-US" sz="2000" dirty="0"/>
              <a:t>Shooting Ability (30%)</a:t>
            </a:r>
          </a:p>
          <a:p>
            <a:pPr lvl="2"/>
            <a:r>
              <a:rPr lang="en-US" sz="1800" dirty="0"/>
              <a:t>True Shooting | Shot Quality | 3P%</a:t>
            </a:r>
          </a:p>
          <a:p>
            <a:pPr lvl="1"/>
            <a:r>
              <a:rPr lang="en-US" sz="2000" dirty="0"/>
              <a:t>Playmaking (15%)</a:t>
            </a:r>
          </a:p>
          <a:p>
            <a:pPr lvl="2"/>
            <a:r>
              <a:rPr lang="en-US" sz="1800" dirty="0"/>
              <a:t>Box Creation | Passer Rating</a:t>
            </a:r>
          </a:p>
          <a:p>
            <a:pPr lvl="1"/>
            <a:r>
              <a:rPr lang="en-US" sz="2000" dirty="0"/>
              <a:t>OLEBRON Impact (15%)</a:t>
            </a:r>
          </a:p>
          <a:p>
            <a:pPr lvl="2"/>
            <a:r>
              <a:rPr lang="en-US" sz="1800" dirty="0"/>
              <a:t>Overall Offensive Value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2304B6-4F65-B1A7-9BD8-6B4084E1978B}"/>
              </a:ext>
            </a:extLst>
          </p:cNvPr>
          <p:cNvSpPr txBox="1"/>
          <p:nvPr/>
        </p:nvSpPr>
        <p:spPr>
          <a:xfrm>
            <a:off x="6327648" y="2682240"/>
            <a:ext cx="575462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50% Defensive Production</a:t>
            </a:r>
          </a:p>
          <a:p>
            <a:pPr marL="742950" lvl="1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Rim Protection (25%)</a:t>
            </a:r>
          </a:p>
          <a:p>
            <a:pPr marL="1200150" lvl="2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Contest Rate | Opponent FG% at Rim</a:t>
            </a:r>
          </a:p>
          <a:p>
            <a:pPr marL="742950" lvl="1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Activity / Disruption (25%)</a:t>
            </a:r>
          </a:p>
          <a:p>
            <a:pPr marL="1200150" lvl="2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Deflections | Turnovers Forced</a:t>
            </a:r>
          </a:p>
          <a:p>
            <a:pPr marL="742950" lvl="1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Rebounding (15%)</a:t>
            </a:r>
          </a:p>
          <a:p>
            <a:pPr marL="1200150" lvl="2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Defensive Rebound Rate</a:t>
            </a:r>
          </a:p>
          <a:p>
            <a:pPr marL="742950" lvl="1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DLEBRON Impact (35%)</a:t>
            </a:r>
          </a:p>
          <a:p>
            <a:pPr marL="1200150" lvl="2" indent="-285750" defTabSz="9144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Overall Defensive Value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70DE7B-EADD-221E-3E98-B3C529ECE015}"/>
              </a:ext>
            </a:extLst>
          </p:cNvPr>
          <p:cNvSpPr txBox="1"/>
          <p:nvPr/>
        </p:nvSpPr>
        <p:spPr>
          <a:xfrm>
            <a:off x="4426184" y="2026859"/>
            <a:ext cx="3682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highlight>
                  <a:srgbClr val="FFFF00"/>
                </a:highlight>
              </a:rPr>
              <a:t>How productive is the player?</a:t>
            </a:r>
          </a:p>
        </p:txBody>
      </p:sp>
    </p:spTree>
    <p:extLst>
      <p:ext uri="{BB962C8B-B14F-4D97-AF65-F5344CB8AC3E}">
        <p14:creationId xmlns:p14="http://schemas.microsoft.com/office/powerpoint/2010/main" val="66138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EF788-879E-DEEA-FF23-2D1BD64E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FIT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F126B-B3FC-D3DD-84A3-B8322613B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16480"/>
            <a:ext cx="5016321" cy="3418985"/>
          </a:xfrm>
        </p:spPr>
        <p:txBody>
          <a:bodyPr>
            <a:noAutofit/>
          </a:bodyPr>
          <a:lstStyle/>
          <a:p>
            <a:r>
              <a:rPr lang="en-US" sz="2000" dirty="0"/>
              <a:t>Combined Fit Score (0-100)</a:t>
            </a:r>
          </a:p>
          <a:p>
            <a:pPr lvl="1"/>
            <a:r>
              <a:rPr lang="en-US" sz="1800" dirty="0"/>
              <a:t>Role + Production</a:t>
            </a:r>
          </a:p>
          <a:p>
            <a:pPr lvl="1"/>
            <a:r>
              <a:rPr lang="en-US" sz="1800" dirty="0"/>
              <a:t>Standardized using z-scores (mean = 0, std dev = 1)</a:t>
            </a:r>
          </a:p>
          <a:p>
            <a:pPr lvl="1"/>
            <a:r>
              <a:rPr lang="en-US" sz="1800" dirty="0"/>
              <a:t>Converted to percentiles, scaled to 100</a:t>
            </a:r>
          </a:p>
          <a:p>
            <a:r>
              <a:rPr lang="en-US" sz="2000" dirty="0"/>
              <a:t>Minutes Weight (MPG/48)</a:t>
            </a:r>
          </a:p>
          <a:p>
            <a:pPr lvl="1"/>
            <a:r>
              <a:rPr lang="en-US" sz="1800" dirty="0"/>
              <a:t>More playing time = more impact</a:t>
            </a:r>
          </a:p>
          <a:p>
            <a:pPr lvl="1"/>
            <a:r>
              <a:rPr lang="en-US" sz="1800" dirty="0"/>
              <a:t>36 MPG = 0.75x weight</a:t>
            </a:r>
          </a:p>
          <a:p>
            <a:pPr lvl="1"/>
            <a:r>
              <a:rPr lang="en-US" sz="1800" dirty="0"/>
              <a:t>24 MPG = 0.50x weight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DBF889F-AE72-1A9D-4578-681E59B37351}"/>
              </a:ext>
            </a:extLst>
          </p:cNvPr>
          <p:cNvSpPr txBox="1">
            <a:spLocks/>
          </p:cNvSpPr>
          <p:nvPr/>
        </p:nvSpPr>
        <p:spPr>
          <a:xfrm>
            <a:off x="5336434" y="2316481"/>
            <a:ext cx="6962889" cy="24873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Role Multiplier</a:t>
            </a:r>
          </a:p>
          <a:p>
            <a:pPr lvl="1"/>
            <a:r>
              <a:rPr lang="en-US" sz="1800" dirty="0"/>
              <a:t>Core Starter = 1.0x (28+ MPG, 75%+ games started)</a:t>
            </a:r>
          </a:p>
          <a:p>
            <a:pPr lvl="1"/>
            <a:r>
              <a:rPr lang="en-US" sz="1800" dirty="0"/>
              <a:t>Rotation Starter = 0.80x (22+ MPG, 50%+ games started)</a:t>
            </a:r>
          </a:p>
          <a:p>
            <a:pPr lvl="1"/>
            <a:r>
              <a:rPr lang="en-US" sz="1800" dirty="0"/>
              <a:t>High-Impact Bench = 0.60x (22+ MPG, &lt;50% games started)</a:t>
            </a:r>
          </a:p>
          <a:p>
            <a:pPr lvl="1"/>
            <a:r>
              <a:rPr lang="en-US" sz="1800" dirty="0"/>
              <a:t>Rotation Bench = 0.35x (12-22 MPG)</a:t>
            </a:r>
          </a:p>
          <a:p>
            <a:pPr lvl="1"/>
            <a:r>
              <a:rPr lang="en-US" sz="1800" dirty="0"/>
              <a:t>Deep Bench = 0.15x (&lt;12 MPG)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FA277-0617-5CFC-F66B-328E5F3B816E}"/>
              </a:ext>
            </a:extLst>
          </p:cNvPr>
          <p:cNvSpPr txBox="1"/>
          <p:nvPr/>
        </p:nvSpPr>
        <p:spPr>
          <a:xfrm>
            <a:off x="5336434" y="5208362"/>
            <a:ext cx="61754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highlight>
                  <a:srgbClr val="00FF00"/>
                </a:highlight>
              </a:rPr>
              <a:t>Weighted Fit = Combined Fit x (MPG/48) x Role Multiplier</a:t>
            </a:r>
          </a:p>
        </p:txBody>
      </p:sp>
    </p:spTree>
    <p:extLst>
      <p:ext uri="{BB962C8B-B14F-4D97-AF65-F5344CB8AC3E}">
        <p14:creationId xmlns:p14="http://schemas.microsoft.com/office/powerpoint/2010/main" val="3647428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C440-E7D7-90B0-E10A-E7CD79744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OFFSEASON GRADE FORMULA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4526C-4A51-7141-E2DF-845FCA965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316480"/>
            <a:ext cx="11524488" cy="40294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/>
              <a:t>Net Impact Calculation</a:t>
            </a:r>
          </a:p>
          <a:p>
            <a:r>
              <a:rPr lang="en-US" sz="2000" b="1" dirty="0">
                <a:highlight>
                  <a:srgbClr val="FFFF00"/>
                </a:highlight>
              </a:rPr>
              <a:t>Net Impact = Total Gains – Total Losses + (0.4 x Total Retained) + Total Rookies</a:t>
            </a:r>
          </a:p>
          <a:p>
            <a:pPr marL="0" indent="0">
              <a:buNone/>
            </a:pPr>
            <a:endParaRPr lang="en-US" sz="2000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sz="2200" dirty="0"/>
              <a:t>Grade Scale</a:t>
            </a:r>
          </a:p>
          <a:p>
            <a:r>
              <a:rPr lang="en-US" sz="2200" dirty="0"/>
              <a:t>A+ | &gt;= 50 | Elite</a:t>
            </a:r>
          </a:p>
          <a:p>
            <a:r>
              <a:rPr lang="en-US" sz="2200" dirty="0"/>
              <a:t>A | 35-50 | Excellent</a:t>
            </a:r>
          </a:p>
          <a:p>
            <a:r>
              <a:rPr lang="en-US" sz="2200" dirty="0"/>
              <a:t>A- | 25-35 | Very good</a:t>
            </a:r>
          </a:p>
          <a:p>
            <a:r>
              <a:rPr lang="en-US" sz="2200" dirty="0"/>
              <a:t>B+ | 15-25 | Good </a:t>
            </a:r>
          </a:p>
          <a:p>
            <a:r>
              <a:rPr lang="en-US" sz="2200" dirty="0"/>
              <a:t>B | 5-15 | Decent</a:t>
            </a:r>
          </a:p>
          <a:p>
            <a:r>
              <a:rPr lang="en-US" sz="2200" dirty="0"/>
              <a:t>B- | 0-5 | Slight Positive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D79DEE-5588-FBD2-39A5-8A2E322A0453}"/>
              </a:ext>
            </a:extLst>
          </p:cNvPr>
          <p:cNvSpPr txBox="1"/>
          <p:nvPr/>
        </p:nvSpPr>
        <p:spPr>
          <a:xfrm>
            <a:off x="4250944" y="3932416"/>
            <a:ext cx="4551680" cy="2575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C+ | -5 to 0 | Slight Negative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 | -15 to -5 | Noticeable Decline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C- | -25 to -15 | Significant Decline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D | -40 to -25 | Major Decline</a:t>
            </a:r>
          </a:p>
          <a:p>
            <a:pPr marL="228600" indent="-228600" defTabSz="914400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000" dirty="0"/>
              <a:t>F | &lt; -40 | Disaster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912724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1339</TotalTime>
  <Words>1062</Words>
  <Application>Microsoft Macintosh PowerPoint</Application>
  <PresentationFormat>Widescreen</PresentationFormat>
  <Paragraphs>187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Bierstadt</vt:lpstr>
      <vt:lpstr>Neue Haas Grotesk Text Pro</vt:lpstr>
      <vt:lpstr>GestaltVTI</vt:lpstr>
      <vt:lpstr>NBA Offseason Grading System</vt:lpstr>
      <vt:lpstr>PROJECT GOALS</vt:lpstr>
      <vt:lpstr>DATA QUALITY &amp; ASSUMPTIONS</vt:lpstr>
      <vt:lpstr>TRANSACTION CATEGORIES</vt:lpstr>
      <vt:lpstr>PLAYER FIT FRAMEWORK</vt:lpstr>
      <vt:lpstr>ROLE FIT</vt:lpstr>
      <vt:lpstr>SKILL FIT</vt:lpstr>
      <vt:lpstr>WEIGHTED FIT CALCULATION</vt:lpstr>
      <vt:lpstr>OFFSEASON GRADE FORMULA</vt:lpstr>
      <vt:lpstr>TECHNICAL IMPLEMENTATION</vt:lpstr>
      <vt:lpstr>METHODOLOGICAL DECISIONS</vt:lpstr>
      <vt:lpstr>MODEL REVIEW</vt:lpstr>
      <vt:lpstr>DATA 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Welsh, David</dc:creator>
  <cp:lastModifiedBy>Welsh, David</cp:lastModifiedBy>
  <cp:revision>2</cp:revision>
  <dcterms:created xsi:type="dcterms:W3CDTF">2025-10-21T16:08:04Z</dcterms:created>
  <dcterms:modified xsi:type="dcterms:W3CDTF">2025-10-23T03:16:32Z</dcterms:modified>
</cp:coreProperties>
</file>