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63" r:id="rId4"/>
    <p:sldId id="265" r:id="rId5"/>
    <p:sldId id="258" r:id="rId6"/>
    <p:sldId id="259" r:id="rId7"/>
    <p:sldId id="260"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7823B9-5E01-43F8-9A81-A1928DBEC792}" v="4" dt="2020-02-27T18:37:23.786"/>
    <p1510:client id="{B97BB381-A208-47A4-93CB-62BFE3DF4B29}" v="4" dt="2020-02-27T17:32:27.216"/>
    <p1510:client id="{F08427A6-8B71-493E-B162-D47B7290B57C}" v="22" dt="2020-02-27T16:39:35.3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6974" autoAdjust="0"/>
  </p:normalViewPr>
  <p:slideViewPr>
    <p:cSldViewPr snapToGrid="0">
      <p:cViewPr varScale="1">
        <p:scale>
          <a:sx n="42" d="100"/>
          <a:sy n="42" d="100"/>
        </p:scale>
        <p:origin x="123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650F81-CBBD-40B0-A0B9-4B4429516DBB}" type="datetimeFigureOut">
              <a:rPr lang="en-IE"/>
              <a:t>28/02/2020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6ABC4C-EDD6-47DB-A029-25BC624D3359}" type="slidenum">
              <a:rPr lang="en-IE"/>
              <a:t>‹#›</a:t>
            </a:fld>
            <a:endParaRPr lang="en-US"/>
          </a:p>
        </p:txBody>
      </p:sp>
    </p:spTree>
    <p:extLst>
      <p:ext uri="{BB962C8B-B14F-4D97-AF65-F5344CB8AC3E}">
        <p14:creationId xmlns:p14="http://schemas.microsoft.com/office/powerpoint/2010/main" val="4233183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r>
              <a:rPr lang="en-US" dirty="0" err="1">
                <a:cs typeface="Calibri"/>
              </a:rPr>
              <a:t>Ninjaball</a:t>
            </a:r>
            <a:r>
              <a:rPr lang="en-US" dirty="0">
                <a:cs typeface="Calibri"/>
              </a:rPr>
              <a:t> will see you progressing up a series of increasingly challenging levels to reach the top of the tower, the levels will use the vertical space</a:t>
            </a:r>
            <a:endParaRPr lang="en-US" dirty="0"/>
          </a:p>
          <a:p>
            <a:r>
              <a:rPr lang="en-US" dirty="0">
                <a:cs typeface="Calibri"/>
              </a:rPr>
              <a:t>Provided by the phone screen to progress onwards, using the environment to your advantage to move through the level. We decided on a pinball theme as we liked the visual and mechanical elements that a pinball game can have with this kind of platformer.</a:t>
            </a:r>
          </a:p>
          <a:p>
            <a:r>
              <a:rPr lang="en-US" dirty="0"/>
              <a:t>We decided to use the mobile platform to make </a:t>
            </a:r>
            <a:r>
              <a:rPr lang="en-US" dirty="0" err="1"/>
              <a:t>Ninjaball</a:t>
            </a:r>
            <a:r>
              <a:rPr lang="en-US" dirty="0"/>
              <a:t> as we found that there weren’t many level based mobile platformers out there that took advantage of the features of the device.</a:t>
            </a:r>
            <a:endParaRPr lang="en-US" dirty="0">
              <a:cs typeface="Calibri"/>
            </a:endParaRPr>
          </a:p>
          <a:p>
            <a:r>
              <a:rPr lang="en-US" dirty="0">
                <a:cs typeface="Calibri"/>
              </a:rPr>
              <a:t>Most turning the screen sideways and trying to squeeze in standard control schemes to make a more traditional platformer or abandoning traditional controls all together and making more simple games. We wanted to try and work with the vertical layout to see what new directions we could take.</a:t>
            </a:r>
          </a:p>
        </p:txBody>
      </p:sp>
      <p:sp>
        <p:nvSpPr>
          <p:cNvPr id="4" name="Slide Number Placeholder 3"/>
          <p:cNvSpPr>
            <a:spLocks noGrp="1"/>
          </p:cNvSpPr>
          <p:nvPr>
            <p:ph type="sldNum" sz="quarter" idx="5"/>
          </p:nvPr>
        </p:nvSpPr>
        <p:spPr/>
        <p:txBody>
          <a:bodyPr/>
          <a:lstStyle/>
          <a:p>
            <a:fld id="{EE6ABC4C-EDD6-47DB-A029-25BC624D3359}" type="slidenum">
              <a:rPr lang="en-IE"/>
              <a:t>2</a:t>
            </a:fld>
            <a:endParaRPr lang="en-US"/>
          </a:p>
        </p:txBody>
      </p:sp>
    </p:spTree>
    <p:extLst>
      <p:ext uri="{BB962C8B-B14F-4D97-AF65-F5344CB8AC3E}">
        <p14:creationId xmlns:p14="http://schemas.microsoft.com/office/powerpoint/2010/main" val="3997733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We </a:t>
            </a:r>
            <a:r>
              <a:rPr lang="en-US" dirty="0" err="1">
                <a:cs typeface="Calibri"/>
              </a:rPr>
              <a:t>realised</a:t>
            </a:r>
            <a:r>
              <a:rPr lang="en-US" dirty="0">
                <a:cs typeface="Calibri"/>
              </a:rPr>
              <a:t> that many of the features seen in pinball games could be used in this kind of platformer to promote fun fast paced gameplay,</a:t>
            </a:r>
          </a:p>
          <a:p>
            <a:r>
              <a:rPr lang="en-US" dirty="0">
                <a:cs typeface="Calibri"/>
              </a:rPr>
              <a:t>Flippers, bumpers and springs could be used as obstacles or as a means to move through the level, making each level unique and enjoyable.</a:t>
            </a:r>
          </a:p>
          <a:p>
            <a:r>
              <a:rPr lang="en-US" dirty="0">
                <a:cs typeface="Calibri"/>
              </a:rPr>
              <a:t>And the obstacles can be used in a variety of ways allowing us to create increasingly difficult levels to challenge player skill.</a:t>
            </a:r>
          </a:p>
          <a:p>
            <a:r>
              <a:rPr lang="en-US" dirty="0">
                <a:cs typeface="Calibri"/>
              </a:rPr>
              <a:t> </a:t>
            </a:r>
          </a:p>
        </p:txBody>
      </p:sp>
      <p:sp>
        <p:nvSpPr>
          <p:cNvPr id="4" name="Slide Number Placeholder 3"/>
          <p:cNvSpPr>
            <a:spLocks noGrp="1"/>
          </p:cNvSpPr>
          <p:nvPr>
            <p:ph type="sldNum" sz="quarter" idx="5"/>
          </p:nvPr>
        </p:nvSpPr>
        <p:spPr/>
        <p:txBody>
          <a:bodyPr/>
          <a:lstStyle/>
          <a:p>
            <a:fld id="{EE6ABC4C-EDD6-47DB-A029-25BC624D3359}" type="slidenum">
              <a:rPr lang="en-IE"/>
              <a:t>3</a:t>
            </a:fld>
            <a:endParaRPr lang="en-US"/>
          </a:p>
        </p:txBody>
      </p:sp>
    </p:spTree>
    <p:extLst>
      <p:ext uri="{BB962C8B-B14F-4D97-AF65-F5344CB8AC3E}">
        <p14:creationId xmlns:p14="http://schemas.microsoft.com/office/powerpoint/2010/main" val="3961680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This screen orientation gives us a narrower and more vertically spaced level than most traditional platformers and so we decided to utilize this to create platforming levels where the challenge is more in moving upwards then onwards. The relatively few controls means that each button can be made large and easily accessible even on smaller phone screens. We also decided on a relatively simple character design to make it easier to recognize on a small screen.</a:t>
            </a:r>
          </a:p>
        </p:txBody>
      </p:sp>
      <p:sp>
        <p:nvSpPr>
          <p:cNvPr id="4" name="Slide Number Placeholder 3"/>
          <p:cNvSpPr>
            <a:spLocks noGrp="1"/>
          </p:cNvSpPr>
          <p:nvPr>
            <p:ph type="sldNum" sz="quarter" idx="5"/>
          </p:nvPr>
        </p:nvSpPr>
        <p:spPr/>
        <p:txBody>
          <a:bodyPr/>
          <a:lstStyle/>
          <a:p>
            <a:fld id="{EE6ABC4C-EDD6-47DB-A029-25BC624D3359}" type="slidenum">
              <a:rPr lang="en-IE"/>
              <a:t>4</a:t>
            </a:fld>
            <a:endParaRPr lang="en-US"/>
          </a:p>
        </p:txBody>
      </p:sp>
    </p:spTree>
    <p:extLst>
      <p:ext uri="{BB962C8B-B14F-4D97-AF65-F5344CB8AC3E}">
        <p14:creationId xmlns:p14="http://schemas.microsoft.com/office/powerpoint/2010/main" val="1295190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Our main concern when designing the obstacles was to make them easy to recognize and understand, the flipper and bumper were designed to fit the pinball theme.</a:t>
            </a:r>
          </a:p>
          <a:p>
            <a:r>
              <a:rPr lang="en-US" dirty="0">
                <a:cs typeface="Calibri"/>
              </a:rPr>
              <a:t>And we chose the spikes and spring from the site opengameart.org as they show clearly their function in the level.</a:t>
            </a:r>
          </a:p>
        </p:txBody>
      </p:sp>
      <p:sp>
        <p:nvSpPr>
          <p:cNvPr id="4" name="Slide Number Placeholder 3"/>
          <p:cNvSpPr>
            <a:spLocks noGrp="1"/>
          </p:cNvSpPr>
          <p:nvPr>
            <p:ph type="sldNum" sz="quarter" idx="5"/>
          </p:nvPr>
        </p:nvSpPr>
        <p:spPr/>
        <p:txBody>
          <a:bodyPr/>
          <a:lstStyle/>
          <a:p>
            <a:fld id="{EE6ABC4C-EDD6-47DB-A029-25BC624D3359}" type="slidenum">
              <a:rPr lang="en-IE"/>
              <a:t>5</a:t>
            </a:fld>
            <a:endParaRPr lang="en-US"/>
          </a:p>
        </p:txBody>
      </p:sp>
    </p:spTree>
    <p:extLst>
      <p:ext uri="{BB962C8B-B14F-4D97-AF65-F5344CB8AC3E}">
        <p14:creationId xmlns:p14="http://schemas.microsoft.com/office/powerpoint/2010/main" val="1972430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the level design we tried to efficiently use the space provided while still providing a varied and playable level, we found in our sketches that this aspect ratio lent itself towards faster paced wide open levels that relied heavily on the various obstacles to progress or, and also to slower paced  levels that wind from top to bottom,  and rely more heavily on spikes and where bumpers can be used as more of a hazard then a tool.</a:t>
            </a:r>
          </a:p>
        </p:txBody>
      </p:sp>
      <p:sp>
        <p:nvSpPr>
          <p:cNvPr id="4" name="Slide Number Placeholder 3"/>
          <p:cNvSpPr>
            <a:spLocks noGrp="1"/>
          </p:cNvSpPr>
          <p:nvPr>
            <p:ph type="sldNum" sz="quarter" idx="5"/>
          </p:nvPr>
        </p:nvSpPr>
        <p:spPr/>
        <p:txBody>
          <a:bodyPr/>
          <a:lstStyle/>
          <a:p>
            <a:fld id="{EE6ABC4C-EDD6-47DB-A029-25BC624D3359}" type="slidenum">
              <a:rPr lang="en-IE"/>
              <a:t>6</a:t>
            </a:fld>
            <a:endParaRPr lang="en-US"/>
          </a:p>
        </p:txBody>
      </p:sp>
    </p:spTree>
    <p:extLst>
      <p:ext uri="{BB962C8B-B14F-4D97-AF65-F5344CB8AC3E}">
        <p14:creationId xmlns:p14="http://schemas.microsoft.com/office/powerpoint/2010/main" val="2253731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audio seen here is taken from freesounds.org and are taken from noises of a pinball machine. Level transition is the sound of the spring firing a new ball into the machine.</a:t>
            </a:r>
          </a:p>
        </p:txBody>
      </p:sp>
      <p:sp>
        <p:nvSpPr>
          <p:cNvPr id="4" name="Slide Number Placeholder 3"/>
          <p:cNvSpPr>
            <a:spLocks noGrp="1"/>
          </p:cNvSpPr>
          <p:nvPr>
            <p:ph type="sldNum" sz="quarter" idx="5"/>
          </p:nvPr>
        </p:nvSpPr>
        <p:spPr/>
        <p:txBody>
          <a:bodyPr/>
          <a:lstStyle/>
          <a:p>
            <a:fld id="{EE6ABC4C-EDD6-47DB-A029-25BC624D3359}" type="slidenum">
              <a:rPr lang="en-IE"/>
              <a:t>7</a:t>
            </a:fld>
            <a:endParaRPr lang="en-US"/>
          </a:p>
        </p:txBody>
      </p:sp>
    </p:spTree>
    <p:extLst>
      <p:ext uri="{BB962C8B-B14F-4D97-AF65-F5344CB8AC3E}">
        <p14:creationId xmlns:p14="http://schemas.microsoft.com/office/powerpoint/2010/main" val="3087070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Due to how we have decided to lay out our levels differently to most standard platformers and due to the size of the screen we may have difficulty in creating enough varied levels. None of us have experience in </a:t>
            </a:r>
            <a:r>
              <a:rPr lang="en-US" dirty="0" err="1">
                <a:cs typeface="Calibri"/>
              </a:rPr>
              <a:t>lua</a:t>
            </a:r>
            <a:r>
              <a:rPr lang="en-US" dirty="0">
                <a:cs typeface="Calibri"/>
              </a:rPr>
              <a:t> or corona past the labs either so we might have some difficulty in the coding aspect as well. Because of both of these difficulties it may be difficult to make enough content in the time we have. </a:t>
            </a:r>
          </a:p>
        </p:txBody>
      </p:sp>
      <p:sp>
        <p:nvSpPr>
          <p:cNvPr id="4" name="Slide Number Placeholder 3"/>
          <p:cNvSpPr>
            <a:spLocks noGrp="1"/>
          </p:cNvSpPr>
          <p:nvPr>
            <p:ph type="sldNum" sz="quarter" idx="5"/>
          </p:nvPr>
        </p:nvSpPr>
        <p:spPr/>
        <p:txBody>
          <a:bodyPr/>
          <a:lstStyle/>
          <a:p>
            <a:fld id="{EE6ABC4C-EDD6-47DB-A029-25BC624D3359}" type="slidenum">
              <a:rPr lang="en-IE"/>
              <a:t>9</a:t>
            </a:fld>
            <a:endParaRPr lang="en-US"/>
          </a:p>
        </p:txBody>
      </p:sp>
    </p:spTree>
    <p:extLst>
      <p:ext uri="{BB962C8B-B14F-4D97-AF65-F5344CB8AC3E}">
        <p14:creationId xmlns:p14="http://schemas.microsoft.com/office/powerpoint/2010/main" val="10719786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2/28/2020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2/28/2020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2/28/2020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2/28/2020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2/28/2020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2/28/2020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2/28/2020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2/28/2020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2/28/2020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2/28/2020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2/28/2020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2/28/2020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2/28/2020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2/28/2020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2/28/2020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2/28/2020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2/28/2020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2/28/2020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6.xml"/><Relationship Id="rId3" Type="http://schemas.microsoft.com/office/2007/relationships/media" Target="../media/media2.wav"/><Relationship Id="rId7" Type="http://schemas.openxmlformats.org/officeDocument/2006/relationships/slideLayout" Target="../slideLayouts/slideLayout2.xml"/><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audio" Target="../media/media3.wav"/><Relationship Id="rId5" Type="http://schemas.microsoft.com/office/2007/relationships/media" Target="../media/media3.wav"/><Relationship Id="rId4" Type="http://schemas.openxmlformats.org/officeDocument/2006/relationships/audio" Target="../media/media2.wav"/><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81530-24F9-4248-829F-D04466E9B934}"/>
              </a:ext>
            </a:extLst>
          </p:cNvPr>
          <p:cNvSpPr>
            <a:spLocks noGrp="1"/>
          </p:cNvSpPr>
          <p:nvPr>
            <p:ph type="ctrTitle"/>
          </p:nvPr>
        </p:nvSpPr>
        <p:spPr/>
        <p:txBody>
          <a:bodyPr/>
          <a:lstStyle/>
          <a:p>
            <a:r>
              <a:rPr lang="en-GB" dirty="0"/>
              <a:t>Ninja Ball</a:t>
            </a:r>
            <a:endParaRPr lang="en-IE" dirty="0"/>
          </a:p>
        </p:txBody>
      </p:sp>
      <p:sp>
        <p:nvSpPr>
          <p:cNvPr id="3" name="Subtitle 2">
            <a:extLst>
              <a:ext uri="{FF2B5EF4-FFF2-40B4-BE49-F238E27FC236}">
                <a16:creationId xmlns:a16="http://schemas.microsoft.com/office/drawing/2014/main" id="{0D759186-F8E1-4C8C-9B8C-0BCD925F0E91}"/>
              </a:ext>
            </a:extLst>
          </p:cNvPr>
          <p:cNvSpPr>
            <a:spLocks noGrp="1"/>
          </p:cNvSpPr>
          <p:nvPr>
            <p:ph type="subTitle" idx="1"/>
          </p:nvPr>
        </p:nvSpPr>
        <p:spPr/>
        <p:txBody>
          <a:bodyPr/>
          <a:lstStyle/>
          <a:p>
            <a:r>
              <a:rPr lang="en-GB" dirty="0"/>
              <a:t>A pinball inspired platformer</a:t>
            </a:r>
            <a:endParaRPr lang="en-IE" dirty="0"/>
          </a:p>
        </p:txBody>
      </p:sp>
    </p:spTree>
    <p:extLst>
      <p:ext uri="{BB962C8B-B14F-4D97-AF65-F5344CB8AC3E}">
        <p14:creationId xmlns:p14="http://schemas.microsoft.com/office/powerpoint/2010/main" val="2711536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83A07-1B54-4A09-8401-B000E1F096B3}"/>
              </a:ext>
            </a:extLst>
          </p:cNvPr>
          <p:cNvSpPr>
            <a:spLocks noGrp="1"/>
          </p:cNvSpPr>
          <p:nvPr>
            <p:ph type="title"/>
          </p:nvPr>
        </p:nvSpPr>
        <p:spPr>
          <a:xfrm>
            <a:off x="1154954" y="973668"/>
            <a:ext cx="8761413" cy="706964"/>
          </a:xfrm>
        </p:spPr>
        <p:txBody>
          <a:bodyPr/>
          <a:lstStyle/>
          <a:p>
            <a:r>
              <a:rPr lang="en-GB"/>
              <a:t>Overview</a:t>
            </a:r>
            <a:endParaRPr lang="en-IE" dirty="0"/>
          </a:p>
        </p:txBody>
      </p:sp>
      <p:sp>
        <p:nvSpPr>
          <p:cNvPr id="3" name="Content Placeholder 2">
            <a:extLst>
              <a:ext uri="{FF2B5EF4-FFF2-40B4-BE49-F238E27FC236}">
                <a16:creationId xmlns:a16="http://schemas.microsoft.com/office/drawing/2014/main" id="{5F508147-92F8-4D2D-89A3-AD0EF1E8D241}"/>
              </a:ext>
            </a:extLst>
          </p:cNvPr>
          <p:cNvSpPr>
            <a:spLocks noGrp="1"/>
          </p:cNvSpPr>
          <p:nvPr>
            <p:ph idx="1"/>
          </p:nvPr>
        </p:nvSpPr>
        <p:spPr>
          <a:xfrm>
            <a:off x="1154954" y="2603499"/>
            <a:ext cx="8825659" cy="3770667"/>
          </a:xfrm>
        </p:spPr>
        <p:txBody>
          <a:bodyPr vert="horz" lIns="91440" tIns="45720" rIns="91440" bIns="45720" rtlCol="0" anchor="t">
            <a:normAutofit/>
          </a:bodyPr>
          <a:lstStyle/>
          <a:p>
            <a:pPr>
              <a:lnSpc>
                <a:spcPct val="300000"/>
              </a:lnSpc>
            </a:pPr>
            <a:r>
              <a:rPr lang="en-GB" dirty="0"/>
              <a:t>Embark on a Quest to the top of the tower to defeat the evil shogun.</a:t>
            </a:r>
          </a:p>
          <a:p>
            <a:pPr>
              <a:lnSpc>
                <a:spcPct val="300000"/>
              </a:lnSpc>
            </a:pPr>
            <a:r>
              <a:rPr lang="en-GB"/>
              <a:t>Fun levels full of pinball inspired obstacles.</a:t>
            </a:r>
          </a:p>
          <a:p>
            <a:pPr>
              <a:lnSpc>
                <a:spcPct val="300000"/>
              </a:lnSpc>
            </a:pPr>
            <a:r>
              <a:rPr lang="en-GB" dirty="0"/>
              <a:t>Fast paced platforming.</a:t>
            </a:r>
          </a:p>
          <a:p>
            <a:pPr>
              <a:lnSpc>
                <a:spcPct val="300000"/>
              </a:lnSpc>
            </a:pPr>
            <a:r>
              <a:rPr lang="en-GB" dirty="0"/>
              <a:t>No death penalty to retain a sense of quick progression.</a:t>
            </a:r>
            <a:endParaRPr lang="en-IE" dirty="0"/>
          </a:p>
        </p:txBody>
      </p:sp>
    </p:spTree>
    <p:extLst>
      <p:ext uri="{BB962C8B-B14F-4D97-AF65-F5344CB8AC3E}">
        <p14:creationId xmlns:p14="http://schemas.microsoft.com/office/powerpoint/2010/main" val="4156524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E8200-B905-4A37-821C-A7E1FFF41CD5}"/>
              </a:ext>
            </a:extLst>
          </p:cNvPr>
          <p:cNvSpPr>
            <a:spLocks noGrp="1"/>
          </p:cNvSpPr>
          <p:nvPr>
            <p:ph type="title"/>
          </p:nvPr>
        </p:nvSpPr>
        <p:spPr>
          <a:xfrm>
            <a:off x="1154954" y="973668"/>
            <a:ext cx="8761413" cy="706964"/>
          </a:xfrm>
        </p:spPr>
        <p:txBody>
          <a:bodyPr/>
          <a:lstStyle/>
          <a:p>
            <a:r>
              <a:rPr lang="en-IE"/>
              <a:t>Gameplay</a:t>
            </a:r>
            <a:endParaRPr lang="en-IE" dirty="0"/>
          </a:p>
        </p:txBody>
      </p:sp>
      <p:sp>
        <p:nvSpPr>
          <p:cNvPr id="3" name="Content Placeholder 2">
            <a:extLst>
              <a:ext uri="{FF2B5EF4-FFF2-40B4-BE49-F238E27FC236}">
                <a16:creationId xmlns:a16="http://schemas.microsoft.com/office/drawing/2014/main" id="{9E18A99B-04CA-4393-BC72-53FD98C5B780}"/>
              </a:ext>
            </a:extLst>
          </p:cNvPr>
          <p:cNvSpPr>
            <a:spLocks noGrp="1"/>
          </p:cNvSpPr>
          <p:nvPr>
            <p:ph idx="1"/>
          </p:nvPr>
        </p:nvSpPr>
        <p:spPr>
          <a:xfrm>
            <a:off x="1154954" y="2603500"/>
            <a:ext cx="8825659" cy="4445370"/>
          </a:xfrm>
        </p:spPr>
        <p:txBody>
          <a:bodyPr vert="horz" lIns="91440" tIns="45720" rIns="91440" bIns="45720" rtlCol="0" anchor="t">
            <a:normAutofit/>
          </a:bodyPr>
          <a:lstStyle/>
          <a:p>
            <a:pPr>
              <a:lnSpc>
                <a:spcPct val="150000"/>
              </a:lnSpc>
            </a:pPr>
            <a:r>
              <a:rPr lang="en-IE" dirty="0"/>
              <a:t>All levels will have the player start at the bottom of the level and attempt to move up to the top of the screen.</a:t>
            </a:r>
          </a:p>
          <a:p>
            <a:pPr>
              <a:lnSpc>
                <a:spcPct val="150000"/>
              </a:lnSpc>
            </a:pPr>
            <a:endParaRPr lang="en-IE" dirty="0"/>
          </a:p>
          <a:p>
            <a:pPr>
              <a:lnSpc>
                <a:spcPct val="150000"/>
              </a:lnSpc>
            </a:pPr>
            <a:r>
              <a:rPr lang="en-IE" dirty="0"/>
              <a:t>Platforming will rely on the various obstacles to propel the player through the level.</a:t>
            </a:r>
          </a:p>
        </p:txBody>
      </p:sp>
    </p:spTree>
    <p:extLst>
      <p:ext uri="{BB962C8B-B14F-4D97-AF65-F5344CB8AC3E}">
        <p14:creationId xmlns:p14="http://schemas.microsoft.com/office/powerpoint/2010/main" val="151082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C485557-E744-401B-A251-3650FAEEA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5" name="Freeform: Shape 24">
            <a:extLst>
              <a:ext uri="{FF2B5EF4-FFF2-40B4-BE49-F238E27FC236}">
                <a16:creationId xmlns:a16="http://schemas.microsoft.com/office/drawing/2014/main" id="{986D68AF-6B45-4B98-8634-61D8C9C05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7" name="Freeform 5">
            <a:extLst>
              <a:ext uri="{FF2B5EF4-FFF2-40B4-BE49-F238E27FC236}">
                <a16:creationId xmlns:a16="http://schemas.microsoft.com/office/drawing/2014/main" id="{0143DE54-7BFF-4B29-8566-DF80EE4CC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19F8F2E0-208C-47F2-AB9A-77F0F3038A30}"/>
              </a:ext>
            </a:extLst>
          </p:cNvPr>
          <p:cNvSpPr>
            <a:spLocks noGrp="1"/>
          </p:cNvSpPr>
          <p:nvPr>
            <p:ph type="title"/>
          </p:nvPr>
        </p:nvSpPr>
        <p:spPr>
          <a:xfrm>
            <a:off x="1154955" y="973668"/>
            <a:ext cx="2942210" cy="1020232"/>
          </a:xfrm>
        </p:spPr>
        <p:txBody>
          <a:bodyPr>
            <a:normAutofit/>
          </a:bodyPr>
          <a:lstStyle/>
          <a:p>
            <a:pPr>
              <a:lnSpc>
                <a:spcPct val="90000"/>
              </a:lnSpc>
            </a:pPr>
            <a:r>
              <a:rPr lang="en-IE" sz="2500">
                <a:solidFill>
                  <a:srgbClr val="FFFFFE"/>
                </a:solidFill>
              </a:rPr>
              <a:t>Character design and controls</a:t>
            </a:r>
          </a:p>
        </p:txBody>
      </p:sp>
      <p:sp>
        <p:nvSpPr>
          <p:cNvPr id="29" name="Freeform 5">
            <a:extLst>
              <a:ext uri="{FF2B5EF4-FFF2-40B4-BE49-F238E27FC236}">
                <a16:creationId xmlns:a16="http://schemas.microsoft.com/office/drawing/2014/main" id="{7C661810-D461-4214-A635-30A7D1714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pic>
        <p:nvPicPr>
          <p:cNvPr id="6" name="Picture 6" descr="A picture containing table&#10;&#10;Description generated with very high confidence">
            <a:extLst>
              <a:ext uri="{FF2B5EF4-FFF2-40B4-BE49-F238E27FC236}">
                <a16:creationId xmlns:a16="http://schemas.microsoft.com/office/drawing/2014/main" id="{9DAA3C27-BD8C-4831-8C2D-E134C6A7334B}"/>
              </a:ext>
            </a:extLst>
          </p:cNvPr>
          <p:cNvPicPr>
            <a:picLocks noChangeAspect="1"/>
          </p:cNvPicPr>
          <p:nvPr/>
        </p:nvPicPr>
        <p:blipFill>
          <a:blip r:embed="rId3"/>
          <a:stretch>
            <a:fillRect/>
          </a:stretch>
        </p:blipFill>
        <p:spPr>
          <a:xfrm>
            <a:off x="5194607" y="823224"/>
            <a:ext cx="3113903" cy="5211552"/>
          </a:xfrm>
          <a:prstGeom prst="rect">
            <a:avLst/>
          </a:prstGeom>
        </p:spPr>
      </p:pic>
      <p:pic>
        <p:nvPicPr>
          <p:cNvPr id="5" name="Picture 4">
            <a:extLst>
              <a:ext uri="{FF2B5EF4-FFF2-40B4-BE49-F238E27FC236}">
                <a16:creationId xmlns:a16="http://schemas.microsoft.com/office/drawing/2014/main" id="{57B78E8E-705E-472F-B06E-4192588CFDF3}"/>
              </a:ext>
            </a:extLst>
          </p:cNvPr>
          <p:cNvPicPr>
            <a:picLocks noChangeAspect="1"/>
          </p:cNvPicPr>
          <p:nvPr/>
        </p:nvPicPr>
        <p:blipFill>
          <a:blip r:embed="rId4"/>
          <a:stretch>
            <a:fillRect/>
          </a:stretch>
        </p:blipFill>
        <p:spPr>
          <a:xfrm>
            <a:off x="8917614" y="2120900"/>
            <a:ext cx="2521542" cy="2515300"/>
          </a:xfrm>
          <a:prstGeom prst="rect">
            <a:avLst/>
          </a:prstGeom>
        </p:spPr>
      </p:pic>
      <p:sp>
        <p:nvSpPr>
          <p:cNvPr id="31" name="Rectangle 30">
            <a:extLst>
              <a:ext uri="{FF2B5EF4-FFF2-40B4-BE49-F238E27FC236}">
                <a16:creationId xmlns:a16="http://schemas.microsoft.com/office/drawing/2014/main" id="{ED6475A3-FF98-4FA0-B527-600EBA9BD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7E9EDFB-68D8-480B-A5EB-98162DFAB6C4}"/>
              </a:ext>
            </a:extLst>
          </p:cNvPr>
          <p:cNvSpPr>
            <a:spLocks noGrp="1"/>
          </p:cNvSpPr>
          <p:nvPr>
            <p:ph idx="1"/>
          </p:nvPr>
        </p:nvSpPr>
        <p:spPr>
          <a:xfrm>
            <a:off x="1154955" y="2120900"/>
            <a:ext cx="3133726" cy="3898900"/>
          </a:xfrm>
        </p:spPr>
        <p:txBody>
          <a:bodyPr>
            <a:normAutofit/>
          </a:bodyPr>
          <a:lstStyle/>
          <a:p>
            <a:r>
              <a:rPr lang="en-IE">
                <a:solidFill>
                  <a:srgbClr val="FFFFFE"/>
                </a:solidFill>
              </a:rPr>
              <a:t>Vertical phone screen.</a:t>
            </a:r>
          </a:p>
          <a:p>
            <a:r>
              <a:rPr lang="en-IE">
                <a:solidFill>
                  <a:srgbClr val="FFFFFE"/>
                </a:solidFill>
              </a:rPr>
              <a:t>3 buttons: left, right and jump.</a:t>
            </a:r>
          </a:p>
          <a:p>
            <a:r>
              <a:rPr lang="en-IE">
                <a:solidFill>
                  <a:srgbClr val="FFFFFE"/>
                </a:solidFill>
              </a:rPr>
              <a:t>Easy mid air control.</a:t>
            </a:r>
          </a:p>
        </p:txBody>
      </p:sp>
    </p:spTree>
    <p:extLst>
      <p:ext uri="{BB962C8B-B14F-4D97-AF65-F5344CB8AC3E}">
        <p14:creationId xmlns:p14="http://schemas.microsoft.com/office/powerpoint/2010/main" val="242023341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BA270-E013-4E92-A438-799F270B3523}"/>
              </a:ext>
            </a:extLst>
          </p:cNvPr>
          <p:cNvSpPr>
            <a:spLocks noGrp="1"/>
          </p:cNvSpPr>
          <p:nvPr>
            <p:ph type="title"/>
          </p:nvPr>
        </p:nvSpPr>
        <p:spPr/>
        <p:txBody>
          <a:bodyPr/>
          <a:lstStyle/>
          <a:p>
            <a:r>
              <a:rPr lang="en-GB" dirty="0"/>
              <a:t>Obstacles</a:t>
            </a:r>
            <a:endParaRPr lang="en-IE" dirty="0"/>
          </a:p>
        </p:txBody>
      </p:sp>
      <p:sp>
        <p:nvSpPr>
          <p:cNvPr id="3" name="Content Placeholder 2">
            <a:extLst>
              <a:ext uri="{FF2B5EF4-FFF2-40B4-BE49-F238E27FC236}">
                <a16:creationId xmlns:a16="http://schemas.microsoft.com/office/drawing/2014/main" id="{2BB0C16A-8EDA-4151-AF1F-837BB460A521}"/>
              </a:ext>
            </a:extLst>
          </p:cNvPr>
          <p:cNvSpPr>
            <a:spLocks noGrp="1"/>
          </p:cNvSpPr>
          <p:nvPr>
            <p:ph idx="1"/>
          </p:nvPr>
        </p:nvSpPr>
        <p:spPr/>
        <p:txBody>
          <a:bodyPr/>
          <a:lstStyle/>
          <a:p>
            <a:pPr marL="0" indent="0">
              <a:lnSpc>
                <a:spcPct val="250000"/>
              </a:lnSpc>
              <a:buNone/>
            </a:pPr>
            <a:r>
              <a:rPr lang="en-GB" dirty="0"/>
              <a:t>					spikes kill on contact.</a:t>
            </a:r>
          </a:p>
          <a:p>
            <a:pPr marL="0" indent="0">
              <a:lnSpc>
                <a:spcPct val="250000"/>
              </a:lnSpc>
              <a:buNone/>
            </a:pPr>
            <a:r>
              <a:rPr lang="en-GB" dirty="0"/>
              <a:t>					flippers throw player in a given direction.</a:t>
            </a:r>
          </a:p>
          <a:p>
            <a:pPr marL="0" indent="0">
              <a:lnSpc>
                <a:spcPct val="250000"/>
              </a:lnSpc>
              <a:buNone/>
            </a:pPr>
            <a:r>
              <a:rPr lang="en-GB" dirty="0"/>
              <a:t>					bumper bounces the player back.</a:t>
            </a:r>
          </a:p>
          <a:p>
            <a:pPr marL="0" indent="0">
              <a:lnSpc>
                <a:spcPct val="250000"/>
              </a:lnSpc>
              <a:buNone/>
            </a:pPr>
            <a:r>
              <a:rPr lang="en-GB" dirty="0"/>
              <a:t>					spring fires player into next level.</a:t>
            </a:r>
            <a:endParaRPr lang="en-IE" dirty="0"/>
          </a:p>
        </p:txBody>
      </p:sp>
      <p:pic>
        <p:nvPicPr>
          <p:cNvPr id="4" name="Picture 3">
            <a:extLst>
              <a:ext uri="{FF2B5EF4-FFF2-40B4-BE49-F238E27FC236}">
                <a16:creationId xmlns:a16="http://schemas.microsoft.com/office/drawing/2014/main" id="{216EF780-0FF1-4659-BA3D-BDE9D3EDB70B}"/>
              </a:ext>
            </a:extLst>
          </p:cNvPr>
          <p:cNvPicPr>
            <a:picLocks noChangeAspect="1"/>
          </p:cNvPicPr>
          <p:nvPr/>
        </p:nvPicPr>
        <p:blipFill>
          <a:blip r:embed="rId3"/>
          <a:stretch>
            <a:fillRect/>
          </a:stretch>
        </p:blipFill>
        <p:spPr>
          <a:xfrm>
            <a:off x="1383399" y="2746217"/>
            <a:ext cx="1333500" cy="581025"/>
          </a:xfrm>
          <a:prstGeom prst="rect">
            <a:avLst/>
          </a:prstGeom>
        </p:spPr>
      </p:pic>
      <p:pic>
        <p:nvPicPr>
          <p:cNvPr id="8" name="Picture 7">
            <a:extLst>
              <a:ext uri="{FF2B5EF4-FFF2-40B4-BE49-F238E27FC236}">
                <a16:creationId xmlns:a16="http://schemas.microsoft.com/office/drawing/2014/main" id="{84DA4336-B9F2-4F1D-A3B2-E30446127A17}"/>
              </a:ext>
            </a:extLst>
          </p:cNvPr>
          <p:cNvPicPr>
            <a:picLocks noChangeAspect="1"/>
          </p:cNvPicPr>
          <p:nvPr/>
        </p:nvPicPr>
        <p:blipFill>
          <a:blip r:embed="rId4"/>
          <a:stretch>
            <a:fillRect/>
          </a:stretch>
        </p:blipFill>
        <p:spPr>
          <a:xfrm>
            <a:off x="1567872" y="4250110"/>
            <a:ext cx="964551" cy="951633"/>
          </a:xfrm>
          <a:prstGeom prst="rect">
            <a:avLst/>
          </a:prstGeom>
        </p:spPr>
      </p:pic>
      <p:pic>
        <p:nvPicPr>
          <p:cNvPr id="6" name="Picture 5">
            <a:extLst>
              <a:ext uri="{FF2B5EF4-FFF2-40B4-BE49-F238E27FC236}">
                <a16:creationId xmlns:a16="http://schemas.microsoft.com/office/drawing/2014/main" id="{42FA1C64-9F67-414F-A256-F4768B4E1ED2}"/>
              </a:ext>
            </a:extLst>
          </p:cNvPr>
          <p:cNvPicPr>
            <a:picLocks noChangeAspect="1"/>
          </p:cNvPicPr>
          <p:nvPr/>
        </p:nvPicPr>
        <p:blipFill>
          <a:blip r:embed="rId5"/>
          <a:stretch>
            <a:fillRect/>
          </a:stretch>
        </p:blipFill>
        <p:spPr>
          <a:xfrm rot="10800000">
            <a:off x="977267" y="3584704"/>
            <a:ext cx="2145763" cy="581024"/>
          </a:xfrm>
          <a:prstGeom prst="rect">
            <a:avLst/>
          </a:prstGeom>
        </p:spPr>
      </p:pic>
      <p:pic>
        <p:nvPicPr>
          <p:cNvPr id="7" name="Picture 6">
            <a:extLst>
              <a:ext uri="{FF2B5EF4-FFF2-40B4-BE49-F238E27FC236}">
                <a16:creationId xmlns:a16="http://schemas.microsoft.com/office/drawing/2014/main" id="{A18670A6-BD8E-402F-98FD-705FBEE88A99}"/>
              </a:ext>
            </a:extLst>
          </p:cNvPr>
          <p:cNvPicPr>
            <a:picLocks noChangeAspect="1"/>
          </p:cNvPicPr>
          <p:nvPr/>
        </p:nvPicPr>
        <p:blipFill>
          <a:blip r:embed="rId6"/>
          <a:stretch>
            <a:fillRect/>
          </a:stretch>
        </p:blipFill>
        <p:spPr>
          <a:xfrm>
            <a:off x="1888879" y="5394118"/>
            <a:ext cx="322508" cy="490214"/>
          </a:xfrm>
          <a:prstGeom prst="rect">
            <a:avLst/>
          </a:prstGeom>
        </p:spPr>
      </p:pic>
    </p:spTree>
    <p:extLst>
      <p:ext uri="{BB962C8B-B14F-4D97-AF65-F5344CB8AC3E}">
        <p14:creationId xmlns:p14="http://schemas.microsoft.com/office/powerpoint/2010/main" val="1402731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6"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8" name="Freeform: Shape 17">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0"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E5CFEB99-0E98-4565-B0C6-72DD02036C4C}"/>
              </a:ext>
            </a:extLst>
          </p:cNvPr>
          <p:cNvSpPr>
            <a:spLocks noGrp="1"/>
          </p:cNvSpPr>
          <p:nvPr>
            <p:ph type="title"/>
          </p:nvPr>
        </p:nvSpPr>
        <p:spPr>
          <a:xfrm>
            <a:off x="639098" y="629265"/>
            <a:ext cx="5132438" cy="1622322"/>
          </a:xfrm>
        </p:spPr>
        <p:txBody>
          <a:bodyPr>
            <a:normAutofit/>
          </a:bodyPr>
          <a:lstStyle/>
          <a:p>
            <a:r>
              <a:rPr lang="en-GB">
                <a:solidFill>
                  <a:srgbClr val="EBEBEB"/>
                </a:solidFill>
              </a:rPr>
              <a:t>Level design</a:t>
            </a:r>
            <a:endParaRPr lang="en-IE">
              <a:solidFill>
                <a:srgbClr val="EBEBEB"/>
              </a:solidFill>
            </a:endParaRPr>
          </a:p>
        </p:txBody>
      </p:sp>
      <p:pic>
        <p:nvPicPr>
          <p:cNvPr id="9" name="Picture 8">
            <a:extLst>
              <a:ext uri="{FF2B5EF4-FFF2-40B4-BE49-F238E27FC236}">
                <a16:creationId xmlns:a16="http://schemas.microsoft.com/office/drawing/2014/main" id="{68283F64-237C-4735-AA1A-E914FFD911AD}"/>
              </a:ext>
            </a:extLst>
          </p:cNvPr>
          <p:cNvPicPr>
            <a:picLocks noChangeAspect="1"/>
          </p:cNvPicPr>
          <p:nvPr/>
        </p:nvPicPr>
        <p:blipFill>
          <a:blip r:embed="rId3"/>
          <a:stretch>
            <a:fillRect/>
          </a:stretch>
        </p:blipFill>
        <p:spPr>
          <a:xfrm>
            <a:off x="7551323" y="645106"/>
            <a:ext cx="3155732" cy="5585369"/>
          </a:xfrm>
          <a:prstGeom prst="rect">
            <a:avLst/>
          </a:prstGeom>
        </p:spPr>
      </p:pic>
      <p:sp>
        <p:nvSpPr>
          <p:cNvPr id="22" name="Rectangle 21">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8B20F6D-DF89-4B26-BBCC-5B7E8266192F}"/>
              </a:ext>
            </a:extLst>
          </p:cNvPr>
          <p:cNvSpPr>
            <a:spLocks noGrp="1"/>
          </p:cNvSpPr>
          <p:nvPr>
            <p:ph idx="1"/>
          </p:nvPr>
        </p:nvSpPr>
        <p:spPr>
          <a:xfrm>
            <a:off x="639098" y="2418735"/>
            <a:ext cx="5132439" cy="3811742"/>
          </a:xfrm>
        </p:spPr>
        <p:txBody>
          <a:bodyPr anchor="ctr">
            <a:normAutofit/>
          </a:bodyPr>
          <a:lstStyle/>
          <a:p>
            <a:r>
              <a:rPr lang="en-GB" dirty="0">
                <a:solidFill>
                  <a:srgbClr val="FFFFFF"/>
                </a:solidFill>
              </a:rPr>
              <a:t>Tight compact levels using more verticality than normally seen in a platformer.</a:t>
            </a:r>
          </a:p>
        </p:txBody>
      </p:sp>
    </p:spTree>
    <p:extLst>
      <p:ext uri="{BB962C8B-B14F-4D97-AF65-F5344CB8AC3E}">
        <p14:creationId xmlns:p14="http://schemas.microsoft.com/office/powerpoint/2010/main" val="138230421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E0BCA-A864-43C8-B84C-D22F32E30788}"/>
              </a:ext>
            </a:extLst>
          </p:cNvPr>
          <p:cNvSpPr>
            <a:spLocks noGrp="1"/>
          </p:cNvSpPr>
          <p:nvPr>
            <p:ph type="title"/>
          </p:nvPr>
        </p:nvSpPr>
        <p:spPr/>
        <p:txBody>
          <a:bodyPr/>
          <a:lstStyle/>
          <a:p>
            <a:r>
              <a:rPr lang="en-GB" dirty="0"/>
              <a:t>Audio</a:t>
            </a:r>
            <a:endParaRPr lang="en-IE" dirty="0"/>
          </a:p>
        </p:txBody>
      </p:sp>
      <p:sp>
        <p:nvSpPr>
          <p:cNvPr id="3" name="Content Placeholder 2">
            <a:extLst>
              <a:ext uri="{FF2B5EF4-FFF2-40B4-BE49-F238E27FC236}">
                <a16:creationId xmlns:a16="http://schemas.microsoft.com/office/drawing/2014/main" id="{21F24D74-13B4-4136-8E45-CD065971E337}"/>
              </a:ext>
            </a:extLst>
          </p:cNvPr>
          <p:cNvSpPr>
            <a:spLocks noGrp="1"/>
          </p:cNvSpPr>
          <p:nvPr>
            <p:ph idx="1"/>
          </p:nvPr>
        </p:nvSpPr>
        <p:spPr/>
        <p:txBody>
          <a:bodyPr/>
          <a:lstStyle/>
          <a:p>
            <a:r>
              <a:rPr lang="en-GB" dirty="0"/>
              <a:t>Bumper sound</a:t>
            </a:r>
            <a:endParaRPr lang="en-IE" dirty="0"/>
          </a:p>
          <a:p>
            <a:endParaRPr lang="en-IE" dirty="0"/>
          </a:p>
          <a:p>
            <a:r>
              <a:rPr lang="en-IE" dirty="0"/>
              <a:t>Flipper sound</a:t>
            </a:r>
          </a:p>
          <a:p>
            <a:endParaRPr lang="en-IE" dirty="0"/>
          </a:p>
          <a:p>
            <a:r>
              <a:rPr lang="en-IE" dirty="0"/>
              <a:t>Level transition</a:t>
            </a:r>
          </a:p>
        </p:txBody>
      </p:sp>
      <p:pic>
        <p:nvPicPr>
          <p:cNvPr id="4" name="bumper">
            <a:hlinkClick r:id="" action="ppaction://media"/>
            <a:extLst>
              <a:ext uri="{FF2B5EF4-FFF2-40B4-BE49-F238E27FC236}">
                <a16:creationId xmlns:a16="http://schemas.microsoft.com/office/drawing/2014/main" id="{6DB0B945-5E1B-4E8A-895E-F67704737854}"/>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0534356" y="2580431"/>
            <a:ext cx="609600" cy="609600"/>
          </a:xfrm>
          <a:prstGeom prst="rect">
            <a:avLst/>
          </a:prstGeom>
        </p:spPr>
      </p:pic>
      <p:pic>
        <p:nvPicPr>
          <p:cNvPr id="5" name="flipper">
            <a:hlinkClick r:id="" action="ppaction://media"/>
            <a:extLst>
              <a:ext uri="{FF2B5EF4-FFF2-40B4-BE49-F238E27FC236}">
                <a16:creationId xmlns:a16="http://schemas.microsoft.com/office/drawing/2014/main" id="{6A8A9903-206B-4AA4-B3A4-83FA667F892E}"/>
              </a:ext>
            </a:extLst>
          </p:cNvPr>
          <p:cNvPicPr>
            <a:picLocks noChangeAspect="1"/>
          </p:cNvPicPr>
          <p:nvPr>
            <a:audioFile r:link="rId4"/>
            <p:extLst>
              <p:ext uri="{DAA4B4D4-6D71-4841-9C94-3DE7FCFB9230}">
                <p14:media xmlns:p14="http://schemas.microsoft.com/office/powerpoint/2010/main" r:embed="rId3"/>
              </p:ext>
            </p:extLst>
          </p:nvPr>
        </p:nvPicPr>
        <p:blipFill>
          <a:blip r:embed="rId9"/>
          <a:stretch>
            <a:fillRect/>
          </a:stretch>
        </p:blipFill>
        <p:spPr>
          <a:xfrm>
            <a:off x="10534356" y="3363170"/>
            <a:ext cx="609600" cy="609600"/>
          </a:xfrm>
          <a:prstGeom prst="rect">
            <a:avLst/>
          </a:prstGeom>
        </p:spPr>
      </p:pic>
      <p:pic>
        <p:nvPicPr>
          <p:cNvPr id="6" name="leveltrans">
            <a:hlinkClick r:id="" action="ppaction://media"/>
            <a:extLst>
              <a:ext uri="{FF2B5EF4-FFF2-40B4-BE49-F238E27FC236}">
                <a16:creationId xmlns:a16="http://schemas.microsoft.com/office/drawing/2014/main" id="{5A1812E5-502A-47E0-8BA5-26BA7B80C89D}"/>
              </a:ext>
            </a:extLst>
          </p:cNvPr>
          <p:cNvPicPr>
            <a:picLocks noChangeAspect="1"/>
          </p:cNvPicPr>
          <p:nvPr>
            <a:audioFile r:link="rId6"/>
            <p:extLst>
              <p:ext uri="{DAA4B4D4-6D71-4841-9C94-3DE7FCFB9230}">
                <p14:media xmlns:p14="http://schemas.microsoft.com/office/powerpoint/2010/main" r:embed="rId5"/>
              </p:ext>
            </p:extLst>
          </p:nvPr>
        </p:nvPicPr>
        <p:blipFill>
          <a:blip r:embed="rId9"/>
          <a:stretch>
            <a:fillRect/>
          </a:stretch>
        </p:blipFill>
        <p:spPr>
          <a:xfrm>
            <a:off x="10534356" y="4145909"/>
            <a:ext cx="609600" cy="609600"/>
          </a:xfrm>
          <a:prstGeom prst="rect">
            <a:avLst/>
          </a:prstGeom>
        </p:spPr>
      </p:pic>
    </p:spTree>
    <p:extLst>
      <p:ext uri="{BB962C8B-B14F-4D97-AF65-F5344CB8AC3E}">
        <p14:creationId xmlns:p14="http://schemas.microsoft.com/office/powerpoint/2010/main" val="78832887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746" fill="hold"/>
                                        <p:tgtEl>
                                          <p:spTgt spid="4"/>
                                        </p:tgtEl>
                                      </p:cBhvr>
                                    </p:cmd>
                                  </p:childTnLst>
                                </p:cTn>
                              </p:par>
                            </p:childTnLst>
                          </p:cTn>
                        </p:par>
                      </p:childTnLst>
                    </p:cTn>
                  </p:par>
                </p:childTnLst>
              </p:cTn>
              <p:nextCondLst>
                <p:cond evt="onClick" delay="0">
                  <p:tgtEl>
                    <p:spTgt spid="4"/>
                  </p:tgtEl>
                </p:cond>
              </p:nextCondLst>
            </p:seq>
            <p:audio>
              <p:cMediaNode vol="80000">
                <p:cTn id="7" fill="hold" display="0">
                  <p:stCondLst>
                    <p:cond delay="indefinite"/>
                  </p:stCondLst>
                  <p:endCondLst>
                    <p:cond evt="onStopAudio" delay="0">
                      <p:tgtEl>
                        <p:sldTgt/>
                      </p:tgtEl>
                    </p:cond>
                  </p:endCondLst>
                </p:cTn>
                <p:tgtEl>
                  <p:spTgt spid="4"/>
                </p:tgtEl>
              </p:cMediaNode>
            </p:audi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713" fill="hold"/>
                                        <p:tgtEl>
                                          <p:spTgt spid="5"/>
                                        </p:tgtEl>
                                      </p:cBhvr>
                                    </p:cmd>
                                  </p:childTnLst>
                                </p:cTn>
                              </p:par>
                            </p:childTnLst>
                          </p:cTn>
                        </p:par>
                      </p:childTnLst>
                    </p:cTn>
                  </p:par>
                </p:childTnLst>
              </p:cTn>
              <p:nextCondLst>
                <p:cond evt="onClick" delay="0">
                  <p:tgtEl>
                    <p:spTgt spid="5"/>
                  </p:tgtEl>
                </p:cond>
              </p:nextCondLst>
            </p:seq>
            <p:audio>
              <p:cMediaNode vol="80000">
                <p:cTn id="13" fill="hold" display="0">
                  <p:stCondLst>
                    <p:cond delay="indefinite"/>
                  </p:stCondLst>
                  <p:endCondLst>
                    <p:cond evt="onStopAudio" delay="0">
                      <p:tgtEl>
                        <p:sldTgt/>
                      </p:tgtEl>
                    </p:cond>
                  </p:endCondLst>
                </p:cTn>
                <p:tgtEl>
                  <p:spTgt spid="5"/>
                </p:tgtEl>
              </p:cMediaNode>
            </p:audio>
            <p:seq concurrent="1" nextAc="seek">
              <p:cTn id="14" restart="whenNotActive" fill="hold" evtFilter="cancelBubble" nodeType="interactiveSeq">
                <p:stCondLst>
                  <p:cond evt="onClick" delay="0">
                    <p:tgtEl>
                      <p:spTgt spid="6"/>
                    </p:tgtEl>
                  </p:cond>
                </p:stCondLst>
                <p:endSync evt="end" delay="0">
                  <p:rtn val="all"/>
                </p:endSync>
                <p:childTnLst>
                  <p:par>
                    <p:cTn id="15" fill="hold">
                      <p:stCondLst>
                        <p:cond delay="0"/>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625" fill="hold"/>
                                        <p:tgtEl>
                                          <p:spTgt spid="6"/>
                                        </p:tgtEl>
                                      </p:cBhvr>
                                    </p:cmd>
                                  </p:childTnLst>
                                </p:cTn>
                              </p:par>
                            </p:childTnLst>
                          </p:cTn>
                        </p:par>
                      </p:childTnLst>
                    </p:cTn>
                  </p:par>
                </p:childTnLst>
              </p:cTn>
              <p:nextCondLst>
                <p:cond evt="onClick" delay="0">
                  <p:tgtEl>
                    <p:spTgt spid="6"/>
                  </p:tgtEl>
                </p:cond>
              </p:nextCondLst>
            </p:seq>
            <p:audio>
              <p:cMediaNode vol="80000">
                <p:cTn id="19" fill="hold" display="0">
                  <p:stCondLst>
                    <p:cond delay="indefinite"/>
                  </p:stCondLst>
                  <p:endCondLst>
                    <p:cond evt="onStopAudio" delay="0">
                      <p:tgtEl>
                        <p:sldTgt/>
                      </p:tgtEl>
                    </p:cond>
                  </p:endCondLst>
                </p:cTn>
                <p:tgtEl>
                  <p:spTgt spid="6"/>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AF4AA-899F-4BAE-8D34-A063ED4ACF31}"/>
              </a:ext>
            </a:extLst>
          </p:cNvPr>
          <p:cNvSpPr>
            <a:spLocks noGrp="1"/>
          </p:cNvSpPr>
          <p:nvPr>
            <p:ph type="title"/>
          </p:nvPr>
        </p:nvSpPr>
        <p:spPr>
          <a:xfrm>
            <a:off x="1154954" y="973668"/>
            <a:ext cx="8761413" cy="706964"/>
          </a:xfrm>
        </p:spPr>
        <p:txBody>
          <a:bodyPr/>
          <a:lstStyle/>
          <a:p>
            <a:r>
              <a:rPr lang="en-IE"/>
              <a:t>Staff</a:t>
            </a:r>
            <a:endParaRPr lang="en-IE" dirty="0"/>
          </a:p>
        </p:txBody>
      </p:sp>
      <p:sp>
        <p:nvSpPr>
          <p:cNvPr id="3" name="Content Placeholder 2">
            <a:extLst>
              <a:ext uri="{FF2B5EF4-FFF2-40B4-BE49-F238E27FC236}">
                <a16:creationId xmlns:a16="http://schemas.microsoft.com/office/drawing/2014/main" id="{E2435397-0605-421A-8606-F5B33F4DBA74}"/>
              </a:ext>
            </a:extLst>
          </p:cNvPr>
          <p:cNvSpPr>
            <a:spLocks noGrp="1"/>
          </p:cNvSpPr>
          <p:nvPr>
            <p:ph idx="1"/>
          </p:nvPr>
        </p:nvSpPr>
        <p:spPr>
          <a:xfrm>
            <a:off x="1168809" y="2603500"/>
            <a:ext cx="8825659" cy="3416300"/>
          </a:xfrm>
        </p:spPr>
        <p:txBody>
          <a:bodyPr/>
          <a:lstStyle/>
          <a:p>
            <a:r>
              <a:rPr lang="en-IE" dirty="0"/>
              <a:t>Tomas Crowley</a:t>
            </a:r>
          </a:p>
          <a:p>
            <a:r>
              <a:rPr lang="en-IE" dirty="0" err="1"/>
              <a:t>Dawid</a:t>
            </a:r>
            <a:r>
              <a:rPr lang="en-IE" dirty="0"/>
              <a:t> </a:t>
            </a:r>
            <a:r>
              <a:rPr lang="en-IE" dirty="0" err="1"/>
              <a:t>Kocik</a:t>
            </a:r>
            <a:endParaRPr lang="en-IE" dirty="0"/>
          </a:p>
          <a:p>
            <a:r>
              <a:rPr lang="en-IE" dirty="0"/>
              <a:t>Ronan McMorrow</a:t>
            </a:r>
          </a:p>
          <a:p>
            <a:r>
              <a:rPr lang="en-IE" dirty="0"/>
              <a:t>Oscar </a:t>
            </a:r>
            <a:r>
              <a:rPr lang="en-IE" dirty="0" err="1"/>
              <a:t>Bogenberger</a:t>
            </a:r>
            <a:endParaRPr lang="en-IE" dirty="0"/>
          </a:p>
          <a:p>
            <a:r>
              <a:rPr lang="en-IE" dirty="0"/>
              <a:t>Elliot Cleary</a:t>
            </a:r>
          </a:p>
        </p:txBody>
      </p:sp>
    </p:spTree>
    <p:extLst>
      <p:ext uri="{BB962C8B-B14F-4D97-AF65-F5344CB8AC3E}">
        <p14:creationId xmlns:p14="http://schemas.microsoft.com/office/powerpoint/2010/main" val="2049431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BC635-B633-4AA5-A148-AC2F6D79C568}"/>
              </a:ext>
            </a:extLst>
          </p:cNvPr>
          <p:cNvSpPr>
            <a:spLocks noGrp="1"/>
          </p:cNvSpPr>
          <p:nvPr>
            <p:ph type="title"/>
          </p:nvPr>
        </p:nvSpPr>
        <p:spPr>
          <a:xfrm>
            <a:off x="1154954" y="973668"/>
            <a:ext cx="8761413" cy="706964"/>
          </a:xfrm>
        </p:spPr>
        <p:txBody>
          <a:bodyPr/>
          <a:lstStyle/>
          <a:p>
            <a:r>
              <a:rPr lang="en-IE"/>
              <a:t>Risks</a:t>
            </a:r>
            <a:endParaRPr lang="en-IE" dirty="0"/>
          </a:p>
        </p:txBody>
      </p:sp>
      <p:sp>
        <p:nvSpPr>
          <p:cNvPr id="3" name="Content Placeholder 2">
            <a:extLst>
              <a:ext uri="{FF2B5EF4-FFF2-40B4-BE49-F238E27FC236}">
                <a16:creationId xmlns:a16="http://schemas.microsoft.com/office/drawing/2014/main" id="{08490D31-8786-4BC5-9CF3-4545E8660F10}"/>
              </a:ext>
            </a:extLst>
          </p:cNvPr>
          <p:cNvSpPr>
            <a:spLocks noGrp="1"/>
          </p:cNvSpPr>
          <p:nvPr>
            <p:ph idx="1"/>
          </p:nvPr>
        </p:nvSpPr>
        <p:spPr/>
        <p:txBody>
          <a:bodyPr/>
          <a:lstStyle/>
          <a:p>
            <a:pPr>
              <a:lnSpc>
                <a:spcPct val="150000"/>
              </a:lnSpc>
            </a:pPr>
            <a:r>
              <a:rPr lang="en-IE" dirty="0"/>
              <a:t>Possible issues in maintaining a consistent level size.</a:t>
            </a:r>
          </a:p>
          <a:p>
            <a:pPr>
              <a:lnSpc>
                <a:spcPct val="150000"/>
              </a:lnSpc>
            </a:pPr>
            <a:r>
              <a:rPr lang="en-IE" dirty="0"/>
              <a:t>Not much experience in Corona could be unforeseen technical difficulty.</a:t>
            </a:r>
          </a:p>
          <a:p>
            <a:pPr>
              <a:lnSpc>
                <a:spcPct val="150000"/>
              </a:lnSpc>
            </a:pPr>
            <a:r>
              <a:rPr lang="en-IE" dirty="0"/>
              <a:t>Possible difficulty in making a sufficient amount of content</a:t>
            </a:r>
          </a:p>
        </p:txBody>
      </p:sp>
    </p:spTree>
    <p:extLst>
      <p:ext uri="{BB962C8B-B14F-4D97-AF65-F5344CB8AC3E}">
        <p14:creationId xmlns:p14="http://schemas.microsoft.com/office/powerpoint/2010/main" val="28399235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615</TotalTime>
  <Words>642</Words>
  <Application>Microsoft Office PowerPoint</Application>
  <PresentationFormat>Widescreen</PresentationFormat>
  <Paragraphs>60</Paragraphs>
  <Slides>9</Slides>
  <Notes>7</Notes>
  <HiddenSlides>0</HiddenSlides>
  <MMClips>3</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 3</vt:lpstr>
      <vt:lpstr>Ion Boardroom</vt:lpstr>
      <vt:lpstr>Ninja Ball</vt:lpstr>
      <vt:lpstr>Overview</vt:lpstr>
      <vt:lpstr>Gameplay</vt:lpstr>
      <vt:lpstr>Character design and controls</vt:lpstr>
      <vt:lpstr>Obstacles</vt:lpstr>
      <vt:lpstr>Level design</vt:lpstr>
      <vt:lpstr>Audio</vt:lpstr>
      <vt:lpstr>Staff</vt:lpstr>
      <vt:lpstr>Risks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DAWID KOCIK</dc:creator>
  <cp:lastModifiedBy>ULStudent:TOMAS.CROWLEY</cp:lastModifiedBy>
  <cp:revision>585</cp:revision>
  <dcterms:created xsi:type="dcterms:W3CDTF">2020-02-19T15:15:28Z</dcterms:created>
  <dcterms:modified xsi:type="dcterms:W3CDTF">2020-02-28T13:18:58Z</dcterms:modified>
</cp:coreProperties>
</file>