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7" r:id="rId7"/>
    <p:sldId id="268" r:id="rId8"/>
    <p:sldId id="261" r:id="rId9"/>
    <p:sldId id="262" r:id="rId10"/>
    <p:sldId id="263" r:id="rId11"/>
    <p:sldId id="264" r:id="rId12"/>
    <p:sldId id="266" r:id="rId13"/>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2">
        <a:schemeClr val="bg2"/>
      </p:bgRef>
    </p:bg>
    <p:spTree>
      <p:nvGrpSpPr>
        <p:cNvPr id="1" name=""/>
        <p:cNvGrpSpPr/>
        <p:nvPr/>
      </p:nvGrpSpPr>
      <p:grpSpPr>
        <a:xfrm>
          <a:off x="0" y="0"/>
          <a:ext cx="0" cy="0"/>
          <a:chOff x="0" y="0"/>
          <a:chExt cx="0" cy="0"/>
        </a:xfrm>
      </p:grpSpPr>
      <p:sp>
        <p:nvSpPr>
          <p:cNvPr id="9" name="Tytuł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l-PL" smtClean="0"/>
              <a:t>Kliknij, aby edytować styl</a:t>
            </a:r>
            <a:endParaRPr kumimoji="0" lang="en-US"/>
          </a:p>
        </p:txBody>
      </p:sp>
      <p:sp>
        <p:nvSpPr>
          <p:cNvPr id="17" name="Podtytuł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30" name="Symbol zastępczy daty 29"/>
          <p:cNvSpPr>
            <a:spLocks noGrp="1"/>
          </p:cNvSpPr>
          <p:nvPr>
            <p:ph type="dt" sz="half" idx="10"/>
          </p:nvPr>
        </p:nvSpPr>
        <p:spPr/>
        <p:txBody>
          <a:bodyPr/>
          <a:lstStyle/>
          <a:p>
            <a:fld id="{87786BB9-E7D8-481E-8689-061EF4A0FD0D}" type="datetimeFigureOut">
              <a:rPr lang="pl-PL" smtClean="0"/>
              <a:pPr/>
              <a:t>2021-06-15</a:t>
            </a:fld>
            <a:endParaRPr lang="pl-PL"/>
          </a:p>
        </p:txBody>
      </p:sp>
      <p:sp>
        <p:nvSpPr>
          <p:cNvPr id="19" name="Symbol zastępczy stopki 18"/>
          <p:cNvSpPr>
            <a:spLocks noGrp="1"/>
          </p:cNvSpPr>
          <p:nvPr>
            <p:ph type="ftr" sz="quarter" idx="11"/>
          </p:nvPr>
        </p:nvSpPr>
        <p:spPr/>
        <p:txBody>
          <a:bodyPr/>
          <a:lstStyle/>
          <a:p>
            <a:endParaRPr lang="pl-PL"/>
          </a:p>
        </p:txBody>
      </p:sp>
      <p:sp>
        <p:nvSpPr>
          <p:cNvPr id="27" name="Symbol zastępczy numeru slajdu 26"/>
          <p:cNvSpPr>
            <a:spLocks noGrp="1"/>
          </p:cNvSpPr>
          <p:nvPr>
            <p:ph type="sldNum" sz="quarter" idx="12"/>
          </p:nvPr>
        </p:nvSpPr>
        <p:spPr/>
        <p:txBody>
          <a:bodyPr/>
          <a:lstStyle/>
          <a:p>
            <a:fld id="{2A596466-0B22-4B6D-8033-B18DA26A785F}" type="slidenum">
              <a:rPr lang="pl-PL" smtClean="0"/>
              <a:pPr/>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87786BB9-E7D8-481E-8689-061EF4A0FD0D}" type="datetimeFigureOut">
              <a:rPr lang="pl-PL" smtClean="0"/>
              <a:pPr/>
              <a:t>2021-06-15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A596466-0B22-4B6D-8033-B18DA26A785F}"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914401"/>
            <a:ext cx="2057400" cy="5211763"/>
          </a:xfrm>
        </p:spPr>
        <p:txBody>
          <a:bodyPr vert="eaVer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457200" y="914401"/>
            <a:ext cx="6019800" cy="5211763"/>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87786BB9-E7D8-481E-8689-061EF4A0FD0D}" type="datetimeFigureOut">
              <a:rPr lang="pl-PL" smtClean="0"/>
              <a:pPr/>
              <a:t>2021-06-15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A596466-0B22-4B6D-8033-B18DA26A785F}"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zawartości 2"/>
          <p:cNvSpPr>
            <a:spLocks noGrp="1"/>
          </p:cNvSpPr>
          <p:nvPr>
            <p:ph idx="1"/>
          </p:nvPr>
        </p:nvSpPr>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87786BB9-E7D8-481E-8689-061EF4A0FD0D}" type="datetimeFigureOut">
              <a:rPr lang="pl-PL" smtClean="0"/>
              <a:pPr/>
              <a:t>2021-06-15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A596466-0B22-4B6D-8033-B18DA26A785F}"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Ref idx="1002">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sp>
        <p:nvSpPr>
          <p:cNvPr id="4" name="Symbol zastępczy daty 3"/>
          <p:cNvSpPr>
            <a:spLocks noGrp="1"/>
          </p:cNvSpPr>
          <p:nvPr>
            <p:ph type="dt" sz="half" idx="10"/>
          </p:nvPr>
        </p:nvSpPr>
        <p:spPr/>
        <p:txBody>
          <a:bodyPr/>
          <a:lstStyle/>
          <a:p>
            <a:fld id="{87786BB9-E7D8-481E-8689-061EF4A0FD0D}" type="datetimeFigureOut">
              <a:rPr lang="pl-PL" smtClean="0"/>
              <a:pPr/>
              <a:t>2021-06-15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A596466-0B22-4B6D-8033-B18DA26A785F}" type="slidenum">
              <a:rPr lang="pl-PL" smtClean="0"/>
              <a:pPr/>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457200" y="704088"/>
            <a:ext cx="8229600" cy="1143000"/>
          </a:xfrm>
        </p:spPr>
        <p:txBody>
          <a:bodyPr/>
          <a:lstStyle/>
          <a:p>
            <a:r>
              <a:rPr kumimoji="0" lang="pl-PL" smtClean="0"/>
              <a:t>Kliknij, aby edytować styl</a:t>
            </a:r>
            <a:endParaRPr kumimoji="0" lang="en-US"/>
          </a:p>
        </p:txBody>
      </p:sp>
      <p:sp>
        <p:nvSpPr>
          <p:cNvPr id="3" name="Symbol zastępczy zawartości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p>
            <a:fld id="{87786BB9-E7D8-481E-8689-061EF4A0FD0D}" type="datetimeFigureOut">
              <a:rPr lang="pl-PL" smtClean="0"/>
              <a:pPr/>
              <a:t>2021-06-15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2A596466-0B22-4B6D-8033-B18DA26A785F}"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704088"/>
            <a:ext cx="8229600" cy="1143000"/>
          </a:xfrm>
        </p:spPr>
        <p:txBody>
          <a:bodyPr tIns="45720" anchor="b"/>
          <a:lstStyle>
            <a:lvl1pPr>
              <a:defRPr/>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5" name="Symbol zastępczy zawartości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6" name="Symbol zastępczy zawartości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7" name="Symbol zastępczy daty 6"/>
          <p:cNvSpPr>
            <a:spLocks noGrp="1"/>
          </p:cNvSpPr>
          <p:nvPr>
            <p:ph type="dt" sz="half" idx="10"/>
          </p:nvPr>
        </p:nvSpPr>
        <p:spPr/>
        <p:txBody>
          <a:bodyPr/>
          <a:lstStyle/>
          <a:p>
            <a:fld id="{87786BB9-E7D8-481E-8689-061EF4A0FD0D}" type="datetimeFigureOut">
              <a:rPr lang="pl-PL" smtClean="0"/>
              <a:pPr/>
              <a:t>2021-06-15</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2A596466-0B22-4B6D-8033-B18DA26A785F}"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l-PL" smtClean="0"/>
              <a:t>Kliknij, aby edytować styl</a:t>
            </a:r>
            <a:endParaRPr kumimoji="0" lang="en-US"/>
          </a:p>
        </p:txBody>
      </p:sp>
      <p:sp>
        <p:nvSpPr>
          <p:cNvPr id="3" name="Symbol zastępczy daty 2"/>
          <p:cNvSpPr>
            <a:spLocks noGrp="1"/>
          </p:cNvSpPr>
          <p:nvPr>
            <p:ph type="dt" sz="half" idx="10"/>
          </p:nvPr>
        </p:nvSpPr>
        <p:spPr/>
        <p:txBody>
          <a:bodyPr/>
          <a:lstStyle/>
          <a:p>
            <a:fld id="{87786BB9-E7D8-481E-8689-061EF4A0FD0D}" type="datetimeFigureOut">
              <a:rPr lang="pl-PL" smtClean="0"/>
              <a:pPr/>
              <a:t>2021-06-15</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2A596466-0B22-4B6D-8033-B18DA26A785F}"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87786BB9-E7D8-481E-8689-061EF4A0FD0D}" type="datetimeFigureOut">
              <a:rPr lang="pl-PL" smtClean="0"/>
              <a:pPr/>
              <a:t>2021-06-15</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2A596466-0B22-4B6D-8033-B18DA26A785F}"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l-PL" smtClean="0"/>
              <a:t>Kliknij, aby edytować styl</a:t>
            </a:r>
            <a:endParaRPr kumimoji="0" lang="en-US"/>
          </a:p>
        </p:txBody>
      </p:sp>
      <p:sp>
        <p:nvSpPr>
          <p:cNvPr id="3" name="Symbol zastępczy tekstu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l-PL" smtClean="0"/>
              <a:t>Kliknij, aby edytować style wzorca tekstu</a:t>
            </a:r>
          </a:p>
        </p:txBody>
      </p:sp>
      <p:sp>
        <p:nvSpPr>
          <p:cNvPr id="4" name="Symbol zastępczy zawartości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p>
            <a:fld id="{87786BB9-E7D8-481E-8689-061EF4A0FD0D}" type="datetimeFigureOut">
              <a:rPr lang="pl-PL" smtClean="0"/>
              <a:pPr/>
              <a:t>2021-06-15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2A596466-0B22-4B6D-8033-B18DA26A785F}"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9" name="Prostokąt ze ściętym i zaokrąglonym rogiem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ójkąt prostokątny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ytuł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l-PL" smtClean="0"/>
              <a:t>Kliknij, aby edytować styl</a:t>
            </a:r>
            <a:endParaRPr kumimoji="0" lang="en-US"/>
          </a:p>
        </p:txBody>
      </p:sp>
      <p:sp>
        <p:nvSpPr>
          <p:cNvPr id="4" name="Symbol zastępczy tekstu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l-PL" smtClean="0"/>
              <a:t>Kliknij, aby edytować style wzorca tekstu</a:t>
            </a:r>
          </a:p>
        </p:txBody>
      </p:sp>
      <p:sp>
        <p:nvSpPr>
          <p:cNvPr id="5" name="Symbol zastępczy daty 4"/>
          <p:cNvSpPr>
            <a:spLocks noGrp="1"/>
          </p:cNvSpPr>
          <p:nvPr>
            <p:ph type="dt" sz="half" idx="10"/>
          </p:nvPr>
        </p:nvSpPr>
        <p:spPr/>
        <p:txBody>
          <a:bodyPr/>
          <a:lstStyle/>
          <a:p>
            <a:fld id="{87786BB9-E7D8-481E-8689-061EF4A0FD0D}" type="datetimeFigureOut">
              <a:rPr lang="pl-PL" smtClean="0"/>
              <a:pPr/>
              <a:t>2021-06-15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a:xfrm>
            <a:off x="8077200" y="6356350"/>
            <a:ext cx="609600" cy="365125"/>
          </a:xfrm>
        </p:spPr>
        <p:txBody>
          <a:bodyPr/>
          <a:lstStyle/>
          <a:p>
            <a:fld id="{2A596466-0B22-4B6D-8033-B18DA26A785F}" type="slidenum">
              <a:rPr lang="pl-PL" smtClean="0"/>
              <a:pPr/>
              <a:t>‹#›</a:t>
            </a:fld>
            <a:endParaRPr lang="pl-PL"/>
          </a:p>
        </p:txBody>
      </p:sp>
      <p:sp>
        <p:nvSpPr>
          <p:cNvPr id="3" name="Symbol zastępczy obrazu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l-PL" smtClean="0"/>
              <a:t>Kliknij ikonę, aby dodać obraz</a:t>
            </a:r>
            <a:endParaRPr kumimoji="0" lang="en-US" dirty="0"/>
          </a:p>
        </p:txBody>
      </p:sp>
      <p:sp>
        <p:nvSpPr>
          <p:cNvPr id="10" name="Dowolny kształt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Dowolny kształt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Dowolny kształt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Dowolny kształt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ymbol zastępczy tytułu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l-PL" smtClean="0"/>
              <a:t>Kliknij, aby edytować styl</a:t>
            </a:r>
            <a:endParaRPr kumimoji="0" lang="en-US"/>
          </a:p>
        </p:txBody>
      </p:sp>
      <p:sp>
        <p:nvSpPr>
          <p:cNvPr id="30" name="Symbol zastępczy tekstu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10" name="Symbol zastępczy daty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7786BB9-E7D8-481E-8689-061EF4A0FD0D}" type="datetimeFigureOut">
              <a:rPr lang="pl-PL" smtClean="0"/>
              <a:pPr/>
              <a:t>2021-06-15</a:t>
            </a:fld>
            <a:endParaRPr lang="pl-PL"/>
          </a:p>
        </p:txBody>
      </p:sp>
      <p:sp>
        <p:nvSpPr>
          <p:cNvPr id="22" name="Symbol zastępczy stopki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l-PL"/>
          </a:p>
        </p:txBody>
      </p:sp>
      <p:sp>
        <p:nvSpPr>
          <p:cNvPr id="18" name="Symbol zastępczy numeru slajdu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A596466-0B22-4B6D-8033-B18DA26A785F}" type="slidenum">
              <a:rPr lang="pl-PL" smtClean="0"/>
              <a:pPr/>
              <a:t>‹#›</a:t>
            </a:fld>
            <a:endParaRPr lang="pl-PL"/>
          </a:p>
        </p:txBody>
      </p:sp>
      <p:grpSp>
        <p:nvGrpSpPr>
          <p:cNvPr id="2" name="Grupa 1"/>
          <p:cNvGrpSpPr/>
          <p:nvPr/>
        </p:nvGrpSpPr>
        <p:grpSpPr>
          <a:xfrm>
            <a:off x="-19017" y="202408"/>
            <a:ext cx="9180548" cy="649224"/>
            <a:chOff x="-19045" y="216550"/>
            <a:chExt cx="9180548" cy="649224"/>
          </a:xfrm>
        </p:grpSpPr>
        <p:sp>
          <p:nvSpPr>
            <p:cNvPr id="12" name="Dowolny kształt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Dowolny kształt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Predykcja Cen Akcji</a:t>
            </a:r>
            <a:endParaRPr lang="pl-PL" dirty="0"/>
          </a:p>
        </p:txBody>
      </p:sp>
      <p:sp>
        <p:nvSpPr>
          <p:cNvPr id="3" name="Podtytuł 2"/>
          <p:cNvSpPr>
            <a:spLocks noGrp="1"/>
          </p:cNvSpPr>
          <p:nvPr>
            <p:ph type="subTitle" idx="1"/>
          </p:nvPr>
        </p:nvSpPr>
        <p:spPr/>
        <p:txBody>
          <a:bodyPr/>
          <a:lstStyle/>
          <a:p>
            <a:r>
              <a:rPr lang="pl-PL" dirty="0" smtClean="0"/>
              <a:t>Dawid Hubicki</a:t>
            </a:r>
            <a:endParaRPr lang="pl-P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Dzielenie zbioru danych</a:t>
            </a:r>
            <a:endParaRPr lang="pl-PL" dirty="0"/>
          </a:p>
        </p:txBody>
      </p:sp>
      <p:pic>
        <p:nvPicPr>
          <p:cNvPr id="3074" name="Picture 2"/>
          <p:cNvPicPr>
            <a:picLocks noGrp="1" noChangeAspect="1" noChangeArrowheads="1"/>
          </p:cNvPicPr>
          <p:nvPr>
            <p:ph idx="1"/>
          </p:nvPr>
        </p:nvPicPr>
        <p:blipFill>
          <a:blip r:embed="rId2"/>
          <a:srcRect/>
          <a:stretch>
            <a:fillRect/>
          </a:stretch>
        </p:blipFill>
        <p:spPr bwMode="auto">
          <a:xfrm>
            <a:off x="1434126" y="1935163"/>
            <a:ext cx="6275747" cy="438943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Architektura LSTM</a:t>
            </a:r>
            <a:endParaRPr lang="pl-PL" dirty="0"/>
          </a:p>
        </p:txBody>
      </p:sp>
      <p:pic>
        <p:nvPicPr>
          <p:cNvPr id="4098" name="Picture 2"/>
          <p:cNvPicPr>
            <a:picLocks noGrp="1" noChangeAspect="1" noChangeArrowheads="1"/>
          </p:cNvPicPr>
          <p:nvPr>
            <p:ph idx="1"/>
          </p:nvPr>
        </p:nvPicPr>
        <p:blipFill>
          <a:blip r:embed="rId2"/>
          <a:srcRect/>
          <a:stretch>
            <a:fillRect/>
          </a:stretch>
        </p:blipFill>
        <p:spPr bwMode="auto">
          <a:xfrm>
            <a:off x="1317526" y="1935163"/>
            <a:ext cx="6508947" cy="438943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ctrTitle"/>
          </p:nvPr>
        </p:nvSpPr>
        <p:spPr/>
        <p:txBody>
          <a:bodyPr/>
          <a:lstStyle/>
          <a:p>
            <a:r>
              <a:rPr lang="pl-PL" dirty="0" smtClean="0"/>
              <a:t>Koniec</a:t>
            </a:r>
            <a:endParaRPr lang="pl-PL" dirty="0"/>
          </a:p>
        </p:txBody>
      </p:sp>
      <p:sp>
        <p:nvSpPr>
          <p:cNvPr id="5" name="Podtytuł 4"/>
          <p:cNvSpPr>
            <a:spLocks noGrp="1"/>
          </p:cNvSpPr>
          <p:nvPr>
            <p:ph type="subTitle" idx="1"/>
          </p:nvPr>
        </p:nvSpPr>
        <p:spPr/>
        <p:txBody>
          <a:bodyPr/>
          <a:lstStyle/>
          <a:p>
            <a:endParaRPr lang="pl-P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Rekurencyjne sieci neuronowe</a:t>
            </a:r>
            <a:endParaRPr lang="pl-PL" dirty="0"/>
          </a:p>
        </p:txBody>
      </p:sp>
      <p:sp>
        <p:nvSpPr>
          <p:cNvPr id="3" name="Symbol zastępczy zawartości 2"/>
          <p:cNvSpPr>
            <a:spLocks noGrp="1"/>
          </p:cNvSpPr>
          <p:nvPr>
            <p:ph idx="1"/>
          </p:nvPr>
        </p:nvSpPr>
        <p:spPr/>
        <p:txBody>
          <a:bodyPr>
            <a:normAutofit/>
          </a:bodyPr>
          <a:lstStyle/>
          <a:p>
            <a:r>
              <a:rPr lang="pl-PL" dirty="0" smtClean="0"/>
              <a:t>Ideą rekurencyjnych sieci neuronowych (ang. </a:t>
            </a:r>
            <a:r>
              <a:rPr lang="pl-PL" dirty="0" err="1" smtClean="0"/>
              <a:t>Recursive</a:t>
            </a:r>
            <a:r>
              <a:rPr lang="pl-PL" dirty="0" smtClean="0"/>
              <a:t> </a:t>
            </a:r>
            <a:r>
              <a:rPr lang="pl-PL" dirty="0" err="1" smtClean="0"/>
              <a:t>Neural</a:t>
            </a:r>
            <a:r>
              <a:rPr lang="pl-PL" dirty="0" smtClean="0"/>
              <a:t> Networks, </a:t>
            </a:r>
            <a:r>
              <a:rPr lang="pl-PL" dirty="0" err="1" smtClean="0"/>
              <a:t>RNNs</a:t>
            </a:r>
            <a:r>
              <a:rPr lang="pl-PL" dirty="0" smtClean="0"/>
              <a:t>) jest wykorzystanie informacji sekwencyjnych </a:t>
            </a:r>
          </a:p>
          <a:p>
            <a:r>
              <a:rPr lang="pl-PL" dirty="0" smtClean="0"/>
              <a:t> w przypadku tradycyjnej sieci neuronowej zakładamy, że wszystkie wejścia (i wyjścia) są niezależne od siebie </a:t>
            </a:r>
          </a:p>
          <a:p>
            <a:r>
              <a:rPr lang="pl-PL" dirty="0" smtClean="0"/>
              <a:t> często jest to złe założenie np. chcąc przewidzieć następny wyraz w zdaniu, lepiej zorientować się, które wyrazy pojawiły się przed nim</a:t>
            </a:r>
            <a:endParaRPr lang="pl-P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r>
              <a:rPr lang="pl-PL" dirty="0" smtClean="0"/>
              <a:t>RNN są nazywane </a:t>
            </a:r>
            <a:r>
              <a:rPr lang="pl-PL" dirty="0" err="1" smtClean="0"/>
              <a:t>nazywane</a:t>
            </a:r>
            <a:r>
              <a:rPr lang="pl-PL" dirty="0" smtClean="0"/>
              <a:t> rekurencyjnymi/powtarzającymi się, ponieważ wykonują to samo zadanie dla każdego elementu sekwencji, a dane wyjściowe zależą od poprzednich obliczeń </a:t>
            </a:r>
          </a:p>
          <a:p>
            <a:r>
              <a:rPr lang="pl-PL" dirty="0" smtClean="0"/>
              <a:t>Możemy też myśleć o RNN, że posiadają one ”pamięć”, która przechwytuje informacje o tym, co zostało obliczone do tej pory</a:t>
            </a:r>
            <a:endParaRPr lang="pl-PL"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Problem zanikającego gradientu</a:t>
            </a:r>
            <a:endParaRPr lang="pl-PL" dirty="0"/>
          </a:p>
        </p:txBody>
      </p:sp>
      <p:sp>
        <p:nvSpPr>
          <p:cNvPr id="3" name="Symbol zastępczy zawartości 2"/>
          <p:cNvSpPr>
            <a:spLocks noGrp="1"/>
          </p:cNvSpPr>
          <p:nvPr>
            <p:ph idx="1"/>
          </p:nvPr>
        </p:nvSpPr>
        <p:spPr/>
        <p:txBody>
          <a:bodyPr>
            <a:normAutofit/>
          </a:bodyPr>
          <a:lstStyle/>
          <a:p>
            <a:pPr>
              <a:buNone/>
            </a:pPr>
            <a:r>
              <a:rPr lang="pl-PL" dirty="0" smtClean="0"/>
              <a:t>	RNN miał poważną wadę. Jeśli długość sekwencji uznawanej za przewidywanie następnej części sekwencji jest mała, to działała dobrze, ale przy dłuższej sekwencji kończyła się niepowodzeniem. Działo się tak z powodu zanikającego gradientu podczas aktualizacji wag podczas wstecznej propagacji. Dlatego musimy zmodyfikować numery RNN tak, aby zachowywały również poprzedni kontekst, jeśli jest to wymagane.</a:t>
            </a:r>
          </a:p>
          <a:p>
            <a:endParaRPr lang="pl-PL" dirty="0" smtClean="0"/>
          </a:p>
          <a:p>
            <a:endParaRPr lang="pl-PL" dirty="0" smtClean="0"/>
          </a:p>
          <a:p>
            <a:endParaRPr lang="pl-PL" dirty="0" smtClean="0"/>
          </a:p>
          <a:p>
            <a:endParaRPr lang="pl-P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LSTM</a:t>
            </a:r>
            <a:endParaRPr lang="pl-PL" dirty="0"/>
          </a:p>
        </p:txBody>
      </p:sp>
      <p:sp>
        <p:nvSpPr>
          <p:cNvPr id="3" name="Symbol zastępczy zawartości 2"/>
          <p:cNvSpPr>
            <a:spLocks noGrp="1"/>
          </p:cNvSpPr>
          <p:nvPr>
            <p:ph idx="1"/>
          </p:nvPr>
        </p:nvSpPr>
        <p:spPr/>
        <p:txBody>
          <a:bodyPr>
            <a:normAutofit fontScale="92500" lnSpcReduction="10000"/>
          </a:bodyPr>
          <a:lstStyle/>
          <a:p>
            <a:r>
              <a:rPr lang="pl-PL" dirty="0" smtClean="0"/>
              <a:t> LSTM niweluje wpływ zanikania gradientu, dzięki czemu pozwala mapować odległe w czasie relacje ∙ Wprowadza dodatkową wewnętrzną jednostkę stanu c</a:t>
            </a:r>
          </a:p>
          <a:p>
            <a:r>
              <a:rPr lang="pl-PL" dirty="0" smtClean="0"/>
              <a:t> Stan c t zależy w sposób liniowy od stanu poprzedniego c t−1 (liniowa rekurencja), więc nawet przy bardzo długich rekurencjach gradient ma szanse nie zaniknąć (long-term </a:t>
            </a:r>
            <a:r>
              <a:rPr lang="pl-PL" dirty="0" err="1" smtClean="0"/>
              <a:t>memory</a:t>
            </a:r>
            <a:r>
              <a:rPr lang="pl-PL" dirty="0" smtClean="0"/>
              <a:t>) </a:t>
            </a:r>
          </a:p>
          <a:p>
            <a:r>
              <a:rPr lang="pl-PL" dirty="0" smtClean="0"/>
              <a:t>Bramki wejściowa, wyjściowa i bramka zapominania sterują zapamiętywanymi informacjami, zależą od sygnału wejściowego i stanu poprzedniego </a:t>
            </a:r>
          </a:p>
          <a:p>
            <a:r>
              <a:rPr lang="pl-PL" dirty="0" smtClean="0"/>
              <a:t>Funkcja różniczkowalna - można uczyć metodami spadku gradientu i wsteczną propagacją</a:t>
            </a:r>
            <a:endParaRPr lang="pl-PL"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Overfitting</a:t>
            </a:r>
            <a:endParaRPr lang="pl-PL" dirty="0"/>
          </a:p>
        </p:txBody>
      </p:sp>
      <p:sp>
        <p:nvSpPr>
          <p:cNvPr id="3" name="Symbol zastępczy zawartości 2"/>
          <p:cNvSpPr>
            <a:spLocks noGrp="1"/>
          </p:cNvSpPr>
          <p:nvPr>
            <p:ph idx="1"/>
          </p:nvPr>
        </p:nvSpPr>
        <p:spPr/>
        <p:txBody>
          <a:bodyPr>
            <a:normAutofit/>
          </a:bodyPr>
          <a:lstStyle/>
          <a:p>
            <a:pPr>
              <a:buNone/>
            </a:pPr>
            <a:r>
              <a:rPr lang="pl-PL" dirty="0" smtClean="0"/>
              <a:t>	W </a:t>
            </a:r>
            <a:r>
              <a:rPr lang="pl-PL" dirty="0" smtClean="0"/>
              <a:t>przypadku uczenia maszynowego oznacza to, że absurdalne i fałszywe modele mogą świetnie pasować do danych uczących, gdy model ma wystarczającą złożoność, jednak będą dawały gorsze wyniki, gdy zastosuje się je do danych, z którymi nie zetknęły się </a:t>
            </a:r>
            <a:r>
              <a:rPr lang="pl-PL" dirty="0" smtClean="0"/>
              <a:t>podczas </a:t>
            </a:r>
            <a:r>
              <a:rPr lang="pl-PL" dirty="0" smtClean="0"/>
              <a:t>uczenia</a:t>
            </a:r>
            <a:r>
              <a:rPr lang="pl-PL"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Dropout</a:t>
            </a:r>
            <a:endParaRPr lang="pl-PL" dirty="0"/>
          </a:p>
        </p:txBody>
      </p:sp>
      <p:sp>
        <p:nvSpPr>
          <p:cNvPr id="3" name="Symbol zastępczy zawartości 2"/>
          <p:cNvSpPr>
            <a:spLocks noGrp="1"/>
          </p:cNvSpPr>
          <p:nvPr>
            <p:ph idx="1"/>
          </p:nvPr>
        </p:nvSpPr>
        <p:spPr/>
        <p:txBody>
          <a:bodyPr>
            <a:normAutofit lnSpcReduction="10000"/>
          </a:bodyPr>
          <a:lstStyle/>
          <a:p>
            <a:pPr>
              <a:buNone/>
            </a:pPr>
            <a:r>
              <a:rPr lang="pl-PL" dirty="0" smtClean="0"/>
              <a:t>	Zaproponował go </a:t>
            </a:r>
            <a:r>
              <a:rPr lang="pl-PL" dirty="0" smtClean="0"/>
              <a:t>Geoffrey E. </a:t>
            </a:r>
            <a:r>
              <a:rPr lang="pl-PL" dirty="0" err="1" smtClean="0"/>
              <a:t>Hinton</a:t>
            </a:r>
            <a:r>
              <a:rPr lang="pl-PL" dirty="0" smtClean="0"/>
              <a:t>. </a:t>
            </a:r>
            <a:r>
              <a:rPr lang="pl-PL" dirty="0" smtClean="0"/>
              <a:t>Jest to relatywnie prosta, ale zarazem bardzo skuteczna technika przeciwdziałania </a:t>
            </a:r>
            <a:r>
              <a:rPr lang="pl-PL" dirty="0" err="1" smtClean="0"/>
              <a:t>overfittingowi</a:t>
            </a:r>
            <a:r>
              <a:rPr lang="pl-PL" dirty="0" smtClean="0"/>
              <a:t>. Polega na losowym usuwaniu z sieci (z warstw wewnętrznych, czasami również wejściowych) pojedynczych neuronów w trakcie uczenia. Ponieważ skomplikowane sieci (a takie niewątpliwie są głębokie sieci neuronowe), szczególnie dysponujące relatywnie niewielkimi ilościami danych uczących, mają tendencję do dokładnego dopasowywania się do danych, to taki sposób deregulacji zmusza je do uczenia w sposób bardziej zgeneralizowany.</a:t>
            </a:r>
          </a:p>
          <a:p>
            <a:endParaRPr lang="pl-P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Struktura Danych</a:t>
            </a:r>
            <a:endParaRPr lang="pl-PL" dirty="0"/>
          </a:p>
        </p:txBody>
      </p:sp>
      <p:pic>
        <p:nvPicPr>
          <p:cNvPr id="1027" name="Picture 3"/>
          <p:cNvPicPr>
            <a:picLocks noGrp="1" noChangeAspect="1" noChangeArrowheads="1"/>
          </p:cNvPicPr>
          <p:nvPr>
            <p:ph idx="1"/>
          </p:nvPr>
        </p:nvPicPr>
        <p:blipFill>
          <a:blip r:embed="rId2"/>
          <a:stretch>
            <a:fillRect/>
          </a:stretch>
        </p:blipFill>
        <p:spPr bwMode="auto">
          <a:xfrm>
            <a:off x="2932617" y="1935163"/>
            <a:ext cx="3278765"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Reskalowanie</a:t>
            </a:r>
            <a:r>
              <a:rPr lang="pl-PL" dirty="0" smtClean="0"/>
              <a:t> Cen Akcji</a:t>
            </a:r>
            <a:endParaRPr lang="pl-PL" dirty="0"/>
          </a:p>
        </p:txBody>
      </p:sp>
      <p:pic>
        <p:nvPicPr>
          <p:cNvPr id="2050" name="Picture 2"/>
          <p:cNvPicPr>
            <a:picLocks noGrp="1" noChangeAspect="1" noChangeArrowheads="1"/>
          </p:cNvPicPr>
          <p:nvPr>
            <p:ph idx="1"/>
          </p:nvPr>
        </p:nvPicPr>
        <p:blipFill>
          <a:blip r:embed="rId2"/>
          <a:srcRect/>
          <a:stretch>
            <a:fillRect/>
          </a:stretch>
        </p:blipFill>
        <p:spPr bwMode="auto">
          <a:xfrm>
            <a:off x="2632710" y="2491581"/>
            <a:ext cx="387858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zepływ">
  <a:themeElements>
    <a:clrScheme name="Przepły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Przepły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rzepły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700</TotalTime>
  <Words>219</Words>
  <Application>Microsoft Office PowerPoint</Application>
  <PresentationFormat>Pokaz na ekranie (4:3)</PresentationFormat>
  <Paragraphs>26</Paragraphs>
  <Slides>12</Slides>
  <Notes>0</Notes>
  <HiddenSlides>0</HiddenSlides>
  <MMClips>0</MMClips>
  <ScaleCrop>false</ScaleCrop>
  <HeadingPairs>
    <vt:vector size="4" baseType="variant">
      <vt:variant>
        <vt:lpstr>Motyw</vt:lpstr>
      </vt:variant>
      <vt:variant>
        <vt:i4>1</vt:i4>
      </vt:variant>
      <vt:variant>
        <vt:lpstr>Tytuły slajdów</vt:lpstr>
      </vt:variant>
      <vt:variant>
        <vt:i4>12</vt:i4>
      </vt:variant>
    </vt:vector>
  </HeadingPairs>
  <TitlesOfParts>
    <vt:vector size="13" baseType="lpstr">
      <vt:lpstr>Przepływ</vt:lpstr>
      <vt:lpstr>Predykcja Cen Akcji</vt:lpstr>
      <vt:lpstr>Rekurencyjne sieci neuronowe</vt:lpstr>
      <vt:lpstr>Slajd 3</vt:lpstr>
      <vt:lpstr>Problem zanikającego gradientu</vt:lpstr>
      <vt:lpstr>LSTM</vt:lpstr>
      <vt:lpstr>Overfitting</vt:lpstr>
      <vt:lpstr>Dropout</vt:lpstr>
      <vt:lpstr>Struktura Danych</vt:lpstr>
      <vt:lpstr>Reskalowanie Cen Akcji</vt:lpstr>
      <vt:lpstr>Dzielenie zbioru danych</vt:lpstr>
      <vt:lpstr>Architektura LSTM</vt:lpstr>
      <vt:lpstr>Koniec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Dawid</dc:creator>
  <cp:lastModifiedBy>Dawid</cp:lastModifiedBy>
  <cp:revision>29</cp:revision>
  <dcterms:created xsi:type="dcterms:W3CDTF">2021-06-12T07:58:12Z</dcterms:created>
  <dcterms:modified xsi:type="dcterms:W3CDTF">2021-06-15T13:53:37Z</dcterms:modified>
</cp:coreProperties>
</file>