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9" r:id="rId8"/>
    <p:sldId id="270" r:id="rId9"/>
    <p:sldId id="271" r:id="rId10"/>
    <p:sldId id="268" r:id="rId11"/>
    <p:sldId id="263" r:id="rId12"/>
    <p:sldId id="272" r:id="rId13"/>
    <p:sldId id="273" r:id="rId14"/>
    <p:sldId id="274" r:id="rId15"/>
    <p:sldId id="275" r:id="rId16"/>
    <p:sldId id="278" r:id="rId17"/>
    <p:sldId id="276" r:id="rId18"/>
    <p:sldId id="279" r:id="rId19"/>
    <p:sldId id="277" r:id="rId20"/>
    <p:sldId id="280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FFBF-5938-4F80-87FD-FBAE65A28444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99F8-E3DF-4E53-9737-BBA50B94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Computational Geometry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Pelatnas 1 TOKI 2015</a:t>
            </a:r>
          </a:p>
          <a:p>
            <a:r>
              <a:rPr lang="id-ID" sz="2800" dirty="0" smtClean="0"/>
              <a:t>Ahmad Zaky </a:t>
            </a:r>
            <a:r>
              <a:rPr lang="id-ID" sz="2800" dirty="0"/>
              <a:t>(</a:t>
            </a:r>
            <a:r>
              <a:rPr lang="id-ID" sz="2800" dirty="0" smtClean="0"/>
              <a:t>TOMI 2010-2012)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6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Lingkaran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Rumus umum: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9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Pergeometrian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id-ID" dirty="0" smtClean="0"/>
              <a:t>Jarak</a:t>
            </a:r>
          </a:p>
          <a:p>
            <a:pPr lvl="1"/>
            <a:r>
              <a:rPr lang="id-ID" dirty="0" smtClean="0"/>
              <a:t>Titik-titik</a:t>
            </a:r>
          </a:p>
          <a:p>
            <a:pPr lvl="1"/>
            <a:r>
              <a:rPr lang="id-ID" dirty="0" smtClean="0"/>
              <a:t>Titik-garis</a:t>
            </a:r>
          </a:p>
          <a:p>
            <a:pPr lvl="1"/>
            <a:r>
              <a:rPr lang="id-ID" dirty="0" smtClean="0"/>
              <a:t>Titik-segmen</a:t>
            </a:r>
          </a:p>
          <a:p>
            <a:r>
              <a:rPr lang="id-ID" dirty="0" smtClean="0"/>
              <a:t>Transformasi</a:t>
            </a:r>
          </a:p>
          <a:p>
            <a:pPr lvl="1"/>
            <a:r>
              <a:rPr lang="id-ID" dirty="0"/>
              <a:t>Translasi</a:t>
            </a:r>
          </a:p>
          <a:p>
            <a:pPr lvl="1"/>
            <a:r>
              <a:rPr lang="id-ID" dirty="0" smtClean="0"/>
              <a:t>Rotasi</a:t>
            </a:r>
            <a:endParaRPr lang="id-ID" dirty="0" smtClean="0"/>
          </a:p>
          <a:p>
            <a:pPr lvl="1"/>
            <a:r>
              <a:rPr lang="id-ID" dirty="0" smtClean="0"/>
              <a:t>Dilatasi</a:t>
            </a:r>
            <a:endParaRPr lang="id-ID" dirty="0" smtClean="0"/>
          </a:p>
          <a:p>
            <a:pPr lvl="1"/>
            <a:r>
              <a:rPr lang="id-ID" dirty="0" smtClean="0"/>
              <a:t>Refleksi</a:t>
            </a:r>
          </a:p>
          <a:p>
            <a:r>
              <a:rPr lang="id-ID" dirty="0" smtClean="0"/>
              <a:t>Bidang yang sama terhadap garis</a:t>
            </a:r>
          </a:p>
          <a:p>
            <a:r>
              <a:rPr lang="id-ID" dirty="0" smtClean="0"/>
              <a:t>Luas</a:t>
            </a:r>
            <a:endParaRPr lang="id-ID" dirty="0"/>
          </a:p>
          <a:p>
            <a:pPr lvl="1"/>
            <a:r>
              <a:rPr lang="id-ID" dirty="0"/>
              <a:t>Segitiga</a:t>
            </a:r>
          </a:p>
          <a:p>
            <a:pPr lvl="1"/>
            <a:r>
              <a:rPr lang="id-ID" dirty="0"/>
              <a:t>Poligon</a:t>
            </a:r>
          </a:p>
          <a:p>
            <a:pPr lvl="1"/>
            <a:r>
              <a:rPr lang="id-ID" dirty="0"/>
              <a:t>Lingkaran</a:t>
            </a:r>
          </a:p>
          <a:p>
            <a:r>
              <a:rPr lang="id-ID" dirty="0" smtClean="0"/>
              <a:t>Perpotongan</a:t>
            </a:r>
          </a:p>
          <a:p>
            <a:pPr lvl="1"/>
            <a:r>
              <a:rPr lang="id-ID" dirty="0" smtClean="0"/>
              <a:t>Dua garis</a:t>
            </a:r>
          </a:p>
          <a:p>
            <a:pPr lvl="1"/>
            <a:r>
              <a:rPr lang="id-ID" dirty="0" smtClean="0"/>
              <a:t>Dua segmen</a:t>
            </a:r>
          </a:p>
          <a:p>
            <a:pPr lvl="1"/>
            <a:r>
              <a:rPr lang="id-ID" dirty="0" smtClean="0"/>
              <a:t>Garis-segmen</a:t>
            </a:r>
          </a:p>
          <a:p>
            <a:pPr lvl="1"/>
            <a:r>
              <a:rPr lang="id-ID" dirty="0"/>
              <a:t>G</a:t>
            </a:r>
            <a:r>
              <a:rPr lang="id-ID" dirty="0" smtClean="0"/>
              <a:t>aris-lingkaran</a:t>
            </a:r>
          </a:p>
          <a:p>
            <a:pPr lvl="1"/>
            <a:r>
              <a:rPr lang="id-ID" dirty="0" smtClean="0"/>
              <a:t>Dua lingkaran</a:t>
            </a:r>
          </a:p>
          <a:p>
            <a:r>
              <a:rPr lang="id-ID" dirty="0"/>
              <a:t>Titik pada/di dalam</a:t>
            </a:r>
          </a:p>
          <a:p>
            <a:pPr lvl="1"/>
            <a:r>
              <a:rPr lang="id-ID" dirty="0"/>
              <a:t>Garis</a:t>
            </a:r>
          </a:p>
          <a:p>
            <a:pPr lvl="1"/>
            <a:r>
              <a:rPr lang="id-ID" dirty="0"/>
              <a:t>Segmen</a:t>
            </a:r>
          </a:p>
          <a:p>
            <a:pPr lvl="1"/>
            <a:r>
              <a:rPr lang="id-ID" dirty="0"/>
              <a:t>Lingkaran</a:t>
            </a:r>
          </a:p>
          <a:p>
            <a:pPr lvl="1"/>
            <a:r>
              <a:rPr lang="id-ID" dirty="0" smtClean="0"/>
              <a:t>Poligon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76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id-ID" dirty="0" smtClean="0"/>
              <a:t>Titik-titik: Pythagoras</a:t>
            </a:r>
          </a:p>
          <a:p>
            <a:r>
              <a:rPr lang="id-ID" dirty="0" smtClean="0"/>
              <a:t>Titik-garis: Pakai rumus luas segitiga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Titik-segmen: Bagi kasus</a:t>
            </a:r>
            <a:endParaRPr lang="id-ID" dirty="0" smtClean="0"/>
          </a:p>
        </p:txBody>
      </p:sp>
      <p:pic>
        <p:nvPicPr>
          <p:cNvPr id="4" name="Picture 2" descr=" d=(|(x_2-x_1)x(x_1-x_0)|)/(|x_2-x_1|)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983256"/>
            <a:ext cx="3048001" cy="79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7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Transformasi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 fontScale="92500" lnSpcReduction="10000"/>
              </a:bodyPr>
              <a:lstStyle/>
              <a:p>
                <a:r>
                  <a:rPr lang="id-ID" dirty="0" smtClean="0"/>
                  <a:t>Translasi: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Rotasi: </a:t>
                </a:r>
              </a:p>
              <a:p>
                <a:endParaRPr lang="id-ID" dirty="0" smtClean="0"/>
              </a:p>
              <a:p>
                <a:r>
                  <a:rPr lang="id-ID" dirty="0" smtClean="0"/>
                  <a:t>Dilatasi: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Refleksi titik terhadap titik: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(2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, 2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Refleksi titik terhadap garis:</a:t>
                </a:r>
              </a:p>
              <a:p>
                <a:pPr lvl="1"/>
                <a:r>
                  <a:rPr lang="id-ID" dirty="0" smtClean="0"/>
                  <a:t>Tentuin proyeksi</a:t>
                </a:r>
              </a:p>
              <a:p>
                <a:pPr lvl="1"/>
                <a:r>
                  <a:rPr lang="id-ID" dirty="0" smtClean="0"/>
                  <a:t>Refleksikan terhadap proyeksinya</a:t>
                </a:r>
              </a:p>
              <a:p>
                <a:pPr lvl="1"/>
                <a:r>
                  <a:rPr lang="id-ID" dirty="0" smtClean="0"/>
                  <a:t>Lihat papan aja ya</a:t>
                </a:r>
              </a:p>
              <a:p>
                <a:pPr lvl="1"/>
                <a:endParaRPr lang="id-ID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 \begin{bmatrix} x' \\ y' \end{bmatrix} =&#10; \begin{bmatrix} \cos \theta &amp; -\sin \theta \\ \sin \theta &amp; \cos \theta \end{bmatrix} \begin{bmatrix} x \\ y \end{bmatrix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09800"/>
            <a:ext cx="3581400" cy="784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95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Bidang yang sama terhadap garis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id-ID" dirty="0" smtClean="0"/>
              <a:t>Right/left turnnya harus sama</a:t>
            </a:r>
          </a:p>
          <a:p>
            <a:r>
              <a:rPr lang="id-ID" dirty="0" smtClean="0"/>
              <a:t>Gak ngerti? Liat papan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71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Luas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id-ID" dirty="0" smtClean="0"/>
              <a:t>Segitiga: Anak SD juga tau</a:t>
            </a:r>
          </a:p>
          <a:p>
            <a:r>
              <a:rPr lang="id-ID" dirty="0" smtClean="0"/>
              <a:t>Lingkaran: Anak SD juga tau</a:t>
            </a:r>
          </a:p>
          <a:p>
            <a:r>
              <a:rPr lang="id-ID" dirty="0" smtClean="0"/>
              <a:t>Poligon: </a:t>
            </a:r>
            <a:r>
              <a:rPr lang="id-ID" strike="sngStrike" dirty="0" smtClean="0"/>
              <a:t>Anak SD juga tau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Luas positif: counter-clockwise</a:t>
            </a:r>
          </a:p>
        </p:txBody>
      </p:sp>
      <p:pic>
        <p:nvPicPr>
          <p:cNvPr id="4" name="Picture 2" descr=" A=1/2(|x_1 x_2; y_1 y_2|+|x_2 x_3; y_2 y_3|+...+|x_n x_1; y_n y_1|),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4140178" cy="577701"/>
          </a:xfrm>
          <a:prstGeom prst="rect">
            <a:avLst/>
          </a:prstGeom>
          <a:noFill/>
        </p:spPr>
      </p:pic>
      <p:pic>
        <p:nvPicPr>
          <p:cNvPr id="5" name="Picture 4" descr=" A=1/2(x_1y_2-x_2y_1+x_2y_3-x_3y_2+...+x_(n-1)y_n-x_ny_(n-1)+x_ny_1-x_1y_n),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91000"/>
            <a:ext cx="727213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6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Perpotongan dua garis/segmen</a:t>
            </a:r>
            <a:endParaRPr lang="id-ID" dirty="0"/>
          </a:p>
        </p:txBody>
      </p:sp>
      <p:pic>
        <p:nvPicPr>
          <p:cNvPr id="16386" name="Picture 2" descr="&#10;\begin{align}&#10;(P_x, P_y)= \bigg(&amp;\frac{(x_1 y_2-y_1 x_2)(x_3-x_4)-(x_1-x_2)(x_3 y_4-y_3 x_4)}{(x_1-x_2)(y_3-y_4)-(y_1-y_2)(x_3-x_4)}, \\&#10;         &amp;\frac{(x_1 y_2-y_1 x_2)(y_3-y_4)-(y_1-y_2)(x_3 y_4-y_3 x_4)}{(x_1-x_2)(y_3-y_4)-(y_1-y_2)(x_3-x_4)}\bigg)&#10;\end{align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5935" y="5029200"/>
            <a:ext cx="6965569" cy="1371600"/>
          </a:xfrm>
          <a:prstGeom prst="rect">
            <a:avLst/>
          </a:prstGeom>
          <a:noFill/>
        </p:spPr>
      </p:pic>
      <p:pic>
        <p:nvPicPr>
          <p:cNvPr id="16388" name="Picture 4" descr="&#10;P_x = \frac{\begin{vmatrix} \begin{vmatrix} x_1 &amp; y_1\\x_2 &amp; y_2\end{vmatrix} &amp;  \begin{vmatrix} x_1 &amp; 1\\x_2 &amp; 1\end{vmatrix} \\\\ \begin{vmatrix} x_3 &amp; y_3\\x_4 &amp; y_4\end{vmatrix} &amp; \begin{vmatrix} x_3 &amp; 1\\x_4 &amp; 1\end{vmatrix} \end{vmatrix} }&#10;{\begin{vmatrix} \begin{vmatrix} x_1 &amp; 1\\x_2 &amp; 1\end{vmatrix} &amp;  \begin{vmatrix} y_1 &amp; 1\\y_2 &amp; 1\end{vmatrix} \\\\ \begin{vmatrix} x_3 &amp; 1\\x_4 &amp; 1\end{vmatrix} &amp; \begin{vmatrix} y_3 &amp; 1\\y_4 &amp; 1\end{vmatrix} \end{vmatrix}}\,\!&#10;\qquad&#10;P_y = \frac{\begin{vmatrix} \begin{vmatrix} x_1 &amp; y_1\\x_2 &amp; y_2\end{vmatrix} &amp;  \begin{vmatrix} y_1 &amp; 1\\y_2 &amp; 1\end{vmatrix} \\\\ \begin{vmatrix} x_3 &amp; y_3\\x_4 &amp; y_4\end{vmatrix} &amp; \begin{vmatrix} y_3 &amp; 1\\y_4 &amp; 1\end{vmatrix} \end{vmatrix} }&#10;{\begin{vmatrix} \begin{vmatrix} x_1 &amp; 1\\x_2 &amp; 1\end{vmatrix} &amp;  \begin{vmatrix} y_1 &amp; 1\\y_2 &amp; 1\end{vmatrix} \\\\ \begin{vmatrix} x_3 &amp; 1\\x_4 &amp; 1\end{vmatrix} &amp; \begin{vmatrix} y_3 &amp; 1\\y_4 &amp; 1\end{vmatrix} \end{vmatrix}}\,\!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768475"/>
            <a:ext cx="5339735" cy="295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1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Perpotongan dua segmen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id-ID" strike="sngStrike" dirty="0" smtClean="0"/>
              <a:t>Sama aja lah!</a:t>
            </a:r>
            <a:r>
              <a:rPr lang="id-ID" dirty="0" smtClean="0"/>
              <a:t> Cek dulu dong dua segmen itu berpotongan apa nggak.</a:t>
            </a:r>
          </a:p>
          <a:p>
            <a:r>
              <a:rPr lang="id-ID" dirty="0" smtClean="0"/>
              <a:t>Manfaatin sisi terhadap garis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40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Perpotongan garis-lingkaran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267618"/>
            <a:ext cx="5033426" cy="528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Titik pada/di dalam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id-ID" dirty="0" smtClean="0"/>
              <a:t>Garis: anak SD juga bisa!</a:t>
            </a:r>
          </a:p>
          <a:p>
            <a:r>
              <a:rPr lang="id-ID" dirty="0" smtClean="0"/>
              <a:t>Segmen: itung jarak</a:t>
            </a:r>
          </a:p>
          <a:p>
            <a:r>
              <a:rPr lang="id-ID" dirty="0" smtClean="0"/>
              <a:t>Lingkaran: itung jarak</a:t>
            </a:r>
          </a:p>
          <a:p>
            <a:r>
              <a:rPr lang="id-ID" dirty="0" smtClean="0"/>
              <a:t>Poligon: tembak!</a:t>
            </a:r>
          </a:p>
          <a:p>
            <a:endParaRPr lang="id-ID" dirty="0" smtClean="0"/>
          </a:p>
          <a:p>
            <a:r>
              <a:rPr lang="id-ID" dirty="0" smtClean="0"/>
              <a:t>Kalo nggak jelas, liat papan ya</a:t>
            </a:r>
          </a:p>
          <a:p>
            <a:r>
              <a:rPr lang="id-ID" dirty="0" smtClean="0"/>
              <a:t>Kalo makin nggak jelas, maaf ya </a:t>
            </a:r>
            <a:r>
              <a:rPr lang="id-ID" dirty="0" smtClean="0">
                <a:sym typeface="Wingdings" panose="05000000000000000000" pitchFamily="2" charset="2"/>
              </a:rPr>
              <a:t>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id-ID" dirty="0" smtClean="0"/>
              <a:t>Titik (Point)</a:t>
            </a:r>
          </a:p>
          <a:p>
            <a:r>
              <a:rPr lang="id-ID" dirty="0" smtClean="0"/>
              <a:t>Garis (Line)</a:t>
            </a:r>
          </a:p>
          <a:p>
            <a:r>
              <a:rPr lang="id-ID" dirty="0" smtClean="0"/>
              <a:t>Segmen (Segment)</a:t>
            </a:r>
          </a:p>
          <a:p>
            <a:r>
              <a:rPr lang="id-ID" dirty="0" smtClean="0"/>
              <a:t>Sinar (Ray)</a:t>
            </a:r>
            <a:br>
              <a:rPr lang="id-ID" dirty="0" smtClean="0"/>
            </a:br>
            <a:endParaRPr lang="id-ID" dirty="0" smtClean="0"/>
          </a:p>
          <a:p>
            <a:r>
              <a:rPr lang="id-ID" dirty="0" smtClean="0"/>
              <a:t>Poligon (Polygon)</a:t>
            </a:r>
          </a:p>
          <a:p>
            <a:r>
              <a:rPr lang="id-ID" dirty="0" smtClean="0"/>
              <a:t>Konveks, konkav</a:t>
            </a:r>
          </a:p>
          <a:p>
            <a:r>
              <a:rPr lang="id-ID" dirty="0" smtClean="0"/>
              <a:t>Sudut (Angle, Directed Angle, Polar Angle)</a:t>
            </a:r>
          </a:p>
          <a:p>
            <a:endParaRPr lang="id-ID" dirty="0"/>
          </a:p>
          <a:p>
            <a:r>
              <a:rPr lang="id-ID" dirty="0" smtClean="0"/>
              <a:t>Vektor</a:t>
            </a:r>
          </a:p>
          <a:p>
            <a:r>
              <a:rPr lang="id-ID" dirty="0" smtClean="0"/>
              <a:t>Vektor Bebas</a:t>
            </a:r>
          </a:p>
          <a:p>
            <a:r>
              <a:rPr lang="id-ID" dirty="0" smtClean="0"/>
              <a:t>Penjumlahan/pengurangan Vektor</a:t>
            </a:r>
          </a:p>
          <a:p>
            <a:r>
              <a:rPr lang="id-ID" dirty="0" smtClean="0"/>
              <a:t>Kali Titik (Dot Product)</a:t>
            </a:r>
          </a:p>
          <a:p>
            <a:r>
              <a:rPr lang="id-ID" dirty="0" smtClean="0"/>
              <a:t>Kali Silang (Cross Product)</a:t>
            </a:r>
          </a:p>
          <a:p>
            <a:endParaRPr lang="id-ID" dirty="0"/>
          </a:p>
          <a:p>
            <a:r>
              <a:rPr lang="id-ID" dirty="0" smtClean="0"/>
              <a:t>Lingkaran</a:t>
            </a:r>
          </a:p>
        </p:txBody>
      </p:sp>
    </p:spTree>
    <p:extLst>
      <p:ext uri="{BB962C8B-B14F-4D97-AF65-F5344CB8AC3E}">
        <p14:creationId xmlns:p14="http://schemas.microsoft.com/office/powerpoint/2010/main" val="17212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Titik</a:t>
            </a:r>
            <a:r>
              <a:rPr lang="en-US" dirty="0" smtClean="0"/>
              <a:t>/</a:t>
            </a:r>
            <a:r>
              <a:rPr lang="en-US" dirty="0" err="1" smtClean="0"/>
              <a:t>vektor</a:t>
            </a:r>
            <a:r>
              <a:rPr lang="id-ID" dirty="0" smtClean="0"/>
              <a:t>: pair&lt;</a:t>
            </a:r>
            <a:r>
              <a:rPr lang="en-US" dirty="0" err="1" smtClean="0"/>
              <a:t>double,double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Segmen</a:t>
            </a:r>
            <a:r>
              <a:rPr lang="en-US" dirty="0" smtClean="0"/>
              <a:t>: pair&lt;</a:t>
            </a:r>
            <a:r>
              <a:rPr lang="en-US" dirty="0" err="1" smtClean="0"/>
              <a:t>point,point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Garis</a:t>
            </a:r>
            <a:r>
              <a:rPr lang="en-US" dirty="0" smtClean="0"/>
              <a:t>: pair&lt;</a:t>
            </a:r>
            <a:r>
              <a:rPr lang="en-US" dirty="0" err="1" smtClean="0"/>
              <a:t>point,point</a:t>
            </a:r>
            <a:r>
              <a:rPr lang="en-US" dirty="0" smtClean="0"/>
              <a:t>&gt;, &lt;m, c&gt;</a:t>
            </a:r>
          </a:p>
          <a:p>
            <a:r>
              <a:rPr lang="en-US" dirty="0" err="1" smtClean="0"/>
              <a:t>Lingkaran</a:t>
            </a:r>
            <a:r>
              <a:rPr lang="en-US" dirty="0" smtClean="0"/>
              <a:t>: pair&lt;point, double&gt;</a:t>
            </a:r>
          </a:p>
          <a:p>
            <a:r>
              <a:rPr lang="en-US" dirty="0" err="1" smtClean="0"/>
              <a:t>Poligon</a:t>
            </a:r>
            <a:r>
              <a:rPr lang="en-US" dirty="0" smtClean="0"/>
              <a:t>: vector&lt;point&gt;</a:t>
            </a:r>
          </a:p>
          <a:p>
            <a:endParaRPr lang="en-US" dirty="0"/>
          </a:p>
          <a:p>
            <a:r>
              <a:rPr lang="en-US" dirty="0" smtClean="0"/>
              <a:t>Precision problem: epsilon!</a:t>
            </a:r>
          </a:p>
          <a:p>
            <a:pPr lvl="1"/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a==b,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fabs</a:t>
            </a:r>
            <a:r>
              <a:rPr lang="en-US" dirty="0" smtClean="0"/>
              <a:t>(a-b) &lt; epsilon</a:t>
            </a:r>
          </a:p>
          <a:p>
            <a:pPr lvl="1"/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strike="sngStrike" dirty="0" smtClean="0"/>
              <a:t>random</a:t>
            </a:r>
            <a:r>
              <a:rPr lang="en-US" dirty="0" smtClean="0"/>
              <a:t> </a:t>
            </a:r>
            <a:r>
              <a:rPr lang="en-US" dirty="0" err="1" smtClean="0"/>
              <a:t>berkisar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1e-7 … 1e-11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7636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UVa 10005 Packing Polygons</a:t>
            </a:r>
          </a:p>
          <a:p>
            <a:pPr lvl="1"/>
            <a:r>
              <a:rPr lang="en-US" dirty="0" smtClean="0"/>
              <a:t>Given a polygon of </a:t>
            </a:r>
            <a:r>
              <a:rPr lang="en-US" i="1" dirty="0" smtClean="0"/>
              <a:t>n</a:t>
            </a:r>
            <a:r>
              <a:rPr lang="en-US" dirty="0" smtClean="0"/>
              <a:t> points (not necessarily convex), your goal is to say whether there is a circle of a given a radius </a:t>
            </a:r>
            <a:r>
              <a:rPr lang="en-US" i="1" dirty="0" smtClean="0"/>
              <a:t>R</a:t>
            </a:r>
            <a:r>
              <a:rPr lang="en-US" dirty="0" smtClean="0"/>
              <a:t> that contains the polygon or not.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73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UVa 1111 Trash Removal</a:t>
            </a:r>
          </a:p>
          <a:p>
            <a:pPr lvl="1"/>
            <a:r>
              <a:rPr lang="en-US" dirty="0" smtClean="0"/>
              <a:t>Your task is to compute the smallest chute width that will allow a given polygon to pass through.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01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UVa 10577 Bounding Box</a:t>
            </a:r>
          </a:p>
          <a:p>
            <a:pPr lvl="1"/>
            <a:r>
              <a:rPr lang="en-US" dirty="0" smtClean="0"/>
              <a:t>Each case describes one polygon. It starts with an integer </a:t>
            </a:r>
            <a:r>
              <a:rPr lang="en-US" b="1" i="1" dirty="0" smtClean="0"/>
              <a:t>n</a:t>
            </a:r>
            <a:r>
              <a:rPr lang="en-US" dirty="0" smtClean="0"/>
              <a:t>1#150, the number of vertices in the polygon, followed by three pairs of real numbers giving the </a:t>
            </a:r>
            <a:r>
              <a:rPr lang="en-US" b="1" i="1" dirty="0" smtClean="0"/>
              <a:t>x</a:t>
            </a:r>
            <a:r>
              <a:rPr lang="en-US" dirty="0" smtClean="0"/>
              <a:t> and </a:t>
            </a:r>
            <a:r>
              <a:rPr lang="en-US" b="1" i="1" dirty="0" smtClean="0"/>
              <a:t>y</a:t>
            </a:r>
            <a:r>
              <a:rPr lang="en-US" dirty="0" smtClean="0"/>
              <a:t> coordinates of three vertices of the polygon.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11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Titik, Garis, Segmen, Sinar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7" y="1417638"/>
            <a:ext cx="8399286" cy="37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Poligon Konveks dan Konkav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8203653" cy="36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" y="1417638"/>
            <a:ext cx="6868923" cy="3078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Directed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id-ID" dirty="0" smtClean="0"/>
              <a:t>Pake atan2(dy, dx)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28776"/>
            <a:ext cx="6166308" cy="370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Vektor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600200"/>
                <a:ext cx="3276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=√17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Penjumlahan/ pengurangan vektor: jumlahkan/ kurangkan komponen-komponennya</a:t>
                </a:r>
                <a:endParaRPr lang="id-ID" dirty="0"/>
              </a:p>
              <a:p>
                <a:endParaRPr lang="id-ID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600200"/>
                <a:ext cx="3276600" cy="4525963"/>
              </a:xfrm>
              <a:blipFill rotWithShape="0">
                <a:blip r:embed="rId3"/>
                <a:stretch>
                  <a:fillRect l="-2793" r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28776"/>
            <a:ext cx="6166308" cy="370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Dot Product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600200"/>
                <a:ext cx="3276600" cy="452596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</a:rPr>
                      <m:t>=5+12=17</m:t>
                    </m:r>
                  </m:oMath>
                </a14:m>
                <a:endParaRPr lang="id-ID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600200"/>
                <a:ext cx="3276600" cy="4525963"/>
              </a:xfrm>
              <a:blipFill rotWithShape="0">
                <a:blip r:embed="rId3"/>
                <a:stretch>
                  <a:fillRect r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28776"/>
            <a:ext cx="6166308" cy="370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Cross Product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600200"/>
                <a:ext cx="3276600" cy="4525963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/>
                  <a:t>Cuma pakai z-component</a:t>
                </a:r>
                <a:endParaRPr lang="id-ID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d-ID" b="0" i="1" smtClean="0">
                        <a:latin typeface="Cambria Math" panose="02040503050406030204" pitchFamily="18" charset="0"/>
                      </a:rPr>
                      <m:t>=4−15=−11</m:t>
                    </m:r>
                  </m:oMath>
                </a14:m>
                <a:endParaRPr lang="id-ID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600200"/>
                <a:ext cx="3276600" cy="4525963"/>
              </a:xfrm>
              <a:blipFill rotWithShape="0">
                <a:blip r:embed="rId3"/>
                <a:stretch>
                  <a:fillRect l="-428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1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Buat apa?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Dot Product</a:t>
            </a:r>
          </a:p>
          <a:p>
            <a:pPr lvl="1"/>
            <a:r>
              <a:rPr lang="id-ID" dirty="0" smtClean="0"/>
              <a:t>Ngitung sudut</a:t>
            </a:r>
          </a:p>
          <a:p>
            <a:pPr lvl="1"/>
            <a:r>
              <a:rPr lang="id-ID" dirty="0" smtClean="0"/>
              <a:t>Nyari proyeksi</a:t>
            </a:r>
          </a:p>
          <a:p>
            <a:pPr lvl="1"/>
            <a:r>
              <a:rPr lang="id-ID" dirty="0" smtClean="0"/>
              <a:t>Menentukan dua garis tegak lurus apa nggak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d-ID" dirty="0" smtClean="0"/>
                  <a:t>Cross Product</a:t>
                </a:r>
              </a:p>
              <a:p>
                <a:pPr lvl="1"/>
                <a:r>
                  <a:rPr lang="id-ID" dirty="0" smtClean="0"/>
                  <a:t>Ngitung luas</a:t>
                </a:r>
              </a:p>
              <a:p>
                <a:pPr lvl="1"/>
                <a:r>
                  <a:rPr lang="id-ID" dirty="0" smtClean="0"/>
                  <a:t>Right/Left turn</a:t>
                </a:r>
              </a:p>
              <a:p>
                <a:pPr lvl="2"/>
                <a:r>
                  <a:rPr lang="id-ID" dirty="0" smtClean="0"/>
                  <a:t>A, B, C membentuk right turn jika dan hanya jika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id-ID" dirty="0" smtClean="0"/>
              </a:p>
              <a:p>
                <a:pPr lvl="2"/>
                <a:r>
                  <a:rPr lang="id-ID" dirty="0" smtClean="0"/>
                  <a:t>Kalo hasilnya 0: lurus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71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4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376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Computational Geometry</vt:lpstr>
      <vt:lpstr>Terminologi</vt:lpstr>
      <vt:lpstr>Titik, Garis, Segmen, Sinar</vt:lpstr>
      <vt:lpstr>Poligon Konveks dan Konkav</vt:lpstr>
      <vt:lpstr>Directed Angle</vt:lpstr>
      <vt:lpstr>Vektor</vt:lpstr>
      <vt:lpstr>Dot Product</vt:lpstr>
      <vt:lpstr>Cross Product</vt:lpstr>
      <vt:lpstr>Buat apa?</vt:lpstr>
      <vt:lpstr>Lingkaran</vt:lpstr>
      <vt:lpstr>Macam-macam Pergeometrian</vt:lpstr>
      <vt:lpstr>Jarak</vt:lpstr>
      <vt:lpstr>Transformasi</vt:lpstr>
      <vt:lpstr>Bidang yang sama terhadap garis</vt:lpstr>
      <vt:lpstr>Luas</vt:lpstr>
      <vt:lpstr>Perpotongan dua garis/segmen</vt:lpstr>
      <vt:lpstr>Perpotongan dua segmen</vt:lpstr>
      <vt:lpstr>Perpotongan garis-lingkaran</vt:lpstr>
      <vt:lpstr>Titik pada/di dalam</vt:lpstr>
      <vt:lpstr>Implementasi</vt:lpstr>
      <vt:lpstr>Contoh Soal</vt:lpstr>
      <vt:lpstr>Contoh Soal</vt:lpstr>
      <vt:lpstr>Contoh Soal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Number Theory</dc:title>
  <dc:creator>Zaky</dc:creator>
  <cp:lastModifiedBy>Ahmad Zaky</cp:lastModifiedBy>
  <cp:revision>50</cp:revision>
  <dcterms:created xsi:type="dcterms:W3CDTF">2006-08-16T00:00:00Z</dcterms:created>
  <dcterms:modified xsi:type="dcterms:W3CDTF">2014-11-17T09:08:30Z</dcterms:modified>
</cp:coreProperties>
</file>