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81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51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6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29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9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1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68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87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1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A797-2FBF-44A2-A8F2-AD94A9F3426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2DD9-A168-4098-A19E-C6220076B5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KAYKA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 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Fandi</a:t>
            </a:r>
            <a:r>
              <a:rPr lang="en-US" dirty="0" smtClean="0"/>
              <a:t> A. </a:t>
            </a:r>
            <a:r>
              <a:rPr lang="en-US" dirty="0" err="1" smtClean="0"/>
              <a:t>Rahadian</a:t>
            </a:r>
            <a:endParaRPr lang="en-US" dirty="0" smtClean="0"/>
          </a:p>
          <a:p>
            <a:r>
              <a:rPr lang="en-US" dirty="0" err="1" smtClean="0"/>
              <a:t>Pelatnas</a:t>
            </a:r>
            <a:r>
              <a:rPr lang="en-US" dirty="0" smtClean="0"/>
              <a:t> 2 TOKI ITS 2015</a:t>
            </a:r>
          </a:p>
        </p:txBody>
      </p:sp>
    </p:spTree>
    <p:extLst>
      <p:ext uri="{BB962C8B-B14F-4D97-AF65-F5344CB8AC3E}">
        <p14:creationId xmlns:p14="http://schemas.microsoft.com/office/powerpoint/2010/main" xmlns="" val="6609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sz="2000" dirty="0" smtClean="0"/>
              <a:t>N = 8</a:t>
            </a:r>
          </a:p>
          <a:p>
            <a:pPr marL="0" indent="0">
              <a:buNone/>
            </a:pPr>
            <a:r>
              <a:rPr lang="en-US" sz="2000" dirty="0" smtClean="0"/>
              <a:t>M = 2</a:t>
            </a:r>
          </a:p>
          <a:p>
            <a:pPr marL="0" indent="0">
              <a:buNone/>
            </a:pPr>
            <a:r>
              <a:rPr lang="en-US" sz="2000" dirty="0" smtClean="0"/>
              <a:t>K =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sz="2000" dirty="0" smtClean="0"/>
              <a:t>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52247" y="2194802"/>
            <a:ext cx="3487505" cy="1806492"/>
            <a:chOff x="838200" y="2482421"/>
            <a:chExt cx="3487505" cy="1806492"/>
          </a:xfrm>
        </p:grpSpPr>
        <p:sp>
          <p:nvSpPr>
            <p:cNvPr id="5" name="Oval 4"/>
            <p:cNvSpPr/>
            <p:nvPr/>
          </p:nvSpPr>
          <p:spPr>
            <a:xfrm>
              <a:off x="2641285" y="2482421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41285" y="318601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88821" y="318601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04401" y="395202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8169" y="395202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3749" y="318601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6865" y="395202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30633" y="395202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6" idx="0"/>
            </p:cNvCxnSpPr>
            <p:nvPr/>
          </p:nvCxnSpPr>
          <p:spPr>
            <a:xfrm>
              <a:off x="2809727" y="2819305"/>
              <a:ext cx="0" cy="366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7"/>
            </p:cNvCxnSpPr>
            <p:nvPr/>
          </p:nvCxnSpPr>
          <p:spPr>
            <a:xfrm flipH="1">
              <a:off x="1581297" y="2769969"/>
              <a:ext cx="1109324" cy="46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7" idx="1"/>
            </p:cNvCxnSpPr>
            <p:nvPr/>
          </p:nvCxnSpPr>
          <p:spPr>
            <a:xfrm>
              <a:off x="2928833" y="2769969"/>
              <a:ext cx="1109324" cy="46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0"/>
            </p:cNvCxnSpPr>
            <p:nvPr/>
          </p:nvCxnSpPr>
          <p:spPr>
            <a:xfrm flipH="1">
              <a:off x="2472843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9" idx="0"/>
            </p:cNvCxnSpPr>
            <p:nvPr/>
          </p:nvCxnSpPr>
          <p:spPr>
            <a:xfrm>
              <a:off x="2928833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5"/>
              <a:endCxn id="12" idx="0"/>
            </p:cNvCxnSpPr>
            <p:nvPr/>
          </p:nvCxnSpPr>
          <p:spPr>
            <a:xfrm>
              <a:off x="1581297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1" idx="0"/>
            </p:cNvCxnSpPr>
            <p:nvPr/>
          </p:nvCxnSpPr>
          <p:spPr>
            <a:xfrm flipH="1">
              <a:off x="1125307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99075" y="2717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7595" y="2817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8231" y="2717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7478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22581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832" y="3515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102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be noted :</a:t>
            </a:r>
          </a:p>
          <a:p>
            <a:pPr lvl="1"/>
            <a:r>
              <a:rPr lang="en-US" dirty="0" smtClean="0"/>
              <a:t>N - M &lt; K - 1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diselesaikan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Kepala</a:t>
            </a:r>
            <a:r>
              <a:rPr lang="en-US" dirty="0" smtClean="0">
                <a:sym typeface="Wingdings" pitchFamily="2" charset="2"/>
              </a:rPr>
              <a:t> hydra </a:t>
            </a:r>
            <a:r>
              <a:rPr lang="en-US" dirty="0" err="1" smtClean="0">
                <a:sym typeface="Wingdings" pitchFamily="2" charset="2"/>
              </a:rPr>
              <a:t>selain</a:t>
            </a:r>
            <a:r>
              <a:rPr lang="en-US" dirty="0" smtClean="0">
                <a:sym typeface="Wingdings" pitchFamily="2" charset="2"/>
              </a:rPr>
              <a:t> boss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buah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dimakan</a:t>
            </a:r>
            <a:r>
              <a:rPr lang="en-US" dirty="0" smtClean="0">
                <a:sym typeface="Wingdings" pitchFamily="2" charset="2"/>
              </a:rPr>
              <a:t> boss </a:t>
            </a:r>
            <a:r>
              <a:rPr lang="en-US" dirty="0" err="1" smtClean="0">
                <a:sym typeface="Wingdings" pitchFamily="2" charset="2"/>
              </a:rPr>
              <a:t>tanpa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dibagi</a:t>
            </a:r>
            <a:r>
              <a:rPr lang="en-US" dirty="0" smtClean="0">
                <a:sym typeface="Wingdings" pitchFamily="2" charset="2"/>
              </a:rPr>
              <a:t> rata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Apakah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perbedaan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jumlah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kepala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termasuk</a:t>
            </a:r>
            <a:r>
              <a:rPr lang="en-US" dirty="0" smtClean="0">
                <a:sym typeface="Wingdings" pitchFamily="2" charset="2"/>
              </a:rPr>
              <a:t> boss)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2?</a:t>
            </a:r>
          </a:p>
        </p:txBody>
      </p:sp>
    </p:spTree>
    <p:extLst>
      <p:ext uri="{BB962C8B-B14F-4D97-AF65-F5344CB8AC3E}">
        <p14:creationId xmlns:p14="http://schemas.microsoft.com/office/powerpoint/2010/main" xmlns="" val="1839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DP:</a:t>
            </a:r>
          </a:p>
          <a:p>
            <a:pPr lvl="1"/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dimakan</a:t>
            </a:r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hydra.</a:t>
            </a:r>
          </a:p>
          <a:p>
            <a:pPr lvl="1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hydra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DP[V][N][2] = </a:t>
            </a:r>
            <a:r>
              <a:rPr lang="en-US" dirty="0" err="1" smtClean="0"/>
              <a:t>nilai</a:t>
            </a:r>
            <a:r>
              <a:rPr lang="en-US" dirty="0" smtClean="0"/>
              <a:t> illness minimum.</a:t>
            </a:r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leaf, DP[V][1][1] = DP[V][0][0]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3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Rekurens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vertex V </a:t>
            </a:r>
            <a:r>
              <a:rPr lang="en-US" dirty="0" err="1" smtClean="0"/>
              <a:t>memiliki</a:t>
            </a:r>
            <a:r>
              <a:rPr lang="en-US" dirty="0" smtClean="0"/>
              <a:t> c child.</a:t>
            </a:r>
          </a:p>
          <a:p>
            <a:pPr marL="0" indent="0">
              <a:buNone/>
            </a:pPr>
            <a:r>
              <a:rPr lang="en-US" dirty="0" smtClean="0"/>
              <a:t>vi = child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vertex V.</a:t>
            </a:r>
          </a:p>
          <a:p>
            <a:pPr marL="0" indent="0">
              <a:buNone/>
            </a:pPr>
            <a:r>
              <a:rPr lang="en-US" dirty="0" err="1" smtClean="0"/>
              <a:t>ni</a:t>
            </a:r>
            <a:r>
              <a:rPr lang="en-US" dirty="0" smtClean="0"/>
              <a:t>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child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vertex V.</a:t>
            </a:r>
          </a:p>
          <a:p>
            <a:pPr marL="0" indent="0">
              <a:buNone/>
            </a:pPr>
            <a:r>
              <a:rPr lang="en-US" sz="2600" dirty="0" smtClean="0"/>
              <a:t>W</a:t>
            </a:r>
            <a:r>
              <a:rPr lang="en-US" sz="2600" baseline="-25000" dirty="0" smtClean="0"/>
              <a:t>(v, vi)</a:t>
            </a:r>
            <a:r>
              <a:rPr lang="en-US" sz="2600" dirty="0" smtClean="0"/>
              <a:t> = </a:t>
            </a:r>
            <a:r>
              <a:rPr lang="en-US" sz="2600" dirty="0" err="1" smtClean="0"/>
              <a:t>bobot</a:t>
            </a:r>
            <a:r>
              <a:rPr lang="en-US" sz="2600" dirty="0" smtClean="0"/>
              <a:t> illness </a:t>
            </a:r>
            <a:r>
              <a:rPr lang="en-US" sz="2600" dirty="0" err="1" smtClean="0"/>
              <a:t>antara</a:t>
            </a:r>
            <a:r>
              <a:rPr lang="en-US" sz="2600" dirty="0" smtClean="0"/>
              <a:t> vertex V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child </a:t>
            </a:r>
            <a:r>
              <a:rPr lang="en-US" sz="2600" dirty="0" err="1" smtClean="0"/>
              <a:t>ke-i</a:t>
            </a:r>
            <a:r>
              <a:rPr lang="en-US" sz="2600" dirty="0" smtClean="0"/>
              <a:t> </a:t>
            </a:r>
            <a:r>
              <a:rPr lang="en-US" sz="2600" dirty="0" err="1" smtClean="0"/>
              <a:t>nya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DP</a:t>
            </a:r>
            <a:r>
              <a:rPr lang="en-US" sz="2600" baseline="-25000" dirty="0" smtClean="0"/>
              <a:t>(v, n, 0)</a:t>
            </a:r>
            <a:r>
              <a:rPr lang="en-US" sz="2600" dirty="0" smtClean="0"/>
              <a:t> = min</a:t>
            </a:r>
            <a:r>
              <a:rPr lang="en-US" sz="2600" baseline="-25000" dirty="0" smtClean="0"/>
              <a:t>(n1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n2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…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 </a:t>
            </a:r>
            <a:r>
              <a:rPr lang="en-US" sz="2600" baseline="-25000" dirty="0" err="1" smtClean="0"/>
              <a:t>nc</a:t>
            </a:r>
            <a:r>
              <a:rPr lang="en-US" sz="2600" baseline="-25000" dirty="0" smtClean="0"/>
              <a:t> = n)</a:t>
            </a:r>
            <a:r>
              <a:rPr lang="en-US" sz="2600" dirty="0" smtClean="0"/>
              <a:t> (∑</a:t>
            </a:r>
            <a:r>
              <a:rPr lang="en-US" sz="2600" baseline="-25000" dirty="0" smtClean="0"/>
              <a:t>(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= 1 to c)</a:t>
            </a:r>
            <a:r>
              <a:rPr lang="en-US" sz="2600" dirty="0" smtClean="0"/>
              <a:t> min((DP</a:t>
            </a:r>
            <a:r>
              <a:rPr lang="en-US" sz="2600" baseline="-25000" dirty="0" smtClean="0"/>
              <a:t>(vi, </a:t>
            </a:r>
            <a:r>
              <a:rPr lang="en-US" sz="2600" baseline="-25000" dirty="0" err="1" smtClean="0"/>
              <a:t>ni</a:t>
            </a:r>
            <a:r>
              <a:rPr lang="en-US" sz="2600" baseline="-25000" dirty="0" smtClean="0"/>
              <a:t>, 0) </a:t>
            </a:r>
            <a:r>
              <a:rPr lang="en-US" sz="2600" dirty="0" smtClean="0"/>
              <a:t>+ (M==2)*W</a:t>
            </a:r>
            <a:r>
              <a:rPr lang="en-US" sz="2600" baseline="-25000" dirty="0" smtClean="0"/>
              <a:t>(v, vi)</a:t>
            </a:r>
            <a:r>
              <a:rPr lang="en-US" sz="2600" dirty="0" smtClean="0"/>
              <a:t>), DP</a:t>
            </a:r>
            <a:r>
              <a:rPr lang="en-US" sz="2600" baseline="-25000" dirty="0" smtClean="0"/>
              <a:t>(vi, </a:t>
            </a:r>
            <a:r>
              <a:rPr lang="en-US" sz="2600" baseline="-25000" dirty="0" err="1" smtClean="0"/>
              <a:t>ni</a:t>
            </a:r>
            <a:r>
              <a:rPr lang="en-US" sz="2600" baseline="-25000" dirty="0" smtClean="0"/>
              <a:t>, 1)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 smtClean="0"/>
              <a:t>DP</a:t>
            </a:r>
            <a:r>
              <a:rPr lang="en-US" sz="2600" baseline="-25000" dirty="0" smtClean="0"/>
              <a:t>(v, n, 1)</a:t>
            </a:r>
            <a:r>
              <a:rPr lang="en-US" sz="2600" dirty="0" smtClean="0"/>
              <a:t> = min</a:t>
            </a:r>
            <a:r>
              <a:rPr lang="en-US" sz="2600" baseline="-25000" dirty="0" smtClean="0"/>
              <a:t>(n1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n2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…</a:t>
            </a:r>
            <a:r>
              <a:rPr lang="en-US" sz="2600" dirty="0" smtClean="0"/>
              <a:t> </a:t>
            </a:r>
            <a:r>
              <a:rPr lang="en-US" sz="2600" baseline="-25000" dirty="0" smtClean="0"/>
              <a:t>+ </a:t>
            </a:r>
            <a:r>
              <a:rPr lang="en-US" sz="2600" baseline="-25000" dirty="0" err="1" smtClean="0"/>
              <a:t>nc</a:t>
            </a:r>
            <a:r>
              <a:rPr lang="en-US" sz="2600" baseline="-25000" dirty="0" smtClean="0"/>
              <a:t> = n-1)</a:t>
            </a:r>
            <a:r>
              <a:rPr lang="en-US" sz="2600" dirty="0" smtClean="0"/>
              <a:t> (∑</a:t>
            </a:r>
            <a:r>
              <a:rPr lang="en-US" sz="2600" baseline="-25000" dirty="0" smtClean="0"/>
              <a:t>(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= 1 to c)</a:t>
            </a:r>
            <a:r>
              <a:rPr lang="en-US" sz="2600" dirty="0" smtClean="0"/>
              <a:t> min(DP</a:t>
            </a:r>
            <a:r>
              <a:rPr lang="en-US" sz="2600" baseline="-25000" dirty="0" smtClean="0"/>
              <a:t>(vi, </a:t>
            </a:r>
            <a:r>
              <a:rPr lang="en-US" sz="2600" baseline="-25000" dirty="0" err="1" smtClean="0"/>
              <a:t>ni</a:t>
            </a:r>
            <a:r>
              <a:rPr lang="en-US" sz="2600" baseline="-25000" dirty="0" smtClean="0"/>
              <a:t>, 0)</a:t>
            </a:r>
            <a:r>
              <a:rPr lang="en-US" sz="2600" dirty="0" smtClean="0"/>
              <a:t>, (DP</a:t>
            </a:r>
            <a:r>
              <a:rPr lang="en-US" sz="2600" baseline="-25000" dirty="0" smtClean="0"/>
              <a:t>(vi, </a:t>
            </a:r>
            <a:r>
              <a:rPr lang="en-US" sz="2600" baseline="-25000" dirty="0" err="1" smtClean="0"/>
              <a:t>ni</a:t>
            </a:r>
            <a:r>
              <a:rPr lang="en-US" sz="2600" baseline="-25000" dirty="0" smtClean="0"/>
              <a:t>, 1)</a:t>
            </a:r>
            <a:r>
              <a:rPr lang="en-US" sz="2600" dirty="0" smtClean="0"/>
              <a:t> + W</a:t>
            </a:r>
            <a:r>
              <a:rPr lang="en-US" sz="2600" baseline="-25000" dirty="0" smtClean="0"/>
              <a:t>(v, vi)</a:t>
            </a:r>
            <a:r>
              <a:rPr lang="en-US" sz="2600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vertex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DP</a:t>
            </a:r>
            <a:r>
              <a:rPr lang="en-US" baseline="-25000" dirty="0" smtClean="0"/>
              <a:t>(v, 0, b)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DP</a:t>
            </a:r>
            <a:r>
              <a:rPr lang="en-US" baseline="-25000" dirty="0" smtClean="0"/>
              <a:t>(v, </a:t>
            </a:r>
            <a:r>
              <a:rPr lang="en-US" baseline="-25000" dirty="0" err="1" smtClean="0"/>
              <a:t>n,b</a:t>
            </a:r>
            <a:r>
              <a:rPr lang="en-US" baseline="-25000" dirty="0" smtClean="0"/>
              <a:t>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4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Ilustrasi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 = 8</a:t>
            </a:r>
          </a:p>
          <a:p>
            <a:pPr marL="0" indent="0">
              <a:buNone/>
            </a:pPr>
            <a:r>
              <a:rPr lang="en-US" dirty="0" smtClean="0"/>
              <a:t>M = 2</a:t>
            </a:r>
          </a:p>
          <a:p>
            <a:pPr marL="0" indent="0">
              <a:buNone/>
            </a:pPr>
            <a:r>
              <a:rPr lang="en-US" dirty="0" smtClean="0"/>
              <a:t>K =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66295" y="1825625"/>
            <a:ext cx="3487505" cy="1806492"/>
            <a:chOff x="838200" y="2482421"/>
            <a:chExt cx="3487505" cy="1806492"/>
          </a:xfrm>
        </p:grpSpPr>
        <p:sp>
          <p:nvSpPr>
            <p:cNvPr id="5" name="Oval 4"/>
            <p:cNvSpPr/>
            <p:nvPr/>
          </p:nvSpPr>
          <p:spPr>
            <a:xfrm>
              <a:off x="2641285" y="2482421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41285" y="318601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88821" y="318601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04401" y="395202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8169" y="395202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93749" y="3186019"/>
              <a:ext cx="336884" cy="3368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6865" y="395202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30633" y="3952029"/>
              <a:ext cx="336884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6" idx="0"/>
            </p:cNvCxnSpPr>
            <p:nvPr/>
          </p:nvCxnSpPr>
          <p:spPr>
            <a:xfrm>
              <a:off x="2809727" y="2819305"/>
              <a:ext cx="0" cy="366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0" idx="7"/>
            </p:cNvCxnSpPr>
            <p:nvPr/>
          </p:nvCxnSpPr>
          <p:spPr>
            <a:xfrm flipH="1">
              <a:off x="1581297" y="2769969"/>
              <a:ext cx="1109324" cy="46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7" idx="1"/>
            </p:cNvCxnSpPr>
            <p:nvPr/>
          </p:nvCxnSpPr>
          <p:spPr>
            <a:xfrm>
              <a:off x="2928833" y="2769969"/>
              <a:ext cx="1109324" cy="465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0"/>
            </p:cNvCxnSpPr>
            <p:nvPr/>
          </p:nvCxnSpPr>
          <p:spPr>
            <a:xfrm flipH="1">
              <a:off x="2472843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9" idx="0"/>
            </p:cNvCxnSpPr>
            <p:nvPr/>
          </p:nvCxnSpPr>
          <p:spPr>
            <a:xfrm>
              <a:off x="2928833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5"/>
              <a:endCxn id="12" idx="0"/>
            </p:cNvCxnSpPr>
            <p:nvPr/>
          </p:nvCxnSpPr>
          <p:spPr>
            <a:xfrm>
              <a:off x="1581297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1" idx="0"/>
            </p:cNvCxnSpPr>
            <p:nvPr/>
          </p:nvCxnSpPr>
          <p:spPr>
            <a:xfrm flipH="1">
              <a:off x="1125307" y="3473567"/>
              <a:ext cx="21777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99075" y="2717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7595" y="2817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8231" y="2717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7478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22581" y="35151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832" y="3515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425227" y="5905842"/>
          <a:ext cx="1130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804527" y="5901831"/>
          <a:ext cx="1130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607620" y="5925895"/>
          <a:ext cx="1130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986920" y="5921884"/>
          <a:ext cx="1130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b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2149501" y="4596406"/>
          <a:ext cx="11303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5325837" y="4632501"/>
          <a:ext cx="11303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056332" y="4630494"/>
          <a:ext cx="11303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1792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b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301774" y="1913607"/>
          <a:ext cx="1135121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448"/>
                <a:gridCol w="417926"/>
                <a:gridCol w="422747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870934" y="3809340"/>
            <a:ext cx="20053" cy="82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248050" y="3797308"/>
            <a:ext cx="2069432" cy="79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12355" y="3809340"/>
            <a:ext cx="1660358" cy="82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0"/>
          </p:cNvCxnSpPr>
          <p:nvPr/>
        </p:nvCxnSpPr>
        <p:spPr>
          <a:xfrm>
            <a:off x="6412355" y="5553919"/>
            <a:ext cx="139715" cy="36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9" idx="0"/>
          </p:cNvCxnSpPr>
          <p:nvPr/>
        </p:nvCxnSpPr>
        <p:spPr>
          <a:xfrm flipH="1">
            <a:off x="5172770" y="5553919"/>
            <a:ext cx="144712" cy="37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8" idx="0"/>
          </p:cNvCxnSpPr>
          <p:nvPr/>
        </p:nvCxnSpPr>
        <p:spPr>
          <a:xfrm>
            <a:off x="3248050" y="5553919"/>
            <a:ext cx="121627" cy="34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7" idx="0"/>
          </p:cNvCxnSpPr>
          <p:nvPr/>
        </p:nvCxnSpPr>
        <p:spPr>
          <a:xfrm flipH="1">
            <a:off x="1990377" y="5553919"/>
            <a:ext cx="181290" cy="35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5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Complexity: O(NK)</a:t>
            </a:r>
          </a:p>
          <a:p>
            <a:r>
              <a:rPr lang="en-US" dirty="0" smtClean="0"/>
              <a:t>Time Complexity: O(NK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82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Deskripsi soal: </a:t>
            </a:r>
            <a:r>
              <a:rPr lang="en-US" altLang="en-US" smtClean="0">
                <a:hlinkClick r:id="rId2"/>
              </a:rPr>
              <a:t>http://www.spoj.com/problems/KAYKAY/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Diberikan struktur data tree, setiap vertex memiliki nilai tertentu. Bila ada himpunan vertex S. nilai(S) = jumlah semua nilai pada vertex himpunan S. carilah himpuan vertex A dan B dimana:</a:t>
            </a:r>
          </a:p>
          <a:p>
            <a:pPr lvl="1" eaLnBrk="1" hangingPunct="1"/>
            <a:r>
              <a:rPr lang="en-US" altLang="en-US" smtClean="0"/>
              <a:t>A dan B adalah disjoint.</a:t>
            </a:r>
          </a:p>
          <a:p>
            <a:pPr lvl="1" eaLnBrk="1" hangingPunct="1"/>
            <a:r>
              <a:rPr lang="en-US" altLang="en-US" smtClean="0"/>
              <a:t>Setiap vertex [A/B] saling terhubung tanpa dipisahkan suatu vertex yang bukan anggota himpunannya.</a:t>
            </a:r>
          </a:p>
          <a:p>
            <a:pPr lvl="1" eaLnBrk="1" hangingPunct="1"/>
            <a:r>
              <a:rPr lang="en-US" altLang="en-US" smtClean="0"/>
              <a:t>Himpunan A beranggotakan tepat K</a:t>
            </a:r>
            <a:r>
              <a:rPr lang="en-US" altLang="en-US" baseline="-25000" smtClean="0"/>
              <a:t>1</a:t>
            </a:r>
            <a:r>
              <a:rPr lang="en-US" altLang="en-US" smtClean="0"/>
              <a:t> vertex.</a:t>
            </a:r>
          </a:p>
          <a:p>
            <a:pPr lvl="1" eaLnBrk="1" hangingPunct="1"/>
            <a:r>
              <a:rPr lang="en-US" altLang="en-US" smtClean="0"/>
              <a:t>Himpunan B beranggotakan tepat K</a:t>
            </a:r>
            <a:r>
              <a:rPr lang="en-US" altLang="en-US" baseline="-25000" smtClean="0"/>
              <a:t>2</a:t>
            </a:r>
            <a:r>
              <a:rPr lang="en-US" altLang="en-US" smtClean="0"/>
              <a:t> vertex.</a:t>
            </a:r>
          </a:p>
          <a:p>
            <a:pPr lvl="1" eaLnBrk="1" hangingPunct="1"/>
            <a:r>
              <a:rPr lang="en-US" altLang="en-US" smtClean="0"/>
              <a:t>Nilai(A) – nilai(B) maksimal.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298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N = 7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3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= 3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Ans</a:t>
            </a:r>
            <a:r>
              <a:rPr lang="en-US" dirty="0"/>
              <a:t> = 12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8410575" y="2514600"/>
            <a:ext cx="2570163" cy="1976438"/>
            <a:chOff x="8410074" y="2514600"/>
            <a:chExt cx="2570747" cy="1976359"/>
          </a:xfrm>
        </p:grpSpPr>
        <p:sp>
          <p:nvSpPr>
            <p:cNvPr id="5" name="Oval 4"/>
            <p:cNvSpPr/>
            <p:nvPr/>
          </p:nvSpPr>
          <p:spPr>
            <a:xfrm>
              <a:off x="9419953" y="2514600"/>
              <a:ext cx="550988" cy="5587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093206" y="3167037"/>
              <a:ext cx="550988" cy="55719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756580" y="3932181"/>
              <a:ext cx="550988" cy="5587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29833" y="3932181"/>
              <a:ext cx="550988" cy="5587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746700" y="3167037"/>
              <a:ext cx="550988" cy="55719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10074" y="3932181"/>
              <a:ext cx="550988" cy="5587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083327" y="3932181"/>
              <a:ext cx="550988" cy="5587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9" idx="7"/>
            </p:cNvCxnSpPr>
            <p:nvPr/>
          </p:nvCxnSpPr>
          <p:spPr>
            <a:xfrm flipH="1">
              <a:off x="9216707" y="2990831"/>
              <a:ext cx="284228" cy="25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6" idx="1"/>
            </p:cNvCxnSpPr>
            <p:nvPr/>
          </p:nvCxnSpPr>
          <p:spPr>
            <a:xfrm>
              <a:off x="9889960" y="2990831"/>
              <a:ext cx="284228" cy="25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0"/>
            </p:cNvCxnSpPr>
            <p:nvPr/>
          </p:nvCxnSpPr>
          <p:spPr>
            <a:xfrm flipH="1">
              <a:off x="10031280" y="3643268"/>
              <a:ext cx="142907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8" idx="0"/>
            </p:cNvCxnSpPr>
            <p:nvPr/>
          </p:nvCxnSpPr>
          <p:spPr>
            <a:xfrm>
              <a:off x="10563213" y="3643268"/>
              <a:ext cx="142907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5"/>
              <a:endCxn id="11" idx="0"/>
            </p:cNvCxnSpPr>
            <p:nvPr/>
          </p:nvCxnSpPr>
          <p:spPr>
            <a:xfrm>
              <a:off x="9216707" y="3643268"/>
              <a:ext cx="142907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0" idx="0"/>
            </p:cNvCxnSpPr>
            <p:nvPr/>
          </p:nvCxnSpPr>
          <p:spPr>
            <a:xfrm flipH="1">
              <a:off x="8684774" y="3643268"/>
              <a:ext cx="142907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1508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valid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vertex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root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 smtClean="0"/>
              <a:t>common ancestor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berdua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Pada</a:t>
            </a:r>
            <a:r>
              <a:rPr lang="en-US" dirty="0" smtClean="0"/>
              <a:t> vertex V,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–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[A/B] </a:t>
            </a:r>
            <a:r>
              <a:rPr lang="en-US" dirty="0" err="1" smtClean="0"/>
              <a:t>beranggotakan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K</a:t>
            </a:r>
            <a:r>
              <a:rPr lang="en-US" baseline="-25000" dirty="0" smtClean="0"/>
              <a:t>[1/2]</a:t>
            </a:r>
            <a:r>
              <a:rPr lang="en-US" dirty="0" smtClean="0"/>
              <a:t> vertex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[B/A] </a:t>
            </a:r>
            <a:r>
              <a:rPr lang="en-US" dirty="0" err="1" smtClean="0"/>
              <a:t>beranggotakan</a:t>
            </a:r>
            <a:r>
              <a:rPr lang="en-US" dirty="0" smtClean="0"/>
              <a:t> 0 vertex. </a:t>
            </a:r>
            <a:r>
              <a:rPr lang="en-US" dirty="0" err="1" smtClean="0"/>
              <a:t>Berjumlah</a:t>
            </a:r>
            <a:r>
              <a:rPr lang="en-US" dirty="0" smtClean="0"/>
              <a:t> 1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[A/B] </a:t>
            </a:r>
            <a:r>
              <a:rPr lang="en-US" dirty="0" err="1" smtClean="0"/>
              <a:t>beranggotakan</a:t>
            </a:r>
            <a:r>
              <a:rPr lang="en-US" dirty="0" smtClean="0"/>
              <a:t> &lt; </a:t>
            </a:r>
            <a:r>
              <a:rPr lang="en-US" dirty="0"/>
              <a:t>K</a:t>
            </a:r>
            <a:r>
              <a:rPr lang="en-US" baseline="-25000" dirty="0"/>
              <a:t>[1/2]</a:t>
            </a:r>
            <a:r>
              <a:rPr lang="en-US" dirty="0" smtClean="0"/>
              <a:t> vertex </a:t>
            </a:r>
            <a:r>
              <a:rPr lang="en-US" dirty="0" err="1" smtClean="0"/>
              <a:t>dimana</a:t>
            </a:r>
            <a:r>
              <a:rPr lang="en-US" dirty="0" smtClean="0"/>
              <a:t> vertex V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[A/B]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[B/A] </a:t>
            </a:r>
            <a:r>
              <a:rPr lang="en-US" dirty="0" err="1" smtClean="0"/>
              <a:t>beranggotakan</a:t>
            </a:r>
            <a:r>
              <a:rPr lang="en-US" dirty="0" smtClean="0"/>
              <a:t> 0 vertex. </a:t>
            </a:r>
            <a:r>
              <a:rPr lang="en-US" dirty="0" err="1" smtClean="0"/>
              <a:t>Berjumlah</a:t>
            </a:r>
            <a:r>
              <a:rPr lang="en-US" dirty="0" smtClean="0"/>
              <a:t> K</a:t>
            </a:r>
            <a:r>
              <a:rPr lang="en-US" baseline="-25000" dirty="0" smtClean="0"/>
              <a:t>[1/2]</a:t>
            </a:r>
            <a:r>
              <a:rPr lang="en-US" dirty="0" smtClean="0"/>
              <a:t> – 1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4918075" y="2246313"/>
            <a:ext cx="2355850" cy="1755775"/>
            <a:chOff x="841447" y="2748255"/>
            <a:chExt cx="2357363" cy="1754736"/>
          </a:xfrm>
        </p:grpSpPr>
        <p:sp>
          <p:nvSpPr>
            <p:cNvPr id="5" name="Oval 4"/>
            <p:cNvSpPr/>
            <p:nvPr/>
          </p:nvSpPr>
          <p:spPr>
            <a:xfrm>
              <a:off x="1851745" y="2748255"/>
              <a:ext cx="336766" cy="3363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25278" y="3400331"/>
              <a:ext cx="336766" cy="3363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88512" y="4166640"/>
              <a:ext cx="336766" cy="3363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62044" y="4166640"/>
              <a:ext cx="336766" cy="3363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8213" y="3400331"/>
              <a:ext cx="336766" cy="3363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41447" y="4166640"/>
              <a:ext cx="336766" cy="3363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14979" y="4166640"/>
              <a:ext cx="336766" cy="33635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>
              <a:stCxn id="5" idx="3"/>
              <a:endCxn id="9" idx="7"/>
            </p:cNvCxnSpPr>
            <p:nvPr/>
          </p:nvCxnSpPr>
          <p:spPr>
            <a:xfrm flipH="1">
              <a:off x="1465736" y="3035422"/>
              <a:ext cx="435254" cy="414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6" idx="1"/>
            </p:cNvCxnSpPr>
            <p:nvPr/>
          </p:nvCxnSpPr>
          <p:spPr>
            <a:xfrm>
              <a:off x="2139268" y="3035422"/>
              <a:ext cx="435254" cy="414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0"/>
            </p:cNvCxnSpPr>
            <p:nvPr/>
          </p:nvCxnSpPr>
          <p:spPr>
            <a:xfrm flipH="1">
              <a:off x="2356895" y="3687499"/>
              <a:ext cx="217628" cy="47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8" idx="0"/>
            </p:cNvCxnSpPr>
            <p:nvPr/>
          </p:nvCxnSpPr>
          <p:spPr>
            <a:xfrm>
              <a:off x="2812800" y="3687499"/>
              <a:ext cx="217627" cy="47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5"/>
              <a:endCxn id="11" idx="0"/>
            </p:cNvCxnSpPr>
            <p:nvPr/>
          </p:nvCxnSpPr>
          <p:spPr>
            <a:xfrm>
              <a:off x="1465736" y="3687499"/>
              <a:ext cx="217627" cy="47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0" idx="0"/>
            </p:cNvCxnSpPr>
            <p:nvPr/>
          </p:nvCxnSpPr>
          <p:spPr>
            <a:xfrm flipH="1">
              <a:off x="1009830" y="3687499"/>
              <a:ext cx="217628" cy="47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22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valid: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Pada</a:t>
            </a:r>
            <a:r>
              <a:rPr lang="en-US" dirty="0"/>
              <a:t> vertex V,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–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beranggotakan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K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vertex. </a:t>
            </a:r>
            <a:r>
              <a:rPr lang="en-US" dirty="0" err="1" smtClean="0"/>
              <a:t>Berjumlah</a:t>
            </a:r>
            <a:r>
              <a:rPr lang="en-US" dirty="0" smtClean="0"/>
              <a:t> 1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[A/B] </a:t>
            </a:r>
            <a:r>
              <a:rPr lang="en-US" dirty="0" err="1" smtClean="0"/>
              <a:t>beranggotakan</a:t>
            </a:r>
            <a:r>
              <a:rPr lang="en-US" dirty="0" smtClean="0"/>
              <a:t> &lt; K</a:t>
            </a:r>
            <a:r>
              <a:rPr lang="en-US" baseline="-25000" dirty="0" smtClean="0"/>
              <a:t>[1/2]</a:t>
            </a:r>
            <a:r>
              <a:rPr lang="en-US" dirty="0" smtClean="0"/>
              <a:t> vertex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[B/A] </a:t>
            </a:r>
            <a:r>
              <a:rPr lang="en-US" dirty="0" err="1" smtClean="0"/>
              <a:t>beranggotakan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K</a:t>
            </a:r>
            <a:r>
              <a:rPr lang="en-US" baseline="-25000" dirty="0" smtClean="0"/>
              <a:t>[2/1]</a:t>
            </a:r>
            <a:r>
              <a:rPr lang="en-US" dirty="0" smtClean="0"/>
              <a:t> vertex </a:t>
            </a:r>
            <a:r>
              <a:rPr lang="en-US" dirty="0" err="1" smtClean="0"/>
              <a:t>dimana</a:t>
            </a:r>
            <a:r>
              <a:rPr lang="en-US" dirty="0" smtClean="0"/>
              <a:t> vertex V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[A/B]. </a:t>
            </a:r>
            <a:r>
              <a:rPr lang="en-US" dirty="0" err="1" smtClean="0"/>
              <a:t>Berjumlah</a:t>
            </a:r>
            <a:r>
              <a:rPr lang="en-US" dirty="0" smtClean="0"/>
              <a:t> K</a:t>
            </a:r>
            <a:r>
              <a:rPr lang="en-US" baseline="-25000" dirty="0" smtClean="0"/>
              <a:t>[1/2]</a:t>
            </a:r>
            <a:r>
              <a:rPr lang="en-US" dirty="0" smtClean="0"/>
              <a:t> – 1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148" name="Group 18"/>
          <p:cNvGrpSpPr>
            <a:grpSpLocks/>
          </p:cNvGrpSpPr>
          <p:nvPr/>
        </p:nvGrpSpPr>
        <p:grpSpPr bwMode="auto">
          <a:xfrm>
            <a:off x="4918075" y="2374900"/>
            <a:ext cx="2355850" cy="2520950"/>
            <a:chOff x="4919148" y="2748255"/>
            <a:chExt cx="2356538" cy="2520746"/>
          </a:xfrm>
        </p:grpSpPr>
        <p:sp>
          <p:nvSpPr>
            <p:cNvPr id="20" name="Oval 19"/>
            <p:cNvSpPr/>
            <p:nvPr/>
          </p:nvSpPr>
          <p:spPr>
            <a:xfrm>
              <a:off x="5929093" y="2748255"/>
              <a:ext cx="338237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02389" y="3400665"/>
              <a:ext cx="336648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65741" y="4165778"/>
              <a:ext cx="336648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39038" y="4165778"/>
              <a:ext cx="336648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5796" y="3400665"/>
              <a:ext cx="336648" cy="3365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19148" y="4165778"/>
              <a:ext cx="336648" cy="3365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2445" y="4165778"/>
              <a:ext cx="336648" cy="3365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>
              <a:stCxn id="20" idx="3"/>
              <a:endCxn id="24" idx="7"/>
            </p:cNvCxnSpPr>
            <p:nvPr/>
          </p:nvCxnSpPr>
          <p:spPr>
            <a:xfrm flipH="1">
              <a:off x="5543218" y="3035570"/>
              <a:ext cx="436689" cy="414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1" idx="1"/>
            </p:cNvCxnSpPr>
            <p:nvPr/>
          </p:nvCxnSpPr>
          <p:spPr>
            <a:xfrm>
              <a:off x="6218102" y="3035570"/>
              <a:ext cx="433515" cy="414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3"/>
              <a:endCxn id="22" idx="0"/>
            </p:cNvCxnSpPr>
            <p:nvPr/>
          </p:nvCxnSpPr>
          <p:spPr>
            <a:xfrm flipH="1">
              <a:off x="6434065" y="3687979"/>
              <a:ext cx="217552" cy="47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5"/>
              <a:endCxn id="23" idx="0"/>
            </p:cNvCxnSpPr>
            <p:nvPr/>
          </p:nvCxnSpPr>
          <p:spPr>
            <a:xfrm>
              <a:off x="6889811" y="3687979"/>
              <a:ext cx="217551" cy="47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5"/>
              <a:endCxn id="26" idx="0"/>
            </p:cNvCxnSpPr>
            <p:nvPr/>
          </p:nvCxnSpPr>
          <p:spPr>
            <a:xfrm>
              <a:off x="5543218" y="3687979"/>
              <a:ext cx="217551" cy="47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3"/>
              <a:endCxn id="25" idx="0"/>
            </p:cNvCxnSpPr>
            <p:nvPr/>
          </p:nvCxnSpPr>
          <p:spPr>
            <a:xfrm flipH="1">
              <a:off x="5087472" y="3687979"/>
              <a:ext cx="217552" cy="47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929093" y="4932478"/>
              <a:ext cx="338237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22" idx="3"/>
              <a:endCxn id="33" idx="0"/>
            </p:cNvCxnSpPr>
            <p:nvPr/>
          </p:nvCxnSpPr>
          <p:spPr>
            <a:xfrm flipH="1">
              <a:off x="6099005" y="4453092"/>
              <a:ext cx="215963" cy="479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602389" y="4932478"/>
              <a:ext cx="336648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>
              <a:stCxn id="22" idx="5"/>
              <a:endCxn id="35" idx="0"/>
            </p:cNvCxnSpPr>
            <p:nvPr/>
          </p:nvCxnSpPr>
          <p:spPr>
            <a:xfrm>
              <a:off x="6553163" y="4453092"/>
              <a:ext cx="217551" cy="479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Group 36"/>
          <p:cNvGrpSpPr>
            <a:grpSpLocks/>
          </p:cNvGrpSpPr>
          <p:nvPr/>
        </p:nvGrpSpPr>
        <p:grpSpPr bwMode="auto">
          <a:xfrm>
            <a:off x="8374063" y="2293938"/>
            <a:ext cx="2355850" cy="2520950"/>
            <a:chOff x="8996025" y="2748255"/>
            <a:chExt cx="2356538" cy="2520746"/>
          </a:xfrm>
        </p:grpSpPr>
        <p:sp>
          <p:nvSpPr>
            <p:cNvPr id="38" name="Oval 37"/>
            <p:cNvSpPr/>
            <p:nvPr/>
          </p:nvSpPr>
          <p:spPr>
            <a:xfrm>
              <a:off x="10005970" y="2748255"/>
              <a:ext cx="338236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679266" y="3400664"/>
              <a:ext cx="336648" cy="3365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342618" y="4165777"/>
              <a:ext cx="336648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15915" y="4165777"/>
              <a:ext cx="336648" cy="3365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332673" y="3400664"/>
              <a:ext cx="336648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96025" y="4165777"/>
              <a:ext cx="336648" cy="3365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669322" y="4165777"/>
              <a:ext cx="336648" cy="33652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Connector 44"/>
            <p:cNvCxnSpPr>
              <a:stCxn id="38" idx="3"/>
              <a:endCxn id="42" idx="7"/>
            </p:cNvCxnSpPr>
            <p:nvPr/>
          </p:nvCxnSpPr>
          <p:spPr>
            <a:xfrm flipH="1">
              <a:off x="9620094" y="3035569"/>
              <a:ext cx="436690" cy="414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8" idx="5"/>
              <a:endCxn id="39" idx="1"/>
            </p:cNvCxnSpPr>
            <p:nvPr/>
          </p:nvCxnSpPr>
          <p:spPr>
            <a:xfrm>
              <a:off x="10294979" y="3035569"/>
              <a:ext cx="433514" cy="414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3"/>
              <a:endCxn id="40" idx="0"/>
            </p:cNvCxnSpPr>
            <p:nvPr/>
          </p:nvCxnSpPr>
          <p:spPr>
            <a:xfrm flipH="1">
              <a:off x="10510942" y="3687979"/>
              <a:ext cx="217551" cy="4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9" idx="5"/>
              <a:endCxn id="41" idx="0"/>
            </p:cNvCxnSpPr>
            <p:nvPr/>
          </p:nvCxnSpPr>
          <p:spPr>
            <a:xfrm>
              <a:off x="10966687" y="3687979"/>
              <a:ext cx="217552" cy="4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5"/>
              <a:endCxn id="44" idx="0"/>
            </p:cNvCxnSpPr>
            <p:nvPr/>
          </p:nvCxnSpPr>
          <p:spPr>
            <a:xfrm>
              <a:off x="9620094" y="3687979"/>
              <a:ext cx="217552" cy="4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0"/>
            </p:cNvCxnSpPr>
            <p:nvPr/>
          </p:nvCxnSpPr>
          <p:spPr>
            <a:xfrm flipH="1">
              <a:off x="9164349" y="3687979"/>
              <a:ext cx="217551" cy="4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005970" y="4932478"/>
              <a:ext cx="338236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2" name="Straight Connector 51"/>
            <p:cNvCxnSpPr>
              <a:stCxn id="40" idx="3"/>
              <a:endCxn id="51" idx="0"/>
            </p:cNvCxnSpPr>
            <p:nvPr/>
          </p:nvCxnSpPr>
          <p:spPr>
            <a:xfrm flipH="1">
              <a:off x="10175881" y="4453092"/>
              <a:ext cx="215963" cy="479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679266" y="4932478"/>
              <a:ext cx="336648" cy="3365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>
              <a:stCxn id="40" idx="5"/>
              <a:endCxn id="53" idx="0"/>
            </p:cNvCxnSpPr>
            <p:nvPr/>
          </p:nvCxnSpPr>
          <p:spPr>
            <a:xfrm>
              <a:off x="10630039" y="4453092"/>
              <a:ext cx="217552" cy="479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1995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tree.</a:t>
            </a:r>
          </a:p>
          <a:p>
            <a:r>
              <a:rPr lang="en-US" dirty="0" smtClean="0"/>
              <a:t>DP On Tree = DAG/Tree + DP</a:t>
            </a:r>
          </a:p>
          <a:p>
            <a:r>
              <a:rPr lang="en-US" dirty="0" err="1" smtClean="0"/>
              <a:t>Optimasi</a:t>
            </a:r>
            <a:r>
              <a:rPr lang="en-US" dirty="0" smtClean="0"/>
              <a:t> DFS/BFS Traversal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DP</a:t>
            </a:r>
          </a:p>
          <a:p>
            <a:r>
              <a:rPr lang="en-US" dirty="0" err="1" smtClean="0"/>
              <a:t>Penambahan</a:t>
            </a:r>
            <a:r>
              <a:rPr lang="en-US" dirty="0" smtClean="0"/>
              <a:t> parameter </a:t>
            </a:r>
            <a:r>
              <a:rPr lang="en-US" dirty="0" err="1" smtClean="0"/>
              <a:t>pada</a:t>
            </a:r>
            <a:r>
              <a:rPr lang="en-US" dirty="0" smtClean="0"/>
              <a:t> DFS/BFS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state yang </a:t>
            </a:r>
            <a:r>
              <a:rPr lang="en-US" dirty="0" err="1" smtClean="0"/>
              <a:t>diperlukan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95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Pada node V, apa yang bisa dilakukan?</a:t>
            </a:r>
          </a:p>
          <a:p>
            <a:pPr lvl="1" eaLnBrk="1" hangingPunct="1"/>
            <a:r>
              <a:rPr lang="en-US" altLang="en-US" smtClean="0"/>
              <a:t>Node V menjadi anggota himpunan A.</a:t>
            </a:r>
          </a:p>
          <a:p>
            <a:pPr lvl="1" eaLnBrk="1" hangingPunct="1"/>
            <a:r>
              <a:rPr lang="en-US" altLang="en-US" smtClean="0"/>
              <a:t>Node V menjadi anggota himpunan B.</a:t>
            </a:r>
          </a:p>
          <a:p>
            <a:pPr lvl="1" eaLnBrk="1" hangingPunct="1"/>
            <a:r>
              <a:rPr lang="en-US" altLang="en-US" smtClean="0"/>
              <a:t>Node V tidak menjadi anggota himpunan A dan himpunan B.</a:t>
            </a:r>
          </a:p>
        </p:txBody>
      </p:sp>
    </p:spTree>
    <p:extLst>
      <p:ext uri="{BB962C8B-B14F-4D97-AF65-F5344CB8AC3E}">
        <p14:creationId xmlns:p14="http://schemas.microsoft.com/office/powerpoint/2010/main" xmlns="" val="94410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Memo: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DP</a:t>
            </a:r>
            <a:r>
              <a:rPr lang="en-US" baseline="-25000" dirty="0"/>
              <a:t>(v, c, n)</a:t>
            </a:r>
            <a:r>
              <a:rPr lang="en-US" dirty="0"/>
              <a:t> 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C </a:t>
            </a:r>
            <a:r>
              <a:rPr lang="en-US" dirty="0" err="1"/>
              <a:t>pada</a:t>
            </a:r>
            <a:r>
              <a:rPr lang="en-US" dirty="0"/>
              <a:t> vertex V.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/>
              <a:t>C = 0.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</a:t>
            </a:r>
            <a:r>
              <a:rPr lang="en-US" sz="2200" dirty="0" smtClean="0"/>
              <a:t>n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0.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</a:t>
            </a:r>
            <a:r>
              <a:rPr lang="en-US" sz="2200" dirty="0" smtClean="0"/>
              <a:t>. O(n).</a:t>
            </a:r>
            <a:endParaRPr lang="en-US" sz="2200" dirty="0"/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/>
              <a:t>C = 1.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0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</a:t>
            </a:r>
            <a:r>
              <a:rPr lang="en-US" sz="2200" dirty="0" smtClean="0"/>
              <a:t>n.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</a:t>
            </a:r>
            <a:r>
              <a:rPr lang="en-US" sz="2200" dirty="0" smtClean="0"/>
              <a:t>. </a:t>
            </a:r>
            <a:r>
              <a:rPr lang="en-US" sz="2200" dirty="0"/>
              <a:t>O(n).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/>
              <a:t>C = 2.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</a:t>
            </a:r>
            <a:r>
              <a:rPr lang="en-US" sz="2200" dirty="0" smtClean="0"/>
              <a:t>n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K</a:t>
            </a:r>
            <a:r>
              <a:rPr lang="en-US" sz="2200" baseline="-25000" dirty="0"/>
              <a:t>2</a:t>
            </a:r>
            <a:r>
              <a:rPr lang="en-US" sz="2200" dirty="0"/>
              <a:t>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dirty="0" smtClean="0"/>
              <a:t>A.</a:t>
            </a:r>
            <a:r>
              <a:rPr lang="en-US" sz="2200" dirty="0"/>
              <a:t> O(n).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/>
              <a:t>C = 3.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K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</a:t>
            </a:r>
            <a:r>
              <a:rPr lang="en-US" sz="2200" dirty="0" smtClean="0"/>
              <a:t>n.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</a:t>
            </a:r>
            <a:r>
              <a:rPr lang="en-US" sz="2200" dirty="0" smtClean="0"/>
              <a:t>.</a:t>
            </a:r>
            <a:r>
              <a:rPr lang="en-US" sz="2200" dirty="0"/>
              <a:t> O(n).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/>
              <a:t>C = 4.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K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0.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r>
              <a:rPr lang="en-US" sz="2200" dirty="0" smtClean="0"/>
              <a:t>O(1).</a:t>
            </a:r>
            <a:endParaRPr lang="en-US" sz="2200" dirty="0"/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 smtClean="0"/>
              <a:t>C = 5.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</a:t>
            </a:r>
            <a:r>
              <a:rPr lang="en-US" sz="2200" dirty="0" err="1" smtClean="0"/>
              <a:t>anggota</a:t>
            </a:r>
            <a:r>
              <a:rPr lang="en-US" sz="2200" dirty="0" smtClean="0"/>
              <a:t> </a:t>
            </a:r>
            <a:r>
              <a:rPr lang="en-US" sz="2200" dirty="0" err="1" smtClean="0"/>
              <a:t>himpunan</a:t>
            </a:r>
            <a:r>
              <a:rPr lang="en-US" sz="2200" dirty="0" smtClean="0"/>
              <a:t> A = 0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</a:t>
            </a:r>
            <a:r>
              <a:rPr lang="en-US" sz="2200" dirty="0" err="1" smtClean="0"/>
              <a:t>anggota</a:t>
            </a:r>
            <a:r>
              <a:rPr lang="en-US" sz="2200" dirty="0" smtClean="0"/>
              <a:t> </a:t>
            </a:r>
            <a:r>
              <a:rPr lang="en-US" sz="2200" dirty="0" err="1" smtClean="0"/>
              <a:t>himpunan</a:t>
            </a:r>
            <a:r>
              <a:rPr lang="en-US" sz="2200" dirty="0" smtClean="0"/>
              <a:t> B = K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. </a:t>
            </a:r>
            <a:r>
              <a:rPr lang="en-US" sz="2200" dirty="0" err="1" smtClean="0"/>
              <a:t>dan</a:t>
            </a:r>
            <a:r>
              <a:rPr lang="en-US" sz="2200" dirty="0" smtClean="0"/>
              <a:t> vertex V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anggota</a:t>
            </a:r>
            <a:r>
              <a:rPr lang="en-US" sz="2200" dirty="0" smtClean="0"/>
              <a:t> </a:t>
            </a:r>
            <a:r>
              <a:rPr lang="en-US" sz="2200" dirty="0" err="1" smtClean="0"/>
              <a:t>himpunan</a:t>
            </a:r>
            <a:r>
              <a:rPr lang="en-US" sz="2200" dirty="0" smtClean="0"/>
              <a:t> B. O(1).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 smtClean="0"/>
              <a:t>C </a:t>
            </a:r>
            <a:r>
              <a:rPr lang="en-US" sz="2200" dirty="0"/>
              <a:t>= 6.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= K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B = K</a:t>
            </a:r>
            <a:r>
              <a:rPr lang="en-US" sz="2200" baseline="-25000" dirty="0"/>
              <a:t>2</a:t>
            </a:r>
            <a:r>
              <a:rPr lang="en-US" sz="2200" dirty="0"/>
              <a:t>. </a:t>
            </a:r>
            <a:r>
              <a:rPr lang="en-US" sz="2200" dirty="0" err="1"/>
              <a:t>dan</a:t>
            </a:r>
            <a:r>
              <a:rPr lang="en-US" sz="2200" dirty="0"/>
              <a:t> vertex V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A </a:t>
            </a:r>
            <a:r>
              <a:rPr lang="en-US" sz="2200" dirty="0" err="1"/>
              <a:t>atau</a:t>
            </a:r>
            <a:r>
              <a:rPr lang="en-US" sz="2200" dirty="0"/>
              <a:t> B. </a:t>
            </a:r>
            <a:r>
              <a:rPr lang="en-US" sz="2200" dirty="0" smtClean="0"/>
              <a:t>O(1). (</a:t>
            </a:r>
            <a:r>
              <a:rPr lang="en-US" sz="2200" dirty="0" err="1" smtClean="0"/>
              <a:t>ans</a:t>
            </a:r>
            <a:r>
              <a:rPr lang="en-US" sz="2200" dirty="0"/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4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Recurrence:</a:t>
            </a:r>
          </a:p>
          <a:p>
            <a:pPr lvl="1" eaLnBrk="1" hangingPunct="1"/>
            <a:r>
              <a:rPr lang="en-US" altLang="en-US" smtClean="0"/>
              <a:t>Vertex V memiliki C children. V</a:t>
            </a:r>
            <a:r>
              <a:rPr lang="en-US" altLang="en-US" baseline="-25000" smtClean="0"/>
              <a:t>i</a:t>
            </a:r>
            <a:r>
              <a:rPr lang="en-US" altLang="en-US" smtClean="0"/>
              <a:t> = child ke-i Vertex V. W</a:t>
            </a:r>
            <a:r>
              <a:rPr lang="en-US" altLang="en-US" baseline="-25000" smtClean="0"/>
              <a:t>(v)</a:t>
            </a:r>
            <a:r>
              <a:rPr lang="en-US" altLang="en-US" smtClean="0"/>
              <a:t> = bobot vertex V.</a:t>
            </a:r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0, n)</a:t>
            </a:r>
            <a:r>
              <a:rPr lang="en-US" altLang="en-US" smtClean="0"/>
              <a:t> = max</a:t>
            </a:r>
            <a:r>
              <a:rPr lang="en-US" altLang="en-US" baseline="-25000" smtClean="0"/>
              <a:t>(n1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n2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…</a:t>
            </a:r>
            <a:r>
              <a:rPr lang="en-US" altLang="en-US" smtClean="0"/>
              <a:t> </a:t>
            </a:r>
            <a:r>
              <a:rPr lang="en-US" altLang="en-US" baseline="-25000" smtClean="0"/>
              <a:t>+ nc = n)</a:t>
            </a:r>
            <a:r>
              <a:rPr lang="en-US" altLang="en-US" smtClean="0"/>
              <a:t> (∑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 DP</a:t>
            </a:r>
            <a:r>
              <a:rPr lang="en-US" altLang="en-US" baseline="-25000" smtClean="0"/>
              <a:t>(vi, 0, ni)</a:t>
            </a:r>
            <a:r>
              <a:rPr lang="en-US" altLang="en-US" smtClean="0"/>
              <a:t>) + W</a:t>
            </a:r>
            <a:r>
              <a:rPr lang="en-US" altLang="en-US" baseline="-25000" smtClean="0"/>
              <a:t>(v)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1, n)</a:t>
            </a:r>
            <a:r>
              <a:rPr lang="en-US" altLang="en-US" smtClean="0"/>
              <a:t> = max</a:t>
            </a:r>
            <a:r>
              <a:rPr lang="en-US" altLang="en-US" baseline="-25000" smtClean="0"/>
              <a:t>(n1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n2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…</a:t>
            </a:r>
            <a:r>
              <a:rPr lang="en-US" altLang="en-US" smtClean="0"/>
              <a:t> </a:t>
            </a:r>
            <a:r>
              <a:rPr lang="en-US" altLang="en-US" baseline="-25000" smtClean="0"/>
              <a:t>+ nc = n)</a:t>
            </a:r>
            <a:r>
              <a:rPr lang="en-US" altLang="en-US" smtClean="0"/>
              <a:t> (∑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 DP</a:t>
            </a:r>
            <a:r>
              <a:rPr lang="en-US" altLang="en-US" baseline="-25000" smtClean="0"/>
              <a:t>(vi, 1, ni)</a:t>
            </a:r>
            <a:r>
              <a:rPr lang="en-US" altLang="en-US" smtClean="0"/>
              <a:t>) - W</a:t>
            </a:r>
            <a:r>
              <a:rPr lang="en-US" altLang="en-US" baseline="-25000" smtClean="0"/>
              <a:t>(v)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2, n)</a:t>
            </a:r>
            <a:r>
              <a:rPr lang="en-US" altLang="en-US" smtClean="0"/>
              <a:t> = max</a:t>
            </a:r>
            <a:r>
              <a:rPr lang="en-US" altLang="en-US" baseline="-25000" smtClean="0"/>
              <a:t>(n1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n2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…</a:t>
            </a:r>
            <a:r>
              <a:rPr lang="en-US" altLang="en-US" smtClean="0"/>
              <a:t> </a:t>
            </a:r>
            <a:r>
              <a:rPr lang="en-US" altLang="en-US" baseline="-25000" smtClean="0"/>
              <a:t>+ nc = n)</a:t>
            </a:r>
            <a:r>
              <a:rPr lang="en-US" altLang="en-US" smtClean="0"/>
              <a:t> (∑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 max(DP</a:t>
            </a:r>
            <a:r>
              <a:rPr lang="en-US" altLang="en-US" baseline="-25000" smtClean="0"/>
              <a:t>(vi, 0, ni)</a:t>
            </a:r>
            <a:r>
              <a:rPr lang="en-US" altLang="en-US" smtClean="0"/>
              <a:t>, DP</a:t>
            </a:r>
            <a:r>
              <a:rPr lang="en-US" altLang="en-US" baseline="-25000" smtClean="0"/>
              <a:t>(vi, 2, ni)</a:t>
            </a:r>
            <a:r>
              <a:rPr lang="en-US" altLang="en-US" smtClean="0"/>
              <a:t>) + W</a:t>
            </a:r>
            <a:r>
              <a:rPr lang="en-US" altLang="en-US" baseline="-25000" smtClean="0"/>
              <a:t>(v)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3, n)</a:t>
            </a:r>
            <a:r>
              <a:rPr lang="en-US" altLang="en-US" smtClean="0"/>
              <a:t> = max</a:t>
            </a:r>
            <a:r>
              <a:rPr lang="en-US" altLang="en-US" baseline="-25000" smtClean="0"/>
              <a:t>(n1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n2</a:t>
            </a:r>
            <a:r>
              <a:rPr lang="en-US" altLang="en-US" smtClean="0"/>
              <a:t> </a:t>
            </a:r>
            <a:r>
              <a:rPr lang="en-US" altLang="en-US" baseline="-25000" smtClean="0"/>
              <a:t>+</a:t>
            </a:r>
            <a:r>
              <a:rPr lang="en-US" altLang="en-US" smtClean="0"/>
              <a:t> </a:t>
            </a:r>
            <a:r>
              <a:rPr lang="en-US" altLang="en-US" baseline="-25000" smtClean="0"/>
              <a:t>…</a:t>
            </a:r>
            <a:r>
              <a:rPr lang="en-US" altLang="en-US" smtClean="0"/>
              <a:t> </a:t>
            </a:r>
            <a:r>
              <a:rPr lang="en-US" altLang="en-US" baseline="-25000" smtClean="0"/>
              <a:t>+ nc = n)</a:t>
            </a:r>
            <a:r>
              <a:rPr lang="en-US" altLang="en-US" smtClean="0"/>
              <a:t> (∑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 max(DP</a:t>
            </a:r>
            <a:r>
              <a:rPr lang="en-US" altLang="en-US" baseline="-25000" smtClean="0"/>
              <a:t>(vi, 1, ni)</a:t>
            </a:r>
            <a:r>
              <a:rPr lang="en-US" altLang="en-US" smtClean="0"/>
              <a:t>, DP</a:t>
            </a:r>
            <a:r>
              <a:rPr lang="en-US" altLang="en-US" baseline="-25000" smtClean="0"/>
              <a:t>(vi, 3, ni)</a:t>
            </a:r>
            <a:r>
              <a:rPr lang="en-US" altLang="en-US" smtClean="0"/>
              <a:t>) - W</a:t>
            </a:r>
            <a:r>
              <a:rPr lang="en-US" altLang="en-US" baseline="-25000" smtClean="0"/>
              <a:t>(v)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4, 0)</a:t>
            </a:r>
            <a:r>
              <a:rPr lang="en-US" altLang="en-US" smtClean="0"/>
              <a:t> = max(DP</a:t>
            </a:r>
            <a:r>
              <a:rPr lang="en-US" altLang="en-US" baseline="-25000" smtClean="0"/>
              <a:t>(v, 0, k1)</a:t>
            </a:r>
            <a:r>
              <a:rPr lang="en-US" altLang="en-US" smtClean="0"/>
              <a:t>, max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(DP</a:t>
            </a:r>
            <a:r>
              <a:rPr lang="en-US" altLang="en-US" baseline="-25000" smtClean="0"/>
              <a:t>(vi, 4, 0)</a:t>
            </a:r>
            <a:r>
              <a:rPr lang="en-US" altLang="en-US" smtClean="0"/>
              <a:t>))</a:t>
            </a:r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5, 0)</a:t>
            </a:r>
            <a:r>
              <a:rPr lang="en-US" altLang="en-US" smtClean="0"/>
              <a:t> = max(DP</a:t>
            </a:r>
            <a:r>
              <a:rPr lang="en-US" altLang="en-US" baseline="-25000" smtClean="0"/>
              <a:t>(v, 1, k2)</a:t>
            </a:r>
            <a:r>
              <a:rPr lang="en-US" altLang="en-US" smtClean="0"/>
              <a:t>, max</a:t>
            </a:r>
            <a:r>
              <a:rPr lang="en-US" altLang="en-US" baseline="-25000" smtClean="0"/>
              <a:t>(i = 1 to c)</a:t>
            </a:r>
            <a:r>
              <a:rPr lang="en-US" altLang="en-US" smtClean="0"/>
              <a:t>(DP</a:t>
            </a:r>
            <a:r>
              <a:rPr lang="en-US" altLang="en-US" baseline="-25000" smtClean="0"/>
              <a:t>(vi, 5, 0)</a:t>
            </a:r>
            <a:r>
              <a:rPr lang="en-US" altLang="en-US" smtClean="0"/>
              <a:t>))</a:t>
            </a:r>
          </a:p>
          <a:p>
            <a:pPr lvl="1" eaLnBrk="1" hangingPunct="1"/>
            <a:r>
              <a:rPr lang="en-US" altLang="en-US" smtClean="0"/>
              <a:t>DP</a:t>
            </a:r>
            <a:r>
              <a:rPr lang="en-US" altLang="en-US" baseline="-25000" smtClean="0"/>
              <a:t>(v, 6, 0)</a:t>
            </a:r>
            <a:r>
              <a:rPr lang="en-US" altLang="en-US" smtClean="0"/>
              <a:t> = max(max(DP</a:t>
            </a:r>
            <a:r>
              <a:rPr lang="en-US" altLang="en-US" baseline="-25000" smtClean="0"/>
              <a:t>(v, 0 k1)</a:t>
            </a:r>
            <a:r>
              <a:rPr lang="en-US" altLang="en-US" smtClean="0"/>
              <a:t>,</a:t>
            </a:r>
            <a:r>
              <a:rPr lang="en-US" altLang="en-US" baseline="-25000" smtClean="0"/>
              <a:t> </a:t>
            </a:r>
            <a:r>
              <a:rPr lang="en-US" altLang="en-US" smtClean="0"/>
              <a:t>DP</a:t>
            </a:r>
            <a:r>
              <a:rPr lang="en-US" altLang="en-US" baseline="-25000" smtClean="0"/>
              <a:t>(v, 1, k2)</a:t>
            </a:r>
            <a:r>
              <a:rPr lang="en-US" altLang="en-US" smtClean="0"/>
              <a:t>), kombinasi DP</a:t>
            </a:r>
            <a:r>
              <a:rPr lang="en-US" altLang="en-US" baseline="-25000" smtClean="0"/>
              <a:t>(vi, 4, 0)</a:t>
            </a:r>
            <a:r>
              <a:rPr lang="en-US" altLang="en-US" smtClean="0"/>
              <a:t> + DP</a:t>
            </a:r>
            <a:r>
              <a:rPr lang="en-US" altLang="en-US" baseline="-25000" smtClean="0"/>
              <a:t>(vi, 5, 0)</a:t>
            </a:r>
            <a:r>
              <a:rPr lang="en-US" altLang="en-US" smtClean="0"/>
              <a:t> terbaik)</a:t>
            </a:r>
          </a:p>
        </p:txBody>
      </p:sp>
    </p:spTree>
    <p:extLst>
      <p:ext uri="{BB962C8B-B14F-4D97-AF65-F5344CB8AC3E}">
        <p14:creationId xmlns:p14="http://schemas.microsoft.com/office/powerpoint/2010/main" xmlns="" val="36645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2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500" dirty="0" err="1" smtClean="0"/>
              <a:t>Ilustrasi</a:t>
            </a:r>
            <a:r>
              <a:rPr lang="en-US" sz="1500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/>
              <a:t>N = 7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/>
              <a:t>K</a:t>
            </a:r>
            <a:r>
              <a:rPr lang="en-US" sz="1500" baseline="-25000" dirty="0"/>
              <a:t>1</a:t>
            </a:r>
            <a:r>
              <a:rPr lang="en-US" sz="1500" dirty="0"/>
              <a:t> = 3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/>
              <a:t>K</a:t>
            </a:r>
            <a:r>
              <a:rPr lang="en-US" sz="1500" baseline="-25000" dirty="0"/>
              <a:t>2</a:t>
            </a:r>
            <a:r>
              <a:rPr lang="en-US" sz="1500" dirty="0"/>
              <a:t> = 3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/>
              <a:t>Ans</a:t>
            </a:r>
            <a:r>
              <a:rPr lang="en-US" sz="1500" dirty="0"/>
              <a:t> = </a:t>
            </a:r>
            <a:r>
              <a:rPr lang="en-US" sz="1500" dirty="0" smtClean="0"/>
              <a:t>12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5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 smtClean="0"/>
              <a:t>Kondisi</a:t>
            </a:r>
            <a:r>
              <a:rPr lang="en-US" sz="1500" dirty="0" smtClean="0"/>
              <a:t> 4 </a:t>
            </a:r>
            <a:r>
              <a:rPr lang="en-US" sz="1500" dirty="0" err="1" smtClean="0"/>
              <a:t>diletakan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c = 0 </a:t>
            </a:r>
            <a:r>
              <a:rPr lang="en-US" sz="1500" dirty="0" err="1" smtClean="0"/>
              <a:t>dan</a:t>
            </a:r>
            <a:r>
              <a:rPr lang="en-US" sz="1500" dirty="0" smtClean="0"/>
              <a:t> n = 0.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 smtClean="0"/>
              <a:t>Kondisi</a:t>
            </a:r>
            <a:r>
              <a:rPr lang="en-US" sz="1500" dirty="0" smtClean="0"/>
              <a:t> 5 </a:t>
            </a:r>
            <a:r>
              <a:rPr lang="en-US" sz="1500" dirty="0" err="1" smtClean="0"/>
              <a:t>diletakan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c = 1 </a:t>
            </a:r>
            <a:r>
              <a:rPr lang="en-US" sz="1500" dirty="0" err="1" smtClean="0"/>
              <a:t>dan</a:t>
            </a:r>
            <a:r>
              <a:rPr lang="en-US" sz="1500" dirty="0" smtClean="0"/>
              <a:t> n = 0.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 smtClean="0"/>
              <a:t>Kondisi</a:t>
            </a:r>
            <a:r>
              <a:rPr lang="en-US" sz="1500" dirty="0" smtClean="0"/>
              <a:t> 6 </a:t>
            </a:r>
            <a:r>
              <a:rPr lang="en-US" sz="1500" dirty="0" err="1" smtClean="0"/>
              <a:t>diletakan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ans.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 smtClean="0"/>
              <a:t>Ketiga</a:t>
            </a:r>
            <a:r>
              <a:rPr lang="en-US" sz="1500" dirty="0" smtClean="0"/>
              <a:t> </a:t>
            </a:r>
            <a:r>
              <a:rPr lang="en-US" sz="1500" dirty="0" err="1" smtClean="0"/>
              <a:t>kondisi</a:t>
            </a:r>
            <a:r>
              <a:rPr lang="en-US" sz="1500" dirty="0" smtClean="0"/>
              <a:t> </a:t>
            </a:r>
            <a:r>
              <a:rPr lang="en-US" sz="1500" dirty="0" err="1" smtClean="0"/>
              <a:t>tersebut</a:t>
            </a:r>
            <a:r>
              <a:rPr lang="en-US" sz="1500" dirty="0" smtClean="0"/>
              <a:t> </a:t>
            </a:r>
            <a:r>
              <a:rPr lang="en-US" sz="1500" dirty="0" err="1" smtClean="0"/>
              <a:t>hanya</a:t>
            </a:r>
            <a:r>
              <a:rPr lang="en-US" sz="1500" dirty="0" smtClean="0"/>
              <a:t> </a:t>
            </a:r>
            <a:r>
              <a:rPr lang="en-US" sz="1500" dirty="0" err="1" smtClean="0"/>
              <a:t>memiliki</a:t>
            </a:r>
            <a:endParaRPr lang="en-US" sz="15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dirty="0" err="1" smtClean="0"/>
              <a:t>Satu</a:t>
            </a:r>
            <a:r>
              <a:rPr lang="en-US" sz="1500" dirty="0" smtClean="0"/>
              <a:t> </a:t>
            </a:r>
            <a:r>
              <a:rPr lang="en-US" sz="1500" dirty="0" err="1" smtClean="0"/>
              <a:t>nilai</a:t>
            </a:r>
            <a:r>
              <a:rPr lang="en-US" sz="1500" dirty="0" smtClean="0"/>
              <a:t> per vertex.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8783638" y="1825625"/>
            <a:ext cx="2570162" cy="1976438"/>
            <a:chOff x="8410074" y="2514600"/>
            <a:chExt cx="2570747" cy="1976359"/>
          </a:xfrm>
        </p:grpSpPr>
        <p:sp>
          <p:nvSpPr>
            <p:cNvPr id="5" name="Oval 4"/>
            <p:cNvSpPr/>
            <p:nvPr/>
          </p:nvSpPr>
          <p:spPr>
            <a:xfrm>
              <a:off x="9419954" y="2514600"/>
              <a:ext cx="550987" cy="5587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093207" y="3167037"/>
              <a:ext cx="550987" cy="55719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756580" y="3932181"/>
              <a:ext cx="550987" cy="5587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29834" y="3932181"/>
              <a:ext cx="550987" cy="5587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-3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746701" y="3167037"/>
              <a:ext cx="550987" cy="55719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10074" y="3932181"/>
              <a:ext cx="550987" cy="5587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083327" y="3932181"/>
              <a:ext cx="550987" cy="5587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9" idx="7"/>
            </p:cNvCxnSpPr>
            <p:nvPr/>
          </p:nvCxnSpPr>
          <p:spPr>
            <a:xfrm flipH="1">
              <a:off x="9216708" y="2990831"/>
              <a:ext cx="284227" cy="25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6" idx="1"/>
            </p:cNvCxnSpPr>
            <p:nvPr/>
          </p:nvCxnSpPr>
          <p:spPr>
            <a:xfrm>
              <a:off x="9889961" y="2990831"/>
              <a:ext cx="284227" cy="25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0"/>
            </p:cNvCxnSpPr>
            <p:nvPr/>
          </p:nvCxnSpPr>
          <p:spPr>
            <a:xfrm flipH="1">
              <a:off x="10031280" y="3643268"/>
              <a:ext cx="142908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8" idx="0"/>
            </p:cNvCxnSpPr>
            <p:nvPr/>
          </p:nvCxnSpPr>
          <p:spPr>
            <a:xfrm>
              <a:off x="10563214" y="3643268"/>
              <a:ext cx="142908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5"/>
              <a:endCxn id="11" idx="0"/>
            </p:cNvCxnSpPr>
            <p:nvPr/>
          </p:nvCxnSpPr>
          <p:spPr>
            <a:xfrm>
              <a:off x="9216708" y="3643268"/>
              <a:ext cx="142908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0" idx="0"/>
            </p:cNvCxnSpPr>
            <p:nvPr/>
          </p:nvCxnSpPr>
          <p:spPr>
            <a:xfrm flipH="1">
              <a:off x="8684774" y="3643268"/>
              <a:ext cx="142908" cy="2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56" idx="2"/>
            <a:endCxn id="53" idx="0"/>
          </p:cNvCxnSpPr>
          <p:nvPr/>
        </p:nvCxnSpPr>
        <p:spPr>
          <a:xfrm flipH="1">
            <a:off x="5902325" y="3930650"/>
            <a:ext cx="1962150" cy="3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6" idx="2"/>
            <a:endCxn id="52" idx="0"/>
          </p:cNvCxnSpPr>
          <p:nvPr/>
        </p:nvCxnSpPr>
        <p:spPr>
          <a:xfrm>
            <a:off x="7864475" y="3930650"/>
            <a:ext cx="1773238" cy="36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3" idx="2"/>
            <a:endCxn id="47" idx="0"/>
          </p:cNvCxnSpPr>
          <p:nvPr/>
        </p:nvCxnSpPr>
        <p:spPr>
          <a:xfrm flipH="1">
            <a:off x="5022850" y="5286375"/>
            <a:ext cx="879475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3" idx="2"/>
            <a:endCxn id="49" idx="0"/>
          </p:cNvCxnSpPr>
          <p:nvPr/>
        </p:nvCxnSpPr>
        <p:spPr>
          <a:xfrm>
            <a:off x="5902325" y="5286375"/>
            <a:ext cx="9334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2"/>
            <a:endCxn id="50" idx="0"/>
          </p:cNvCxnSpPr>
          <p:nvPr/>
        </p:nvCxnSpPr>
        <p:spPr>
          <a:xfrm flipH="1">
            <a:off x="8747125" y="5287963"/>
            <a:ext cx="890588" cy="33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2" idx="2"/>
            <a:endCxn id="51" idx="0"/>
          </p:cNvCxnSpPr>
          <p:nvPr/>
        </p:nvCxnSpPr>
        <p:spPr>
          <a:xfrm>
            <a:off x="9637713" y="5287963"/>
            <a:ext cx="922337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229100" y="5640388"/>
          <a:ext cx="15875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042025" y="5622925"/>
          <a:ext cx="15875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953375" y="5622925"/>
          <a:ext cx="1587500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439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</a:tr>
              <a:tr h="200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</a:tr>
              <a:tr h="190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37" marB="0" anchor="ctr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9766300" y="5621338"/>
          <a:ext cx="15875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843963" y="4297363"/>
          <a:ext cx="15875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108575" y="4295775"/>
          <a:ext cx="15875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070725" y="2139950"/>
          <a:ext cx="1587500" cy="179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C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460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SPOJ Disjoint Subtrees (KAYKAY)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Pencarian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DP</a:t>
            </a:r>
            <a:r>
              <a:rPr lang="en-US" altLang="en-US" baseline="-25000" dirty="0" smtClean="0"/>
              <a:t>(v, c, n)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jadi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waktu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vertex V yang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child. Kita </a:t>
            </a:r>
            <a:r>
              <a:rPr lang="en-US" altLang="en-US" dirty="0" err="1" smtClean="0"/>
              <a:t>perlu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teknik</a:t>
            </a:r>
            <a:r>
              <a:rPr lang="en-US" altLang="en-US" dirty="0" smtClean="0"/>
              <a:t> DP </a:t>
            </a:r>
            <a:r>
              <a:rPr lang="en-US" altLang="en-US" dirty="0" err="1" smtClean="0"/>
              <a:t>sekali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lagi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DP2</a:t>
            </a:r>
            <a:r>
              <a:rPr lang="en-US" altLang="en-US" baseline="-25000" dirty="0" smtClean="0"/>
              <a:t>(cc, x, y)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optimal yang </a:t>
            </a:r>
            <a:r>
              <a:rPr lang="en-US" altLang="en-US" dirty="0" err="1" smtClean="0"/>
              <a:t>memenuhi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cc </a:t>
            </a:r>
            <a:r>
              <a:rPr lang="en-US" altLang="en-US" dirty="0" err="1" smtClean="0"/>
              <a:t>hingga</a:t>
            </a:r>
            <a:r>
              <a:rPr lang="en-US" altLang="en-US" dirty="0" smtClean="0"/>
              <a:t> child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-x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y vertex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anggota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sesuai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smtClean="0"/>
              <a:t> cc.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7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Office Mates (UOFTCG)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tree.</a:t>
            </a:r>
          </a:p>
          <a:p>
            <a:r>
              <a:rPr lang="en-US" dirty="0" smtClean="0"/>
              <a:t>Total vertex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tree = N</a:t>
            </a:r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tree </a:t>
            </a:r>
            <a:r>
              <a:rPr lang="en-US" dirty="0" err="1" smtClean="0"/>
              <a:t>memiliki</a:t>
            </a:r>
            <a:r>
              <a:rPr lang="en-US" dirty="0" smtClean="0"/>
              <a:t> K vertex,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K-1 edge.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merepresentasikan</a:t>
            </a:r>
            <a:r>
              <a:rPr lang="en-US" dirty="0" smtClean="0"/>
              <a:t> orang.</a:t>
            </a:r>
          </a:p>
          <a:p>
            <a:r>
              <a:rPr lang="en-US" dirty="0" smtClean="0"/>
              <a:t>Edge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orang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berteman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</a:t>
            </a:r>
            <a:r>
              <a:rPr lang="en-US" dirty="0" err="1" smtClean="0"/>
              <a:t>bersebelahan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Berapa</a:t>
            </a:r>
            <a:r>
              <a:rPr lang="en-US" dirty="0" smtClean="0"/>
              <a:t> minimal </a:t>
            </a:r>
            <a:r>
              <a:rPr lang="en-US" dirty="0" err="1" smtClean="0"/>
              <a:t>bangku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278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Office Mates (UOFTCG)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sz="2000" dirty="0" smtClean="0"/>
              <a:t>1</a:t>
            </a:r>
          </a:p>
          <a:p>
            <a:pPr marL="0" indent="0">
              <a:buNone/>
            </a:pPr>
            <a:r>
              <a:rPr lang="en-US" sz="2000" dirty="0" smtClean="0"/>
              <a:t>6 5</a:t>
            </a:r>
          </a:p>
          <a:p>
            <a:pPr marL="0" indent="0">
              <a:buNone/>
            </a:pPr>
            <a:r>
              <a:rPr lang="en-US" sz="2000" dirty="0" smtClean="0"/>
              <a:t>1 2</a:t>
            </a:r>
          </a:p>
          <a:p>
            <a:pPr marL="0" indent="0">
              <a:buNone/>
            </a:pPr>
            <a:r>
              <a:rPr lang="en-US" sz="2000" dirty="0" smtClean="0"/>
              <a:t>1 3</a:t>
            </a:r>
          </a:p>
          <a:p>
            <a:pPr marL="0" indent="0">
              <a:buNone/>
            </a:pPr>
            <a:r>
              <a:rPr lang="en-US" sz="2000" dirty="0" smtClean="0"/>
              <a:t>1 4</a:t>
            </a:r>
          </a:p>
          <a:p>
            <a:pPr marL="0" indent="0">
              <a:buNone/>
            </a:pPr>
            <a:r>
              <a:rPr lang="en-US" sz="2000" dirty="0" smtClean="0"/>
              <a:t>4 5</a:t>
            </a:r>
          </a:p>
          <a:p>
            <a:pPr marL="0" indent="0">
              <a:buNone/>
            </a:pPr>
            <a:r>
              <a:rPr lang="en-US" sz="2000" dirty="0" smtClean="0"/>
              <a:t>4 6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7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848072" y="1825625"/>
            <a:ext cx="3413243" cy="4345939"/>
            <a:chOff x="7848072" y="1825625"/>
            <a:chExt cx="3413243" cy="4345939"/>
          </a:xfrm>
        </p:grpSpPr>
        <p:grpSp>
          <p:nvGrpSpPr>
            <p:cNvPr id="4" name="Group 3"/>
            <p:cNvGrpSpPr/>
            <p:nvPr/>
          </p:nvGrpSpPr>
          <p:grpSpPr>
            <a:xfrm>
              <a:off x="7848072" y="1825625"/>
              <a:ext cx="3413243" cy="2872507"/>
              <a:chOff x="5715594" y="1534311"/>
              <a:chExt cx="3413243" cy="287250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651461" y="3803314"/>
                <a:ext cx="605641" cy="603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587329" y="2690440"/>
                <a:ext cx="605641" cy="603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651461" y="1534311"/>
                <a:ext cx="605641" cy="6035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9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651461" y="2690440"/>
                <a:ext cx="605641" cy="603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15594" y="2647185"/>
                <a:ext cx="605641" cy="603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523196" y="3803314"/>
                <a:ext cx="605641" cy="603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7" idx="3"/>
                <a:endCxn id="9" idx="7"/>
              </p:cNvCxnSpPr>
              <p:nvPr/>
            </p:nvCxnSpPr>
            <p:spPr>
              <a:xfrm flipH="1">
                <a:off x="6232541" y="2049434"/>
                <a:ext cx="507614" cy="686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4"/>
                <a:endCxn id="8" idx="0"/>
              </p:cNvCxnSpPr>
              <p:nvPr/>
            </p:nvCxnSpPr>
            <p:spPr>
              <a:xfrm>
                <a:off x="6954282" y="2137815"/>
                <a:ext cx="0" cy="552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6" idx="1"/>
              </p:cNvCxnSpPr>
              <p:nvPr/>
            </p:nvCxnSpPr>
            <p:spPr>
              <a:xfrm>
                <a:off x="7168408" y="2049434"/>
                <a:ext cx="507615" cy="729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3"/>
                <a:endCxn id="5" idx="7"/>
              </p:cNvCxnSpPr>
              <p:nvPr/>
            </p:nvCxnSpPr>
            <p:spPr>
              <a:xfrm flipH="1">
                <a:off x="7168408" y="3205563"/>
                <a:ext cx="507615" cy="686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6" idx="5"/>
                <a:endCxn id="10" idx="1"/>
              </p:cNvCxnSpPr>
              <p:nvPr/>
            </p:nvCxnSpPr>
            <p:spPr>
              <a:xfrm>
                <a:off x="8104276" y="3205563"/>
                <a:ext cx="507614" cy="686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7" name="Picture 3" descr="http://www.spoj.com/content/sourspinach:uoftc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282" y="5093018"/>
              <a:ext cx="3204821" cy="1078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3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Office Mates (UOFTCG)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DP:</a:t>
            </a:r>
          </a:p>
          <a:p>
            <a:pPr lvl="1"/>
            <a:r>
              <a:rPr lang="en-US" dirty="0" err="1" smtClean="0"/>
              <a:t>Posisi</a:t>
            </a:r>
            <a:r>
              <a:rPr lang="en-US" dirty="0" smtClean="0"/>
              <a:t> orang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(N)</a:t>
            </a:r>
          </a:p>
          <a:p>
            <a:pPr lvl="1"/>
            <a:r>
              <a:rPr lang="en-US" dirty="0" err="1" smtClean="0"/>
              <a:t>Apakah</a:t>
            </a:r>
            <a:r>
              <a:rPr lang="en-US" dirty="0" smtClean="0"/>
              <a:t> orang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temannya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(2)</a:t>
            </a:r>
            <a:endParaRPr lang="en-US" dirty="0"/>
          </a:p>
          <a:p>
            <a:pPr lvl="1"/>
            <a:r>
              <a:rPr lang="en-US" dirty="0" smtClean="0"/>
              <a:t>DP[N][2] = </a:t>
            </a:r>
            <a:r>
              <a:rPr lang="en-US" dirty="0" err="1" smtClean="0"/>
              <a:t>bangku</a:t>
            </a:r>
            <a:r>
              <a:rPr lang="en-US" dirty="0" smtClean="0"/>
              <a:t> minimal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orang </a:t>
            </a:r>
            <a:r>
              <a:rPr lang="en-US" dirty="0" err="1" smtClean="0"/>
              <a:t>ke</a:t>
            </a:r>
            <a:r>
              <a:rPr lang="en-US" dirty="0" smtClean="0"/>
              <a:t> N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temannya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sendirian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temannya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xmlns="" val="536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Office Mates (UOFTCG)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Rekurens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DP[N][0] = total minimal + </a:t>
            </a:r>
            <a:r>
              <a:rPr lang="en-US" dirty="0" err="1" smtClean="0"/>
              <a:t>selisih</a:t>
            </a:r>
            <a:r>
              <a:rPr lang="en-US" dirty="0" smtClean="0"/>
              <a:t>[0]</a:t>
            </a:r>
          </a:p>
          <a:p>
            <a:pPr lvl="1"/>
            <a:r>
              <a:rPr lang="en-US" dirty="0" smtClean="0"/>
              <a:t>DP[N][1] = total minimal + </a:t>
            </a:r>
            <a:r>
              <a:rPr lang="en-US" dirty="0" err="1" smtClean="0"/>
              <a:t>selisih</a:t>
            </a:r>
            <a:r>
              <a:rPr lang="en-US" dirty="0" smtClean="0"/>
              <a:t>[0] + </a:t>
            </a:r>
            <a:r>
              <a:rPr lang="en-US" dirty="0" err="1" smtClean="0"/>
              <a:t>selisih</a:t>
            </a:r>
            <a:r>
              <a:rPr lang="en-US" dirty="0" smtClean="0"/>
              <a:t>[1]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Selisih</a:t>
            </a:r>
            <a:r>
              <a:rPr lang="en-US" dirty="0" smtClean="0"/>
              <a:t>[0 / 1] = max</a:t>
            </a:r>
            <a:r>
              <a:rPr lang="en-US" baseline="-25000" dirty="0" smtClean="0"/>
              <a:t>i = 1 to N</a:t>
            </a:r>
            <a:r>
              <a:rPr lang="en-US" dirty="0" smtClean="0"/>
              <a:t>(DP[v</a:t>
            </a:r>
            <a:r>
              <a:rPr lang="en-US" baseline="-25000" dirty="0" smtClean="0"/>
              <a:t>i</a:t>
            </a:r>
            <a:r>
              <a:rPr lang="en-US" dirty="0" smtClean="0"/>
              <a:t>][0] - DP[v</a:t>
            </a:r>
            <a:r>
              <a:rPr lang="en-US" baseline="-25000" dirty="0" smtClean="0"/>
              <a:t>i</a:t>
            </a:r>
            <a:r>
              <a:rPr lang="en-US" dirty="0" smtClean="0"/>
              <a:t>][1])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4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Office Mates (UOFTCG)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Complexity: O(N) </a:t>
            </a:r>
          </a:p>
          <a:p>
            <a:r>
              <a:rPr lang="en-US" dirty="0" smtClean="0"/>
              <a:t>Time Complexity: O(N +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8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Hydra </a:t>
            </a:r>
            <a:r>
              <a:rPr lang="en-US" dirty="0" err="1" smtClean="0"/>
              <a:t>memiliki</a:t>
            </a:r>
            <a:r>
              <a:rPr lang="en-US" dirty="0" smtClean="0"/>
              <a:t> M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Boss.</a:t>
            </a:r>
          </a:p>
          <a:p>
            <a:r>
              <a:rPr lang="en-US" dirty="0" smtClean="0"/>
              <a:t>Boss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K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Boss minimal </a:t>
            </a:r>
            <a:r>
              <a:rPr lang="en-US" dirty="0" err="1" smtClean="0"/>
              <a:t>makan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ranting </a:t>
            </a:r>
            <a:r>
              <a:rPr lang="en-US" dirty="0" err="1" smtClean="0"/>
              <a:t>dimakan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hydra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makan</a:t>
            </a:r>
            <a:r>
              <a:rPr lang="en-US" dirty="0" smtClean="0">
                <a:sym typeface="Wingdings" pitchFamily="2" charset="2"/>
              </a:rPr>
              <a:t> ranting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illness.</a:t>
            </a:r>
          </a:p>
          <a:p>
            <a:r>
              <a:rPr lang="en-US" dirty="0" err="1" smtClean="0">
                <a:sym typeface="Wingdings" pitchFamily="2" charset="2"/>
              </a:rPr>
              <a:t>Tentukan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illness minimum!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804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SPOJ Greedy Hydra (DRAGON)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tree </a:t>
            </a:r>
            <a:r>
              <a:rPr lang="en-US" dirty="0" err="1" smtClean="0"/>
              <a:t>dengan</a:t>
            </a:r>
            <a:r>
              <a:rPr lang="en-US" dirty="0" smtClean="0"/>
              <a:t> vertex N.</a:t>
            </a:r>
          </a:p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M </a:t>
            </a:r>
            <a:r>
              <a:rPr lang="en-US" dirty="0" err="1" smtClean="0"/>
              <a:t>himpunan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K vertex.</a:t>
            </a:r>
          </a:p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minimal 1 vertex.</a:t>
            </a:r>
          </a:p>
          <a:p>
            <a:r>
              <a:rPr lang="en-US" dirty="0" smtClean="0"/>
              <a:t>Vertex root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vertex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edge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edge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diakumulasi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illness.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illness minimum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8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Microsoft Office PowerPoint</Application>
  <PresentationFormat>Custom</PresentationFormat>
  <Paragraphs>453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Dynamic Programming on Tree</vt:lpstr>
      <vt:lpstr>DP on Tree</vt:lpstr>
      <vt:lpstr>SPOJ Office Mates (UOFTCG)</vt:lpstr>
      <vt:lpstr>SPOJ Office Mates (UOFTCG)</vt:lpstr>
      <vt:lpstr>SPOJ Office Mates (UOFTCG)</vt:lpstr>
      <vt:lpstr>SPOJ Office Mates (UOFTCG)</vt:lpstr>
      <vt:lpstr>SPOJ Office Mates (UOFTCG)</vt:lpstr>
      <vt:lpstr>SPOJ Greedy Hydra (DRAGON)</vt:lpstr>
      <vt:lpstr>SPOJ Greedy Hydra (DRAGON)</vt:lpstr>
      <vt:lpstr>SPOJ Greedy Hydra (DRAGON)</vt:lpstr>
      <vt:lpstr>SPOJ Greedy Hydra (DRAGON)</vt:lpstr>
      <vt:lpstr>SPOJ Greedy Hydra (DRAGON)</vt:lpstr>
      <vt:lpstr>SPOJ Greedy Hydra (DRAGON)</vt:lpstr>
      <vt:lpstr>SPOJ Greedy Hydra (DRAGON)</vt:lpstr>
      <vt:lpstr>SPOJ Greedy Hydra (DRAGON)</vt:lpstr>
      <vt:lpstr>SPOJ Disjoint Subtrees (KAYKAY)</vt:lpstr>
      <vt:lpstr>SPOJ Disjoint Subtrees (KAYKAY)</vt:lpstr>
      <vt:lpstr>SPOJ Disjoint Subtrees (KAYKAY)</vt:lpstr>
      <vt:lpstr>SPOJ Disjoint Subtrees (KAYKAY)</vt:lpstr>
      <vt:lpstr>SPOJ Disjoint Subtrees (KAYKAY)</vt:lpstr>
      <vt:lpstr>SPOJ Disjoint Subtrees (KAYKAY)</vt:lpstr>
      <vt:lpstr>SPOJ Disjoint Subtrees (KAYKAY)</vt:lpstr>
      <vt:lpstr>SPOJ Disjoint Subtrees (KAYKAY)</vt:lpstr>
      <vt:lpstr>SPOJ Disjoint Subtrees (KAYKAY)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on Tree</dc:title>
  <dc:creator>fandiarahadian</dc:creator>
  <cp:lastModifiedBy>admin</cp:lastModifiedBy>
  <cp:revision>2</cp:revision>
  <dcterms:created xsi:type="dcterms:W3CDTF">2015-03-11T12:49:40Z</dcterms:created>
  <dcterms:modified xsi:type="dcterms:W3CDTF">2015-03-12T10:09:54Z</dcterms:modified>
</cp:coreProperties>
</file>