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73" r:id="rId4"/>
    <p:sldId id="257" r:id="rId5"/>
    <p:sldId id="264" r:id="rId6"/>
    <p:sldId id="263" r:id="rId7"/>
    <p:sldId id="258" r:id="rId8"/>
    <p:sldId id="259" r:id="rId9"/>
    <p:sldId id="260" r:id="rId10"/>
    <p:sldId id="272" r:id="rId11"/>
    <p:sldId id="262" r:id="rId12"/>
    <p:sldId id="265" r:id="rId13"/>
    <p:sldId id="267" r:id="rId14"/>
    <p:sldId id="268" r:id="rId15"/>
    <p:sldId id="269" r:id="rId16"/>
    <p:sldId id="270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FFBF-5938-4F80-87FD-FBAE65A2844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799F8-E3DF-4E53-9737-BBA50B94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799F8-E3DF-4E53-9737-BBA50B94F5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Elementary Number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Pelatnas 1 TOKI 2015</a:t>
            </a:r>
          </a:p>
          <a:p>
            <a:r>
              <a:rPr lang="id-ID" sz="2800" dirty="0" smtClean="0"/>
              <a:t>Ahmad Zaky </a:t>
            </a:r>
            <a:r>
              <a:rPr lang="id-ID" sz="2800" dirty="0"/>
              <a:t>(</a:t>
            </a:r>
            <a:r>
              <a:rPr lang="id-ID" sz="2800" dirty="0" smtClean="0"/>
              <a:t>TOMI 2010-2012)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63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Euler’s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 smtClean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45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Euclidean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id-ID" b="0" dirty="0" smtClean="0"/>
              </a:p>
              <a:p>
                <a:endParaRPr lang="id-ID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96381"/>
            <a:ext cx="5867400" cy="20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9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Extended Euclidean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Find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 smtClean="0"/>
                  <a:t> and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 smtClean="0"/>
                  <a:t> such that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d-ID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Computes sequence of remainders and quotients: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id-ID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id-ID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id-ID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 smtClean="0"/>
                  <a:t> and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&lt;|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9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Extended Euclidean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d-ID" dirty="0" smtClean="0"/>
                  <a:t>Also maintain two other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d-ID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d-ID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d-ID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d-ID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d-ID" dirty="0" smtClean="0"/>
              </a:p>
              <a:p>
                <a:endParaRPr lang="id-ID" dirty="0" smtClean="0"/>
              </a:p>
              <a:p>
                <a:r>
                  <a:rPr lang="id-ID" dirty="0" smtClean="0"/>
                  <a:t>We stop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d-ID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31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Extended Euclidean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17638"/>
            <a:ext cx="7202996" cy="44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Multiplicative Inverse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∗? (</m:t>
                    </m:r>
                    <m:r>
                      <m:rPr>
                        <m:sty m:val="p"/>
                      </m:rPr>
                      <a:rPr lang="id-ID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 smtClean="0"/>
              </a:p>
              <a:p>
                <a:endParaRPr lang="id-ID" dirty="0"/>
              </a:p>
              <a:p>
                <a:r>
                  <a:rPr lang="id-ID" dirty="0" smtClean="0"/>
                  <a:t>Fermat Little Theorem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?=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id-ID" dirty="0" smtClean="0"/>
              </a:p>
              <a:p>
                <a:endParaRPr lang="id-ID" dirty="0"/>
              </a:p>
              <a:p>
                <a:r>
                  <a:rPr lang="id-ID" dirty="0" smtClean="0"/>
                  <a:t>Extended Euclid</a:t>
                </a:r>
              </a:p>
              <a:p>
                <a:pPr marL="457200" lvl="1" indent="0">
                  <a:buNone/>
                </a:pPr>
                <a:r>
                  <a:rPr lang="id-ID" dirty="0" smtClean="0"/>
                  <a:t>Find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 smtClean="0"/>
                  <a:t> and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 smtClean="0"/>
                  <a:t> such that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𝑥𝑝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𝑦𝑏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d-ID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?=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15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Linear Diophantine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Find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 smtClean="0"/>
                  <a:t> and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 smtClean="0"/>
                  <a:t> satisfying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id-ID" dirty="0" smtClean="0"/>
              </a:p>
              <a:p>
                <a:endParaRPr lang="id-ID" dirty="0" smtClean="0"/>
              </a:p>
              <a:p>
                <a:r>
                  <a:rPr lang="id-ID" dirty="0" smtClean="0"/>
                  <a:t>Solution exists </a:t>
                </a:r>
                <a:r>
                  <a:rPr lang="id-ID" dirty="0" smtClean="0"/>
                  <a:t>iff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d-ID" dirty="0" smtClean="0"/>
                  <a:t> is divisible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 smtClean="0"/>
              </a:p>
              <a:p>
                <a:endParaRPr lang="id-ID" dirty="0" smtClean="0"/>
              </a:p>
              <a:p>
                <a:r>
                  <a:rPr lang="id-ID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dirty="0" smtClean="0"/>
                  <a:t> is a solution, then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id-ID" dirty="0" smtClean="0"/>
                  <a:t> is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09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Problem: Benefit (UVa11889)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Given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d-ID" dirty="0" smtClean="0"/>
                  <a:t> and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d-ID" dirty="0" smtClean="0"/>
                  <a:t>, find the smallest positive integer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dirty="0" smtClean="0"/>
                  <a:t> such that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𝑙𝑐𝑚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79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Problem: Permasalahan DP (P1 2014)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If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 smtClean="0"/>
                  <a:t> is known, then so is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How many values of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d-ID" dirty="0" smtClean="0"/>
                  <a:t> should be calculated to find all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id-ID" dirty="0" smtClean="0"/>
                  <a:t>,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74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Modular Arithmetic</a:t>
            </a:r>
          </a:p>
          <a:p>
            <a:r>
              <a:rPr lang="id-ID" dirty="0" smtClean="0"/>
              <a:t>Prime </a:t>
            </a:r>
            <a:r>
              <a:rPr lang="id-ID" dirty="0" smtClean="0"/>
              <a:t>Numbers</a:t>
            </a:r>
          </a:p>
          <a:p>
            <a:r>
              <a:rPr lang="id-ID" dirty="0" smtClean="0"/>
              <a:t>Multiplicative Functions</a:t>
            </a:r>
          </a:p>
          <a:p>
            <a:r>
              <a:rPr lang="id-ID" dirty="0" smtClean="0"/>
              <a:t>Euclidean Algorithm</a:t>
            </a:r>
          </a:p>
          <a:p>
            <a:r>
              <a:rPr lang="id-ID" smtClean="0"/>
              <a:t>Diophantine </a:t>
            </a:r>
            <a:r>
              <a:rPr lang="id-ID" smtClean="0"/>
              <a:t>Equations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9290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Modular Arithmetic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id-ID" dirty="0" smtClean="0"/>
                  <a:t> iff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dirty="0" smtClean="0"/>
                  <a:t> is divisible by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d-ID" dirty="0" smtClean="0"/>
              </a:p>
              <a:p>
                <a:endParaRPr lang="id-ID" dirty="0" smtClean="0"/>
              </a:p>
              <a:p>
                <a:r>
                  <a:rPr lang="id-ID" dirty="0" smtClean="0"/>
                  <a:t>If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d-ID" dirty="0" smtClean="0"/>
                  <a:t> and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 smtClean="0"/>
                  <a:t>,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 smtClean="0"/>
                  <a:t> for all integers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id-ID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?(</m:t>
                      </m:r>
                      <m:r>
                        <m:rPr>
                          <m:sty m:val="p"/>
                        </m:rP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3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Prime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Positive integers which have </a:t>
            </a:r>
            <a:r>
              <a:rPr lang="id-ID" dirty="0" smtClean="0"/>
              <a:t>exactly 2 positive </a:t>
            </a:r>
            <a:r>
              <a:rPr lang="id-ID" dirty="0" smtClean="0"/>
              <a:t>divisors</a:t>
            </a:r>
          </a:p>
          <a:p>
            <a:endParaRPr lang="id-ID" dirty="0"/>
          </a:p>
          <a:p>
            <a:r>
              <a:rPr lang="id-ID" dirty="0" smtClean="0"/>
              <a:t>2, 3, 5, 7, ...</a:t>
            </a:r>
          </a:p>
        </p:txBody>
      </p:sp>
    </p:spTree>
    <p:extLst>
      <p:ext uri="{BB962C8B-B14F-4D97-AF65-F5344CB8AC3E}">
        <p14:creationId xmlns:p14="http://schemas.microsoft.com/office/powerpoint/2010/main" val="266346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Primality Testing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d-ID" dirty="0" smtClean="0"/>
                  <a:t>Obvious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 smtClean="0"/>
                  <a:t> loop</a:t>
                </a:r>
              </a:p>
              <a:p>
                <a:endParaRPr lang="id-ID" dirty="0"/>
              </a:p>
              <a:p>
                <a:r>
                  <a:rPr lang="id-ID" dirty="0" smtClean="0"/>
                  <a:t>Sieve </a:t>
                </a:r>
                <a:r>
                  <a:rPr lang="id-ID" dirty="0" smtClean="0"/>
                  <a:t>Eratosthenes (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id-ID" dirty="0" smtClean="0"/>
                  <a:t>)</a:t>
                </a:r>
              </a:p>
              <a:p>
                <a:endParaRPr lang="id-ID" dirty="0" smtClean="0"/>
              </a:p>
              <a:p>
                <a:endParaRPr lang="id-ID" dirty="0" smtClean="0"/>
              </a:p>
              <a:p>
                <a:endParaRPr lang="id-ID" dirty="0"/>
              </a:p>
              <a:p>
                <a:endParaRPr lang="id-ID" dirty="0" smtClean="0"/>
              </a:p>
              <a:p>
                <a:pPr lvl="1"/>
                <a:r>
                  <a:rPr lang="id-ID" dirty="0" smtClean="0"/>
                  <a:t>It is fast; 186ms for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5334000" cy="19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4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Theorems </a:t>
            </a:r>
            <a:r>
              <a:rPr lang="id-ID" dirty="0" smtClean="0"/>
              <a:t>Involving Primes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Fermat Little Theorem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 smtClean="0"/>
                  <a:t> for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(</m:t>
                    </m:r>
                    <m:r>
                      <m:rPr>
                        <m:sty m:val="p"/>
                      </m:rP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 smtClean="0"/>
              </a:p>
              <a:p>
                <a:endParaRPr lang="id-ID" dirty="0" smtClean="0"/>
              </a:p>
              <a:p>
                <a:r>
                  <a:rPr lang="id-ID" dirty="0" smtClean="0"/>
                  <a:t>Wilson’s Theorem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≡−1 (</m:t>
                    </m:r>
                    <m:r>
                      <m:rPr>
                        <m:sty m:val="p"/>
                      </m:rP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 smtClean="0"/>
                  <a:t> if and only if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</a:t>
                </a:r>
                <a:r>
                  <a:rPr lang="id-ID" dirty="0" smtClean="0"/>
                  <a:t>isprime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32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Multiplicative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d-ID" dirty="0" smtClean="0"/>
                  <a:t> such that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 smtClean="0"/>
                  <a:t> for all relatively prime numbers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 smtClean="0"/>
                  <a:t> and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b="0" dirty="0" smtClean="0"/>
                  <a:t> (i.e.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id-ID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id-ID" b="0" dirty="0" smtClean="0"/>
              </a:p>
              <a:p>
                <a:endParaRPr lang="id-ID" dirty="0" smtClean="0"/>
              </a:p>
              <a:p>
                <a:r>
                  <a:rPr lang="id-ID" dirty="0" smtClean="0"/>
                  <a:t>Obvious example: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80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Sigma, Tau, Phi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 smtClean="0"/>
                  <a:t> denotes the </a:t>
                </a:r>
                <a:r>
                  <a:rPr lang="id-ID" i="1" dirty="0" smtClean="0"/>
                  <a:t>sum</a:t>
                </a:r>
                <a:r>
                  <a:rPr lang="id-ID" dirty="0" smtClean="0"/>
                  <a:t> of positive divisors of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 smtClean="0"/>
                  <a:t> denotes the </a:t>
                </a:r>
                <a:r>
                  <a:rPr lang="id-ID" i="1" dirty="0" smtClean="0"/>
                  <a:t>number</a:t>
                </a:r>
                <a:r>
                  <a:rPr lang="id-ID" dirty="0" smtClean="0"/>
                  <a:t> of positive divisors of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d-ID" dirty="0" smtClean="0"/>
                  <a:t> (also called </a:t>
                </a:r>
                <a:r>
                  <a:rPr lang="id-ID" i="1" dirty="0" smtClean="0"/>
                  <a:t>Euler totient function</a:t>
                </a:r>
                <a:r>
                  <a:rPr lang="id-ID" dirty="0" smtClean="0"/>
                  <a:t>) denotes the number of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 smtClean="0"/>
                  <a:t> such that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d-ID" dirty="0" smtClean="0"/>
              </a:p>
              <a:p>
                <a:endParaRPr lang="id-ID" dirty="0"/>
              </a:p>
              <a:p>
                <a:r>
                  <a:rPr lang="id-ID" dirty="0" smtClean="0"/>
                  <a:t>All of them are multiplicative functions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29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Sigma, Tau, Phi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Let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id-ID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nary>
                      <m:naryPr>
                        <m:chr m:val="∏"/>
                        <m:limLoc m:val="subSup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id-ID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41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248</Words>
  <Application>Microsoft Office PowerPoint</Application>
  <PresentationFormat>On-screen Show (4:3)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Elementary Number Theory</vt:lpstr>
      <vt:lpstr>Table of Contents</vt:lpstr>
      <vt:lpstr>Modular Arithmetic</vt:lpstr>
      <vt:lpstr>Prime Number</vt:lpstr>
      <vt:lpstr>Primality Testing</vt:lpstr>
      <vt:lpstr>Theorems Involving Primes</vt:lpstr>
      <vt:lpstr>Multiplicative Functions</vt:lpstr>
      <vt:lpstr>Sigma, Tau, Phi</vt:lpstr>
      <vt:lpstr>Sigma, Tau, Phi</vt:lpstr>
      <vt:lpstr>Euler’s Theorem</vt:lpstr>
      <vt:lpstr>Euclidean Algorithm</vt:lpstr>
      <vt:lpstr>Extended Euclidean Algorithm</vt:lpstr>
      <vt:lpstr>Extended Euclidean Algorithm</vt:lpstr>
      <vt:lpstr>Extended Euclidean Algorithm</vt:lpstr>
      <vt:lpstr>Multiplicative Inverse</vt:lpstr>
      <vt:lpstr>Linear Diophantine Equation</vt:lpstr>
      <vt:lpstr>Problem: Benefit (UVa11889)</vt:lpstr>
      <vt:lpstr>Problem: Permasalahan DP (P1 2014)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Number Theory</dc:title>
  <dc:creator>Zaky</dc:creator>
  <cp:lastModifiedBy>Ahmad Zaky</cp:lastModifiedBy>
  <cp:revision>21</cp:revision>
  <dcterms:created xsi:type="dcterms:W3CDTF">2006-08-16T00:00:00Z</dcterms:created>
  <dcterms:modified xsi:type="dcterms:W3CDTF">2014-10-29T14:27:43Z</dcterms:modified>
</cp:coreProperties>
</file>