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1" r:id="rId12"/>
    <p:sldId id="270" r:id="rId13"/>
    <p:sldId id="272" r:id="rId14"/>
    <p:sldId id="273" r:id="rId15"/>
    <p:sldId id="276" r:id="rId16"/>
    <p:sldId id="293" r:id="rId17"/>
    <p:sldId id="294" r:id="rId18"/>
    <p:sldId id="295" r:id="rId19"/>
    <p:sldId id="278" r:id="rId20"/>
    <p:sldId id="275" r:id="rId21"/>
    <p:sldId id="277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2" r:id="rId32"/>
    <p:sldId id="323" r:id="rId33"/>
    <p:sldId id="324" r:id="rId34"/>
    <p:sldId id="327" r:id="rId35"/>
    <p:sldId id="325" r:id="rId36"/>
    <p:sldId id="328" r:id="rId37"/>
    <p:sldId id="326" r:id="rId38"/>
    <p:sldId id="330" r:id="rId39"/>
    <p:sldId id="331" r:id="rId40"/>
    <p:sldId id="332" r:id="rId41"/>
    <p:sldId id="333" r:id="rId42"/>
    <p:sldId id="335" r:id="rId43"/>
    <p:sldId id="334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7" r:id="rId77"/>
    <p:sldId id="312" r:id="rId78"/>
    <p:sldId id="313" r:id="rId79"/>
    <p:sldId id="314" r:id="rId80"/>
    <p:sldId id="315" r:id="rId81"/>
    <p:sldId id="316" r:id="rId82"/>
    <p:sldId id="318" r:id="rId83"/>
    <p:sldId id="319" r:id="rId84"/>
    <p:sldId id="320" r:id="rId85"/>
    <p:sldId id="322" r:id="rId86"/>
    <p:sldId id="352" r:id="rId87"/>
    <p:sldId id="353" r:id="rId88"/>
    <p:sldId id="354" r:id="rId89"/>
    <p:sldId id="355" r:id="rId90"/>
    <p:sldId id="356" r:id="rId91"/>
    <p:sldId id="358" r:id="rId92"/>
    <p:sldId id="359" r:id="rId9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1D9B2-6EF3-4BEC-A5A9-AFD14E8AC942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08E7F-BECD-4F1A-A532-5500CDF5C23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7766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08E7F-BECD-4F1A-A532-5500CDF5C238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86100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729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884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283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4747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1310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6136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293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123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1486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55450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2605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59FA-3C39-4AA4-9DF1-69E7CBFD38A6}" type="datetimeFigureOut">
              <a:rPr lang="id-ID" smtClean="0"/>
              <a:pPr/>
              <a:t>24/04/2015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90DCB-0534-4E2C-8E43-0F117C346F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5576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Network Flow dan Bipartite Matching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716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 Flow</a:t>
            </a:r>
            <a:endParaRPr lang="id-ID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3528" y="2276872"/>
            <a:ext cx="4176464" cy="2211780"/>
            <a:chOff x="2264396" y="2647146"/>
            <a:chExt cx="4467844" cy="2211780"/>
          </a:xfrm>
        </p:grpSpPr>
        <p:sp>
          <p:nvSpPr>
            <p:cNvPr id="5" name="Oval 4"/>
            <p:cNvSpPr/>
            <p:nvPr/>
          </p:nvSpPr>
          <p:spPr>
            <a:xfrm>
              <a:off x="2264396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28377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895550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4</a:t>
              </a:r>
              <a:endParaRPr lang="id-ID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268634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528377" y="2647146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209008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473579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id-ID" sz="3600" b="1" dirty="0"/>
            </a:p>
          </p:txBody>
        </p:sp>
        <p:cxnSp>
          <p:nvCxnSpPr>
            <p:cNvPr id="20" name="Straight Arrow Connector 19"/>
            <p:cNvCxnSpPr>
              <a:stCxn id="5" idx="6"/>
              <a:endCxn id="13" idx="2"/>
            </p:cNvCxnSpPr>
            <p:nvPr/>
          </p:nvCxnSpPr>
          <p:spPr>
            <a:xfrm>
              <a:off x="2728002" y="3803445"/>
              <a:ext cx="8003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16" idx="2"/>
            </p:cNvCxnSpPr>
            <p:nvPr/>
          </p:nvCxnSpPr>
          <p:spPr>
            <a:xfrm flipV="1">
              <a:off x="2496199" y="2940662"/>
              <a:ext cx="1032178" cy="56926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6"/>
              <a:endCxn id="14" idx="2"/>
            </p:cNvCxnSpPr>
            <p:nvPr/>
          </p:nvCxnSpPr>
          <p:spPr>
            <a:xfrm>
              <a:off x="3991983" y="3803445"/>
              <a:ext cx="903567" cy="4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6"/>
              <a:endCxn id="15" idx="2"/>
            </p:cNvCxnSpPr>
            <p:nvPr/>
          </p:nvCxnSpPr>
          <p:spPr>
            <a:xfrm>
              <a:off x="5359156" y="3808397"/>
              <a:ext cx="9094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6"/>
              <a:endCxn id="14" idx="0"/>
            </p:cNvCxnSpPr>
            <p:nvPr/>
          </p:nvCxnSpPr>
          <p:spPr>
            <a:xfrm>
              <a:off x="3991983" y="2940662"/>
              <a:ext cx="1135370" cy="5742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4"/>
              <a:endCxn id="17" idx="2"/>
            </p:cNvCxnSpPr>
            <p:nvPr/>
          </p:nvCxnSpPr>
          <p:spPr>
            <a:xfrm>
              <a:off x="3760180" y="4096961"/>
              <a:ext cx="448828" cy="468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7" idx="6"/>
              <a:endCxn id="18" idx="2"/>
            </p:cNvCxnSpPr>
            <p:nvPr/>
          </p:nvCxnSpPr>
          <p:spPr>
            <a:xfrm>
              <a:off x="4672614" y="4565410"/>
              <a:ext cx="800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6"/>
              <a:endCxn id="15" idx="4"/>
            </p:cNvCxnSpPr>
            <p:nvPr/>
          </p:nvCxnSpPr>
          <p:spPr>
            <a:xfrm flipV="1">
              <a:off x="5937185" y="4101913"/>
              <a:ext cx="563252" cy="4634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49555" y="2987441"/>
              <a:ext cx="516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1</a:t>
              </a:r>
              <a:r>
                <a:rPr lang="id-ID" sz="1400" b="1" dirty="0" smtClean="0"/>
                <a:t>/3</a:t>
              </a:r>
              <a:endParaRPr lang="id-ID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43118" y="2987441"/>
              <a:ext cx="47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1</a:t>
              </a:r>
              <a:r>
                <a:rPr lang="id-ID" sz="1400" b="1" dirty="0" smtClean="0"/>
                <a:t>/3</a:t>
              </a:r>
              <a:endParaRPr lang="id-ID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11960" y="3501008"/>
              <a:ext cx="567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1/5</a:t>
              </a:r>
              <a:endParaRPr lang="id-ID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3808" y="3501008"/>
              <a:ext cx="499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1/1</a:t>
              </a:r>
              <a:endParaRPr lang="id-ID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7409" y="4211577"/>
              <a:ext cx="55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0/4</a:t>
              </a:r>
              <a:endParaRPr lang="id-ID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42515" y="4283585"/>
              <a:ext cx="580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0/2</a:t>
              </a:r>
              <a:endParaRPr lang="id-ID" sz="1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15986" y="4283585"/>
              <a:ext cx="47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0/3</a:t>
              </a:r>
              <a:endParaRPr lang="id-ID" sz="14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50611" y="3501008"/>
              <a:ext cx="565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2</a:t>
              </a:r>
              <a:r>
                <a:rPr lang="id-ID" sz="1400" b="1" dirty="0" smtClean="0"/>
                <a:t>/2</a:t>
              </a:r>
              <a:endParaRPr lang="id-ID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16016" y="2276872"/>
            <a:ext cx="4176464" cy="2211780"/>
            <a:chOff x="2264396" y="2647146"/>
            <a:chExt cx="4467844" cy="2211780"/>
          </a:xfrm>
        </p:grpSpPr>
        <p:sp>
          <p:nvSpPr>
            <p:cNvPr id="38" name="Oval 37"/>
            <p:cNvSpPr/>
            <p:nvPr/>
          </p:nvSpPr>
          <p:spPr>
            <a:xfrm>
              <a:off x="2264396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528377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895550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4</a:t>
              </a:r>
              <a:endParaRPr lang="id-ID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268634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528377" y="2647146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09008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473579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id-ID" sz="3600" b="1" dirty="0"/>
            </a:p>
          </p:txBody>
        </p:sp>
        <p:cxnSp>
          <p:nvCxnSpPr>
            <p:cNvPr id="48" name="Straight Arrow Connector 47"/>
            <p:cNvCxnSpPr>
              <a:stCxn id="40" idx="2"/>
              <a:endCxn id="38" idx="6"/>
            </p:cNvCxnSpPr>
            <p:nvPr/>
          </p:nvCxnSpPr>
          <p:spPr>
            <a:xfrm flipH="1">
              <a:off x="2728002" y="3803445"/>
              <a:ext cx="8003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8" idx="0"/>
              <a:endCxn id="44" idx="1"/>
            </p:cNvCxnSpPr>
            <p:nvPr/>
          </p:nvCxnSpPr>
          <p:spPr>
            <a:xfrm flipV="1">
              <a:off x="2496200" y="2733115"/>
              <a:ext cx="1100072" cy="7768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0" idx="6"/>
              <a:endCxn id="41" idx="2"/>
            </p:cNvCxnSpPr>
            <p:nvPr/>
          </p:nvCxnSpPr>
          <p:spPr>
            <a:xfrm>
              <a:off x="3991983" y="3803445"/>
              <a:ext cx="903567" cy="49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1" idx="1"/>
              <a:endCxn id="44" idx="6"/>
            </p:cNvCxnSpPr>
            <p:nvPr/>
          </p:nvCxnSpPr>
          <p:spPr>
            <a:xfrm flipH="1" flipV="1">
              <a:off x="3991983" y="2940662"/>
              <a:ext cx="971461" cy="6601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0" idx="4"/>
              <a:endCxn id="45" idx="2"/>
            </p:cNvCxnSpPr>
            <p:nvPr/>
          </p:nvCxnSpPr>
          <p:spPr>
            <a:xfrm>
              <a:off x="3760180" y="4096961"/>
              <a:ext cx="448828" cy="4684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5" idx="6"/>
              <a:endCxn id="47" idx="2"/>
            </p:cNvCxnSpPr>
            <p:nvPr/>
          </p:nvCxnSpPr>
          <p:spPr>
            <a:xfrm>
              <a:off x="4672614" y="4565410"/>
              <a:ext cx="80096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7" idx="6"/>
              <a:endCxn id="42" idx="4"/>
            </p:cNvCxnSpPr>
            <p:nvPr/>
          </p:nvCxnSpPr>
          <p:spPr>
            <a:xfrm flipV="1">
              <a:off x="5937185" y="4101913"/>
              <a:ext cx="563252" cy="4634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880650" y="2791162"/>
              <a:ext cx="26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21286" y="2791162"/>
              <a:ext cx="26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67223" y="3501950"/>
              <a:ext cx="26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4</a:t>
              </a:r>
              <a:endParaRPr lang="id-ID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57682" y="3501008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35896" y="4180516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83477" y="4221088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81513" y="4221088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3</a:t>
              </a:r>
              <a:endParaRPr lang="id-ID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76084" y="4612486"/>
            <a:ext cx="11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Graph Asli</a:t>
            </a:r>
            <a:endParaRPr lang="id-ID" dirty="0"/>
          </a:p>
        </p:txBody>
      </p:sp>
      <p:sp>
        <p:nvSpPr>
          <p:cNvPr id="73" name="TextBox 72"/>
          <p:cNvSpPr txBox="1"/>
          <p:nvPr/>
        </p:nvSpPr>
        <p:spPr>
          <a:xfrm>
            <a:off x="5891930" y="4581128"/>
            <a:ext cx="17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Residual Graph</a:t>
            </a:r>
            <a:endParaRPr lang="id-ID" dirty="0"/>
          </a:p>
        </p:txBody>
      </p:sp>
      <p:cxnSp>
        <p:nvCxnSpPr>
          <p:cNvPr id="24" name="Straight Connector 23"/>
          <p:cNvCxnSpPr>
            <a:stCxn id="2" idx="2"/>
          </p:cNvCxnSpPr>
          <p:nvPr/>
        </p:nvCxnSpPr>
        <p:spPr>
          <a:xfrm>
            <a:off x="4572000" y="1417638"/>
            <a:ext cx="0" cy="3767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  <a:endCxn id="40" idx="5"/>
          </p:cNvCxnSpPr>
          <p:nvPr/>
        </p:nvCxnSpPr>
        <p:spPr>
          <a:xfrm flipH="1" flipV="1">
            <a:off x="6267469" y="3640718"/>
            <a:ext cx="971571" cy="49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88224" y="3356992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cxnSp>
        <p:nvCxnSpPr>
          <p:cNvPr id="79" name="Straight Arrow Connector 78"/>
          <p:cNvCxnSpPr>
            <a:stCxn id="42" idx="2"/>
            <a:endCxn id="41" idx="6"/>
          </p:cNvCxnSpPr>
          <p:nvPr/>
        </p:nvCxnSpPr>
        <p:spPr>
          <a:xfrm flipH="1">
            <a:off x="7608945" y="3438123"/>
            <a:ext cx="8501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26837" y="3131676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6093296"/>
            <a:ext cx="109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Flow = 3</a:t>
            </a:r>
            <a:endParaRPr lang="id-ID" dirty="0"/>
          </a:p>
        </p:txBody>
      </p:sp>
      <p:sp>
        <p:nvSpPr>
          <p:cNvPr id="76" name="TextBox 75"/>
          <p:cNvSpPr txBox="1"/>
          <p:nvPr/>
        </p:nvSpPr>
        <p:spPr>
          <a:xfrm>
            <a:off x="4716016" y="515719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Terdapat sebuah path pada Residual Graph. Path = s – 1 – 4 – 2 – 3 – 5 – t.  </a:t>
            </a:r>
            <a:endParaRPr lang="id-ID" dirty="0"/>
          </a:p>
        </p:txBody>
      </p:sp>
      <p:sp>
        <p:nvSpPr>
          <p:cNvPr id="77" name="TextBox 76"/>
          <p:cNvSpPr txBox="1"/>
          <p:nvPr/>
        </p:nvSpPr>
        <p:spPr>
          <a:xfrm>
            <a:off x="6486677" y="2771636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cxnSp>
        <p:nvCxnSpPr>
          <p:cNvPr id="78" name="Straight Arrow Connector 77"/>
          <p:cNvCxnSpPr>
            <a:stCxn id="44" idx="7"/>
            <a:endCxn id="41" idx="0"/>
          </p:cNvCxnSpPr>
          <p:nvPr/>
        </p:nvCxnSpPr>
        <p:spPr>
          <a:xfrm>
            <a:off x="6267469" y="2362841"/>
            <a:ext cx="1124791" cy="7817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4" idx="2"/>
            <a:endCxn id="38" idx="7"/>
          </p:cNvCxnSpPr>
          <p:nvPr/>
        </p:nvCxnSpPr>
        <p:spPr>
          <a:xfrm flipH="1">
            <a:off x="5085921" y="2570388"/>
            <a:ext cx="811643" cy="6552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80112" y="2658114"/>
            <a:ext cx="245563" cy="1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4190" y="5230941"/>
            <a:ext cx="309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Tidak ada augmenting path lagi pada graph asli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5343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 Flow</a:t>
            </a:r>
            <a:endParaRPr lang="id-ID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3528" y="2276872"/>
            <a:ext cx="4176464" cy="2211780"/>
            <a:chOff x="2264396" y="2647146"/>
            <a:chExt cx="4467844" cy="2211780"/>
          </a:xfrm>
        </p:grpSpPr>
        <p:sp>
          <p:nvSpPr>
            <p:cNvPr id="5" name="Oval 4"/>
            <p:cNvSpPr/>
            <p:nvPr/>
          </p:nvSpPr>
          <p:spPr>
            <a:xfrm>
              <a:off x="2264396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28377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895550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4</a:t>
              </a:r>
              <a:endParaRPr lang="id-ID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268634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528377" y="2647146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209008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473579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id-ID" sz="3600" b="1" dirty="0"/>
            </a:p>
          </p:txBody>
        </p:sp>
        <p:cxnSp>
          <p:nvCxnSpPr>
            <p:cNvPr id="20" name="Straight Arrow Connector 19"/>
            <p:cNvCxnSpPr>
              <a:stCxn id="5" idx="6"/>
              <a:endCxn id="13" idx="2"/>
            </p:cNvCxnSpPr>
            <p:nvPr/>
          </p:nvCxnSpPr>
          <p:spPr>
            <a:xfrm>
              <a:off x="2728002" y="3803445"/>
              <a:ext cx="80037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16" idx="2"/>
            </p:cNvCxnSpPr>
            <p:nvPr/>
          </p:nvCxnSpPr>
          <p:spPr>
            <a:xfrm flipV="1">
              <a:off x="2496199" y="2940662"/>
              <a:ext cx="1032178" cy="56926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6"/>
              <a:endCxn id="14" idx="2"/>
            </p:cNvCxnSpPr>
            <p:nvPr/>
          </p:nvCxnSpPr>
          <p:spPr>
            <a:xfrm>
              <a:off x="3991983" y="3803445"/>
              <a:ext cx="903567" cy="4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6"/>
              <a:endCxn id="15" idx="2"/>
            </p:cNvCxnSpPr>
            <p:nvPr/>
          </p:nvCxnSpPr>
          <p:spPr>
            <a:xfrm>
              <a:off x="5359156" y="3808397"/>
              <a:ext cx="90947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6"/>
              <a:endCxn id="14" idx="0"/>
            </p:cNvCxnSpPr>
            <p:nvPr/>
          </p:nvCxnSpPr>
          <p:spPr>
            <a:xfrm>
              <a:off x="3991983" y="2940662"/>
              <a:ext cx="1135370" cy="5742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4"/>
              <a:endCxn id="17" idx="2"/>
            </p:cNvCxnSpPr>
            <p:nvPr/>
          </p:nvCxnSpPr>
          <p:spPr>
            <a:xfrm>
              <a:off x="3760180" y="4096961"/>
              <a:ext cx="448828" cy="4684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7" idx="6"/>
              <a:endCxn id="18" idx="2"/>
            </p:cNvCxnSpPr>
            <p:nvPr/>
          </p:nvCxnSpPr>
          <p:spPr>
            <a:xfrm>
              <a:off x="4672614" y="4565410"/>
              <a:ext cx="80096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6"/>
              <a:endCxn id="15" idx="4"/>
            </p:cNvCxnSpPr>
            <p:nvPr/>
          </p:nvCxnSpPr>
          <p:spPr>
            <a:xfrm flipV="1">
              <a:off x="5937185" y="4101913"/>
              <a:ext cx="563252" cy="4634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49555" y="2987441"/>
              <a:ext cx="516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1</a:t>
              </a:r>
              <a:r>
                <a:rPr lang="id-ID" sz="1400" b="1" dirty="0" smtClean="0"/>
                <a:t>/3</a:t>
              </a:r>
              <a:endParaRPr lang="id-ID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43118" y="2987441"/>
              <a:ext cx="47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1</a:t>
              </a:r>
              <a:r>
                <a:rPr lang="id-ID" sz="1400" b="1" dirty="0" smtClean="0"/>
                <a:t>/3</a:t>
              </a:r>
              <a:endParaRPr lang="id-ID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11960" y="3501008"/>
              <a:ext cx="567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0</a:t>
              </a:r>
              <a:r>
                <a:rPr lang="id-ID" sz="1400" b="1" dirty="0" smtClean="0"/>
                <a:t>/5</a:t>
              </a:r>
              <a:endParaRPr lang="id-ID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3808" y="3501008"/>
              <a:ext cx="499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1/1</a:t>
              </a:r>
              <a:endParaRPr lang="id-ID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7409" y="4211577"/>
              <a:ext cx="55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1</a:t>
              </a:r>
              <a:r>
                <a:rPr lang="id-ID" sz="1400" b="1" dirty="0" smtClean="0"/>
                <a:t>/4</a:t>
              </a:r>
              <a:endParaRPr lang="id-ID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42515" y="4283585"/>
              <a:ext cx="580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1</a:t>
              </a:r>
              <a:r>
                <a:rPr lang="id-ID" sz="1400" b="1" dirty="0" smtClean="0"/>
                <a:t>/2</a:t>
              </a:r>
              <a:endParaRPr lang="id-ID" sz="1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15986" y="4283585"/>
              <a:ext cx="47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1</a:t>
              </a:r>
              <a:r>
                <a:rPr lang="id-ID" sz="1400" b="1" dirty="0" smtClean="0"/>
                <a:t>/3</a:t>
              </a:r>
              <a:endParaRPr lang="id-ID" sz="14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50611" y="3501008"/>
              <a:ext cx="565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2</a:t>
              </a:r>
              <a:r>
                <a:rPr lang="id-ID" sz="1400" b="1" dirty="0" smtClean="0"/>
                <a:t>/2</a:t>
              </a:r>
              <a:endParaRPr lang="id-ID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76084" y="4612486"/>
            <a:ext cx="11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Graph Asli</a:t>
            </a:r>
            <a:endParaRPr lang="id-ID" dirty="0"/>
          </a:p>
        </p:txBody>
      </p:sp>
      <p:sp>
        <p:nvSpPr>
          <p:cNvPr id="73" name="TextBox 72"/>
          <p:cNvSpPr txBox="1"/>
          <p:nvPr/>
        </p:nvSpPr>
        <p:spPr>
          <a:xfrm>
            <a:off x="5891930" y="4581128"/>
            <a:ext cx="17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Residual Graph</a:t>
            </a:r>
            <a:endParaRPr lang="id-ID" dirty="0"/>
          </a:p>
        </p:txBody>
      </p:sp>
      <p:cxnSp>
        <p:nvCxnSpPr>
          <p:cNvPr id="24" name="Straight Connector 23"/>
          <p:cNvCxnSpPr>
            <a:stCxn id="2" idx="2"/>
          </p:cNvCxnSpPr>
          <p:nvPr/>
        </p:nvCxnSpPr>
        <p:spPr>
          <a:xfrm>
            <a:off x="4572000" y="1417638"/>
            <a:ext cx="0" cy="3767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50095" y="5733256"/>
            <a:ext cx="109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Flow = 3</a:t>
            </a:r>
            <a:endParaRPr lang="id-ID" dirty="0"/>
          </a:p>
        </p:txBody>
      </p:sp>
      <p:sp>
        <p:nvSpPr>
          <p:cNvPr id="83" name="TextBox 82"/>
          <p:cNvSpPr txBox="1"/>
          <p:nvPr/>
        </p:nvSpPr>
        <p:spPr>
          <a:xfrm>
            <a:off x="2843808" y="5363924"/>
            <a:ext cx="369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Tidak ada augmenting path dari s ke t</a:t>
            </a:r>
            <a:endParaRPr lang="id-ID" dirty="0"/>
          </a:p>
        </p:txBody>
      </p:sp>
      <p:cxnSp>
        <p:nvCxnSpPr>
          <p:cNvPr id="109" name="Straight Arrow Connector 108"/>
          <p:cNvCxnSpPr>
            <a:stCxn id="120" idx="2"/>
            <a:endCxn id="119" idx="6"/>
          </p:cNvCxnSpPr>
          <p:nvPr/>
        </p:nvCxnSpPr>
        <p:spPr>
          <a:xfrm flipH="1">
            <a:off x="7680953" y="3438123"/>
            <a:ext cx="8501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21" idx="7"/>
            <a:endCxn id="119" idx="0"/>
          </p:cNvCxnSpPr>
          <p:nvPr/>
        </p:nvCxnSpPr>
        <p:spPr>
          <a:xfrm>
            <a:off x="6339477" y="2362841"/>
            <a:ext cx="1124791" cy="78176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21" idx="2"/>
            <a:endCxn id="117" idx="7"/>
          </p:cNvCxnSpPr>
          <p:nvPr/>
        </p:nvCxnSpPr>
        <p:spPr>
          <a:xfrm flipH="1">
            <a:off x="5157929" y="2570388"/>
            <a:ext cx="811643" cy="6552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788024" y="2276872"/>
            <a:ext cx="4176464" cy="2211780"/>
            <a:chOff x="2411760" y="1844824"/>
            <a:chExt cx="4176464" cy="2211780"/>
          </a:xfrm>
        </p:grpSpPr>
        <p:grpSp>
          <p:nvGrpSpPr>
            <p:cNvPr id="113" name="Group 112"/>
            <p:cNvGrpSpPr/>
            <p:nvPr/>
          </p:nvGrpSpPr>
          <p:grpSpPr>
            <a:xfrm>
              <a:off x="2411760" y="1844824"/>
              <a:ext cx="4176464" cy="2211780"/>
              <a:chOff x="2264396" y="2647146"/>
              <a:chExt cx="4467844" cy="221178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264396" y="3509929"/>
                <a:ext cx="463606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s</a:t>
                </a:r>
                <a:endParaRPr lang="id-ID" b="1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528377" y="3509929"/>
                <a:ext cx="463606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2</a:t>
                </a:r>
                <a:endParaRPr lang="id-ID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895550" y="3514881"/>
                <a:ext cx="463606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4</a:t>
                </a:r>
                <a:endParaRPr lang="id-ID" b="1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6268634" y="3514881"/>
                <a:ext cx="463606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t</a:t>
                </a:r>
                <a:endParaRPr lang="id-ID" b="1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528377" y="2647146"/>
                <a:ext cx="463606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1</a:t>
                </a:r>
                <a:endParaRPr lang="id-ID" b="1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209008" y="4271894"/>
                <a:ext cx="463606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3</a:t>
                </a:r>
                <a:endParaRPr lang="id-ID" b="1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473579" y="4271894"/>
                <a:ext cx="463606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b="1" dirty="0" smtClean="0"/>
                  <a:t>5</a:t>
                </a:r>
                <a:endParaRPr lang="id-ID" sz="3600" b="1" dirty="0"/>
              </a:p>
            </p:txBody>
          </p:sp>
          <p:cxnSp>
            <p:nvCxnSpPr>
              <p:cNvPr id="124" name="Straight Arrow Connector 123"/>
              <p:cNvCxnSpPr>
                <a:stCxn id="118" idx="2"/>
                <a:endCxn id="117" idx="6"/>
              </p:cNvCxnSpPr>
              <p:nvPr/>
            </p:nvCxnSpPr>
            <p:spPr>
              <a:xfrm flipH="1">
                <a:off x="2728002" y="3803445"/>
                <a:ext cx="800375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17" idx="0"/>
                <a:endCxn id="121" idx="1"/>
              </p:cNvCxnSpPr>
              <p:nvPr/>
            </p:nvCxnSpPr>
            <p:spPr>
              <a:xfrm flipV="1">
                <a:off x="2496200" y="2733115"/>
                <a:ext cx="1100072" cy="77681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118" idx="6"/>
                <a:endCxn id="119" idx="2"/>
              </p:cNvCxnSpPr>
              <p:nvPr/>
            </p:nvCxnSpPr>
            <p:spPr>
              <a:xfrm>
                <a:off x="3991983" y="3803445"/>
                <a:ext cx="903567" cy="49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19" idx="1"/>
                <a:endCxn id="121" idx="6"/>
              </p:cNvCxnSpPr>
              <p:nvPr/>
            </p:nvCxnSpPr>
            <p:spPr>
              <a:xfrm flipH="1" flipV="1">
                <a:off x="3991983" y="2940662"/>
                <a:ext cx="971461" cy="6601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22" idx="2"/>
                <a:endCxn id="118" idx="4"/>
              </p:cNvCxnSpPr>
              <p:nvPr/>
            </p:nvCxnSpPr>
            <p:spPr>
              <a:xfrm flipH="1" flipV="1">
                <a:off x="3760181" y="4096961"/>
                <a:ext cx="448827" cy="468449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3" idx="3"/>
                <a:endCxn id="122" idx="5"/>
              </p:cNvCxnSpPr>
              <p:nvPr/>
            </p:nvCxnSpPr>
            <p:spPr>
              <a:xfrm flipH="1">
                <a:off x="4604720" y="4772957"/>
                <a:ext cx="936752" cy="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20" idx="4"/>
                <a:endCxn id="123" idx="6"/>
              </p:cNvCxnSpPr>
              <p:nvPr/>
            </p:nvCxnSpPr>
            <p:spPr>
              <a:xfrm flipH="1">
                <a:off x="5937185" y="4101913"/>
                <a:ext cx="563253" cy="463497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2880650" y="2791162"/>
                <a:ext cx="26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 smtClean="0"/>
                  <a:t>1</a:t>
                </a:r>
                <a:endParaRPr lang="id-ID" b="1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421286" y="2791162"/>
                <a:ext cx="26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 smtClean="0"/>
                  <a:t>1</a:t>
                </a:r>
                <a:endParaRPr lang="id-ID" b="1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267223" y="3501950"/>
                <a:ext cx="26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/>
                  <a:t>5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957682" y="3501008"/>
                <a:ext cx="262695" cy="194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/>
                  <a:t>1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635896" y="4180516"/>
                <a:ext cx="26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 smtClean="0"/>
                  <a:t>1</a:t>
                </a:r>
                <a:endParaRPr lang="id-ID" b="1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83477" y="4221088"/>
                <a:ext cx="26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 smtClean="0"/>
                  <a:t>1</a:t>
                </a:r>
                <a:endParaRPr lang="id-ID" b="1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181513" y="4221088"/>
                <a:ext cx="26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/>
                  <a:t>1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5622581" y="2699628"/>
              <a:ext cx="24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82421" y="2339588"/>
              <a:ext cx="24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2</a:t>
              </a:r>
              <a:endParaRPr lang="id-ID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75856" y="2226066"/>
              <a:ext cx="24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2</a:t>
              </a:r>
              <a:endParaRPr lang="id-ID" b="1" dirty="0"/>
            </a:p>
          </p:txBody>
        </p:sp>
      </p:grpSp>
      <p:cxnSp>
        <p:nvCxnSpPr>
          <p:cNvPr id="138" name="Straight Arrow Connector 137"/>
          <p:cNvCxnSpPr>
            <a:stCxn id="118" idx="5"/>
            <a:endCxn id="122" idx="1"/>
          </p:cNvCxnSpPr>
          <p:nvPr/>
        </p:nvCxnSpPr>
        <p:spPr>
          <a:xfrm>
            <a:off x="6339477" y="3640718"/>
            <a:ext cx="329803" cy="3468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2" idx="6"/>
            <a:endCxn id="123" idx="2"/>
          </p:cNvCxnSpPr>
          <p:nvPr/>
        </p:nvCxnSpPr>
        <p:spPr>
          <a:xfrm>
            <a:off x="7039185" y="4195136"/>
            <a:ext cx="7487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7"/>
            <a:endCxn id="120" idx="3"/>
          </p:cNvCxnSpPr>
          <p:nvPr/>
        </p:nvCxnSpPr>
        <p:spPr>
          <a:xfrm flipV="1">
            <a:off x="8157818" y="3645670"/>
            <a:ext cx="436765" cy="34191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100392" y="3522210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350773" y="4314298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414669" y="3522210"/>
            <a:ext cx="245563" cy="1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3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xmlns="" val="37156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Algoritma (Ford Fulkerson’s Method)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000" dirty="0"/>
              <a:t>s</a:t>
            </a:r>
            <a:r>
              <a:rPr lang="id-ID" sz="2000" dirty="0" smtClean="0"/>
              <a:t>et directed residual graph dengan kapasitas edge = weight pada graph asli</a:t>
            </a:r>
          </a:p>
          <a:p>
            <a:pPr marL="0" indent="0">
              <a:buNone/>
            </a:pPr>
            <a:r>
              <a:rPr lang="id-ID" sz="2000" dirty="0"/>
              <a:t>m</a:t>
            </a:r>
            <a:r>
              <a:rPr lang="id-ID" sz="2000" dirty="0" smtClean="0"/>
              <a:t>f= 0		// mf merupakan maximum flow</a:t>
            </a:r>
          </a:p>
          <a:p>
            <a:pPr marL="0" indent="0">
              <a:buNone/>
            </a:pPr>
            <a:r>
              <a:rPr lang="id-ID" sz="2000" dirty="0" smtClean="0"/>
              <a:t>while(terdapat augmenting path p dari s ke t) {</a:t>
            </a:r>
          </a:p>
          <a:p>
            <a:pPr marL="0" indent="0">
              <a:buNone/>
            </a:pPr>
            <a:r>
              <a:rPr lang="id-ID" sz="2000" dirty="0" smtClean="0"/>
              <a:t>	1. dapatkan nilai f, nilai minimum weight edge yang terdapat pada p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2. kurangi kapasitas dari forward edge (misalkan i -&gt; j ) yang terdapat 	pada p sebanyak f</a:t>
            </a:r>
          </a:p>
          <a:p>
            <a:pPr marL="0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3. tambahkan kapasitas backward edge (misalkan j -&gt; i) yang 	terdapat pada p sebanyak f</a:t>
            </a:r>
          </a:p>
          <a:p>
            <a:pPr marL="0" indent="0">
              <a:buNone/>
            </a:pPr>
            <a:r>
              <a:rPr lang="id-ID" sz="2000" dirty="0"/>
              <a:t>m</a:t>
            </a:r>
            <a:r>
              <a:rPr lang="id-ID" sz="2000" dirty="0" smtClean="0"/>
              <a:t>f += f</a:t>
            </a:r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}</a:t>
            </a:r>
          </a:p>
          <a:p>
            <a:pPr marL="0" indent="0">
              <a:buNone/>
            </a:pPr>
            <a:r>
              <a:rPr lang="id-ID" sz="2000" dirty="0"/>
              <a:t>o</a:t>
            </a:r>
            <a:r>
              <a:rPr lang="id-ID" sz="2000" dirty="0" smtClean="0"/>
              <a:t>utput mf</a:t>
            </a:r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Kompleksitas waktu : O(|f*|E). Dimana |f*| merupakan nilai max flow dari mf.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39594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Algoritma (Ford Fulkerson’s Method)</a:t>
            </a:r>
            <a:endParaRPr lang="id-ID" sz="36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858900" y="1628800"/>
            <a:ext cx="1737569" cy="2016224"/>
            <a:chOff x="858900" y="1628800"/>
            <a:chExt cx="1737569" cy="2016224"/>
          </a:xfrm>
        </p:grpSpPr>
        <p:cxnSp>
          <p:nvCxnSpPr>
            <p:cNvPr id="30" name="Straight Arrow Connector 29"/>
            <p:cNvCxnSpPr>
              <a:stCxn id="9" idx="4"/>
              <a:endCxn id="6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s</a:t>
                  </a:r>
                  <a:endParaRPr lang="id-ID" b="1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t</a:t>
                  </a:r>
                  <a:endParaRPr lang="id-ID" b="1" dirty="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12" name="Straight Arrow Connector 11"/>
                <p:cNvCxnSpPr>
                  <a:stCxn id="5" idx="4"/>
                  <a:endCxn id="6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5" idx="0"/>
                  <a:endCxn id="9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6" idx="6"/>
                  <a:endCxn id="7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9" idx="6"/>
                  <a:endCxn id="7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2936422" y="4059090"/>
                  <a:ext cx="516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082804" y="2863170"/>
                  <a:ext cx="584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37094" y="3419489"/>
                  <a:ext cx="499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</a:t>
                  </a:r>
                  <a:endParaRPr lang="id-ID" sz="1400" b="1" dirty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076224" y="3700089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100</a:t>
                </a:r>
                <a:endParaRPr lang="id-ID" sz="1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87655" y="2492896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100</a:t>
                </a:r>
                <a:endParaRPr lang="id-ID" sz="1400" b="1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618407" y="1628800"/>
            <a:ext cx="1737569" cy="2016224"/>
            <a:chOff x="858900" y="1628800"/>
            <a:chExt cx="1737569" cy="2016224"/>
          </a:xfrm>
        </p:grpSpPr>
        <p:cxnSp>
          <p:nvCxnSpPr>
            <p:cNvPr id="83" name="Straight Arrow Connector 82"/>
            <p:cNvCxnSpPr>
              <a:stCxn id="91" idx="4"/>
              <a:endCxn id="89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s</a:t>
                  </a:r>
                  <a:endParaRPr lang="id-ID" b="1" dirty="0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t</a:t>
                  </a:r>
                  <a:endParaRPr lang="id-ID" b="1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92" name="Straight Arrow Connector 91"/>
                <p:cNvCxnSpPr>
                  <a:stCxn id="88" idx="4"/>
                  <a:endCxn id="89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88" idx="0"/>
                  <a:endCxn id="91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89" idx="6"/>
                  <a:endCxn id="90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>
                  <a:stCxn id="91" idx="6"/>
                  <a:endCxn id="90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2936422" y="4059090"/>
                  <a:ext cx="516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082804" y="2863170"/>
                  <a:ext cx="584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3537094" y="3419489"/>
                  <a:ext cx="499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</a:t>
                  </a:r>
                  <a:endParaRPr lang="id-ID" sz="1400" b="1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2076224" y="3700089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100</a:t>
                </a:r>
                <a:endParaRPr lang="id-ID" sz="14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87655" y="2492896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100</a:t>
                </a:r>
                <a:endParaRPr lang="id-ID" sz="1400" b="1" dirty="0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4355976" y="1628800"/>
            <a:ext cx="1737569" cy="2016224"/>
            <a:chOff x="858900" y="1628800"/>
            <a:chExt cx="1737569" cy="2016224"/>
          </a:xfrm>
        </p:grpSpPr>
        <p:cxnSp>
          <p:nvCxnSpPr>
            <p:cNvPr id="100" name="Straight Arrow Connector 99"/>
            <p:cNvCxnSpPr>
              <a:stCxn id="106" idx="0"/>
              <a:endCxn id="108" idx="4"/>
            </p:cNvCxnSpPr>
            <p:nvPr/>
          </p:nvCxnSpPr>
          <p:spPr>
            <a:xfrm flipV="1">
              <a:off x="1669195" y="2215832"/>
              <a:ext cx="0" cy="8421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s</a:t>
                  </a:r>
                  <a:endParaRPr lang="id-ID" b="1" dirty="0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t</a:t>
                  </a:r>
                  <a:endParaRPr lang="id-ID" b="1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109" name="Straight Arrow Connector 108"/>
                <p:cNvCxnSpPr>
                  <a:stCxn id="105" idx="4"/>
                  <a:endCxn id="106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stCxn id="105" idx="0"/>
                  <a:endCxn id="108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06" idx="6"/>
                  <a:endCxn id="107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>
                  <a:stCxn id="108" idx="6"/>
                  <a:endCxn id="107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2936422" y="4059090"/>
                  <a:ext cx="516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4082804" y="2863170"/>
                  <a:ext cx="584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537094" y="3419489"/>
                  <a:ext cx="499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</a:t>
                  </a:r>
                  <a:endParaRPr lang="id-ID" sz="1400" b="1" dirty="0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2076224" y="3700089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99</a:t>
                </a:r>
                <a:endParaRPr lang="id-ID" sz="1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987655" y="2492896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99</a:t>
                </a:r>
                <a:endParaRPr lang="id-ID" sz="1400" b="1" dirty="0"/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6156176" y="1628800"/>
            <a:ext cx="1737569" cy="2016224"/>
            <a:chOff x="858900" y="1628800"/>
            <a:chExt cx="1737569" cy="2016224"/>
          </a:xfrm>
        </p:grpSpPr>
        <p:cxnSp>
          <p:nvCxnSpPr>
            <p:cNvPr id="117" name="Straight Arrow Connector 116"/>
            <p:cNvCxnSpPr>
              <a:stCxn id="125" idx="4"/>
              <a:endCxn id="123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s</a:t>
                  </a:r>
                  <a:endParaRPr lang="id-ID" b="1" dirty="0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t</a:t>
                  </a:r>
                  <a:endParaRPr lang="id-ID" b="1" dirty="0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126" name="Straight Arrow Connector 125"/>
                <p:cNvCxnSpPr>
                  <a:stCxn id="122" idx="4"/>
                  <a:endCxn id="123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stCxn id="122" idx="0"/>
                  <a:endCxn id="125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stCxn id="123" idx="6"/>
                  <a:endCxn id="124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>
                  <a:stCxn id="125" idx="6"/>
                  <a:endCxn id="124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/>
                <p:cNvSpPr txBox="1"/>
                <p:nvPr/>
              </p:nvSpPr>
              <p:spPr>
                <a:xfrm>
                  <a:off x="2936422" y="4059090"/>
                  <a:ext cx="516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99</a:t>
                  </a:r>
                  <a:endParaRPr lang="id-ID" sz="1400" b="1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082804" y="2863170"/>
                  <a:ext cx="584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99</a:t>
                  </a:r>
                  <a:endParaRPr lang="id-ID" sz="1400" b="1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537094" y="3419489"/>
                  <a:ext cx="499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</a:t>
                  </a:r>
                  <a:endParaRPr lang="id-ID" sz="1400" b="1" dirty="0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2076224" y="3700089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99</a:t>
                </a:r>
                <a:endParaRPr lang="id-ID" sz="1400" b="1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87655" y="2492896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99</a:t>
                </a:r>
                <a:endParaRPr lang="id-ID" sz="1400" b="1" dirty="0"/>
              </a:p>
            </p:txBody>
          </p:sp>
        </p:grpSp>
      </p:grpSp>
      <p:cxnSp>
        <p:nvCxnSpPr>
          <p:cNvPr id="137" name="Straight Connector 136"/>
          <p:cNvCxnSpPr/>
          <p:nvPr/>
        </p:nvCxnSpPr>
        <p:spPr>
          <a:xfrm>
            <a:off x="4074821" y="3789040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192453" y="3818964"/>
            <a:ext cx="369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198 iterasi kemudian</a:t>
            </a:r>
            <a:endParaRPr lang="id-ID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3266479" y="4365104"/>
            <a:ext cx="1737569" cy="2016224"/>
            <a:chOff x="858900" y="1628800"/>
            <a:chExt cx="1737569" cy="2016224"/>
          </a:xfrm>
        </p:grpSpPr>
        <p:cxnSp>
          <p:nvCxnSpPr>
            <p:cNvPr id="144" name="Straight Arrow Connector 143"/>
            <p:cNvCxnSpPr>
              <a:stCxn id="152" idx="4"/>
              <a:endCxn id="150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s</a:t>
                  </a:r>
                  <a:endParaRPr lang="id-ID" b="1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t</a:t>
                  </a:r>
                  <a:endParaRPr lang="id-ID" b="1" dirty="0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153" name="Straight Arrow Connector 152"/>
                <p:cNvCxnSpPr>
                  <a:stCxn id="149" idx="4"/>
                  <a:endCxn id="150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49" idx="0"/>
                  <a:endCxn id="152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>
                  <a:stCxn id="150" idx="6"/>
                  <a:endCxn id="151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/>
                <p:cNvCxnSpPr>
                  <a:stCxn id="152" idx="6"/>
                  <a:endCxn id="151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/>
                <p:cNvSpPr txBox="1"/>
                <p:nvPr/>
              </p:nvSpPr>
              <p:spPr>
                <a:xfrm>
                  <a:off x="2936422" y="4059090"/>
                  <a:ext cx="516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0</a:t>
                  </a: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4082804" y="2863170"/>
                  <a:ext cx="584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0</a:t>
                  </a: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3537094" y="3419489"/>
                  <a:ext cx="499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</a:t>
                  </a:r>
                  <a:endParaRPr lang="id-ID" sz="1400" b="1" dirty="0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2076224" y="3700089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0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87655" y="2492896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201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Algoritma (Edmonds Karp)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Menggunakan BFS untuk menemukan shortest augmenting path.</a:t>
            </a:r>
          </a:p>
          <a:p>
            <a:r>
              <a:rPr lang="id-ID" sz="2800" dirty="0" smtClean="0"/>
              <a:t>Setelah O(V E) kali BFS. Tidak akan ada lagi augmenting path yang tersisa.</a:t>
            </a:r>
          </a:p>
          <a:p>
            <a:r>
              <a:rPr lang="id-ID" sz="2800" dirty="0" smtClean="0"/>
              <a:t>Setiap BFS berjalan O(E) pada flow graph.</a:t>
            </a:r>
          </a:p>
          <a:p>
            <a:r>
              <a:rPr lang="id-ID" sz="2800" dirty="0" smtClean="0"/>
              <a:t>Kompleksitas waktu : O(V E2).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xmlns="" val="24646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Algoritma (Edmonds Karp)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993539" y="2204864"/>
            <a:ext cx="1737569" cy="2016224"/>
            <a:chOff x="858900" y="1628800"/>
            <a:chExt cx="1737569" cy="2016224"/>
          </a:xfrm>
        </p:grpSpPr>
        <p:cxnSp>
          <p:nvCxnSpPr>
            <p:cNvPr id="30" name="Straight Arrow Connector 29"/>
            <p:cNvCxnSpPr>
              <a:stCxn id="9" idx="4"/>
              <a:endCxn id="6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s</a:t>
                  </a:r>
                  <a:endParaRPr lang="id-ID" b="1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t</a:t>
                  </a:r>
                  <a:endParaRPr lang="id-ID" b="1" dirty="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12" name="Straight Arrow Connector 11"/>
                <p:cNvCxnSpPr>
                  <a:stCxn id="5" idx="4"/>
                  <a:endCxn id="6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5" idx="0"/>
                  <a:endCxn id="9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6" idx="6"/>
                  <a:endCxn id="7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9" idx="6"/>
                  <a:endCxn id="7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2936422" y="4059090"/>
                  <a:ext cx="516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082804" y="2863170"/>
                  <a:ext cx="584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37094" y="3419489"/>
                  <a:ext cx="499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</a:t>
                  </a:r>
                  <a:endParaRPr lang="id-ID" sz="1400" b="1" dirty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076224" y="3700089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100</a:t>
                </a:r>
                <a:endParaRPr lang="id-ID" sz="1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87655" y="2492896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100</a:t>
                </a:r>
                <a:endParaRPr lang="id-ID" sz="1400" b="1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753046" y="2204864"/>
            <a:ext cx="1737569" cy="2016224"/>
            <a:chOff x="858900" y="1628800"/>
            <a:chExt cx="1737569" cy="2016224"/>
          </a:xfrm>
        </p:grpSpPr>
        <p:cxnSp>
          <p:nvCxnSpPr>
            <p:cNvPr id="83" name="Straight Arrow Connector 82"/>
            <p:cNvCxnSpPr>
              <a:stCxn id="91" idx="4"/>
              <a:endCxn id="89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s</a:t>
                  </a:r>
                  <a:endParaRPr lang="id-ID" b="1" dirty="0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t</a:t>
                  </a:r>
                  <a:endParaRPr lang="id-ID" b="1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92" name="Straight Arrow Connector 91"/>
                <p:cNvCxnSpPr>
                  <a:stCxn id="88" idx="4"/>
                  <a:endCxn id="89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88" idx="0"/>
                  <a:endCxn id="91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89" idx="6"/>
                  <a:endCxn id="90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>
                  <a:stCxn id="91" idx="6"/>
                  <a:endCxn id="90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2936422" y="4059090"/>
                  <a:ext cx="516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082804" y="2863170"/>
                  <a:ext cx="584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3537094" y="3419489"/>
                  <a:ext cx="499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</a:t>
                  </a:r>
                  <a:endParaRPr lang="id-ID" sz="1400" b="1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2076224" y="3700089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100</a:t>
                </a:r>
                <a:endParaRPr lang="id-ID" sz="14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87655" y="2492896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100</a:t>
                </a:r>
                <a:endParaRPr lang="id-ID" sz="1400" b="1" dirty="0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4490615" y="2204864"/>
            <a:ext cx="1737569" cy="2016224"/>
            <a:chOff x="858900" y="1628800"/>
            <a:chExt cx="1737569" cy="2016224"/>
          </a:xfrm>
        </p:grpSpPr>
        <p:cxnSp>
          <p:nvCxnSpPr>
            <p:cNvPr id="100" name="Straight Arrow Connector 99"/>
            <p:cNvCxnSpPr>
              <a:stCxn id="108" idx="4"/>
              <a:endCxn id="106" idx="0"/>
            </p:cNvCxnSpPr>
            <p:nvPr/>
          </p:nvCxnSpPr>
          <p:spPr>
            <a:xfrm>
              <a:off x="1669195" y="2215832"/>
              <a:ext cx="0" cy="842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s</a:t>
                  </a:r>
                  <a:endParaRPr lang="id-ID" b="1" dirty="0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t</a:t>
                  </a:r>
                  <a:endParaRPr lang="id-ID" b="1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109" name="Straight Arrow Connector 108"/>
                <p:cNvCxnSpPr>
                  <a:stCxn id="105" idx="4"/>
                  <a:endCxn id="106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stCxn id="105" idx="0"/>
                  <a:endCxn id="108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06" idx="6"/>
                  <a:endCxn id="107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>
                  <a:stCxn id="108" idx="6"/>
                  <a:endCxn id="107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2936422" y="4059090"/>
                  <a:ext cx="516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100</a:t>
                  </a:r>
                  <a:endParaRPr lang="id-ID" sz="14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4082804" y="2863170"/>
                  <a:ext cx="584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0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537094" y="3419489"/>
                  <a:ext cx="499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</a:t>
                  </a:r>
                  <a:endParaRPr lang="id-ID" sz="1400" b="1" dirty="0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2076224" y="3700089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100</a:t>
                </a:r>
                <a:endParaRPr lang="id-ID" sz="1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987655" y="2492896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0</a:t>
                </a: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6290815" y="2204864"/>
            <a:ext cx="1737569" cy="2016224"/>
            <a:chOff x="858900" y="1628800"/>
            <a:chExt cx="1737569" cy="2016224"/>
          </a:xfrm>
        </p:grpSpPr>
        <p:cxnSp>
          <p:nvCxnSpPr>
            <p:cNvPr id="117" name="Straight Arrow Connector 116"/>
            <p:cNvCxnSpPr>
              <a:stCxn id="125" idx="4"/>
              <a:endCxn id="123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s</a:t>
                  </a:r>
                  <a:endParaRPr lang="id-ID" b="1" dirty="0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t</a:t>
                  </a:r>
                  <a:endParaRPr lang="id-ID" b="1" dirty="0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126" name="Straight Arrow Connector 125"/>
                <p:cNvCxnSpPr>
                  <a:stCxn id="122" idx="4"/>
                  <a:endCxn id="123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stCxn id="122" idx="0"/>
                  <a:endCxn id="125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stCxn id="123" idx="6"/>
                  <a:endCxn id="124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>
                  <a:stCxn id="125" idx="6"/>
                  <a:endCxn id="124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/>
                <p:cNvSpPr txBox="1"/>
                <p:nvPr/>
              </p:nvSpPr>
              <p:spPr>
                <a:xfrm>
                  <a:off x="2936422" y="4059090"/>
                  <a:ext cx="516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0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082804" y="2863170"/>
                  <a:ext cx="584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0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537094" y="3419489"/>
                  <a:ext cx="499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</a:t>
                  </a:r>
                  <a:endParaRPr lang="id-ID" sz="1400" b="1" dirty="0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2076224" y="3700089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0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87655" y="2492896"/>
                <a:ext cx="546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734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Improved Shortest Augmenting Path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Dikembangkan oleh Ahuja dan Orlin pada tahun 1987</a:t>
            </a:r>
          </a:p>
          <a:p>
            <a:r>
              <a:rPr lang="id-ID" sz="2400" dirty="0" smtClean="0"/>
              <a:t>Mereka mengeksploitasi fakta bahwa jarak terpendek suatu vertex i ke sink t secara monoton non-decreasing terhadap seluruh Augmentasi.</a:t>
            </a:r>
          </a:p>
          <a:p>
            <a:r>
              <a:rPr lang="id-ID" sz="2400" dirty="0" smtClean="0"/>
              <a:t>Hal ini dapat menurunkankan average time per augmantasi menjadi O(n).</a:t>
            </a:r>
          </a:p>
          <a:p>
            <a:r>
              <a:rPr lang="id-ID" sz="2400" dirty="0" smtClean="0"/>
              <a:t>Maka, improved Shortest Augmenting Path algorithm memiliki kompleksitas waktu O(n2m).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xmlns="" val="37936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Improved Shortest Augmenting Path</a:t>
            </a:r>
            <a:endParaRPr lang="id-ID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6970" y="1412776"/>
            <a:ext cx="664739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23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Improved Shortest Augmenting Path</a:t>
            </a:r>
            <a:endParaRPr lang="id-ID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687070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47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Pemodelan Flow Graph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Weighted edge pada undirected graph.</a:t>
            </a:r>
          </a:p>
          <a:p>
            <a:r>
              <a:rPr lang="id-ID" dirty="0" smtClean="0"/>
              <a:t>Multi-source/ Multi-sink.</a:t>
            </a:r>
          </a:p>
          <a:p>
            <a:r>
              <a:rPr lang="id-ID" dirty="0" smtClean="0"/>
              <a:t>Vertex yang memiliki kapasitas.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9462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 Flow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800" dirty="0" smtClean="0"/>
              <a:t>Diberikan sebuah directed weighted graph G.</a:t>
            </a:r>
          </a:p>
          <a:p>
            <a:r>
              <a:rPr lang="id-ID" sz="2800" dirty="0" smtClean="0"/>
              <a:t>Bayangkan edge pada graph sebagai pipa dan vertexnya sebagai percabangan yang menghubungkan pipa-pipa tersebut.</a:t>
            </a:r>
          </a:p>
          <a:p>
            <a:r>
              <a:rPr lang="id-ID" sz="2800" dirty="0" smtClean="0"/>
              <a:t>Edge-edge tersebut memiliki weight sesuai dengan kapasitas pipa.</a:t>
            </a:r>
          </a:p>
          <a:p>
            <a:r>
              <a:rPr lang="id-ID" sz="2800" dirty="0" smtClean="0"/>
              <a:t>Terdapat dua buah vertex spesial, vertex s (sumber) dan t (tujuan).</a:t>
            </a:r>
          </a:p>
          <a:p>
            <a:r>
              <a:rPr lang="id-ID" sz="2800" dirty="0" smtClean="0"/>
              <a:t>Berapa banyak aliran (flow) maksimum dari sumber s ke tujuan t ?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xmlns="" val="29234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Weighted edge pada undirected graph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Bagaimana jika graph yang diberikan berupa undirected weighted graph ?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 smtClean="0"/>
              <a:t>Solusi : Ubah undirected edge pada graph menjadi dua buah directed edge dengan weight yang sama.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3957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Multi-source/ Multi-sink</a:t>
            </a:r>
            <a:endParaRPr lang="id-ID" sz="4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5161763" y="1340768"/>
            <a:ext cx="2434573" cy="4968552"/>
            <a:chOff x="3433571" y="1340768"/>
            <a:chExt cx="2434573" cy="4968552"/>
          </a:xfrm>
        </p:grpSpPr>
        <p:grpSp>
          <p:nvGrpSpPr>
            <p:cNvPr id="4" name="Group 3"/>
            <p:cNvGrpSpPr/>
            <p:nvPr/>
          </p:nvGrpSpPr>
          <p:grpSpPr>
            <a:xfrm>
              <a:off x="3433571" y="1340768"/>
              <a:ext cx="2425252" cy="1584176"/>
              <a:chOff x="858900" y="1628800"/>
              <a:chExt cx="1737569" cy="2016224"/>
            </a:xfrm>
          </p:grpSpPr>
          <p:cxnSp>
            <p:nvCxnSpPr>
              <p:cNvPr id="5" name="Straight Arrow Connector 4"/>
              <p:cNvCxnSpPr>
                <a:stCxn id="13" idx="4"/>
                <a:endCxn id="11" idx="0"/>
              </p:cNvCxnSpPr>
              <p:nvPr/>
            </p:nvCxnSpPr>
            <p:spPr>
              <a:xfrm>
                <a:off x="1669196" y="2215832"/>
                <a:ext cx="0" cy="8421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858900" y="1628800"/>
                <a:ext cx="1737569" cy="2016224"/>
                <a:chOff x="934775" y="2276872"/>
                <a:chExt cx="1687581" cy="2016224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34775" y="2276872"/>
                  <a:ext cx="1592862" cy="2016224"/>
                  <a:chOff x="2918290" y="2647146"/>
                  <a:chExt cx="1703993" cy="2016224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2918290" y="3305428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 smtClean="0"/>
                      <a:t>s1</a:t>
                    </a:r>
                    <a:endParaRPr lang="id-ID" b="1" dirty="0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3528377" y="4076338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 smtClean="0"/>
                      <a:t>2</a:t>
                    </a:r>
                    <a:endParaRPr lang="id-ID" dirty="0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4158676" y="3299454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 smtClean="0"/>
                      <a:t>t1</a:t>
                    </a:r>
                    <a:endParaRPr lang="id-ID" b="1" dirty="0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3528377" y="2647146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 smtClean="0"/>
                      <a:t>1</a:t>
                    </a:r>
                    <a:endParaRPr lang="id-ID" b="1" dirty="0"/>
                  </a:p>
                </p:txBody>
              </p:sp>
              <p:cxnSp>
                <p:nvCxnSpPr>
                  <p:cNvPr id="14" name="Straight Arrow Connector 13"/>
                  <p:cNvCxnSpPr>
                    <a:stCxn id="10" idx="4"/>
                    <a:endCxn id="11" idx="2"/>
                  </p:cNvCxnSpPr>
                  <p:nvPr/>
                </p:nvCxnSpPr>
                <p:spPr>
                  <a:xfrm>
                    <a:off x="3150094" y="3892460"/>
                    <a:ext cx="378283" cy="47739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>
                    <a:stCxn id="10" idx="0"/>
                    <a:endCxn id="13" idx="2"/>
                  </p:cNvCxnSpPr>
                  <p:nvPr/>
                </p:nvCxnSpPr>
                <p:spPr>
                  <a:xfrm flipV="1">
                    <a:off x="3150094" y="2940663"/>
                    <a:ext cx="378283" cy="36476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>
                    <a:stCxn id="11" idx="6"/>
                    <a:endCxn id="12" idx="4"/>
                  </p:cNvCxnSpPr>
                  <p:nvPr/>
                </p:nvCxnSpPr>
                <p:spPr>
                  <a:xfrm flipV="1">
                    <a:off x="3991983" y="3886486"/>
                    <a:ext cx="398497" cy="4833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>
                    <a:stCxn id="13" idx="6"/>
                    <a:endCxn id="12" idx="0"/>
                  </p:cNvCxnSpPr>
                  <p:nvPr/>
                </p:nvCxnSpPr>
                <p:spPr>
                  <a:xfrm>
                    <a:off x="3991983" y="2940663"/>
                    <a:ext cx="398497" cy="35879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936422" y="4059091"/>
                    <a:ext cx="516089" cy="391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/>
                      <a:t>7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46316" y="2805309"/>
                    <a:ext cx="475967" cy="391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/>
                      <a:t>7</a:t>
                    </a: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37094" y="3419489"/>
                    <a:ext cx="499033" cy="391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/>
                      <a:t>5</a:t>
                    </a:r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076224" y="3700089"/>
                  <a:ext cx="546132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4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87655" y="2492896"/>
                  <a:ext cx="546132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10</a:t>
                  </a:r>
                  <a:endParaRPr lang="id-ID" sz="1400" b="1" dirty="0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442892" y="2996952"/>
              <a:ext cx="2425252" cy="1584176"/>
              <a:chOff x="858900" y="1628800"/>
              <a:chExt cx="1737569" cy="2016224"/>
            </a:xfrm>
          </p:grpSpPr>
          <p:cxnSp>
            <p:nvCxnSpPr>
              <p:cNvPr id="22" name="Straight Arrow Connector 21"/>
              <p:cNvCxnSpPr>
                <a:stCxn id="30" idx="4"/>
                <a:endCxn id="28" idx="0"/>
              </p:cNvCxnSpPr>
              <p:nvPr/>
            </p:nvCxnSpPr>
            <p:spPr>
              <a:xfrm>
                <a:off x="1669196" y="2215832"/>
                <a:ext cx="0" cy="8421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>
                <a:off x="858900" y="1628800"/>
                <a:ext cx="1737569" cy="2016224"/>
                <a:chOff x="934775" y="2276872"/>
                <a:chExt cx="1687581" cy="2016224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934775" y="2276872"/>
                  <a:ext cx="1634698" cy="2016224"/>
                  <a:chOff x="2918290" y="2647146"/>
                  <a:chExt cx="1748748" cy="2016224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2918290" y="3305428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 smtClean="0"/>
                      <a:t>s2</a:t>
                    </a:r>
                    <a:endParaRPr lang="id-ID" b="1" dirty="0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528377" y="4076338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/>
                      <a:t>4</a:t>
                    </a:r>
                    <a:endParaRPr lang="id-ID" dirty="0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4158676" y="3299454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 smtClean="0"/>
                      <a:t>t2</a:t>
                    </a:r>
                    <a:endParaRPr lang="id-ID" b="1" dirty="0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528377" y="2647146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/>
                      <a:t>3</a:t>
                    </a:r>
                    <a:endParaRPr lang="id-ID" b="1" dirty="0"/>
                  </a:p>
                </p:txBody>
              </p:sp>
              <p:cxnSp>
                <p:nvCxnSpPr>
                  <p:cNvPr id="31" name="Straight Arrow Connector 30"/>
                  <p:cNvCxnSpPr>
                    <a:stCxn id="27" idx="4"/>
                    <a:endCxn id="28" idx="2"/>
                  </p:cNvCxnSpPr>
                  <p:nvPr/>
                </p:nvCxnSpPr>
                <p:spPr>
                  <a:xfrm>
                    <a:off x="3150094" y="3892460"/>
                    <a:ext cx="378283" cy="47739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>
                    <a:stCxn id="27" idx="0"/>
                    <a:endCxn id="30" idx="2"/>
                  </p:cNvCxnSpPr>
                  <p:nvPr/>
                </p:nvCxnSpPr>
                <p:spPr>
                  <a:xfrm flipV="1">
                    <a:off x="3150094" y="2940663"/>
                    <a:ext cx="378283" cy="36476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>
                    <a:stCxn id="28" idx="6"/>
                    <a:endCxn id="29" idx="4"/>
                  </p:cNvCxnSpPr>
                  <p:nvPr/>
                </p:nvCxnSpPr>
                <p:spPr>
                  <a:xfrm flipV="1">
                    <a:off x="3991983" y="3886486"/>
                    <a:ext cx="398497" cy="4833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30" idx="6"/>
                    <a:endCxn id="29" idx="0"/>
                  </p:cNvCxnSpPr>
                  <p:nvPr/>
                </p:nvCxnSpPr>
                <p:spPr>
                  <a:xfrm>
                    <a:off x="3991983" y="2940663"/>
                    <a:ext cx="398497" cy="35879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936422" y="4059091"/>
                    <a:ext cx="516089" cy="391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 smtClean="0"/>
                      <a:t>11</a:t>
                    </a:r>
                    <a:endParaRPr lang="id-ID" sz="1400" b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082804" y="2738793"/>
                    <a:ext cx="584234" cy="391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/>
                      <a:t>4</a:t>
                    </a: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537094" y="3419489"/>
                    <a:ext cx="499033" cy="391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/>
                      <a:t>7</a:t>
                    </a:r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2076224" y="3700089"/>
                  <a:ext cx="546132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87655" y="2492896"/>
                  <a:ext cx="546132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7</a:t>
                  </a: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442892" y="4725144"/>
              <a:ext cx="2425252" cy="1584176"/>
              <a:chOff x="858900" y="1628800"/>
              <a:chExt cx="1737569" cy="2016224"/>
            </a:xfrm>
          </p:grpSpPr>
          <p:cxnSp>
            <p:nvCxnSpPr>
              <p:cNvPr id="39" name="Straight Arrow Connector 38"/>
              <p:cNvCxnSpPr>
                <a:stCxn id="47" idx="4"/>
                <a:endCxn id="45" idx="0"/>
              </p:cNvCxnSpPr>
              <p:nvPr/>
            </p:nvCxnSpPr>
            <p:spPr>
              <a:xfrm>
                <a:off x="1669196" y="2215832"/>
                <a:ext cx="0" cy="8421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58900" y="1628800"/>
                <a:ext cx="1737569" cy="2016224"/>
                <a:chOff x="934775" y="2276872"/>
                <a:chExt cx="1687581" cy="2016224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934775" y="2276872"/>
                  <a:ext cx="1634698" cy="2016224"/>
                  <a:chOff x="2918290" y="2647146"/>
                  <a:chExt cx="1748748" cy="2016224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918290" y="3305428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 smtClean="0"/>
                      <a:t>s3</a:t>
                    </a:r>
                    <a:endParaRPr lang="id-ID" b="1" dirty="0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3528377" y="4076338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/>
                      <a:t>6</a:t>
                    </a:r>
                    <a:endParaRPr lang="id-ID" dirty="0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158676" y="3299454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 smtClean="0"/>
                      <a:t>t3</a:t>
                    </a:r>
                    <a:endParaRPr lang="id-ID" b="1" dirty="0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3528377" y="2647146"/>
                    <a:ext cx="463606" cy="5870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2000" b="1" dirty="0"/>
                      <a:t>5</a:t>
                    </a:r>
                    <a:endParaRPr lang="id-ID" b="1" dirty="0"/>
                  </a:p>
                </p:txBody>
              </p:sp>
              <p:cxnSp>
                <p:nvCxnSpPr>
                  <p:cNvPr id="48" name="Straight Arrow Connector 47"/>
                  <p:cNvCxnSpPr>
                    <a:stCxn id="44" idx="4"/>
                    <a:endCxn id="45" idx="2"/>
                  </p:cNvCxnSpPr>
                  <p:nvPr/>
                </p:nvCxnSpPr>
                <p:spPr>
                  <a:xfrm>
                    <a:off x="3150094" y="3892460"/>
                    <a:ext cx="378283" cy="47739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>
                    <a:stCxn id="44" idx="0"/>
                    <a:endCxn id="47" idx="2"/>
                  </p:cNvCxnSpPr>
                  <p:nvPr/>
                </p:nvCxnSpPr>
                <p:spPr>
                  <a:xfrm flipV="1">
                    <a:off x="3150094" y="2940663"/>
                    <a:ext cx="378283" cy="36476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>
                    <a:stCxn id="45" idx="6"/>
                    <a:endCxn id="46" idx="4"/>
                  </p:cNvCxnSpPr>
                  <p:nvPr/>
                </p:nvCxnSpPr>
                <p:spPr>
                  <a:xfrm flipV="1">
                    <a:off x="3991983" y="3886486"/>
                    <a:ext cx="398497" cy="4833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stCxn id="47" idx="6"/>
                    <a:endCxn id="46" idx="0"/>
                  </p:cNvCxnSpPr>
                  <p:nvPr/>
                </p:nvCxnSpPr>
                <p:spPr>
                  <a:xfrm>
                    <a:off x="3991983" y="2940663"/>
                    <a:ext cx="398497" cy="35879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36422" y="4059091"/>
                    <a:ext cx="516089" cy="391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/>
                      <a:t>4</a:t>
                    </a: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082804" y="2738793"/>
                    <a:ext cx="584234" cy="391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/>
                      <a:t>9</a:t>
                    </a: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7094" y="3419489"/>
                    <a:ext cx="499033" cy="391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/>
                      <a:t>8</a:t>
                    </a:r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2076224" y="3700089"/>
                  <a:ext cx="546132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1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87655" y="2492896"/>
                  <a:ext cx="546132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1</a:t>
                  </a:r>
                </a:p>
              </p:txBody>
            </p:sp>
          </p:grpSp>
        </p:grpSp>
      </p:grpSp>
      <p:sp>
        <p:nvSpPr>
          <p:cNvPr id="55" name="TextBox 54"/>
          <p:cNvSpPr txBox="1"/>
          <p:nvPr/>
        </p:nvSpPr>
        <p:spPr>
          <a:xfrm>
            <a:off x="1403648" y="2060848"/>
            <a:ext cx="3333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Tambahkan sebuah vertex Super-source  ss dan sebuah vertex Super-sink st.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Hubungkan vertex ss ke semua vertex s dengan edge berkapasitas tak hingga.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Hubungkan semua vertex t ke st dengan edge berkapasitas tak hingga.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Jalankan algoritma Edmonds-Karp seperti biasa.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8784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Multi-source/ Multi-sink</a:t>
            </a:r>
            <a:endParaRPr lang="id-ID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33571" y="1340768"/>
            <a:ext cx="2425252" cy="1584176"/>
            <a:chOff x="858900" y="1628800"/>
            <a:chExt cx="1737569" cy="2016224"/>
          </a:xfrm>
        </p:grpSpPr>
        <p:cxnSp>
          <p:nvCxnSpPr>
            <p:cNvPr id="5" name="Straight Arrow Connector 4"/>
            <p:cNvCxnSpPr>
              <a:stCxn id="13" idx="4"/>
              <a:endCxn id="11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34775" y="2276872"/>
                <a:ext cx="1592862" cy="2016224"/>
                <a:chOff x="2918290" y="2647146"/>
                <a:chExt cx="1703993" cy="2016224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s1</a:t>
                  </a:r>
                  <a:endParaRPr lang="id-ID" b="1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2</a:t>
                  </a:r>
                  <a:endParaRPr lang="id-ID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t1</a:t>
                  </a:r>
                  <a:endParaRPr lang="id-ID" b="1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1</a:t>
                  </a:r>
                  <a:endParaRPr lang="id-ID" b="1" dirty="0"/>
                </a:p>
              </p:txBody>
            </p:sp>
            <p:cxnSp>
              <p:nvCxnSpPr>
                <p:cNvPr id="14" name="Straight Arrow Connector 13"/>
                <p:cNvCxnSpPr>
                  <a:stCxn id="10" idx="4"/>
                  <a:endCxn id="11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0" idx="0"/>
                  <a:endCxn id="13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11" idx="6"/>
                  <a:endCxn id="12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13" idx="6"/>
                  <a:endCxn id="12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2936422" y="4059091"/>
                  <a:ext cx="516089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7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146316" y="2805309"/>
                  <a:ext cx="475967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7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37094" y="3419489"/>
                  <a:ext cx="499033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5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076224" y="3700089"/>
                <a:ext cx="546132" cy="39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4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87655" y="2492896"/>
                <a:ext cx="546132" cy="39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</a:t>
                </a:r>
                <a:endParaRPr lang="id-ID" sz="1400" b="1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442892" y="2996952"/>
            <a:ext cx="2425252" cy="1584176"/>
            <a:chOff x="858900" y="1628800"/>
            <a:chExt cx="1737569" cy="2016224"/>
          </a:xfrm>
        </p:grpSpPr>
        <p:cxnSp>
          <p:nvCxnSpPr>
            <p:cNvPr id="22" name="Straight Arrow Connector 21"/>
            <p:cNvCxnSpPr>
              <a:stCxn id="30" idx="4"/>
              <a:endCxn id="28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s2</a:t>
                  </a:r>
                  <a:endParaRPr lang="id-ID" b="1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4</a:t>
                  </a:r>
                  <a:endParaRPr lang="id-ID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t2</a:t>
                  </a:r>
                  <a:endParaRPr lang="id-ID" b="1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3</a:t>
                  </a:r>
                  <a:endParaRPr lang="id-ID" b="1" dirty="0"/>
                </a:p>
              </p:txBody>
            </p:sp>
            <p:cxnSp>
              <p:nvCxnSpPr>
                <p:cNvPr id="31" name="Straight Arrow Connector 30"/>
                <p:cNvCxnSpPr>
                  <a:stCxn id="27" idx="4"/>
                  <a:endCxn id="28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7" idx="0"/>
                  <a:endCxn id="30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8" idx="6"/>
                  <a:endCxn id="29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30" idx="6"/>
                  <a:endCxn id="29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936422" y="4059091"/>
                  <a:ext cx="516089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/>
                    <a:t>11</a:t>
                  </a:r>
                  <a:endParaRPr lang="id-ID" sz="1400" b="1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082804" y="2738793"/>
                  <a:ext cx="584234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4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537094" y="3419489"/>
                  <a:ext cx="499033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7</a:t>
                  </a: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2076224" y="3700089"/>
                <a:ext cx="546132" cy="39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6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87655" y="2492896"/>
                <a:ext cx="546132" cy="39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3442892" y="4725144"/>
            <a:ext cx="2425252" cy="1584176"/>
            <a:chOff x="858900" y="1628800"/>
            <a:chExt cx="1737569" cy="2016224"/>
          </a:xfrm>
        </p:grpSpPr>
        <p:cxnSp>
          <p:nvCxnSpPr>
            <p:cNvPr id="39" name="Straight Arrow Connector 38"/>
            <p:cNvCxnSpPr>
              <a:stCxn id="47" idx="4"/>
              <a:endCxn id="45" idx="0"/>
            </p:cNvCxnSpPr>
            <p:nvPr/>
          </p:nvCxnSpPr>
          <p:spPr>
            <a:xfrm>
              <a:off x="1669196" y="2215832"/>
              <a:ext cx="0" cy="842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858900" y="1628800"/>
              <a:ext cx="1737569" cy="2016224"/>
              <a:chOff x="934775" y="2276872"/>
              <a:chExt cx="1687581" cy="2016224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934775" y="2276872"/>
                <a:ext cx="1634698" cy="2016224"/>
                <a:chOff x="2918290" y="2647146"/>
                <a:chExt cx="1748748" cy="2016224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2918290" y="330542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s3</a:t>
                  </a:r>
                  <a:endParaRPr lang="id-ID" b="1" dirty="0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528377" y="4076338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6</a:t>
                  </a:r>
                  <a:endParaRPr lang="id-ID" dirty="0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4158676" y="3299454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t3</a:t>
                  </a:r>
                  <a:endParaRPr lang="id-ID" b="1" dirty="0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28377" y="2647146"/>
                  <a:ext cx="463606" cy="587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5</a:t>
                  </a:r>
                  <a:endParaRPr lang="id-ID" b="1" dirty="0"/>
                </a:p>
              </p:txBody>
            </p:sp>
            <p:cxnSp>
              <p:nvCxnSpPr>
                <p:cNvPr id="48" name="Straight Arrow Connector 47"/>
                <p:cNvCxnSpPr>
                  <a:stCxn id="44" idx="4"/>
                  <a:endCxn id="45" idx="2"/>
                </p:cNvCxnSpPr>
                <p:nvPr/>
              </p:nvCxnSpPr>
              <p:spPr>
                <a:xfrm>
                  <a:off x="3150094" y="3892460"/>
                  <a:ext cx="378283" cy="4773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44" idx="0"/>
                  <a:endCxn id="47" idx="2"/>
                </p:cNvCxnSpPr>
                <p:nvPr/>
              </p:nvCxnSpPr>
              <p:spPr>
                <a:xfrm flipV="1">
                  <a:off x="3150094" y="2940663"/>
                  <a:ext cx="378283" cy="3647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45" idx="6"/>
                  <a:endCxn id="46" idx="4"/>
                </p:cNvCxnSpPr>
                <p:nvPr/>
              </p:nvCxnSpPr>
              <p:spPr>
                <a:xfrm flipV="1">
                  <a:off x="3991983" y="3886486"/>
                  <a:ext cx="398497" cy="4833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47" idx="6"/>
                  <a:endCxn id="46" idx="0"/>
                </p:cNvCxnSpPr>
                <p:nvPr/>
              </p:nvCxnSpPr>
              <p:spPr>
                <a:xfrm>
                  <a:off x="3991983" y="2940663"/>
                  <a:ext cx="398497" cy="3587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2936422" y="4059091"/>
                  <a:ext cx="516089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4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082804" y="2738793"/>
                  <a:ext cx="584234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9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537094" y="3419489"/>
                  <a:ext cx="499033" cy="391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/>
                    <a:t>8</a:t>
                  </a: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2076224" y="3700089"/>
                <a:ext cx="546132" cy="39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7655" y="2492896"/>
                <a:ext cx="546132" cy="39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1</a:t>
                </a:r>
              </a:p>
            </p:txBody>
          </p:sp>
        </p:grpSp>
      </p:grpSp>
      <p:sp>
        <p:nvSpPr>
          <p:cNvPr id="55" name="Oval 54"/>
          <p:cNvSpPr/>
          <p:nvPr/>
        </p:nvSpPr>
        <p:spPr>
          <a:xfrm>
            <a:off x="1475656" y="3471817"/>
            <a:ext cx="622804" cy="46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ss</a:t>
            </a:r>
            <a:endParaRPr lang="id-ID" b="1" dirty="0"/>
          </a:p>
        </p:txBody>
      </p:sp>
      <p:sp>
        <p:nvSpPr>
          <p:cNvPr id="56" name="Oval 55"/>
          <p:cNvSpPr/>
          <p:nvPr/>
        </p:nvSpPr>
        <p:spPr>
          <a:xfrm>
            <a:off x="7092280" y="3501008"/>
            <a:ext cx="622804" cy="46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st</a:t>
            </a:r>
            <a:endParaRPr lang="id-ID" b="1" dirty="0"/>
          </a:p>
        </p:txBody>
      </p:sp>
      <p:cxnSp>
        <p:nvCxnSpPr>
          <p:cNvPr id="57" name="Straight Arrow Connector 56"/>
          <p:cNvCxnSpPr>
            <a:stCxn id="55" idx="0"/>
            <a:endCxn id="10" idx="2"/>
          </p:cNvCxnSpPr>
          <p:nvPr/>
        </p:nvCxnSpPr>
        <p:spPr>
          <a:xfrm flipV="1">
            <a:off x="1787058" y="2088610"/>
            <a:ext cx="1646513" cy="13832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4"/>
            <a:endCxn id="44" idx="2"/>
          </p:cNvCxnSpPr>
          <p:nvPr/>
        </p:nvCxnSpPr>
        <p:spPr>
          <a:xfrm>
            <a:off x="1787058" y="3933056"/>
            <a:ext cx="1655834" cy="15399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  <a:endCxn id="27" idx="2"/>
          </p:cNvCxnSpPr>
          <p:nvPr/>
        </p:nvCxnSpPr>
        <p:spPr>
          <a:xfrm>
            <a:off x="2098460" y="3702437"/>
            <a:ext cx="1344432" cy="423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" idx="6"/>
            <a:endCxn id="56" idx="0"/>
          </p:cNvCxnSpPr>
          <p:nvPr/>
        </p:nvCxnSpPr>
        <p:spPr>
          <a:xfrm>
            <a:off x="5722699" y="2083916"/>
            <a:ext cx="1680983" cy="14170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9" idx="6"/>
            <a:endCxn id="56" idx="2"/>
          </p:cNvCxnSpPr>
          <p:nvPr/>
        </p:nvCxnSpPr>
        <p:spPr>
          <a:xfrm flipV="1">
            <a:off x="5732020" y="3731628"/>
            <a:ext cx="1360260" cy="8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6" idx="6"/>
            <a:endCxn id="56" idx="4"/>
          </p:cNvCxnSpPr>
          <p:nvPr/>
        </p:nvCxnSpPr>
        <p:spPr>
          <a:xfrm flipV="1">
            <a:off x="5732020" y="3962247"/>
            <a:ext cx="1671662" cy="1506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44374" y="2348880"/>
            <a:ext cx="52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∞</a:t>
            </a:r>
            <a:endParaRPr lang="id-ID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396774" y="3284984"/>
            <a:ext cx="52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∞</a:t>
            </a:r>
            <a:endParaRPr lang="id-ID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411760" y="4212377"/>
            <a:ext cx="52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∞</a:t>
            </a:r>
            <a:endParaRPr lang="id-ID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276822" y="4221088"/>
            <a:ext cx="52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∞</a:t>
            </a:r>
            <a:endParaRPr lang="id-ID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156176" y="3284984"/>
            <a:ext cx="52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∞</a:t>
            </a:r>
            <a:endParaRPr lang="id-ID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348830" y="2268161"/>
            <a:ext cx="52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∞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xmlns="" val="36056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Vertex dengan kapasitas</a:t>
            </a:r>
            <a:endParaRPr lang="id-ID" dirty="0"/>
          </a:p>
        </p:txBody>
      </p:sp>
      <p:sp>
        <p:nvSpPr>
          <p:cNvPr id="39" name="TextBox 38"/>
          <p:cNvSpPr txBox="1"/>
          <p:nvPr/>
        </p:nvSpPr>
        <p:spPr>
          <a:xfrm>
            <a:off x="2699792" y="2204864"/>
            <a:ext cx="3333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Gunakan teknik vertex splitting dengan memecah vertex V menjadi V-in dan V-out.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Tambahkan sebuah edge dari V-in ke V-out dengan weight sesuai dengan kapasitas vertex.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Jalankan algoritma Edmond Karps seperti biasa.</a:t>
            </a:r>
            <a:endParaRPr lang="id-ID" dirty="0"/>
          </a:p>
        </p:txBody>
      </p:sp>
      <p:grpSp>
        <p:nvGrpSpPr>
          <p:cNvPr id="50" name="Group 49"/>
          <p:cNvGrpSpPr/>
          <p:nvPr/>
        </p:nvGrpSpPr>
        <p:grpSpPr>
          <a:xfrm>
            <a:off x="3131840" y="1249015"/>
            <a:ext cx="2343591" cy="1047602"/>
            <a:chOff x="3131840" y="1249015"/>
            <a:chExt cx="2343591" cy="1047602"/>
          </a:xfrm>
        </p:grpSpPr>
        <p:grpSp>
          <p:nvGrpSpPr>
            <p:cNvPr id="38" name="Group 37"/>
            <p:cNvGrpSpPr/>
            <p:nvPr/>
          </p:nvGrpSpPr>
          <p:grpSpPr>
            <a:xfrm>
              <a:off x="3131840" y="1340768"/>
              <a:ext cx="2343591" cy="955849"/>
              <a:chOff x="2876481" y="2348880"/>
              <a:chExt cx="2343591" cy="955849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851920" y="2539647"/>
                <a:ext cx="446208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V</a:t>
                </a:r>
                <a:endParaRPr lang="id-ID" b="1" dirty="0"/>
              </a:p>
            </p:txBody>
          </p:sp>
          <p:cxnSp>
            <p:nvCxnSpPr>
              <p:cNvPr id="22" name="Straight Arrow Connector 21"/>
              <p:cNvCxnSpPr>
                <a:endCxn id="21" idx="1"/>
              </p:cNvCxnSpPr>
              <p:nvPr/>
            </p:nvCxnSpPr>
            <p:spPr>
              <a:xfrm>
                <a:off x="2876481" y="2625616"/>
                <a:ext cx="104078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3"/>
              </p:cNvCxnSpPr>
              <p:nvPr/>
            </p:nvCxnSpPr>
            <p:spPr>
              <a:xfrm>
                <a:off x="2876481" y="3040710"/>
                <a:ext cx="104078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1" idx="6"/>
              </p:cNvCxnSpPr>
              <p:nvPr/>
            </p:nvCxnSpPr>
            <p:spPr>
              <a:xfrm>
                <a:off x="4298128" y="2833163"/>
                <a:ext cx="92194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168972" y="2348880"/>
                <a:ext cx="46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</a:t>
                </a:r>
                <a:endParaRPr lang="id-ID" sz="1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168972" y="2996952"/>
                <a:ext cx="46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4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37124" y="2564904"/>
                <a:ext cx="46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5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211960" y="1249015"/>
              <a:ext cx="46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7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156402" y="5324470"/>
            <a:ext cx="4791862" cy="984850"/>
            <a:chOff x="2156402" y="5128191"/>
            <a:chExt cx="4791862" cy="984850"/>
          </a:xfrm>
        </p:grpSpPr>
        <p:grpSp>
          <p:nvGrpSpPr>
            <p:cNvPr id="67" name="Group 66"/>
            <p:cNvGrpSpPr/>
            <p:nvPr/>
          </p:nvGrpSpPr>
          <p:grpSpPr>
            <a:xfrm>
              <a:off x="2156402" y="5128191"/>
              <a:ext cx="4647846" cy="984850"/>
              <a:chOff x="1724354" y="5036438"/>
              <a:chExt cx="4647846" cy="98485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2699792" y="5198487"/>
                <a:ext cx="914208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V-in</a:t>
                </a:r>
                <a:endParaRPr lang="id-ID" b="1" dirty="0"/>
              </a:p>
            </p:txBody>
          </p:sp>
          <p:cxnSp>
            <p:nvCxnSpPr>
              <p:cNvPr id="55" name="Straight Arrow Connector 54"/>
              <p:cNvCxnSpPr>
                <a:endCxn id="54" idx="1"/>
              </p:cNvCxnSpPr>
              <p:nvPr/>
            </p:nvCxnSpPr>
            <p:spPr>
              <a:xfrm>
                <a:off x="1724354" y="5036438"/>
                <a:ext cx="1109321" cy="2480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endCxn id="54" idx="3"/>
              </p:cNvCxnSpPr>
              <p:nvPr/>
            </p:nvCxnSpPr>
            <p:spPr>
              <a:xfrm flipV="1">
                <a:off x="1724354" y="5699550"/>
                <a:ext cx="1109321" cy="1388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4" idx="6"/>
                <a:endCxn id="61" idx="2"/>
              </p:cNvCxnSpPr>
              <p:nvPr/>
            </p:nvCxnSpPr>
            <p:spPr>
              <a:xfrm>
                <a:off x="3614000" y="5492003"/>
                <a:ext cx="871832" cy="19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944836" y="5065439"/>
                <a:ext cx="46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 smtClean="0"/>
                  <a:t>10</a:t>
                </a:r>
                <a:endParaRPr lang="id-ID" sz="14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95736" y="5713511"/>
                <a:ext cx="46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4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05276" y="5200482"/>
                <a:ext cx="46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5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51920" y="5252745"/>
                <a:ext cx="466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/>
                  <a:t>7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485832" y="5200482"/>
                <a:ext cx="1115158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V-out</a:t>
                </a:r>
                <a:endParaRPr lang="id-ID" b="1" dirty="0"/>
              </a:p>
            </p:txBody>
          </p:sp>
        </p:grpSp>
        <p:cxnSp>
          <p:nvCxnSpPr>
            <p:cNvPr id="64" name="Straight Arrow Connector 63"/>
            <p:cNvCxnSpPr>
              <a:stCxn id="61" idx="6"/>
            </p:cNvCxnSpPr>
            <p:nvPr/>
          </p:nvCxnSpPr>
          <p:spPr>
            <a:xfrm flipV="1">
              <a:off x="6033038" y="5583756"/>
              <a:ext cx="915226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4131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SPOJ Problem 22379. Mobile Company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Suatu hari, sebuah perusahaan manufatur membeli L material yang bisa menghasilkan L buah mobile phone. Material ini ditransportasikan ke pabrik.</a:t>
            </a:r>
          </a:p>
          <a:p>
            <a:r>
              <a:rPr lang="id-ID" sz="2000" dirty="0" smtClean="0"/>
              <a:t>Perusahaan tersebut memiliki M pabrik, masing masing pabrik mampu memproduksi mobile phone paling banyak F[i]. Mobile phone yang dihasilkan ditransportasikan ke toko-toko.</a:t>
            </a:r>
          </a:p>
          <a:p>
            <a:r>
              <a:rPr lang="id-ID" sz="2000" dirty="0" smtClean="0"/>
              <a:t>Setiap toko mampu menjual paling banyak S[i] mobile phone dalam sehari.</a:t>
            </a:r>
          </a:p>
          <a:p>
            <a:r>
              <a:rPr lang="id-ID" sz="2000" dirty="0" smtClean="0"/>
              <a:t>Diberikan sebuah 2D map dengan ukuran MxN. Pabrik ke-i bisa menyalurkan paling banyak map[i][j] mobile phones ke toko ke-j.</a:t>
            </a:r>
          </a:p>
          <a:p>
            <a:r>
              <a:rPr lang="id-ID" sz="2000" dirty="0" smtClean="0"/>
              <a:t>Berapa jumlah maximum mobile phones yang mampu dijual oleh perusahaan tersebut dalam 1 hari ?</a:t>
            </a:r>
          </a:p>
          <a:p>
            <a:pPr marL="0" indent="0">
              <a:buNone/>
            </a:pPr>
            <a:endParaRPr lang="id-ID" sz="2000" dirty="0" smtClean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41856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SPOJ Problem 22379. Mobile Company 2</a:t>
            </a:r>
            <a:endParaRPr lang="id-ID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2411760" y="1609055"/>
            <a:ext cx="3744416" cy="4268217"/>
            <a:chOff x="2411760" y="1609055"/>
            <a:chExt cx="3744416" cy="4268217"/>
          </a:xfrm>
        </p:grpSpPr>
        <p:sp>
          <p:nvSpPr>
            <p:cNvPr id="11" name="Oval 10"/>
            <p:cNvSpPr/>
            <p:nvPr/>
          </p:nvSpPr>
          <p:spPr>
            <a:xfrm>
              <a:off x="2485518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485518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83768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483768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M</a:t>
              </a:r>
              <a:endParaRPr lang="id-ID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709968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709968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1</a:t>
              </a:r>
              <a:endParaRPr lang="id-ID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708218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708218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N</a:t>
              </a:r>
              <a:endParaRPr lang="id-ID" dirty="0"/>
            </a:p>
          </p:txBody>
        </p:sp>
        <p:cxnSp>
          <p:nvCxnSpPr>
            <p:cNvPr id="32" name="Straight Arrow Connector 31"/>
            <p:cNvCxnSpPr>
              <a:stCxn id="13" idx="6"/>
              <a:endCxn id="29" idx="2"/>
            </p:cNvCxnSpPr>
            <p:nvPr/>
          </p:nvCxnSpPr>
          <p:spPr>
            <a:xfrm>
              <a:off x="2931726" y="2210348"/>
              <a:ext cx="27782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6"/>
              <a:endCxn id="28" idx="2"/>
            </p:cNvCxnSpPr>
            <p:nvPr/>
          </p:nvCxnSpPr>
          <p:spPr>
            <a:xfrm>
              <a:off x="2931726" y="2210348"/>
              <a:ext cx="2778242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6"/>
              <a:endCxn id="30" idx="2"/>
            </p:cNvCxnSpPr>
            <p:nvPr/>
          </p:nvCxnSpPr>
          <p:spPr>
            <a:xfrm>
              <a:off x="2931726" y="2210348"/>
              <a:ext cx="2776492" cy="178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31" idx="2"/>
            </p:cNvCxnSpPr>
            <p:nvPr/>
          </p:nvCxnSpPr>
          <p:spPr>
            <a:xfrm>
              <a:off x="2931726" y="2210348"/>
              <a:ext cx="2776492" cy="33734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6"/>
              <a:endCxn id="29" idx="2"/>
            </p:cNvCxnSpPr>
            <p:nvPr/>
          </p:nvCxnSpPr>
          <p:spPr>
            <a:xfrm flipV="1">
              <a:off x="2931726" y="2210348"/>
              <a:ext cx="2778242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6"/>
              <a:endCxn id="28" idx="2"/>
            </p:cNvCxnSpPr>
            <p:nvPr/>
          </p:nvCxnSpPr>
          <p:spPr>
            <a:xfrm>
              <a:off x="2931726" y="3074444"/>
              <a:ext cx="27782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1" idx="6"/>
              <a:endCxn id="30" idx="2"/>
            </p:cNvCxnSpPr>
            <p:nvPr/>
          </p:nvCxnSpPr>
          <p:spPr>
            <a:xfrm>
              <a:off x="2931726" y="3074444"/>
              <a:ext cx="2776492" cy="925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1" idx="6"/>
              <a:endCxn id="31" idx="2"/>
            </p:cNvCxnSpPr>
            <p:nvPr/>
          </p:nvCxnSpPr>
          <p:spPr>
            <a:xfrm>
              <a:off x="2931726" y="3074444"/>
              <a:ext cx="2776492" cy="2509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6"/>
              <a:endCxn id="29" idx="2"/>
            </p:cNvCxnSpPr>
            <p:nvPr/>
          </p:nvCxnSpPr>
          <p:spPr>
            <a:xfrm flipV="1">
              <a:off x="2929976" y="2210348"/>
              <a:ext cx="2779992" cy="178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1" idx="6"/>
              <a:endCxn id="28" idx="2"/>
            </p:cNvCxnSpPr>
            <p:nvPr/>
          </p:nvCxnSpPr>
          <p:spPr>
            <a:xfrm flipV="1">
              <a:off x="2929976" y="3074444"/>
              <a:ext cx="2779992" cy="925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1" idx="6"/>
              <a:endCxn id="30" idx="2"/>
            </p:cNvCxnSpPr>
            <p:nvPr/>
          </p:nvCxnSpPr>
          <p:spPr>
            <a:xfrm>
              <a:off x="2929976" y="3999580"/>
              <a:ext cx="27782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1" idx="6"/>
              <a:endCxn id="31" idx="2"/>
            </p:cNvCxnSpPr>
            <p:nvPr/>
          </p:nvCxnSpPr>
          <p:spPr>
            <a:xfrm>
              <a:off x="2929976" y="3999580"/>
              <a:ext cx="2778242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2" idx="6"/>
              <a:endCxn id="29" idx="2"/>
            </p:cNvCxnSpPr>
            <p:nvPr/>
          </p:nvCxnSpPr>
          <p:spPr>
            <a:xfrm flipV="1">
              <a:off x="2929976" y="2210348"/>
              <a:ext cx="2779992" cy="33734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2" idx="6"/>
              <a:endCxn id="28" idx="2"/>
            </p:cNvCxnSpPr>
            <p:nvPr/>
          </p:nvCxnSpPr>
          <p:spPr>
            <a:xfrm flipV="1">
              <a:off x="2929976" y="3074444"/>
              <a:ext cx="2779992" cy="2509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22" idx="6"/>
              <a:endCxn id="30" idx="2"/>
            </p:cNvCxnSpPr>
            <p:nvPr/>
          </p:nvCxnSpPr>
          <p:spPr>
            <a:xfrm flipV="1">
              <a:off x="2929976" y="3999580"/>
              <a:ext cx="2778242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2" idx="6"/>
              <a:endCxn id="31" idx="2"/>
            </p:cNvCxnSpPr>
            <p:nvPr/>
          </p:nvCxnSpPr>
          <p:spPr>
            <a:xfrm>
              <a:off x="2929976" y="5583756"/>
              <a:ext cx="27782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699792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940152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483768" y="1609055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F[1]</a:t>
              </a:r>
              <a:endParaRPr lang="id-ID" sz="14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83768" y="249289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F[2]</a:t>
              </a:r>
              <a:endParaRPr lang="id-ID" sz="1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83768" y="3409255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F[3]</a:t>
              </a:r>
              <a:endParaRPr lang="id-ID" sz="1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11760" y="4993431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F[M]</a:t>
              </a:r>
              <a:endParaRPr lang="id-ID" sz="1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52120" y="162880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S</a:t>
              </a:r>
              <a:r>
                <a:rPr lang="id-ID" sz="1400" b="1" dirty="0" smtClean="0"/>
                <a:t>[1]</a:t>
              </a:r>
              <a:endParaRPr lang="id-ID" sz="1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52120" y="2473151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S[2]</a:t>
              </a:r>
              <a:endParaRPr lang="id-ID" sz="14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52120" y="3409255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S[3]</a:t>
              </a:r>
              <a:endParaRPr lang="id-ID" sz="14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52120" y="4993431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S[N]</a:t>
              </a:r>
              <a:endParaRPr lang="id-ID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82507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map[1][1]</a:t>
            </a:r>
            <a:endParaRPr lang="id-ID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779912" y="520945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map[M][</a:t>
            </a:r>
            <a:r>
              <a:rPr lang="id-ID" sz="1400" b="1" dirty="0"/>
              <a:t>N</a:t>
            </a:r>
            <a:r>
              <a:rPr lang="id-ID" sz="1400" b="1" dirty="0" smtClean="0"/>
              <a:t>]</a:t>
            </a:r>
            <a:endParaRPr lang="id-ID" sz="1400" b="1" dirty="0"/>
          </a:p>
        </p:txBody>
      </p:sp>
    </p:spTree>
    <p:extLst>
      <p:ext uri="{BB962C8B-B14F-4D97-AF65-F5344CB8AC3E}">
        <p14:creationId xmlns:p14="http://schemas.microsoft.com/office/powerpoint/2010/main" xmlns="" val="41920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SPOJ Problem 22379. Mobile Company 2</a:t>
            </a:r>
            <a:endParaRPr lang="id-ID" sz="3200" dirty="0"/>
          </a:p>
        </p:txBody>
      </p:sp>
      <p:sp>
        <p:nvSpPr>
          <p:cNvPr id="11" name="Oval 10"/>
          <p:cNvSpPr/>
          <p:nvPr/>
        </p:nvSpPr>
        <p:spPr>
          <a:xfrm>
            <a:off x="2829648" y="2780928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2829648" y="1916832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21" name="Oval 20"/>
          <p:cNvSpPr/>
          <p:nvPr/>
        </p:nvSpPr>
        <p:spPr>
          <a:xfrm>
            <a:off x="2827898" y="3706064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dirty="0"/>
          </a:p>
        </p:txBody>
      </p:sp>
      <p:sp>
        <p:nvSpPr>
          <p:cNvPr id="22" name="Oval 21"/>
          <p:cNvSpPr/>
          <p:nvPr/>
        </p:nvSpPr>
        <p:spPr>
          <a:xfrm>
            <a:off x="2827898" y="5290240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M</a:t>
            </a:r>
            <a:endParaRPr lang="id-ID" dirty="0"/>
          </a:p>
        </p:txBody>
      </p:sp>
      <p:sp>
        <p:nvSpPr>
          <p:cNvPr id="28" name="Oval 27"/>
          <p:cNvSpPr/>
          <p:nvPr/>
        </p:nvSpPr>
        <p:spPr>
          <a:xfrm>
            <a:off x="5365838" y="2780928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dirty="0"/>
          </a:p>
        </p:txBody>
      </p:sp>
      <p:sp>
        <p:nvSpPr>
          <p:cNvPr id="29" name="Oval 28"/>
          <p:cNvSpPr/>
          <p:nvPr/>
        </p:nvSpPr>
        <p:spPr>
          <a:xfrm>
            <a:off x="5365838" y="1916832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30" name="Oval 29"/>
          <p:cNvSpPr/>
          <p:nvPr/>
        </p:nvSpPr>
        <p:spPr>
          <a:xfrm>
            <a:off x="5364088" y="3706064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dirty="0"/>
          </a:p>
        </p:txBody>
      </p:sp>
      <p:sp>
        <p:nvSpPr>
          <p:cNvPr id="31" name="Oval 30"/>
          <p:cNvSpPr/>
          <p:nvPr/>
        </p:nvSpPr>
        <p:spPr>
          <a:xfrm>
            <a:off x="5364088" y="5290240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N</a:t>
            </a:r>
            <a:endParaRPr lang="id-ID" dirty="0"/>
          </a:p>
        </p:txBody>
      </p:sp>
      <p:cxnSp>
        <p:nvCxnSpPr>
          <p:cNvPr id="32" name="Straight Arrow Connector 31"/>
          <p:cNvCxnSpPr>
            <a:stCxn id="13" idx="6"/>
            <a:endCxn id="29" idx="2"/>
          </p:cNvCxnSpPr>
          <p:nvPr/>
        </p:nvCxnSpPr>
        <p:spPr>
          <a:xfrm>
            <a:off x="3275856" y="2210348"/>
            <a:ext cx="208998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6"/>
            <a:endCxn id="28" idx="2"/>
          </p:cNvCxnSpPr>
          <p:nvPr/>
        </p:nvCxnSpPr>
        <p:spPr>
          <a:xfrm>
            <a:off x="3275856" y="2210348"/>
            <a:ext cx="2089982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6"/>
            <a:endCxn id="30" idx="2"/>
          </p:cNvCxnSpPr>
          <p:nvPr/>
        </p:nvCxnSpPr>
        <p:spPr>
          <a:xfrm>
            <a:off x="3275856" y="2210348"/>
            <a:ext cx="2088232" cy="1789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6"/>
            <a:endCxn id="31" idx="2"/>
          </p:cNvCxnSpPr>
          <p:nvPr/>
        </p:nvCxnSpPr>
        <p:spPr>
          <a:xfrm>
            <a:off x="3275856" y="2210348"/>
            <a:ext cx="2088232" cy="33734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6"/>
            <a:endCxn id="29" idx="2"/>
          </p:cNvCxnSpPr>
          <p:nvPr/>
        </p:nvCxnSpPr>
        <p:spPr>
          <a:xfrm flipV="1">
            <a:off x="3275856" y="2210348"/>
            <a:ext cx="2089982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28" idx="2"/>
          </p:cNvCxnSpPr>
          <p:nvPr/>
        </p:nvCxnSpPr>
        <p:spPr>
          <a:xfrm>
            <a:off x="3275856" y="3074444"/>
            <a:ext cx="208998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6"/>
            <a:endCxn id="30" idx="2"/>
          </p:cNvCxnSpPr>
          <p:nvPr/>
        </p:nvCxnSpPr>
        <p:spPr>
          <a:xfrm>
            <a:off x="3275856" y="3074444"/>
            <a:ext cx="2088232" cy="925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6"/>
            <a:endCxn id="31" idx="2"/>
          </p:cNvCxnSpPr>
          <p:nvPr/>
        </p:nvCxnSpPr>
        <p:spPr>
          <a:xfrm>
            <a:off x="3275856" y="3074444"/>
            <a:ext cx="2088232" cy="2509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6"/>
            <a:endCxn id="29" idx="2"/>
          </p:cNvCxnSpPr>
          <p:nvPr/>
        </p:nvCxnSpPr>
        <p:spPr>
          <a:xfrm flipV="1">
            <a:off x="3274106" y="2210348"/>
            <a:ext cx="2091732" cy="1789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6"/>
            <a:endCxn id="28" idx="2"/>
          </p:cNvCxnSpPr>
          <p:nvPr/>
        </p:nvCxnSpPr>
        <p:spPr>
          <a:xfrm flipV="1">
            <a:off x="3274106" y="3074444"/>
            <a:ext cx="2091732" cy="925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6"/>
            <a:endCxn id="30" idx="2"/>
          </p:cNvCxnSpPr>
          <p:nvPr/>
        </p:nvCxnSpPr>
        <p:spPr>
          <a:xfrm>
            <a:off x="3274106" y="3999580"/>
            <a:ext cx="208998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6"/>
            <a:endCxn id="31" idx="2"/>
          </p:cNvCxnSpPr>
          <p:nvPr/>
        </p:nvCxnSpPr>
        <p:spPr>
          <a:xfrm>
            <a:off x="3274106" y="3999580"/>
            <a:ext cx="2089982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2" idx="6"/>
            <a:endCxn id="29" idx="2"/>
          </p:cNvCxnSpPr>
          <p:nvPr/>
        </p:nvCxnSpPr>
        <p:spPr>
          <a:xfrm flipV="1">
            <a:off x="3274106" y="2210348"/>
            <a:ext cx="2091732" cy="33734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6"/>
            <a:endCxn id="28" idx="2"/>
          </p:cNvCxnSpPr>
          <p:nvPr/>
        </p:nvCxnSpPr>
        <p:spPr>
          <a:xfrm flipV="1">
            <a:off x="3274106" y="3074444"/>
            <a:ext cx="2091732" cy="2509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2" idx="6"/>
            <a:endCxn id="30" idx="2"/>
          </p:cNvCxnSpPr>
          <p:nvPr/>
        </p:nvCxnSpPr>
        <p:spPr>
          <a:xfrm flipV="1">
            <a:off x="3274106" y="3999580"/>
            <a:ext cx="2089982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2" idx="6"/>
            <a:endCxn id="31" idx="2"/>
          </p:cNvCxnSpPr>
          <p:nvPr/>
        </p:nvCxnSpPr>
        <p:spPr>
          <a:xfrm>
            <a:off x="3274106" y="5583756"/>
            <a:ext cx="208998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43922" y="4437112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80112" y="4437112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95736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F[1]</a:t>
            </a:r>
            <a:endParaRPr lang="id-ID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195736" y="280067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F[2]</a:t>
            </a:r>
            <a:endParaRPr lang="id-ID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195736" y="37170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F[3]</a:t>
            </a:r>
            <a:endParaRPr lang="id-ID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123728" y="530120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F[M]</a:t>
            </a:r>
            <a:endParaRPr lang="id-ID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868144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/>
              <a:t>S</a:t>
            </a:r>
            <a:r>
              <a:rPr lang="id-ID" sz="1400" b="1" dirty="0" smtClean="0"/>
              <a:t>[1]</a:t>
            </a:r>
            <a:endParaRPr lang="id-ID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868144" y="276118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S[2]</a:t>
            </a:r>
            <a:endParaRPr lang="id-ID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868144" y="369728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S[3]</a:t>
            </a:r>
            <a:endParaRPr lang="id-ID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868144" y="528146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S[N]</a:t>
            </a:r>
            <a:endParaRPr lang="id-ID" sz="1400" b="1" dirty="0"/>
          </a:p>
        </p:txBody>
      </p:sp>
      <p:sp>
        <p:nvSpPr>
          <p:cNvPr id="43" name="Oval 42"/>
          <p:cNvSpPr/>
          <p:nvPr/>
        </p:nvSpPr>
        <p:spPr>
          <a:xfrm>
            <a:off x="6517966" y="2780928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dirty="0"/>
          </a:p>
        </p:txBody>
      </p:sp>
      <p:sp>
        <p:nvSpPr>
          <p:cNvPr id="45" name="Oval 44"/>
          <p:cNvSpPr/>
          <p:nvPr/>
        </p:nvSpPr>
        <p:spPr>
          <a:xfrm>
            <a:off x="6517966" y="1916832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46" name="Oval 45"/>
          <p:cNvSpPr/>
          <p:nvPr/>
        </p:nvSpPr>
        <p:spPr>
          <a:xfrm>
            <a:off x="6516216" y="3706064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dirty="0"/>
          </a:p>
        </p:txBody>
      </p:sp>
      <p:sp>
        <p:nvSpPr>
          <p:cNvPr id="48" name="Oval 47"/>
          <p:cNvSpPr/>
          <p:nvPr/>
        </p:nvSpPr>
        <p:spPr>
          <a:xfrm>
            <a:off x="6516216" y="5290240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N</a:t>
            </a:r>
            <a:endParaRPr lang="id-ID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732240" y="4437112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693430" y="2780928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dirty="0"/>
          </a:p>
        </p:txBody>
      </p:sp>
      <p:sp>
        <p:nvSpPr>
          <p:cNvPr id="52" name="Oval 51"/>
          <p:cNvSpPr/>
          <p:nvPr/>
        </p:nvSpPr>
        <p:spPr>
          <a:xfrm>
            <a:off x="1693430" y="1916832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54" name="Oval 53"/>
          <p:cNvSpPr/>
          <p:nvPr/>
        </p:nvSpPr>
        <p:spPr>
          <a:xfrm>
            <a:off x="1691680" y="3706064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dirty="0"/>
          </a:p>
        </p:txBody>
      </p:sp>
      <p:sp>
        <p:nvSpPr>
          <p:cNvPr id="55" name="Oval 54"/>
          <p:cNvSpPr/>
          <p:nvPr/>
        </p:nvSpPr>
        <p:spPr>
          <a:xfrm>
            <a:off x="1691680" y="5290240"/>
            <a:ext cx="446208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M</a:t>
            </a:r>
            <a:endParaRPr lang="id-ID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907704" y="4437112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6"/>
            <a:endCxn id="13" idx="2"/>
          </p:cNvCxnSpPr>
          <p:nvPr/>
        </p:nvCxnSpPr>
        <p:spPr>
          <a:xfrm>
            <a:off x="2139638" y="2210348"/>
            <a:ext cx="6900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6"/>
            <a:endCxn id="11" idx="2"/>
          </p:cNvCxnSpPr>
          <p:nvPr/>
        </p:nvCxnSpPr>
        <p:spPr>
          <a:xfrm>
            <a:off x="2139638" y="3074444"/>
            <a:ext cx="6900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6"/>
            <a:endCxn id="22" idx="2"/>
          </p:cNvCxnSpPr>
          <p:nvPr/>
        </p:nvCxnSpPr>
        <p:spPr>
          <a:xfrm>
            <a:off x="2137888" y="5583756"/>
            <a:ext cx="6900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6"/>
            <a:endCxn id="21" idx="2"/>
          </p:cNvCxnSpPr>
          <p:nvPr/>
        </p:nvCxnSpPr>
        <p:spPr>
          <a:xfrm>
            <a:off x="2137888" y="3999580"/>
            <a:ext cx="6900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9" idx="6"/>
            <a:endCxn id="45" idx="2"/>
          </p:cNvCxnSpPr>
          <p:nvPr/>
        </p:nvCxnSpPr>
        <p:spPr>
          <a:xfrm>
            <a:off x="5812046" y="2210348"/>
            <a:ext cx="7059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8" idx="6"/>
            <a:endCxn id="43" idx="2"/>
          </p:cNvCxnSpPr>
          <p:nvPr/>
        </p:nvCxnSpPr>
        <p:spPr>
          <a:xfrm>
            <a:off x="5812046" y="3074444"/>
            <a:ext cx="7059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0" idx="6"/>
            <a:endCxn id="46" idx="2"/>
          </p:cNvCxnSpPr>
          <p:nvPr/>
        </p:nvCxnSpPr>
        <p:spPr>
          <a:xfrm>
            <a:off x="5810296" y="3999580"/>
            <a:ext cx="7059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1" idx="6"/>
            <a:endCxn id="48" idx="2"/>
          </p:cNvCxnSpPr>
          <p:nvPr/>
        </p:nvCxnSpPr>
        <p:spPr>
          <a:xfrm>
            <a:off x="5810296" y="5583756"/>
            <a:ext cx="7059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51920" y="182507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map[1][1]</a:t>
            </a:r>
            <a:endParaRPr lang="id-ID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779912" y="520945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map[M][</a:t>
            </a:r>
            <a:r>
              <a:rPr lang="id-ID" sz="1400" b="1" dirty="0"/>
              <a:t>N</a:t>
            </a:r>
            <a:r>
              <a:rPr lang="id-ID" sz="1400" b="1" dirty="0" smtClean="0"/>
              <a:t>]</a:t>
            </a:r>
            <a:endParaRPr lang="id-ID" sz="1400" b="1" dirty="0"/>
          </a:p>
        </p:txBody>
      </p:sp>
    </p:spTree>
    <p:extLst>
      <p:ext uri="{BB962C8B-B14F-4D97-AF65-F5344CB8AC3E}">
        <p14:creationId xmlns:p14="http://schemas.microsoft.com/office/powerpoint/2010/main" xmlns="" val="157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SPOJ Problem 22379. Mobile Company 2</a:t>
            </a:r>
            <a:endParaRPr lang="id-ID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741416" y="1825079"/>
            <a:ext cx="7430984" cy="4052193"/>
            <a:chOff x="539552" y="1825079"/>
            <a:chExt cx="7430984" cy="4052193"/>
          </a:xfrm>
        </p:grpSpPr>
        <p:sp>
          <p:nvSpPr>
            <p:cNvPr id="11" name="Oval 10"/>
            <p:cNvSpPr/>
            <p:nvPr/>
          </p:nvSpPr>
          <p:spPr>
            <a:xfrm>
              <a:off x="3045672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045672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043922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043922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M</a:t>
              </a:r>
              <a:endParaRPr lang="id-ID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149814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149814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148064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148064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N</a:t>
              </a:r>
              <a:endParaRPr lang="id-ID" dirty="0"/>
            </a:p>
          </p:txBody>
        </p:sp>
        <p:cxnSp>
          <p:nvCxnSpPr>
            <p:cNvPr id="32" name="Straight Arrow Connector 31"/>
            <p:cNvCxnSpPr>
              <a:stCxn id="13" idx="6"/>
              <a:endCxn id="29" idx="2"/>
            </p:cNvCxnSpPr>
            <p:nvPr/>
          </p:nvCxnSpPr>
          <p:spPr>
            <a:xfrm>
              <a:off x="3491880" y="2210348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6"/>
              <a:endCxn id="28" idx="2"/>
            </p:cNvCxnSpPr>
            <p:nvPr/>
          </p:nvCxnSpPr>
          <p:spPr>
            <a:xfrm>
              <a:off x="3491880" y="2210348"/>
              <a:ext cx="1657934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6"/>
              <a:endCxn id="30" idx="2"/>
            </p:cNvCxnSpPr>
            <p:nvPr/>
          </p:nvCxnSpPr>
          <p:spPr>
            <a:xfrm>
              <a:off x="3491880" y="2210348"/>
              <a:ext cx="1656184" cy="178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31" idx="2"/>
            </p:cNvCxnSpPr>
            <p:nvPr/>
          </p:nvCxnSpPr>
          <p:spPr>
            <a:xfrm>
              <a:off x="3491880" y="2210348"/>
              <a:ext cx="1656184" cy="33734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6"/>
              <a:endCxn id="29" idx="2"/>
            </p:cNvCxnSpPr>
            <p:nvPr/>
          </p:nvCxnSpPr>
          <p:spPr>
            <a:xfrm flipV="1">
              <a:off x="3491880" y="2210348"/>
              <a:ext cx="1657934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6"/>
              <a:endCxn id="28" idx="2"/>
            </p:cNvCxnSpPr>
            <p:nvPr/>
          </p:nvCxnSpPr>
          <p:spPr>
            <a:xfrm>
              <a:off x="3491880" y="3074444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1" idx="6"/>
              <a:endCxn id="30" idx="2"/>
            </p:cNvCxnSpPr>
            <p:nvPr/>
          </p:nvCxnSpPr>
          <p:spPr>
            <a:xfrm>
              <a:off x="3491880" y="3074444"/>
              <a:ext cx="1656184" cy="925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1" idx="6"/>
              <a:endCxn id="31" idx="2"/>
            </p:cNvCxnSpPr>
            <p:nvPr/>
          </p:nvCxnSpPr>
          <p:spPr>
            <a:xfrm>
              <a:off x="3491880" y="3074444"/>
              <a:ext cx="1656184" cy="2509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6"/>
              <a:endCxn id="29" idx="2"/>
            </p:cNvCxnSpPr>
            <p:nvPr/>
          </p:nvCxnSpPr>
          <p:spPr>
            <a:xfrm flipV="1">
              <a:off x="3490130" y="2210348"/>
              <a:ext cx="1659684" cy="178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1" idx="6"/>
              <a:endCxn id="28" idx="2"/>
            </p:cNvCxnSpPr>
            <p:nvPr/>
          </p:nvCxnSpPr>
          <p:spPr>
            <a:xfrm flipV="1">
              <a:off x="3490130" y="3074444"/>
              <a:ext cx="1659684" cy="925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1" idx="6"/>
              <a:endCxn id="30" idx="2"/>
            </p:cNvCxnSpPr>
            <p:nvPr/>
          </p:nvCxnSpPr>
          <p:spPr>
            <a:xfrm>
              <a:off x="3490130" y="3999580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1" idx="6"/>
              <a:endCxn id="31" idx="2"/>
            </p:cNvCxnSpPr>
            <p:nvPr/>
          </p:nvCxnSpPr>
          <p:spPr>
            <a:xfrm>
              <a:off x="3490130" y="3999580"/>
              <a:ext cx="1657934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2" idx="6"/>
              <a:endCxn id="29" idx="2"/>
            </p:cNvCxnSpPr>
            <p:nvPr/>
          </p:nvCxnSpPr>
          <p:spPr>
            <a:xfrm flipV="1">
              <a:off x="3490130" y="2210348"/>
              <a:ext cx="1659684" cy="33734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2" idx="6"/>
              <a:endCxn id="28" idx="2"/>
            </p:cNvCxnSpPr>
            <p:nvPr/>
          </p:nvCxnSpPr>
          <p:spPr>
            <a:xfrm flipV="1">
              <a:off x="3490130" y="3074444"/>
              <a:ext cx="1659684" cy="2509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22" idx="6"/>
              <a:endCxn id="30" idx="2"/>
            </p:cNvCxnSpPr>
            <p:nvPr/>
          </p:nvCxnSpPr>
          <p:spPr>
            <a:xfrm flipV="1">
              <a:off x="3490130" y="3999580"/>
              <a:ext cx="1657934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2" idx="6"/>
              <a:endCxn id="31" idx="2"/>
            </p:cNvCxnSpPr>
            <p:nvPr/>
          </p:nvCxnSpPr>
          <p:spPr>
            <a:xfrm>
              <a:off x="3490130" y="5583756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59946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364088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411760" y="1916832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F[1]</a:t>
              </a:r>
              <a:endParaRPr lang="id-ID" sz="14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1760" y="280067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F[2]</a:t>
              </a:r>
              <a:endParaRPr lang="id-ID" sz="1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11760" y="3717032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F[3]</a:t>
              </a:r>
              <a:endParaRPr lang="id-ID" sz="1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39752" y="5301208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F[M]</a:t>
              </a:r>
              <a:endParaRPr lang="id-ID" sz="1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52120" y="1916832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S</a:t>
              </a:r>
              <a:r>
                <a:rPr lang="id-ID" sz="1400" b="1" dirty="0" smtClean="0"/>
                <a:t>[1]</a:t>
              </a:r>
              <a:endParaRPr lang="id-ID" sz="1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52120" y="276118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S[2]</a:t>
              </a:r>
              <a:endParaRPr lang="id-ID" sz="14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52120" y="369728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S[3]</a:t>
              </a:r>
              <a:endParaRPr lang="id-ID" sz="14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52120" y="528146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S[N]</a:t>
              </a:r>
              <a:endParaRPr lang="id-ID" sz="14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301942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301942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300192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300192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N</a:t>
              </a:r>
              <a:endParaRPr lang="id-ID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516216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893544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1893544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891794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891794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M</a:t>
              </a:r>
              <a:endParaRPr lang="id-ID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107818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6"/>
              <a:endCxn id="13" idx="2"/>
            </p:cNvCxnSpPr>
            <p:nvPr/>
          </p:nvCxnSpPr>
          <p:spPr>
            <a:xfrm>
              <a:off x="2339752" y="2210348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6"/>
              <a:endCxn id="11" idx="2"/>
            </p:cNvCxnSpPr>
            <p:nvPr/>
          </p:nvCxnSpPr>
          <p:spPr>
            <a:xfrm>
              <a:off x="2339752" y="3074444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5" idx="6"/>
              <a:endCxn id="22" idx="2"/>
            </p:cNvCxnSpPr>
            <p:nvPr/>
          </p:nvCxnSpPr>
          <p:spPr>
            <a:xfrm>
              <a:off x="2338002" y="5583756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4" idx="6"/>
              <a:endCxn id="21" idx="2"/>
            </p:cNvCxnSpPr>
            <p:nvPr/>
          </p:nvCxnSpPr>
          <p:spPr>
            <a:xfrm>
              <a:off x="2338002" y="3999580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9" idx="6"/>
              <a:endCxn id="45" idx="2"/>
            </p:cNvCxnSpPr>
            <p:nvPr/>
          </p:nvCxnSpPr>
          <p:spPr>
            <a:xfrm>
              <a:off x="5596022" y="2210348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8" idx="6"/>
              <a:endCxn id="43" idx="2"/>
            </p:cNvCxnSpPr>
            <p:nvPr/>
          </p:nvCxnSpPr>
          <p:spPr>
            <a:xfrm>
              <a:off x="5596022" y="3074444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0" idx="6"/>
              <a:endCxn id="46" idx="2"/>
            </p:cNvCxnSpPr>
            <p:nvPr/>
          </p:nvCxnSpPr>
          <p:spPr>
            <a:xfrm>
              <a:off x="5594272" y="3999580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31" idx="6"/>
              <a:endCxn id="48" idx="2"/>
            </p:cNvCxnSpPr>
            <p:nvPr/>
          </p:nvCxnSpPr>
          <p:spPr>
            <a:xfrm>
              <a:off x="5594272" y="5583756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51920" y="182507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map[1][1]</a:t>
              </a:r>
              <a:endParaRPr lang="id-ID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79912" y="520945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map[M][</a:t>
              </a:r>
              <a:r>
                <a:rPr lang="id-ID" sz="1400" b="1" dirty="0"/>
                <a:t>N</a:t>
              </a:r>
              <a:r>
                <a:rPr lang="id-ID" sz="1400" b="1" dirty="0" smtClean="0"/>
                <a:t>]</a:t>
              </a:r>
              <a:endParaRPr lang="id-ID" sz="1400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39552" y="328498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524328" y="328498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dirty="0"/>
            </a:p>
          </p:txBody>
        </p:sp>
        <p:cxnSp>
          <p:nvCxnSpPr>
            <p:cNvPr id="70" name="Straight Arrow Connector 69"/>
            <p:cNvCxnSpPr>
              <a:stCxn id="64" idx="6"/>
              <a:endCxn id="52" idx="2"/>
            </p:cNvCxnSpPr>
            <p:nvPr/>
          </p:nvCxnSpPr>
          <p:spPr>
            <a:xfrm flipV="1">
              <a:off x="985760" y="2210348"/>
              <a:ext cx="907784" cy="1368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4" idx="6"/>
              <a:endCxn id="51" idx="2"/>
            </p:cNvCxnSpPr>
            <p:nvPr/>
          </p:nvCxnSpPr>
          <p:spPr>
            <a:xfrm flipV="1">
              <a:off x="985760" y="3074444"/>
              <a:ext cx="907784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6"/>
              <a:endCxn id="54" idx="2"/>
            </p:cNvCxnSpPr>
            <p:nvPr/>
          </p:nvCxnSpPr>
          <p:spPr>
            <a:xfrm>
              <a:off x="985760" y="3578500"/>
              <a:ext cx="906034" cy="42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55" idx="2"/>
            </p:cNvCxnSpPr>
            <p:nvPr/>
          </p:nvCxnSpPr>
          <p:spPr>
            <a:xfrm>
              <a:off x="985760" y="3578500"/>
              <a:ext cx="906034" cy="2005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45" idx="6"/>
              <a:endCxn id="67" idx="2"/>
            </p:cNvCxnSpPr>
            <p:nvPr/>
          </p:nvCxnSpPr>
          <p:spPr>
            <a:xfrm>
              <a:off x="6748150" y="2210348"/>
              <a:ext cx="776178" cy="1368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43" idx="6"/>
              <a:endCxn id="67" idx="2"/>
            </p:cNvCxnSpPr>
            <p:nvPr/>
          </p:nvCxnSpPr>
          <p:spPr>
            <a:xfrm>
              <a:off x="6748150" y="3074444"/>
              <a:ext cx="776178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46" idx="6"/>
              <a:endCxn id="67" idx="2"/>
            </p:cNvCxnSpPr>
            <p:nvPr/>
          </p:nvCxnSpPr>
          <p:spPr>
            <a:xfrm flipV="1">
              <a:off x="6746400" y="3578500"/>
              <a:ext cx="777928" cy="42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48" idx="6"/>
              <a:endCxn id="67" idx="2"/>
            </p:cNvCxnSpPr>
            <p:nvPr/>
          </p:nvCxnSpPr>
          <p:spPr>
            <a:xfrm flipV="1">
              <a:off x="6746400" y="3578500"/>
              <a:ext cx="777928" cy="2005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895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SPOJ Problem 22379. Mobile Company 2</a:t>
            </a:r>
            <a:endParaRPr lang="id-ID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95536" y="1844824"/>
            <a:ext cx="8424936" cy="4052193"/>
            <a:chOff x="395536" y="1825079"/>
            <a:chExt cx="8424936" cy="4052193"/>
          </a:xfrm>
        </p:grpSpPr>
        <p:sp>
          <p:nvSpPr>
            <p:cNvPr id="11" name="Oval 10"/>
            <p:cNvSpPr/>
            <p:nvPr/>
          </p:nvSpPr>
          <p:spPr>
            <a:xfrm>
              <a:off x="3895608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95608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893858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893858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M</a:t>
              </a:r>
              <a:endParaRPr lang="id-ID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999750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999750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998000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998000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N</a:t>
              </a:r>
              <a:endParaRPr lang="id-ID" dirty="0"/>
            </a:p>
          </p:txBody>
        </p:sp>
        <p:cxnSp>
          <p:nvCxnSpPr>
            <p:cNvPr id="32" name="Straight Arrow Connector 31"/>
            <p:cNvCxnSpPr>
              <a:stCxn id="13" idx="6"/>
              <a:endCxn id="29" idx="2"/>
            </p:cNvCxnSpPr>
            <p:nvPr/>
          </p:nvCxnSpPr>
          <p:spPr>
            <a:xfrm>
              <a:off x="4341816" y="2210348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6"/>
              <a:endCxn id="28" idx="2"/>
            </p:cNvCxnSpPr>
            <p:nvPr/>
          </p:nvCxnSpPr>
          <p:spPr>
            <a:xfrm>
              <a:off x="4341816" y="2210348"/>
              <a:ext cx="1657934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6"/>
              <a:endCxn id="30" idx="2"/>
            </p:cNvCxnSpPr>
            <p:nvPr/>
          </p:nvCxnSpPr>
          <p:spPr>
            <a:xfrm>
              <a:off x="4341816" y="2210348"/>
              <a:ext cx="1656184" cy="178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31" idx="2"/>
            </p:cNvCxnSpPr>
            <p:nvPr/>
          </p:nvCxnSpPr>
          <p:spPr>
            <a:xfrm>
              <a:off x="4341816" y="2210348"/>
              <a:ext cx="1656184" cy="33734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6"/>
              <a:endCxn id="29" idx="2"/>
            </p:cNvCxnSpPr>
            <p:nvPr/>
          </p:nvCxnSpPr>
          <p:spPr>
            <a:xfrm flipV="1">
              <a:off x="4341816" y="2210348"/>
              <a:ext cx="1657934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6"/>
              <a:endCxn id="28" idx="2"/>
            </p:cNvCxnSpPr>
            <p:nvPr/>
          </p:nvCxnSpPr>
          <p:spPr>
            <a:xfrm>
              <a:off x="4341816" y="3074444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1" idx="6"/>
              <a:endCxn id="30" idx="2"/>
            </p:cNvCxnSpPr>
            <p:nvPr/>
          </p:nvCxnSpPr>
          <p:spPr>
            <a:xfrm>
              <a:off x="4341816" y="3074444"/>
              <a:ext cx="1656184" cy="925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1" idx="6"/>
              <a:endCxn id="31" idx="2"/>
            </p:cNvCxnSpPr>
            <p:nvPr/>
          </p:nvCxnSpPr>
          <p:spPr>
            <a:xfrm>
              <a:off x="4341816" y="3074444"/>
              <a:ext cx="1656184" cy="2509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6"/>
              <a:endCxn id="29" idx="2"/>
            </p:cNvCxnSpPr>
            <p:nvPr/>
          </p:nvCxnSpPr>
          <p:spPr>
            <a:xfrm flipV="1">
              <a:off x="4340066" y="2210348"/>
              <a:ext cx="1659684" cy="178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1" idx="6"/>
              <a:endCxn id="28" idx="2"/>
            </p:cNvCxnSpPr>
            <p:nvPr/>
          </p:nvCxnSpPr>
          <p:spPr>
            <a:xfrm flipV="1">
              <a:off x="4340066" y="3074444"/>
              <a:ext cx="1659684" cy="925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1" idx="6"/>
              <a:endCxn id="30" idx="2"/>
            </p:cNvCxnSpPr>
            <p:nvPr/>
          </p:nvCxnSpPr>
          <p:spPr>
            <a:xfrm>
              <a:off x="4340066" y="3999580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1" idx="6"/>
              <a:endCxn id="31" idx="2"/>
            </p:cNvCxnSpPr>
            <p:nvPr/>
          </p:nvCxnSpPr>
          <p:spPr>
            <a:xfrm>
              <a:off x="4340066" y="3999580"/>
              <a:ext cx="1657934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2" idx="6"/>
              <a:endCxn id="29" idx="2"/>
            </p:cNvCxnSpPr>
            <p:nvPr/>
          </p:nvCxnSpPr>
          <p:spPr>
            <a:xfrm flipV="1">
              <a:off x="4340066" y="2210348"/>
              <a:ext cx="1659684" cy="33734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2" idx="6"/>
              <a:endCxn id="28" idx="2"/>
            </p:cNvCxnSpPr>
            <p:nvPr/>
          </p:nvCxnSpPr>
          <p:spPr>
            <a:xfrm flipV="1">
              <a:off x="4340066" y="3074444"/>
              <a:ext cx="1659684" cy="2509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22" idx="6"/>
              <a:endCxn id="30" idx="2"/>
            </p:cNvCxnSpPr>
            <p:nvPr/>
          </p:nvCxnSpPr>
          <p:spPr>
            <a:xfrm flipV="1">
              <a:off x="4340066" y="3999580"/>
              <a:ext cx="1657934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2" idx="6"/>
              <a:endCxn id="31" idx="2"/>
            </p:cNvCxnSpPr>
            <p:nvPr/>
          </p:nvCxnSpPr>
          <p:spPr>
            <a:xfrm>
              <a:off x="4340066" y="5583756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109882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214024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261696" y="1916832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F[1]</a:t>
              </a:r>
              <a:endParaRPr lang="id-ID" sz="14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61696" y="280067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F[2]</a:t>
              </a:r>
              <a:endParaRPr lang="id-ID" sz="1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61696" y="3717032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F[3]</a:t>
              </a:r>
              <a:endParaRPr lang="id-ID" sz="1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89688" y="5301208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F[M]</a:t>
              </a:r>
              <a:endParaRPr lang="id-ID" sz="1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02056" y="1916832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S</a:t>
              </a:r>
              <a:r>
                <a:rPr lang="id-ID" sz="1400" b="1" dirty="0" smtClean="0"/>
                <a:t>[1]</a:t>
              </a:r>
              <a:endParaRPr lang="id-ID" sz="1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02056" y="276118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S[2]</a:t>
              </a:r>
              <a:endParaRPr lang="id-ID" sz="14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02056" y="369728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S[3]</a:t>
              </a:r>
              <a:endParaRPr lang="id-ID" sz="14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02056" y="528146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S[N]</a:t>
              </a:r>
              <a:endParaRPr lang="id-ID" sz="14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151878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151878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7150128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150128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N</a:t>
              </a:r>
              <a:endParaRPr lang="id-ID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366152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743480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480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741730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741730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M</a:t>
              </a:r>
              <a:endParaRPr lang="id-ID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957754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6"/>
              <a:endCxn id="13" idx="2"/>
            </p:cNvCxnSpPr>
            <p:nvPr/>
          </p:nvCxnSpPr>
          <p:spPr>
            <a:xfrm>
              <a:off x="3189688" y="2210348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6"/>
              <a:endCxn id="11" idx="2"/>
            </p:cNvCxnSpPr>
            <p:nvPr/>
          </p:nvCxnSpPr>
          <p:spPr>
            <a:xfrm>
              <a:off x="3189688" y="3074444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5" idx="6"/>
              <a:endCxn id="22" idx="2"/>
            </p:cNvCxnSpPr>
            <p:nvPr/>
          </p:nvCxnSpPr>
          <p:spPr>
            <a:xfrm>
              <a:off x="3187938" y="5583756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4" idx="6"/>
              <a:endCxn id="21" idx="2"/>
            </p:cNvCxnSpPr>
            <p:nvPr/>
          </p:nvCxnSpPr>
          <p:spPr>
            <a:xfrm>
              <a:off x="3187938" y="3999580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9" idx="6"/>
              <a:endCxn id="45" idx="2"/>
            </p:cNvCxnSpPr>
            <p:nvPr/>
          </p:nvCxnSpPr>
          <p:spPr>
            <a:xfrm>
              <a:off x="6445958" y="2210348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8" idx="6"/>
              <a:endCxn id="43" idx="2"/>
            </p:cNvCxnSpPr>
            <p:nvPr/>
          </p:nvCxnSpPr>
          <p:spPr>
            <a:xfrm>
              <a:off x="6445958" y="3074444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0" idx="6"/>
              <a:endCxn id="46" idx="2"/>
            </p:cNvCxnSpPr>
            <p:nvPr/>
          </p:nvCxnSpPr>
          <p:spPr>
            <a:xfrm>
              <a:off x="6444208" y="3999580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31" idx="6"/>
              <a:endCxn id="48" idx="2"/>
            </p:cNvCxnSpPr>
            <p:nvPr/>
          </p:nvCxnSpPr>
          <p:spPr>
            <a:xfrm>
              <a:off x="6444208" y="5583756"/>
              <a:ext cx="7059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701856" y="182507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map[1][1]</a:t>
              </a:r>
              <a:endParaRPr lang="id-ID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29848" y="520945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map[M][</a:t>
              </a:r>
              <a:r>
                <a:rPr lang="id-ID" sz="1400" b="1" dirty="0"/>
                <a:t>N</a:t>
              </a:r>
              <a:r>
                <a:rPr lang="id-ID" sz="1400" b="1" dirty="0" smtClean="0"/>
                <a:t>]</a:t>
              </a:r>
              <a:endParaRPr lang="id-ID" sz="1400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1389488" y="328498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8374264" y="328498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dirty="0"/>
            </a:p>
          </p:txBody>
        </p:sp>
        <p:cxnSp>
          <p:nvCxnSpPr>
            <p:cNvPr id="70" name="Straight Arrow Connector 69"/>
            <p:cNvCxnSpPr>
              <a:stCxn id="64" idx="6"/>
              <a:endCxn id="52" idx="2"/>
            </p:cNvCxnSpPr>
            <p:nvPr/>
          </p:nvCxnSpPr>
          <p:spPr>
            <a:xfrm flipV="1">
              <a:off x="1835696" y="2210348"/>
              <a:ext cx="907784" cy="1368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4" idx="6"/>
              <a:endCxn id="51" idx="2"/>
            </p:cNvCxnSpPr>
            <p:nvPr/>
          </p:nvCxnSpPr>
          <p:spPr>
            <a:xfrm flipV="1">
              <a:off x="1835696" y="3074444"/>
              <a:ext cx="907784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6"/>
              <a:endCxn id="54" idx="2"/>
            </p:cNvCxnSpPr>
            <p:nvPr/>
          </p:nvCxnSpPr>
          <p:spPr>
            <a:xfrm>
              <a:off x="1835696" y="3578500"/>
              <a:ext cx="906034" cy="42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55" idx="2"/>
            </p:cNvCxnSpPr>
            <p:nvPr/>
          </p:nvCxnSpPr>
          <p:spPr>
            <a:xfrm>
              <a:off x="1835696" y="3578500"/>
              <a:ext cx="906034" cy="2005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45" idx="6"/>
              <a:endCxn id="67" idx="2"/>
            </p:cNvCxnSpPr>
            <p:nvPr/>
          </p:nvCxnSpPr>
          <p:spPr>
            <a:xfrm>
              <a:off x="7598086" y="2210348"/>
              <a:ext cx="776178" cy="1368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43" idx="6"/>
              <a:endCxn id="67" idx="2"/>
            </p:cNvCxnSpPr>
            <p:nvPr/>
          </p:nvCxnSpPr>
          <p:spPr>
            <a:xfrm>
              <a:off x="7598086" y="3074444"/>
              <a:ext cx="776178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46" idx="6"/>
              <a:endCxn id="67" idx="2"/>
            </p:cNvCxnSpPr>
            <p:nvPr/>
          </p:nvCxnSpPr>
          <p:spPr>
            <a:xfrm flipV="1">
              <a:off x="7596336" y="3578500"/>
              <a:ext cx="777928" cy="42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48" idx="6"/>
              <a:endCxn id="67" idx="2"/>
            </p:cNvCxnSpPr>
            <p:nvPr/>
          </p:nvCxnSpPr>
          <p:spPr>
            <a:xfrm flipV="1">
              <a:off x="7596336" y="3578500"/>
              <a:ext cx="777928" cy="2005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95536" y="3284984"/>
              <a:ext cx="648072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SS</a:t>
              </a:r>
              <a:endParaRPr lang="id-ID" dirty="0"/>
            </a:p>
          </p:txBody>
        </p:sp>
        <p:cxnSp>
          <p:nvCxnSpPr>
            <p:cNvPr id="97" name="Straight Arrow Connector 96"/>
            <p:cNvCxnSpPr>
              <a:stCxn id="96" idx="6"/>
              <a:endCxn id="64" idx="2"/>
            </p:cNvCxnSpPr>
            <p:nvPr/>
          </p:nvCxnSpPr>
          <p:spPr>
            <a:xfrm>
              <a:off x="1043608" y="3578500"/>
              <a:ext cx="345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43608" y="333724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L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07704" y="2348880"/>
              <a:ext cx="5274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∞</a:t>
              </a:r>
              <a:endParaRPr lang="id-ID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060104" y="2852936"/>
              <a:ext cx="5274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∞</a:t>
              </a:r>
              <a:endParaRPr lang="id-ID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51720" y="3348281"/>
              <a:ext cx="5274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∞</a:t>
              </a:r>
              <a:endParaRPr lang="id-ID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40318" y="4212377"/>
              <a:ext cx="5274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∞</a:t>
              </a:r>
              <a:endParaRPr lang="id-ID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005014" y="4221088"/>
              <a:ext cx="5274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∞</a:t>
              </a:r>
              <a:endParaRPr lang="id-ID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96336" y="3356992"/>
              <a:ext cx="5274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∞</a:t>
              </a:r>
              <a:endParaRPr lang="id-ID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96336" y="2772217"/>
              <a:ext cx="5274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∞</a:t>
              </a:r>
              <a:endParaRPr lang="id-ID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788990" y="2340169"/>
              <a:ext cx="5274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/>
                <a:t>∞</a:t>
              </a:r>
              <a:endParaRPr lang="id-ID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285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SPOJ Problem 22379. Mobile Company 2</a:t>
            </a:r>
            <a:endParaRPr lang="id-ID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71600" y="1628800"/>
            <a:ext cx="6782912" cy="4052193"/>
            <a:chOff x="1043608" y="1825079"/>
            <a:chExt cx="6782912" cy="4052193"/>
          </a:xfrm>
        </p:grpSpPr>
        <p:sp>
          <p:nvSpPr>
            <p:cNvPr id="11" name="Oval 10"/>
            <p:cNvSpPr/>
            <p:nvPr/>
          </p:nvSpPr>
          <p:spPr>
            <a:xfrm>
              <a:off x="3895608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95608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893858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893858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M</a:t>
              </a:r>
              <a:endParaRPr lang="id-ID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999750" y="2780928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999750" y="1916832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998000" y="370606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998000" y="5290240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N</a:t>
              </a:r>
              <a:endParaRPr lang="id-ID" dirty="0"/>
            </a:p>
          </p:txBody>
        </p:sp>
        <p:cxnSp>
          <p:nvCxnSpPr>
            <p:cNvPr id="32" name="Straight Arrow Connector 31"/>
            <p:cNvCxnSpPr>
              <a:stCxn id="13" idx="6"/>
              <a:endCxn id="29" idx="2"/>
            </p:cNvCxnSpPr>
            <p:nvPr/>
          </p:nvCxnSpPr>
          <p:spPr>
            <a:xfrm>
              <a:off x="4341816" y="2210348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6"/>
              <a:endCxn id="28" idx="2"/>
            </p:cNvCxnSpPr>
            <p:nvPr/>
          </p:nvCxnSpPr>
          <p:spPr>
            <a:xfrm>
              <a:off x="4341816" y="2210348"/>
              <a:ext cx="1657934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6"/>
              <a:endCxn id="30" idx="2"/>
            </p:cNvCxnSpPr>
            <p:nvPr/>
          </p:nvCxnSpPr>
          <p:spPr>
            <a:xfrm>
              <a:off x="4341816" y="2210348"/>
              <a:ext cx="1656184" cy="178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31" idx="2"/>
            </p:cNvCxnSpPr>
            <p:nvPr/>
          </p:nvCxnSpPr>
          <p:spPr>
            <a:xfrm>
              <a:off x="4341816" y="2210348"/>
              <a:ext cx="1656184" cy="33734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6"/>
              <a:endCxn id="29" idx="2"/>
            </p:cNvCxnSpPr>
            <p:nvPr/>
          </p:nvCxnSpPr>
          <p:spPr>
            <a:xfrm flipV="1">
              <a:off x="4341816" y="2210348"/>
              <a:ext cx="1657934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6"/>
              <a:endCxn id="28" idx="2"/>
            </p:cNvCxnSpPr>
            <p:nvPr/>
          </p:nvCxnSpPr>
          <p:spPr>
            <a:xfrm>
              <a:off x="4341816" y="3074444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1" idx="6"/>
              <a:endCxn id="30" idx="2"/>
            </p:cNvCxnSpPr>
            <p:nvPr/>
          </p:nvCxnSpPr>
          <p:spPr>
            <a:xfrm>
              <a:off x="4341816" y="3074444"/>
              <a:ext cx="1656184" cy="925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1" idx="6"/>
              <a:endCxn id="31" idx="2"/>
            </p:cNvCxnSpPr>
            <p:nvPr/>
          </p:nvCxnSpPr>
          <p:spPr>
            <a:xfrm>
              <a:off x="4341816" y="3074444"/>
              <a:ext cx="1656184" cy="2509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6"/>
              <a:endCxn id="29" idx="2"/>
            </p:cNvCxnSpPr>
            <p:nvPr/>
          </p:nvCxnSpPr>
          <p:spPr>
            <a:xfrm flipV="1">
              <a:off x="4340066" y="2210348"/>
              <a:ext cx="1659684" cy="178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1" idx="6"/>
              <a:endCxn id="28" idx="2"/>
            </p:cNvCxnSpPr>
            <p:nvPr/>
          </p:nvCxnSpPr>
          <p:spPr>
            <a:xfrm flipV="1">
              <a:off x="4340066" y="3074444"/>
              <a:ext cx="1659684" cy="925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1" idx="6"/>
              <a:endCxn id="30" idx="2"/>
            </p:cNvCxnSpPr>
            <p:nvPr/>
          </p:nvCxnSpPr>
          <p:spPr>
            <a:xfrm>
              <a:off x="4340066" y="3999580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1" idx="6"/>
              <a:endCxn id="31" idx="2"/>
            </p:cNvCxnSpPr>
            <p:nvPr/>
          </p:nvCxnSpPr>
          <p:spPr>
            <a:xfrm>
              <a:off x="4340066" y="3999580"/>
              <a:ext cx="1657934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2" idx="6"/>
              <a:endCxn id="29" idx="2"/>
            </p:cNvCxnSpPr>
            <p:nvPr/>
          </p:nvCxnSpPr>
          <p:spPr>
            <a:xfrm flipV="1">
              <a:off x="4340066" y="2210348"/>
              <a:ext cx="1659684" cy="33734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2" idx="6"/>
              <a:endCxn id="28" idx="2"/>
            </p:cNvCxnSpPr>
            <p:nvPr/>
          </p:nvCxnSpPr>
          <p:spPr>
            <a:xfrm flipV="1">
              <a:off x="4340066" y="3074444"/>
              <a:ext cx="1659684" cy="2509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22" idx="6"/>
              <a:endCxn id="30" idx="2"/>
            </p:cNvCxnSpPr>
            <p:nvPr/>
          </p:nvCxnSpPr>
          <p:spPr>
            <a:xfrm flipV="1">
              <a:off x="4340066" y="3999580"/>
              <a:ext cx="1657934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2" idx="6"/>
              <a:endCxn id="31" idx="2"/>
            </p:cNvCxnSpPr>
            <p:nvPr/>
          </p:nvCxnSpPr>
          <p:spPr>
            <a:xfrm>
              <a:off x="4340066" y="5583756"/>
              <a:ext cx="16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109882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214024" y="4437112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987824" y="249289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F[1]</a:t>
              </a:r>
              <a:endParaRPr lang="id-ID" sz="14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03848" y="2924944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F[2]</a:t>
              </a:r>
              <a:endParaRPr lang="id-ID" sz="1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61696" y="3553271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F[3]</a:t>
              </a:r>
              <a:endParaRPr lang="id-ID" sz="1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99792" y="4365104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F[M]</a:t>
              </a:r>
              <a:endParaRPr lang="id-ID" sz="1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732240" y="240114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S</a:t>
              </a:r>
              <a:r>
                <a:rPr lang="id-ID" sz="1400" b="1" dirty="0" smtClean="0"/>
                <a:t>[1]</a:t>
              </a:r>
              <a:endParaRPr lang="id-ID" sz="1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88224" y="2905199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S[2]</a:t>
              </a:r>
              <a:endParaRPr lang="id-ID" sz="14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16216" y="350100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S[3]</a:t>
              </a:r>
              <a:endParaRPr lang="id-ID" sz="14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76256" y="450912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S[N]</a:t>
              </a:r>
              <a:endParaRPr lang="id-ID" sz="1400" b="1" dirty="0"/>
            </a:p>
          </p:txBody>
        </p:sp>
        <p:cxnSp>
          <p:nvCxnSpPr>
            <p:cNvPr id="58" name="Straight Arrow Connector 57"/>
            <p:cNvCxnSpPr>
              <a:stCxn id="64" idx="6"/>
              <a:endCxn id="13" idx="2"/>
            </p:cNvCxnSpPr>
            <p:nvPr/>
          </p:nvCxnSpPr>
          <p:spPr>
            <a:xfrm flipV="1">
              <a:off x="2627784" y="2210348"/>
              <a:ext cx="1267824" cy="1368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4" idx="6"/>
              <a:endCxn id="11" idx="2"/>
            </p:cNvCxnSpPr>
            <p:nvPr/>
          </p:nvCxnSpPr>
          <p:spPr>
            <a:xfrm flipV="1">
              <a:off x="2627784" y="3074444"/>
              <a:ext cx="1267824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4" idx="6"/>
              <a:endCxn id="22" idx="2"/>
            </p:cNvCxnSpPr>
            <p:nvPr/>
          </p:nvCxnSpPr>
          <p:spPr>
            <a:xfrm>
              <a:off x="2627784" y="3578500"/>
              <a:ext cx="1266074" cy="2005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4" idx="6"/>
              <a:endCxn id="21" idx="2"/>
            </p:cNvCxnSpPr>
            <p:nvPr/>
          </p:nvCxnSpPr>
          <p:spPr>
            <a:xfrm>
              <a:off x="2627784" y="3578500"/>
              <a:ext cx="1266074" cy="42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9" idx="6"/>
              <a:endCxn id="67" idx="2"/>
            </p:cNvCxnSpPr>
            <p:nvPr/>
          </p:nvCxnSpPr>
          <p:spPr>
            <a:xfrm>
              <a:off x="6445958" y="2210348"/>
              <a:ext cx="934354" cy="1368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8" idx="6"/>
              <a:endCxn id="67" idx="2"/>
            </p:cNvCxnSpPr>
            <p:nvPr/>
          </p:nvCxnSpPr>
          <p:spPr>
            <a:xfrm>
              <a:off x="6445958" y="3074444"/>
              <a:ext cx="934354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0" idx="6"/>
              <a:endCxn id="67" idx="2"/>
            </p:cNvCxnSpPr>
            <p:nvPr/>
          </p:nvCxnSpPr>
          <p:spPr>
            <a:xfrm flipV="1">
              <a:off x="6444208" y="3578500"/>
              <a:ext cx="936104" cy="42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31" idx="6"/>
              <a:endCxn id="67" idx="2"/>
            </p:cNvCxnSpPr>
            <p:nvPr/>
          </p:nvCxnSpPr>
          <p:spPr>
            <a:xfrm flipV="1">
              <a:off x="6444208" y="3578500"/>
              <a:ext cx="936104" cy="2005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701856" y="182507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map[1][1]</a:t>
              </a:r>
              <a:endParaRPr lang="id-ID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29848" y="520945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map[M][</a:t>
              </a:r>
              <a:r>
                <a:rPr lang="id-ID" sz="1400" b="1" dirty="0"/>
                <a:t>N</a:t>
              </a:r>
              <a:r>
                <a:rPr lang="id-ID" sz="1400" b="1" dirty="0" smtClean="0"/>
                <a:t>]</a:t>
              </a:r>
              <a:endParaRPr lang="id-ID" sz="1400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181576" y="328498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80312" y="3284984"/>
              <a:ext cx="446208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043608" y="3284984"/>
              <a:ext cx="648072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SS</a:t>
              </a:r>
              <a:endParaRPr lang="id-ID" dirty="0"/>
            </a:p>
          </p:txBody>
        </p:sp>
        <p:cxnSp>
          <p:nvCxnSpPr>
            <p:cNvPr id="97" name="Straight Arrow Connector 96"/>
            <p:cNvCxnSpPr>
              <a:stCxn id="96" idx="6"/>
              <a:endCxn id="64" idx="2"/>
            </p:cNvCxnSpPr>
            <p:nvPr/>
          </p:nvCxnSpPr>
          <p:spPr>
            <a:xfrm>
              <a:off x="1691680" y="3578500"/>
              <a:ext cx="48989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763688" y="333724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257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 Flow</a:t>
            </a:r>
            <a:endParaRPr lang="id-ID" dirty="0"/>
          </a:p>
        </p:txBody>
      </p:sp>
      <p:grpSp>
        <p:nvGrpSpPr>
          <p:cNvPr id="49" name="Group 48"/>
          <p:cNvGrpSpPr/>
          <p:nvPr/>
        </p:nvGrpSpPr>
        <p:grpSpPr>
          <a:xfrm>
            <a:off x="824236" y="1844824"/>
            <a:ext cx="7348164" cy="3816424"/>
            <a:chOff x="824236" y="1844824"/>
            <a:chExt cx="2811660" cy="1512168"/>
          </a:xfrm>
        </p:grpSpPr>
        <p:sp>
          <p:nvSpPr>
            <p:cNvPr id="5" name="Oval 4"/>
            <p:cNvSpPr/>
            <p:nvPr/>
          </p:nvSpPr>
          <p:spPr>
            <a:xfrm>
              <a:off x="824236" y="2492896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/>
                <a:t>s</a:t>
              </a:r>
              <a:endParaRPr lang="id-ID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619672" y="2492896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2</a:t>
              </a:r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480048" y="2496616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4</a:t>
              </a:r>
              <a:endParaRPr lang="id-ID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344144" y="2496616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t</a:t>
              </a:r>
              <a:endParaRPr lang="id-ID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619672" y="1844824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1</a:t>
              </a:r>
              <a:endParaRPr lang="id-ID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48000" y="3065240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3</a:t>
              </a:r>
              <a:endParaRPr lang="id-ID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43808" y="3065240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5</a:t>
              </a:r>
              <a:endParaRPr lang="id-ID" sz="3600" b="1" dirty="0"/>
            </a:p>
          </p:txBody>
        </p:sp>
        <p:cxnSp>
          <p:nvCxnSpPr>
            <p:cNvPr id="20" name="Straight Arrow Connector 19"/>
            <p:cNvCxnSpPr>
              <a:stCxn id="5" idx="6"/>
              <a:endCxn id="13" idx="2"/>
            </p:cNvCxnSpPr>
            <p:nvPr/>
          </p:nvCxnSpPr>
          <p:spPr>
            <a:xfrm>
              <a:off x="1115988" y="2638772"/>
              <a:ext cx="503684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16" idx="2"/>
            </p:cNvCxnSpPr>
            <p:nvPr/>
          </p:nvCxnSpPr>
          <p:spPr>
            <a:xfrm flipV="1">
              <a:off x="970112" y="1990700"/>
              <a:ext cx="649560" cy="5021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6"/>
              <a:endCxn id="14" idx="2"/>
            </p:cNvCxnSpPr>
            <p:nvPr/>
          </p:nvCxnSpPr>
          <p:spPr>
            <a:xfrm>
              <a:off x="1911424" y="2638772"/>
              <a:ext cx="568624" cy="37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6"/>
              <a:endCxn id="15" idx="2"/>
            </p:cNvCxnSpPr>
            <p:nvPr/>
          </p:nvCxnSpPr>
          <p:spPr>
            <a:xfrm>
              <a:off x="2771800" y="2642492"/>
              <a:ext cx="572344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6"/>
              <a:endCxn id="14" idx="0"/>
            </p:cNvCxnSpPr>
            <p:nvPr/>
          </p:nvCxnSpPr>
          <p:spPr>
            <a:xfrm>
              <a:off x="1911424" y="1990700"/>
              <a:ext cx="714500" cy="5059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4"/>
              <a:endCxn id="17" idx="2"/>
            </p:cNvCxnSpPr>
            <p:nvPr/>
          </p:nvCxnSpPr>
          <p:spPr>
            <a:xfrm>
              <a:off x="1765548" y="2784648"/>
              <a:ext cx="282452" cy="42646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7" idx="6"/>
              <a:endCxn id="18" idx="2"/>
            </p:cNvCxnSpPr>
            <p:nvPr/>
          </p:nvCxnSpPr>
          <p:spPr>
            <a:xfrm>
              <a:off x="2339752" y="3211116"/>
              <a:ext cx="5040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6"/>
              <a:endCxn id="15" idx="4"/>
            </p:cNvCxnSpPr>
            <p:nvPr/>
          </p:nvCxnSpPr>
          <p:spPr>
            <a:xfrm flipV="1">
              <a:off x="3135560" y="2788368"/>
              <a:ext cx="354460" cy="4227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979712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3</a:t>
            </a:r>
            <a:endParaRPr lang="id-ID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0" y="24928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3</a:t>
            </a:r>
            <a:endParaRPr lang="id-ID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139952" y="34917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51720" y="34917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75856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92080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92280" y="44998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3</a:t>
            </a:r>
            <a:endParaRPr lang="id-ID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16216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40446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Maximum Cardinality Bipartite Matching dengan Max Flow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Bipartite graph merupakan salah satu graph spesial dengan ciri-ciri :</a:t>
            </a:r>
            <a:endParaRPr lang="id-ID" sz="2400" dirty="0" smtClean="0"/>
          </a:p>
          <a:p>
            <a:pPr lvl="1"/>
            <a:r>
              <a:rPr lang="id-ID" sz="2000" dirty="0" smtClean="0"/>
              <a:t>Vertex set dari bipartite graph dapat di partisi menjadi dua buah disjoint set V1 dan V2.</a:t>
            </a:r>
          </a:p>
          <a:p>
            <a:pPr lvl="1"/>
            <a:r>
              <a:rPr lang="id-ID" sz="2000" dirty="0" smtClean="0"/>
              <a:t>Semua edge in (u,v) anggota E memiliki property, u anggota dari V1, v anggota dari V2.</a:t>
            </a:r>
          </a:p>
          <a:p>
            <a:r>
              <a:rPr lang="id-ID" sz="2000" dirty="0" smtClean="0"/>
              <a:t>Matching  problem dalam bipartite graph. Memilih subset edge M dari graph G(V,E) sehingga tidak ada dua buah edge yang berbagi vertex yang sama.</a:t>
            </a:r>
          </a:p>
          <a:p>
            <a:r>
              <a:rPr lang="id-ID" sz="2000" dirty="0" smtClean="0"/>
              <a:t>MCBM, mengetahui berapa banyak jumlah edge yang dapat di-match pada graph G.</a:t>
            </a:r>
          </a:p>
        </p:txBody>
      </p:sp>
    </p:spTree>
    <p:extLst>
      <p:ext uri="{BB962C8B-B14F-4D97-AF65-F5344CB8AC3E}">
        <p14:creationId xmlns:p14="http://schemas.microsoft.com/office/powerpoint/2010/main" xmlns="" val="14285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Maximum Cardinality Bipartite Matching dengan Max Flow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5"/>
          </a:xfrm>
        </p:spPr>
        <p:txBody>
          <a:bodyPr>
            <a:normAutofit/>
          </a:bodyPr>
          <a:lstStyle/>
          <a:p>
            <a:r>
              <a:rPr lang="id-ID" sz="2000" dirty="0" smtClean="0"/>
              <a:t>Permasalahan MCBM dapat direduksi dan diselesaikan dengan menggunakan Max Flow.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259632" y="2564904"/>
            <a:ext cx="6120680" cy="2380092"/>
            <a:chOff x="971600" y="2705092"/>
            <a:chExt cx="6120680" cy="2380092"/>
          </a:xfrm>
        </p:grpSpPr>
        <p:grpSp>
          <p:nvGrpSpPr>
            <p:cNvPr id="37" name="Group 36"/>
            <p:cNvGrpSpPr/>
            <p:nvPr/>
          </p:nvGrpSpPr>
          <p:grpSpPr>
            <a:xfrm>
              <a:off x="971600" y="2779014"/>
              <a:ext cx="1162708" cy="2232248"/>
              <a:chOff x="3490130" y="3429000"/>
              <a:chExt cx="1162708" cy="223224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490130" y="3429000"/>
                <a:ext cx="1162708" cy="2232248"/>
                <a:chOff x="4354226" y="2060848"/>
                <a:chExt cx="1162708" cy="2232248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4355976" y="2924944"/>
                  <a:ext cx="37770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b</a:t>
                  </a:r>
                  <a:endParaRPr lang="id-ID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55976" y="2060848"/>
                  <a:ext cx="37770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a</a:t>
                  </a:r>
                  <a:endParaRPr lang="id-ID" b="1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354226" y="3850080"/>
                  <a:ext cx="37770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c</a:t>
                  </a:r>
                  <a:endParaRPr lang="id-ID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149814" y="2924944"/>
                  <a:ext cx="36712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e</a:t>
                  </a:r>
                  <a:endParaRPr lang="id-ID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5149814" y="2060848"/>
                  <a:ext cx="36712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d</a:t>
                  </a:r>
                  <a:endParaRPr lang="id-ID" b="1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8064" y="3850080"/>
                  <a:ext cx="36712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f</a:t>
                  </a:r>
                  <a:endParaRPr lang="id-ID" dirty="0"/>
                </a:p>
              </p:txBody>
            </p:sp>
          </p:grpSp>
          <p:cxnSp>
            <p:nvCxnSpPr>
              <p:cNvPr id="18" name="Straight Connector 17"/>
              <p:cNvCxnSpPr>
                <a:stCxn id="12" idx="6"/>
                <a:endCxn id="15" idx="2"/>
              </p:cNvCxnSpPr>
              <p:nvPr/>
            </p:nvCxnSpPr>
            <p:spPr>
              <a:xfrm>
                <a:off x="3869580" y="3650508"/>
                <a:ext cx="41613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2" idx="6"/>
                <a:endCxn id="14" idx="2"/>
              </p:cNvCxnSpPr>
              <p:nvPr/>
            </p:nvCxnSpPr>
            <p:spPr>
              <a:xfrm>
                <a:off x="3869580" y="3650508"/>
                <a:ext cx="416138" cy="8640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6"/>
                <a:endCxn id="16" idx="2"/>
              </p:cNvCxnSpPr>
              <p:nvPr/>
            </p:nvCxnSpPr>
            <p:spPr>
              <a:xfrm>
                <a:off x="3869580" y="3650508"/>
                <a:ext cx="414388" cy="178923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3869580" y="3650508"/>
                <a:ext cx="416138" cy="8640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1" idx="6"/>
                <a:endCxn id="14" idx="2"/>
              </p:cNvCxnSpPr>
              <p:nvPr/>
            </p:nvCxnSpPr>
            <p:spPr>
              <a:xfrm>
                <a:off x="3869580" y="4514604"/>
                <a:ext cx="41613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3867830" y="3650508"/>
                <a:ext cx="417888" cy="178923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2555776" y="2779014"/>
              <a:ext cx="1162708" cy="2232248"/>
              <a:chOff x="3490130" y="3429000"/>
              <a:chExt cx="1162708" cy="223224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490130" y="3429000"/>
                <a:ext cx="1162708" cy="2232248"/>
                <a:chOff x="4354226" y="2060848"/>
                <a:chExt cx="1162708" cy="223224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355976" y="2924944"/>
                  <a:ext cx="37770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b</a:t>
                  </a:r>
                  <a:endParaRPr lang="id-ID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355976" y="2060848"/>
                  <a:ext cx="37770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a</a:t>
                  </a:r>
                  <a:endParaRPr lang="id-ID" b="1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354226" y="3850080"/>
                  <a:ext cx="37770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c</a:t>
                  </a:r>
                  <a:endParaRPr lang="id-ID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149814" y="2924944"/>
                  <a:ext cx="36712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 smtClean="0"/>
                    <a:t>e</a:t>
                  </a:r>
                  <a:endParaRPr lang="id-ID" dirty="0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149814" y="2060848"/>
                  <a:ext cx="36712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d</a:t>
                  </a:r>
                  <a:endParaRPr lang="id-ID" b="1" dirty="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5148064" y="3850080"/>
                  <a:ext cx="367120" cy="443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b="1" dirty="0"/>
                    <a:t>f</a:t>
                  </a:r>
                  <a:endParaRPr lang="id-ID" dirty="0"/>
                </a:p>
              </p:txBody>
            </p:sp>
          </p:grpSp>
          <p:cxnSp>
            <p:nvCxnSpPr>
              <p:cNvPr id="79" name="Straight Connector 78"/>
              <p:cNvCxnSpPr>
                <a:stCxn id="86" idx="6"/>
                <a:endCxn id="89" idx="2"/>
              </p:cNvCxnSpPr>
              <p:nvPr/>
            </p:nvCxnSpPr>
            <p:spPr>
              <a:xfrm>
                <a:off x="3869580" y="3650508"/>
                <a:ext cx="41613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86" idx="6"/>
                <a:endCxn id="88" idx="2"/>
              </p:cNvCxnSpPr>
              <p:nvPr/>
            </p:nvCxnSpPr>
            <p:spPr>
              <a:xfrm>
                <a:off x="3869580" y="3650508"/>
                <a:ext cx="416138" cy="8640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86" idx="6"/>
                <a:endCxn id="90" idx="2"/>
              </p:cNvCxnSpPr>
              <p:nvPr/>
            </p:nvCxnSpPr>
            <p:spPr>
              <a:xfrm>
                <a:off x="3869580" y="3650508"/>
                <a:ext cx="414388" cy="178923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5" idx="6"/>
                <a:endCxn id="89" idx="2"/>
              </p:cNvCxnSpPr>
              <p:nvPr/>
            </p:nvCxnSpPr>
            <p:spPr>
              <a:xfrm flipV="1">
                <a:off x="3869580" y="3650508"/>
                <a:ext cx="416138" cy="8640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5" idx="6"/>
                <a:endCxn id="88" idx="2"/>
              </p:cNvCxnSpPr>
              <p:nvPr/>
            </p:nvCxnSpPr>
            <p:spPr>
              <a:xfrm>
                <a:off x="3869580" y="4514604"/>
                <a:ext cx="41613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7" idx="6"/>
                <a:endCxn id="89" idx="2"/>
              </p:cNvCxnSpPr>
              <p:nvPr/>
            </p:nvCxnSpPr>
            <p:spPr>
              <a:xfrm flipV="1">
                <a:off x="3867830" y="3650508"/>
                <a:ext cx="417888" cy="178923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2339752" y="2705092"/>
              <a:ext cx="0" cy="23781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923928" y="2707006"/>
              <a:ext cx="0" cy="23781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5209492" y="2780928"/>
              <a:ext cx="1162708" cy="2232248"/>
              <a:chOff x="4354226" y="2060848"/>
              <a:chExt cx="1162708" cy="2232248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355976" y="2924944"/>
                <a:ext cx="377700" cy="443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b</a:t>
                </a:r>
                <a:endParaRPr lang="id-ID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355976" y="2060848"/>
                <a:ext cx="377700" cy="443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a</a:t>
                </a:r>
                <a:endParaRPr lang="id-ID" b="1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354226" y="3850080"/>
                <a:ext cx="377700" cy="443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c</a:t>
                </a:r>
                <a:endParaRPr lang="id-ID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149814" y="2924944"/>
                <a:ext cx="367120" cy="443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e</a:t>
                </a:r>
                <a:endParaRPr lang="id-ID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149814" y="2060848"/>
                <a:ext cx="367120" cy="443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d</a:t>
                </a:r>
                <a:endParaRPr lang="id-ID" b="1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148064" y="3850080"/>
                <a:ext cx="367120" cy="443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f</a:t>
                </a:r>
                <a:endParaRPr lang="id-ID" dirty="0"/>
              </a:p>
            </p:txBody>
          </p:sp>
        </p:grpSp>
        <p:sp>
          <p:nvSpPr>
            <p:cNvPr id="108" name="Oval 107"/>
            <p:cNvSpPr/>
            <p:nvPr/>
          </p:nvSpPr>
          <p:spPr>
            <a:xfrm>
              <a:off x="4427984" y="3645024"/>
              <a:ext cx="377700" cy="443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6714580" y="3645024"/>
              <a:ext cx="377700" cy="443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t</a:t>
              </a:r>
              <a:endParaRPr lang="id-ID" dirty="0"/>
            </a:p>
          </p:txBody>
        </p:sp>
        <p:cxnSp>
          <p:nvCxnSpPr>
            <p:cNvPr id="111" name="Straight Arrow Connector 110"/>
            <p:cNvCxnSpPr>
              <a:stCxn id="108" idx="6"/>
              <a:endCxn id="103" idx="2"/>
            </p:cNvCxnSpPr>
            <p:nvPr/>
          </p:nvCxnSpPr>
          <p:spPr>
            <a:xfrm flipV="1">
              <a:off x="4805684" y="3002436"/>
              <a:ext cx="405558" cy="8640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8" idx="6"/>
              <a:endCxn id="102" idx="2"/>
            </p:cNvCxnSpPr>
            <p:nvPr/>
          </p:nvCxnSpPr>
          <p:spPr>
            <a:xfrm>
              <a:off x="4805684" y="3866532"/>
              <a:ext cx="40555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8" idx="6"/>
              <a:endCxn id="104" idx="2"/>
            </p:cNvCxnSpPr>
            <p:nvPr/>
          </p:nvCxnSpPr>
          <p:spPr>
            <a:xfrm>
              <a:off x="4805684" y="3866532"/>
              <a:ext cx="403808" cy="9251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3" idx="6"/>
              <a:endCxn id="107" idx="2"/>
            </p:cNvCxnSpPr>
            <p:nvPr/>
          </p:nvCxnSpPr>
          <p:spPr>
            <a:xfrm>
              <a:off x="5588942" y="3002436"/>
              <a:ext cx="414388" cy="17892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4" idx="6"/>
              <a:endCxn id="106" idx="2"/>
            </p:cNvCxnSpPr>
            <p:nvPr/>
          </p:nvCxnSpPr>
          <p:spPr>
            <a:xfrm flipV="1">
              <a:off x="5587192" y="3002436"/>
              <a:ext cx="417888" cy="17892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2" idx="6"/>
              <a:endCxn id="105" idx="2"/>
            </p:cNvCxnSpPr>
            <p:nvPr/>
          </p:nvCxnSpPr>
          <p:spPr>
            <a:xfrm>
              <a:off x="5588942" y="3866532"/>
              <a:ext cx="4161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03" idx="6"/>
              <a:endCxn id="106" idx="2"/>
            </p:cNvCxnSpPr>
            <p:nvPr/>
          </p:nvCxnSpPr>
          <p:spPr>
            <a:xfrm>
              <a:off x="5588942" y="3002436"/>
              <a:ext cx="416138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03" idx="6"/>
              <a:endCxn id="105" idx="2"/>
            </p:cNvCxnSpPr>
            <p:nvPr/>
          </p:nvCxnSpPr>
          <p:spPr>
            <a:xfrm>
              <a:off x="5588942" y="3002436"/>
              <a:ext cx="416138" cy="86409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02" idx="6"/>
              <a:endCxn id="106" idx="2"/>
            </p:cNvCxnSpPr>
            <p:nvPr/>
          </p:nvCxnSpPr>
          <p:spPr>
            <a:xfrm flipV="1">
              <a:off x="5588942" y="3002436"/>
              <a:ext cx="416138" cy="86409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06" idx="6"/>
              <a:endCxn id="109" idx="2"/>
            </p:cNvCxnSpPr>
            <p:nvPr/>
          </p:nvCxnSpPr>
          <p:spPr>
            <a:xfrm>
              <a:off x="6372200" y="3002436"/>
              <a:ext cx="342380" cy="8640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05" idx="6"/>
              <a:endCxn id="109" idx="2"/>
            </p:cNvCxnSpPr>
            <p:nvPr/>
          </p:nvCxnSpPr>
          <p:spPr>
            <a:xfrm>
              <a:off x="6372200" y="3866532"/>
              <a:ext cx="3423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07" idx="6"/>
              <a:endCxn id="109" idx="2"/>
            </p:cNvCxnSpPr>
            <p:nvPr/>
          </p:nvCxnSpPr>
          <p:spPr>
            <a:xfrm flipV="1">
              <a:off x="6370450" y="3866532"/>
              <a:ext cx="344130" cy="9251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1160450" y="5158933"/>
            <a:ext cx="657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Maximum Cardinality Bipartite Matching bisa direduksi menjadi permasalahan Max Flow</a:t>
            </a:r>
            <a:endParaRPr lang="id-ID" dirty="0"/>
          </a:p>
        </p:txBody>
      </p:sp>
      <p:sp>
        <p:nvSpPr>
          <p:cNvPr id="148" name="TextBox 147"/>
          <p:cNvSpPr txBox="1"/>
          <p:nvPr/>
        </p:nvSpPr>
        <p:spPr>
          <a:xfrm>
            <a:off x="6948264" y="415082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Kapasitas =1 </a:t>
            </a:r>
          </a:p>
          <a:p>
            <a:pPr algn="ctr"/>
            <a:r>
              <a:rPr lang="id-ID" dirty="0" smtClean="0"/>
              <a:t>Untuk semua edge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2572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Bipartite Matching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Alternating Path. Sebuah path yang edge-edge nya bergantian terdiri dari edge yang merupakan anggota matching dan edge yang bukan anggota dari sebuah matching.</a:t>
            </a:r>
          </a:p>
          <a:p>
            <a:r>
              <a:rPr lang="id-ID" sz="2400" dirty="0" smtClean="0"/>
              <a:t>Augmenting Path. Sebuah Alternating path yang dimulai dan diakhiri dari unmatched vertex yang berbeda set/sisi.</a:t>
            </a:r>
          </a:p>
          <a:p>
            <a:r>
              <a:rPr lang="id-ID" sz="2400" dirty="0" smtClean="0"/>
              <a:t>Sebuah Augmenting path yang melalui K buah edge pada matching M juga harus mengandung tepat K+1 edge yang bukan pada M.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xmlns="" val="16718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Bipartite Matching</a:t>
            </a:r>
            <a:endParaRPr lang="id-ID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6088" y="1412776"/>
            <a:ext cx="707032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3-7-2</a:t>
            </a:r>
          </a:p>
          <a:p>
            <a:r>
              <a:rPr lang="id-ID" sz="2400" dirty="0" smtClean="0"/>
              <a:t>5-0-6-1</a:t>
            </a:r>
          </a:p>
          <a:p>
            <a:r>
              <a:rPr lang="id-ID" sz="2400" dirty="0" smtClean="0"/>
              <a:t>4-6-1-5-0-8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xmlns="" val="19887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400" b="1" dirty="0" smtClean="0"/>
                  <a:t>Teorema Berge</a:t>
                </a:r>
                <a:r>
                  <a:rPr lang="id-ID" sz="2400" dirty="0" smtClean="0"/>
                  <a:t>. </a:t>
                </a:r>
                <a:r>
                  <a:rPr lang="id-ID" sz="2400" i="1" dirty="0" smtClean="0"/>
                  <a:t>Sebuah matching M merupakan matching yang maksimum jika dan hanya jika tidak terdapat lagi augmenting path yang melalui M.</a:t>
                </a:r>
              </a:p>
              <a:p>
                <a:pPr marL="0" indent="0">
                  <a:buNone/>
                </a:pPr>
                <a:endParaRPr lang="id-ID" sz="2400" i="1" dirty="0"/>
              </a:p>
              <a:p>
                <a:pPr marL="0" indent="0">
                  <a:buNone/>
                </a:pPr>
                <a:r>
                  <a:rPr lang="id-ID" sz="2400" dirty="0" smtClean="0"/>
                  <a:t>Untuk sebuah bipartite graph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</a:rPr>
                      <m:t>𝐺</m:t>
                    </m:r>
                    <m:r>
                      <a:rPr lang="id-ID" sz="2400" i="1">
                        <a:latin typeface="Cambria Math"/>
                      </a:rPr>
                      <m:t>=(</m:t>
                    </m:r>
                    <m:r>
                      <a:rPr lang="id-ID" sz="2400" i="1">
                        <a:latin typeface="Cambria Math"/>
                      </a:rPr>
                      <m:t>𝐴</m:t>
                    </m:r>
                    <m:r>
                      <a:rPr lang="id-ID" sz="2400" i="1">
                        <a:latin typeface="Cambria Math"/>
                      </a:rPr>
                      <m:t>∪</m:t>
                    </m:r>
                    <m:r>
                      <a:rPr lang="id-ID" sz="2400" i="1">
                        <a:latin typeface="Cambria Math"/>
                      </a:rPr>
                      <m:t>𝐵</m:t>
                    </m:r>
                    <m:r>
                      <a:rPr lang="id-ID" sz="2400" i="1">
                        <a:latin typeface="Cambria Math"/>
                      </a:rPr>
                      <m:t>,</m:t>
                    </m:r>
                    <m:r>
                      <a:rPr lang="id-ID" sz="2400" i="1">
                        <a:latin typeface="Cambria Math"/>
                      </a:rPr>
                      <m:t>𝐸</m:t>
                    </m:r>
                    <m:r>
                      <a:rPr lang="id-ID" sz="2400" i="1">
                        <a:latin typeface="Cambria Math"/>
                      </a:rPr>
                      <m:t>)</m:t>
                    </m:r>
                  </m:oMath>
                </a14:m>
                <a:r>
                  <a:rPr lang="id-ID" sz="2400" dirty="0" smtClean="0"/>
                  <a:t> dan sebuah matching M. Didefinisikan sebuah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id-ID" sz="2400" b="0" i="1" smtClean="0">
                        <a:latin typeface="Cambria Math"/>
                      </a:rPr>
                      <m:t>=(</m:t>
                    </m:r>
                    <m:r>
                      <a:rPr lang="id-ID" sz="2400" b="0" i="1" smtClean="0">
                        <a:latin typeface="Cambria Math"/>
                      </a:rPr>
                      <m:t>𝐴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id-ID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</m:sSub>
                    <m:r>
                      <a:rPr lang="id-ID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id-ID" sz="2400" dirty="0" smtClean="0"/>
                  <a:t> sebagai berikut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id-ID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d-ID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id-ID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id-ID" sz="24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id-ID" sz="2400" i="1">
                              <a:latin typeface="Cambria Math"/>
                            </a:rPr>
                            <m:t>:</m:t>
                          </m:r>
                          <m:r>
                            <a:rPr lang="id-ID" sz="2400" i="1">
                              <a:latin typeface="Cambria Math"/>
                            </a:rPr>
                            <m:t>𝑎𝑏</m:t>
                          </m:r>
                          <m:r>
                            <a:rPr lang="id-ID" sz="2400" i="1">
                              <a:latin typeface="Cambria Math"/>
                            </a:rPr>
                            <m:t>∈</m:t>
                          </m:r>
                          <m:r>
                            <a:rPr lang="id-ID" sz="2400" i="1">
                              <a:latin typeface="Cambria Math"/>
                            </a:rPr>
                            <m:t>𝐸</m:t>
                          </m:r>
                          <m:r>
                            <a:rPr lang="id-ID" sz="2400" i="1">
                              <a:latin typeface="Cambria Math"/>
                            </a:rPr>
                            <m:t>,</m:t>
                          </m:r>
                          <m:r>
                            <a:rPr lang="id-ID" sz="2400" i="1">
                              <a:latin typeface="Cambria Math"/>
                            </a:rPr>
                            <m:t>𝑎</m:t>
                          </m:r>
                          <m:r>
                            <a:rPr lang="id-ID" sz="2400" i="1">
                              <a:latin typeface="Cambria Math"/>
                            </a:rPr>
                            <m:t>∈</m:t>
                          </m:r>
                          <m:r>
                            <a:rPr lang="id-ID" sz="2400" i="1">
                              <a:latin typeface="Cambria Math"/>
                            </a:rPr>
                            <m:t>𝐴</m:t>
                          </m:r>
                          <m:r>
                            <a:rPr lang="id-ID" sz="2400" i="1">
                              <a:latin typeface="Cambria Math"/>
                            </a:rPr>
                            <m:t>,</m:t>
                          </m:r>
                          <m:r>
                            <a:rPr lang="id-ID" sz="2400" i="1">
                              <a:latin typeface="Cambria Math"/>
                            </a:rPr>
                            <m:t>𝑏</m:t>
                          </m:r>
                          <m:r>
                            <a:rPr lang="id-ID" sz="2400" i="1">
                              <a:latin typeface="Cambria Math"/>
                            </a:rPr>
                            <m:t>∈</m:t>
                          </m:r>
                          <m:r>
                            <a:rPr lang="id-ID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id-ID" sz="2400" i="1">
                          <a:latin typeface="Cambria Math"/>
                        </a:rPr>
                        <m:t>∪{</m:t>
                      </m:r>
                      <m:d>
                        <m:dPr>
                          <m:ctrlPr>
                            <a:rPr lang="id-ID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/>
                            </a:rPr>
                            <m:t>𝑏</m:t>
                          </m:r>
                          <m:r>
                            <a:rPr lang="id-ID" sz="2400" i="1">
                              <a:latin typeface="Cambria Math"/>
                            </a:rPr>
                            <m:t>,</m:t>
                          </m:r>
                          <m:r>
                            <a:rPr lang="id-ID" sz="24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id-ID" sz="2400" i="1">
                          <a:latin typeface="Cambria Math"/>
                        </a:rPr>
                        <m:t>:</m:t>
                      </m:r>
                      <m:r>
                        <a:rPr lang="id-ID" sz="2400" i="1">
                          <a:latin typeface="Cambria Math"/>
                        </a:rPr>
                        <m:t>𝑎𝑏</m:t>
                      </m:r>
                      <m:r>
                        <a:rPr lang="id-ID" sz="2400" i="1">
                          <a:latin typeface="Cambria Math"/>
                        </a:rPr>
                        <m:t>∈</m:t>
                      </m:r>
                      <m:r>
                        <a:rPr lang="id-ID" sz="2400" i="1">
                          <a:latin typeface="Cambria Math"/>
                        </a:rPr>
                        <m:t>𝑀</m:t>
                      </m:r>
                      <m:r>
                        <a:rPr lang="id-ID" sz="2400" i="1">
                          <a:latin typeface="Cambria Math"/>
                        </a:rPr>
                        <m:t>,</m:t>
                      </m:r>
                      <m:r>
                        <a:rPr lang="id-ID" sz="2400" i="1">
                          <a:latin typeface="Cambria Math"/>
                        </a:rPr>
                        <m:t>𝑎</m:t>
                      </m:r>
                      <m:r>
                        <a:rPr lang="id-ID" sz="2400" i="1">
                          <a:latin typeface="Cambria Math"/>
                        </a:rPr>
                        <m:t>∈</m:t>
                      </m:r>
                      <m:r>
                        <a:rPr lang="id-ID" sz="2400" i="1">
                          <a:latin typeface="Cambria Math"/>
                        </a:rPr>
                        <m:t>𝐴</m:t>
                      </m:r>
                      <m:r>
                        <a:rPr lang="id-ID" sz="2400" i="1">
                          <a:latin typeface="Cambria Math"/>
                        </a:rPr>
                        <m:t>,</m:t>
                      </m:r>
                      <m:r>
                        <a:rPr lang="id-ID" sz="2400" i="1">
                          <a:latin typeface="Cambria Math"/>
                        </a:rPr>
                        <m:t>𝑏</m:t>
                      </m:r>
                      <m:r>
                        <a:rPr lang="id-ID" sz="2400" i="1">
                          <a:latin typeface="Cambria Math"/>
                        </a:rPr>
                        <m:t>∈</m:t>
                      </m:r>
                      <m:r>
                        <a:rPr lang="id-ID" sz="2400" i="1">
                          <a:latin typeface="Cambria Math"/>
                        </a:rPr>
                        <m:t>𝐵</m:t>
                      </m:r>
                      <m:r>
                        <a:rPr lang="id-ID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59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65" t="6275" r="2769"/>
          <a:stretch/>
        </p:blipFill>
        <p:spPr bwMode="auto">
          <a:xfrm>
            <a:off x="971600" y="1628800"/>
            <a:ext cx="7200901" cy="323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70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556792"/>
            <a:ext cx="3137842" cy="27285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1556792"/>
            <a:ext cx="3137842" cy="27285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467544" y="4590256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id-ID" sz="2400" dirty="0" smtClean="0"/>
                  <a:t>Simple path pada directed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id-ID" sz="2400" dirty="0" smtClean="0"/>
                  <a:t> merupakan sebuah augmenting path pada graph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id-ID" sz="2400" dirty="0" smtClean="0"/>
                  <a:t>.</a:t>
                </a:r>
                <a:endParaRPr lang="id-ID" sz="2400" dirty="0"/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90256"/>
                <a:ext cx="8229600" cy="1143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775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5526" y="2060848"/>
            <a:ext cx="687295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67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9146" y="1916832"/>
            <a:ext cx="362920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4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9146" y="2277862"/>
            <a:ext cx="3629203" cy="23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52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 Flow</a:t>
            </a:r>
            <a:endParaRPr lang="id-ID" dirty="0"/>
          </a:p>
        </p:txBody>
      </p:sp>
      <p:grpSp>
        <p:nvGrpSpPr>
          <p:cNvPr id="49" name="Group 48"/>
          <p:cNvGrpSpPr/>
          <p:nvPr/>
        </p:nvGrpSpPr>
        <p:grpSpPr>
          <a:xfrm>
            <a:off x="824236" y="1844824"/>
            <a:ext cx="7348164" cy="3816424"/>
            <a:chOff x="824236" y="1844824"/>
            <a:chExt cx="2811660" cy="1512168"/>
          </a:xfrm>
        </p:grpSpPr>
        <p:sp>
          <p:nvSpPr>
            <p:cNvPr id="5" name="Oval 4"/>
            <p:cNvSpPr/>
            <p:nvPr/>
          </p:nvSpPr>
          <p:spPr>
            <a:xfrm>
              <a:off x="824236" y="2492896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/>
                <a:t>s</a:t>
              </a:r>
              <a:endParaRPr lang="id-ID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619672" y="2492896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2</a:t>
              </a:r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480048" y="2496616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4</a:t>
              </a:r>
              <a:endParaRPr lang="id-ID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344144" y="2496616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t</a:t>
              </a:r>
              <a:endParaRPr lang="id-ID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619672" y="1844824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1</a:t>
              </a:r>
              <a:endParaRPr lang="id-ID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48000" y="3065240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3</a:t>
              </a:r>
              <a:endParaRPr lang="id-ID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43808" y="3065240"/>
              <a:ext cx="291752" cy="291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600" b="1" dirty="0" smtClean="0"/>
                <a:t>5</a:t>
              </a:r>
              <a:endParaRPr lang="id-ID" sz="3600" b="1" dirty="0"/>
            </a:p>
          </p:txBody>
        </p:sp>
        <p:cxnSp>
          <p:nvCxnSpPr>
            <p:cNvPr id="20" name="Straight Arrow Connector 19"/>
            <p:cNvCxnSpPr>
              <a:stCxn id="5" idx="6"/>
              <a:endCxn id="13" idx="2"/>
            </p:cNvCxnSpPr>
            <p:nvPr/>
          </p:nvCxnSpPr>
          <p:spPr>
            <a:xfrm>
              <a:off x="1115988" y="2638772"/>
              <a:ext cx="50368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16" idx="2"/>
            </p:cNvCxnSpPr>
            <p:nvPr/>
          </p:nvCxnSpPr>
          <p:spPr>
            <a:xfrm flipV="1">
              <a:off x="970112" y="1990700"/>
              <a:ext cx="649560" cy="5021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6"/>
              <a:endCxn id="14" idx="2"/>
            </p:cNvCxnSpPr>
            <p:nvPr/>
          </p:nvCxnSpPr>
          <p:spPr>
            <a:xfrm>
              <a:off x="1911424" y="2638772"/>
              <a:ext cx="568624" cy="3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6"/>
              <a:endCxn id="15" idx="2"/>
            </p:cNvCxnSpPr>
            <p:nvPr/>
          </p:nvCxnSpPr>
          <p:spPr>
            <a:xfrm>
              <a:off x="2771800" y="2642492"/>
              <a:ext cx="57234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6"/>
              <a:endCxn id="14" idx="0"/>
            </p:cNvCxnSpPr>
            <p:nvPr/>
          </p:nvCxnSpPr>
          <p:spPr>
            <a:xfrm>
              <a:off x="1911424" y="1990700"/>
              <a:ext cx="714500" cy="50591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4"/>
              <a:endCxn id="17" idx="2"/>
            </p:cNvCxnSpPr>
            <p:nvPr/>
          </p:nvCxnSpPr>
          <p:spPr>
            <a:xfrm>
              <a:off x="1765548" y="2784648"/>
              <a:ext cx="282452" cy="4264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7" idx="6"/>
              <a:endCxn id="18" idx="2"/>
            </p:cNvCxnSpPr>
            <p:nvPr/>
          </p:nvCxnSpPr>
          <p:spPr>
            <a:xfrm>
              <a:off x="2339752" y="3211116"/>
              <a:ext cx="50405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6"/>
              <a:endCxn id="15" idx="4"/>
            </p:cNvCxnSpPr>
            <p:nvPr/>
          </p:nvCxnSpPr>
          <p:spPr>
            <a:xfrm flipV="1">
              <a:off x="3135560" y="2788368"/>
              <a:ext cx="354460" cy="4227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763688" y="24208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2/3</a:t>
            </a:r>
            <a:endParaRPr lang="id-ID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0" y="24928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2/3</a:t>
            </a:r>
            <a:endParaRPr lang="id-ID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139952" y="3491716"/>
            <a:ext cx="6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0/5</a:t>
            </a:r>
            <a:endParaRPr lang="id-ID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907704" y="34917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1/1</a:t>
            </a:r>
            <a:endParaRPr lang="id-ID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31840" y="45718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1/4</a:t>
            </a:r>
            <a:endParaRPr lang="id-ID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174098" y="4869160"/>
            <a:ext cx="62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1/2</a:t>
            </a:r>
            <a:endParaRPr lang="id-ID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04248" y="44998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1/3</a:t>
            </a:r>
            <a:endParaRPr lang="id-ID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16216" y="35010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2/2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xmlns="" val="1079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9147" y="2277862"/>
            <a:ext cx="3629201" cy="23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32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9146" y="1916832"/>
            <a:ext cx="3629203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09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9146" y="1916832"/>
            <a:ext cx="3629202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44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Algoritma Bipartite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9146" y="1916832"/>
            <a:ext cx="3629202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78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9455" y="2204865"/>
            <a:ext cx="694509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1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358" y="1628800"/>
            <a:ext cx="662728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85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876" y="1916832"/>
            <a:ext cx="7522548" cy="12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097" y="3231629"/>
            <a:ext cx="7738504" cy="21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4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1988840"/>
            <a:ext cx="479600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89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303784"/>
            <a:ext cx="4796004" cy="22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1" y="2303784"/>
            <a:ext cx="4796002" cy="22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57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 Flow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Residual Network</a:t>
            </a:r>
          </a:p>
          <a:p>
            <a:r>
              <a:rPr lang="id-ID" dirty="0" smtClean="0"/>
              <a:t>Augmenting Path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2537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1" y="2303784"/>
            <a:ext cx="4796002" cy="22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99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2" y="2303784"/>
            <a:ext cx="4796000" cy="22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03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2" y="2303784"/>
            <a:ext cx="4796000" cy="22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7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3" y="2303784"/>
            <a:ext cx="4795998" cy="22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3" y="2303784"/>
            <a:ext cx="4795998" cy="22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62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4" y="2303784"/>
            <a:ext cx="4795996" cy="22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4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4" y="2303784"/>
            <a:ext cx="4795996" cy="22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7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6135" y="2303784"/>
            <a:ext cx="3747174" cy="22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0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6135" y="2303784"/>
            <a:ext cx="3747174" cy="22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32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Algoritma Hopcroft-Karp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6135" y="2303784"/>
            <a:ext cx="3747173" cy="22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97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Residual Network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Sebuah graph lain yang memiliki vertex sama dengan graph asli. Dengan edge satu atau dua untuk setiap edge pada graph asli.</a:t>
            </a:r>
          </a:p>
          <a:p>
            <a:r>
              <a:rPr lang="id-ID" sz="2400" dirty="0" smtClean="0"/>
              <a:t>Jika flow pada edge x-y lebih kecil dari kapasitas, terdapat sebuah forward edge dengan kapasitas sesuai dengan (kapasitas asli-aliran).</a:t>
            </a:r>
          </a:p>
          <a:p>
            <a:r>
              <a:rPr lang="id-ID" sz="2400" dirty="0" smtClean="0"/>
              <a:t>Jika flow pada edge x-y positif, terdapat sebuah backward edge y-x dengan kapasitas sesuai dengan flow pada edge x-y.</a:t>
            </a:r>
          </a:p>
          <a:p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489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</a:t>
            </a:r>
            <a:r>
              <a:rPr lang="id-ID" sz="2800" dirty="0" smtClean="0"/>
              <a:t>2144. K Edge-disjoint Branchings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Diberikan sebuah directed graph, boleh mengandung parallel edge.</a:t>
            </a:r>
          </a:p>
          <a:p>
            <a:r>
              <a:rPr lang="id-ID" sz="2000" dirty="0" smtClean="0"/>
              <a:t>Diasumsikan graph tersebut mengandung dan hanya mengandung K Edge Disjoint Branching.</a:t>
            </a:r>
          </a:p>
          <a:p>
            <a:r>
              <a:rPr lang="id-ID" sz="2000" dirty="0" smtClean="0"/>
              <a:t>Sebuah branching dalam graph adalah kumpulan dari directed edge dimana dari sebuah root (vertex 0) dapat ditemukan sebuah path ke semua vertex yang lain dengan hanya melalui edge-edge yang ada pada branching.</a:t>
            </a:r>
          </a:p>
          <a:p>
            <a:r>
              <a:rPr lang="id-ID" sz="2000" dirty="0" smtClean="0"/>
              <a:t>K edge-disjoint branching adalah K branching yang tidak saling berbagi edge yang sama.</a:t>
            </a:r>
          </a:p>
          <a:p>
            <a:r>
              <a:rPr lang="id-ID" sz="2000" dirty="0" smtClean="0"/>
              <a:t>Temukanlah K Branching tersebut!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29227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4" y="2061566"/>
            <a:ext cx="2238396" cy="223153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2060406"/>
            <a:ext cx="2241054" cy="2234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6136" y="2060406"/>
            <a:ext cx="2349846" cy="22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67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Branching merupakan directed spanning tree</a:t>
            </a:r>
          </a:p>
          <a:p>
            <a:r>
              <a:rPr lang="id-ID" sz="2000" dirty="0" smtClean="0"/>
              <a:t>Terdapat tepat (N-1)*K edge graph yang mengandung k edge-disjoint branching.</a:t>
            </a:r>
          </a:p>
          <a:p>
            <a:r>
              <a:rPr lang="id-ID" sz="2000" dirty="0" smtClean="0"/>
              <a:t>Dengan kata lain, setiap branching pasti memiliki (N-1) buah edge yang  mencakup N buah vertex.</a:t>
            </a:r>
          </a:p>
          <a:p>
            <a:r>
              <a:rPr lang="id-ID" sz="2000" dirty="0" smtClean="0"/>
              <a:t>Setiap vertex kecuali vertex 0 tepat memiliki K buah incoming edge. (Vertex 0 tidak memiliki incoming edge).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24514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Metode edge-splitting (split off vertex)</a:t>
            </a:r>
            <a:endParaRPr lang="id-ID" sz="28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692896"/>
              </a:xfrm>
            </p:spPr>
            <p:txBody>
              <a:bodyPr>
                <a:normAutofit/>
              </a:bodyPr>
              <a:lstStyle/>
              <a:p>
                <a:r>
                  <a:rPr lang="id-ID" sz="2000" i="1" dirty="0"/>
                  <a:t>Edge Splitting </a:t>
                </a:r>
                <a:r>
                  <a:rPr lang="id-ID" sz="2000" dirty="0"/>
                  <a:t>pada </a:t>
                </a:r>
                <a:r>
                  <a:rPr lang="id-ID" sz="2000" i="1" dirty="0"/>
                  <a:t>graph </a:t>
                </a:r>
                <a:r>
                  <a:rPr lang="id-ID" sz="2000" dirty="0"/>
                  <a:t>sering juga disebut sebagai operasi </a:t>
                </a:r>
                <a:r>
                  <a:rPr lang="id-ID" sz="2000" i="1" dirty="0"/>
                  <a:t>splitting off  vertex,  </a:t>
                </a:r>
                <a:r>
                  <a:rPr lang="id-ID" sz="2000" dirty="0"/>
                  <a:t>merupakan suatu metode yang menggabungkan </a:t>
                </a:r>
                <a:r>
                  <a:rPr lang="id-ID" sz="2000" dirty="0" smtClean="0"/>
                  <a:t>(pairing) dua </a:t>
                </a:r>
                <a:r>
                  <a:rPr lang="id-ID" sz="2000" dirty="0"/>
                  <a:t>buah </a:t>
                </a:r>
                <a:r>
                  <a:rPr lang="id-ID" sz="2000" i="1" dirty="0"/>
                  <a:t>edge </a:t>
                </a:r>
                <a:r>
                  <a:rPr lang="id-ID" sz="2000" dirty="0"/>
                  <a:t/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/>
                      </a:rPr>
                      <m:t>𝐴𝐵</m:t>
                    </m:r>
                  </m:oMath>
                </a14:m>
                <a:r>
                  <a:rPr lang="id-ID" sz="2000" dirty="0"/>
                  <a:t> dan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/>
                      </a:rPr>
                      <m:t>𝐵𝐷</m:t>
                    </m:r>
                  </m:oMath>
                </a14:m>
                <a:r>
                  <a:rPr lang="id-ID" sz="2000" dirty="0"/>
                  <a:t> menjadi sebuah </a:t>
                </a:r>
                <a:r>
                  <a:rPr lang="id-ID" sz="2000" i="1" dirty="0"/>
                  <a:t>edge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/>
                      </a:rPr>
                      <m:t>𝐴𝐷</m:t>
                    </m:r>
                  </m:oMath>
                </a14:m>
                <a:r>
                  <a:rPr lang="id-ID" sz="2000" i="1" dirty="0" smtClean="0"/>
                  <a:t>.</a:t>
                </a:r>
              </a:p>
              <a:p>
                <a:r>
                  <a:rPr lang="id-ID" sz="2000" dirty="0" smtClean="0"/>
                  <a:t>Tujuan </a:t>
                </a:r>
                <a:r>
                  <a:rPr lang="id-ID" sz="2000" dirty="0"/>
                  <a:t>dari metode ini adalah untuk mereduksi ukuran dari sebuah </a:t>
                </a:r>
                <a:r>
                  <a:rPr lang="id-ID" sz="2000" i="1" dirty="0"/>
                  <a:t>graph. </a:t>
                </a:r>
                <a:r>
                  <a:rPr lang="id-ID" sz="2000" dirty="0"/>
                  <a:t>Namun, properti-properti yang ada pada </a:t>
                </a:r>
                <a:r>
                  <a:rPr lang="id-ID" sz="2000" i="1" dirty="0"/>
                  <a:t>graph </a:t>
                </a:r>
                <a:r>
                  <a:rPr lang="id-ID" sz="2000" dirty="0"/>
                  <a:t>harus tetap </a:t>
                </a:r>
                <a:r>
                  <a:rPr lang="id-ID" sz="2000" dirty="0" smtClean="0"/>
                  <a:t>terjaga</a:t>
                </a:r>
                <a:r>
                  <a:rPr lang="id-ID" sz="2000" i="1" dirty="0" smtClean="0"/>
                  <a:t>.</a:t>
                </a:r>
              </a:p>
              <a:p>
                <a:r>
                  <a:rPr lang="id-ID" sz="2000" dirty="0" smtClean="0"/>
                  <a:t>Pada directed graph, metode ini dilakukan terhadap vertex yang memiliki jumlah incoming edge lebih besar atau sama dengan jumlah outgoing edge.</a:t>
                </a:r>
                <a:endParaRPr lang="id-ID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692896"/>
              </a:xfrm>
              <a:blipFill rotWithShape="1">
                <a:blip r:embed="rId2"/>
                <a:stretch>
                  <a:fillRect l="-593" t="-1134" r="-593" b="-24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4293096"/>
            <a:ext cx="1885950" cy="2009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7663" y="4365104"/>
            <a:ext cx="1876425" cy="200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0152" y="4797152"/>
            <a:ext cx="1866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8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Metode edge-splitting (</a:t>
            </a:r>
            <a:r>
              <a:rPr lang="id-ID" sz="2800" dirty="0" smtClean="0"/>
              <a:t>split </a:t>
            </a:r>
            <a:r>
              <a:rPr lang="id-ID" sz="2800" dirty="0"/>
              <a:t>off vertex)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Pada graph yang mengandung  mengandung k-edge disjoint branching. Metode edge-splitting harus dilakukan dengan hati-hati. Jika proses pairing yang dilakukan tidak tepat, akan menyebabkan graph hasil reduksi tidak akan lagi mengandung  k-edge disjoint branching.</a:t>
            </a:r>
            <a:endParaRPr lang="id-ID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827584" y="3284984"/>
            <a:ext cx="6984776" cy="2520280"/>
            <a:chOff x="683568" y="3212976"/>
            <a:chExt cx="6984776" cy="2520280"/>
          </a:xfrm>
        </p:grpSpPr>
        <p:grpSp>
          <p:nvGrpSpPr>
            <p:cNvPr id="25" name="Group 24"/>
            <p:cNvGrpSpPr/>
            <p:nvPr/>
          </p:nvGrpSpPr>
          <p:grpSpPr>
            <a:xfrm>
              <a:off x="683568" y="3212976"/>
              <a:ext cx="2104142" cy="2520280"/>
              <a:chOff x="1027698" y="3284984"/>
              <a:chExt cx="2104142" cy="252028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027698" y="5218232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3</a:t>
                </a:r>
                <a:endParaRPr lang="id-ID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467858" y="4088040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2</a:t>
                </a:r>
                <a:endParaRPr lang="id-ID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027698" y="4088040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1</a:t>
                </a:r>
                <a:endParaRPr lang="id-ID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803876" y="3284984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0</a:t>
                </a:r>
                <a:endParaRPr lang="id-ID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467858" y="5218232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4</a:t>
                </a:r>
                <a:endParaRPr lang="id-ID" b="1" dirty="0"/>
              </a:p>
            </p:txBody>
          </p:sp>
          <p:cxnSp>
            <p:nvCxnSpPr>
              <p:cNvPr id="10" name="Straight Arrow Connector 9"/>
              <p:cNvCxnSpPr>
                <a:stCxn id="7" idx="3"/>
                <a:endCxn id="6" idx="7"/>
              </p:cNvCxnSpPr>
              <p:nvPr/>
            </p:nvCxnSpPr>
            <p:spPr>
              <a:xfrm flipH="1">
                <a:off x="1594442" y="3786047"/>
                <a:ext cx="306672" cy="38796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7" idx="5"/>
                <a:endCxn id="5" idx="1"/>
              </p:cNvCxnSpPr>
              <p:nvPr/>
            </p:nvCxnSpPr>
            <p:spPr>
              <a:xfrm>
                <a:off x="2370620" y="3786047"/>
                <a:ext cx="194476" cy="38796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6" idx="6"/>
                <a:endCxn id="5" idx="2"/>
              </p:cNvCxnSpPr>
              <p:nvPr/>
            </p:nvCxnSpPr>
            <p:spPr>
              <a:xfrm>
                <a:off x="1691680" y="4381556"/>
                <a:ext cx="77617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4"/>
                <a:endCxn id="4" idx="0"/>
              </p:cNvCxnSpPr>
              <p:nvPr/>
            </p:nvCxnSpPr>
            <p:spPr>
              <a:xfrm>
                <a:off x="1359689" y="4675072"/>
                <a:ext cx="0" cy="5431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5" idx="4"/>
                <a:endCxn id="8" idx="0"/>
              </p:cNvCxnSpPr>
              <p:nvPr/>
            </p:nvCxnSpPr>
            <p:spPr>
              <a:xfrm>
                <a:off x="2799849" y="4675072"/>
                <a:ext cx="0" cy="5431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4" idx="6"/>
                <a:endCxn id="8" idx="2"/>
              </p:cNvCxnSpPr>
              <p:nvPr/>
            </p:nvCxnSpPr>
            <p:spPr>
              <a:xfrm>
                <a:off x="1691680" y="5511748"/>
                <a:ext cx="77617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8" idx="1"/>
                <a:endCxn id="6" idx="5"/>
              </p:cNvCxnSpPr>
              <p:nvPr/>
            </p:nvCxnSpPr>
            <p:spPr>
              <a:xfrm flipH="1" flipV="1">
                <a:off x="1594442" y="4589103"/>
                <a:ext cx="970654" cy="71509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5" idx="3"/>
                <a:endCxn id="4" idx="7"/>
              </p:cNvCxnSpPr>
              <p:nvPr/>
            </p:nvCxnSpPr>
            <p:spPr>
              <a:xfrm flipH="1">
                <a:off x="1594442" y="4589103"/>
                <a:ext cx="970654" cy="71509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131840" y="3212976"/>
              <a:ext cx="2104142" cy="2520280"/>
              <a:chOff x="1027698" y="3284984"/>
              <a:chExt cx="2104142" cy="252028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467858" y="4088040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2</a:t>
                </a:r>
                <a:endParaRPr lang="id-ID" b="1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027698" y="4088040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1</a:t>
                </a:r>
                <a:endParaRPr lang="id-ID" b="1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03876" y="3284984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0</a:t>
                </a:r>
                <a:endParaRPr lang="id-ID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467858" y="5218232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4</a:t>
                </a:r>
                <a:endParaRPr lang="id-ID" b="1" dirty="0"/>
              </a:p>
            </p:txBody>
          </p:sp>
          <p:cxnSp>
            <p:nvCxnSpPr>
              <p:cNvPr id="32" name="Straight Arrow Connector 31"/>
              <p:cNvCxnSpPr>
                <a:stCxn id="30" idx="3"/>
                <a:endCxn id="29" idx="7"/>
              </p:cNvCxnSpPr>
              <p:nvPr/>
            </p:nvCxnSpPr>
            <p:spPr>
              <a:xfrm flipH="1">
                <a:off x="1594442" y="3786047"/>
                <a:ext cx="306672" cy="38796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30" idx="5"/>
                <a:endCxn id="28" idx="1"/>
              </p:cNvCxnSpPr>
              <p:nvPr/>
            </p:nvCxnSpPr>
            <p:spPr>
              <a:xfrm>
                <a:off x="2370620" y="3786047"/>
                <a:ext cx="194476" cy="38796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9" idx="6"/>
                <a:endCxn id="28" idx="2"/>
              </p:cNvCxnSpPr>
              <p:nvPr/>
            </p:nvCxnSpPr>
            <p:spPr>
              <a:xfrm>
                <a:off x="1691680" y="4381556"/>
                <a:ext cx="77617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9" idx="4"/>
                <a:endCxn id="31" idx="2"/>
              </p:cNvCxnSpPr>
              <p:nvPr/>
            </p:nvCxnSpPr>
            <p:spPr>
              <a:xfrm>
                <a:off x="1359689" y="4675072"/>
                <a:ext cx="1108169" cy="83667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8" idx="4"/>
                <a:endCxn id="31" idx="0"/>
              </p:cNvCxnSpPr>
              <p:nvPr/>
            </p:nvCxnSpPr>
            <p:spPr>
              <a:xfrm>
                <a:off x="2799849" y="4675072"/>
                <a:ext cx="0" cy="5431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1" idx="1"/>
                <a:endCxn id="29" idx="5"/>
              </p:cNvCxnSpPr>
              <p:nvPr/>
            </p:nvCxnSpPr>
            <p:spPr>
              <a:xfrm flipH="1" flipV="1">
                <a:off x="1594442" y="4589103"/>
                <a:ext cx="970654" cy="71509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564202" y="3212976"/>
              <a:ext cx="2104142" cy="2520280"/>
              <a:chOff x="1027698" y="3284984"/>
              <a:chExt cx="2104142" cy="252028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027698" y="4088040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 smtClean="0"/>
                  <a:t>1</a:t>
                </a:r>
                <a:endParaRPr lang="id-ID" b="1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803876" y="3284984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0</a:t>
                </a:r>
                <a:endParaRPr lang="id-ID" b="1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67858" y="5218232"/>
                <a:ext cx="663982" cy="587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/>
                  <a:t>4</a:t>
                </a:r>
                <a:endParaRPr lang="id-ID" b="1" dirty="0"/>
              </a:p>
            </p:txBody>
          </p:sp>
          <p:cxnSp>
            <p:nvCxnSpPr>
              <p:cNvPr id="46" name="Straight Arrow Connector 45"/>
              <p:cNvCxnSpPr>
                <a:stCxn id="44" idx="3"/>
                <a:endCxn id="43" idx="7"/>
              </p:cNvCxnSpPr>
              <p:nvPr/>
            </p:nvCxnSpPr>
            <p:spPr>
              <a:xfrm flipH="1">
                <a:off x="1594442" y="3786047"/>
                <a:ext cx="306672" cy="38796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3" idx="6"/>
                <a:endCxn id="45" idx="0"/>
              </p:cNvCxnSpPr>
              <p:nvPr/>
            </p:nvCxnSpPr>
            <p:spPr>
              <a:xfrm>
                <a:off x="1691680" y="4381556"/>
                <a:ext cx="1108169" cy="83667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3" idx="4"/>
                <a:endCxn id="45" idx="2"/>
              </p:cNvCxnSpPr>
              <p:nvPr/>
            </p:nvCxnSpPr>
            <p:spPr>
              <a:xfrm>
                <a:off x="1359689" y="4675072"/>
                <a:ext cx="1108169" cy="83667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1"/>
                <a:endCxn id="43" idx="5"/>
              </p:cNvCxnSpPr>
              <p:nvPr/>
            </p:nvCxnSpPr>
            <p:spPr>
              <a:xfrm flipH="1" flipV="1">
                <a:off x="1594442" y="4589103"/>
                <a:ext cx="970654" cy="71509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8800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Metode edge-splitting (</a:t>
            </a:r>
            <a:r>
              <a:rPr lang="id-ID" sz="2800" dirty="0" smtClean="0"/>
              <a:t>split </a:t>
            </a:r>
            <a:r>
              <a:rPr lang="id-ID" sz="2800" dirty="0"/>
              <a:t>off vertex)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Tidak boleh adanya self-loop.</a:t>
            </a:r>
          </a:p>
          <a:p>
            <a:r>
              <a:rPr lang="id-ID" sz="2000" dirty="0" smtClean="0"/>
              <a:t>Self-loop dapat terbentuk pada saat proses pairing incoming edge memiliki vertex asal yang sama dengan vertex tujuan outgoing edge.</a:t>
            </a:r>
          </a:p>
          <a:p>
            <a:r>
              <a:rPr lang="id-ID" sz="2000" dirty="0" smtClean="0"/>
              <a:t>Dikarenakan sebuah branching terdiri dari (N-1) buah edge. Maka untuk mencakup N buah vertex, tiap-tiap edge harus memiliki endpoint yang berbeda.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33053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Metode edge-splitting (</a:t>
            </a:r>
            <a:r>
              <a:rPr lang="id-ID" sz="2800" dirty="0" smtClean="0"/>
              <a:t>split </a:t>
            </a:r>
            <a:r>
              <a:rPr lang="id-ID" sz="2800" dirty="0"/>
              <a:t>off vertex)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Setiap dua vertex pada graph yang mengandung K edge-disjoint branching, memiliki total edge yang menghubungkan secara langsung kedua vertex tersebut maksimal sebanyak K buah edge.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19949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Metode edge-splitting (</a:t>
            </a:r>
            <a:r>
              <a:rPr lang="id-ID" sz="2800" dirty="0" smtClean="0"/>
              <a:t>split </a:t>
            </a:r>
            <a:r>
              <a:rPr lang="id-ID" sz="2800" dirty="0"/>
              <a:t>off vertex)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Setiap vertex pada graph memiliki edge minimal sebanyak K. Jika terdapat sebuah vertex dengan jumlah edge kurang dari K, maka dipastikan graph tersebut mengandung edge-disjoint branching kurang dari K.</a:t>
            </a:r>
          </a:p>
          <a:p>
            <a:r>
              <a:rPr lang="id-ID" sz="2000" dirty="0" smtClean="0"/>
              <a:t>Kasus seperti ini hanya terjadi pada vertex yang akan di-split memiliki jumlah outgoing edge lebih kecil dari K.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10402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/>
          </a:bodyPr>
          <a:lstStyle/>
          <a:p>
            <a:r>
              <a:rPr lang="id-ID" sz="2000" dirty="0"/>
              <a:t>Proses pairing incoming edge dengan outgoing edge </a:t>
            </a:r>
            <a:r>
              <a:rPr lang="id-ID" sz="2000" dirty="0" smtClean="0"/>
              <a:t>yang benar pada </a:t>
            </a:r>
            <a:r>
              <a:rPr lang="id-ID" sz="2000" dirty="0"/>
              <a:t>sebuah </a:t>
            </a:r>
            <a:r>
              <a:rPr lang="id-ID" sz="2000" dirty="0" smtClean="0"/>
              <a:t>vertex dapat terselesaikan dengan membawa permasalahan ini ke dalam solusi penyelesaian bipartite matching.</a:t>
            </a:r>
          </a:p>
          <a:p>
            <a:r>
              <a:rPr lang="id-ID" sz="2000" dirty="0" smtClean="0"/>
              <a:t>Setiap incoming edge  dan outgoing edge diasumsikan sebagai dua buah set vertex yang terpisah.</a:t>
            </a:r>
          </a:p>
          <a:p>
            <a:r>
              <a:rPr lang="id-ID" sz="2000" dirty="0" smtClean="0"/>
              <a:t>Setiap pasangan edge yang bisa dipasangkan pada proses pairing, pada bipartite graph  akan dibuatkan sebuah edge dari vertex yang merepresentasikan incoming edge ke vertex yang merepresentasikan outoging edge.</a:t>
            </a:r>
          </a:p>
        </p:txBody>
      </p:sp>
    </p:spTree>
    <p:extLst>
      <p:ext uri="{BB962C8B-B14F-4D97-AF65-F5344CB8AC3E}">
        <p14:creationId xmlns:p14="http://schemas.microsoft.com/office/powerpoint/2010/main" xmlns="" val="41706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1669425" y="177281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1005443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2251834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1005443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8" name="Oval 7"/>
          <p:cNvSpPr/>
          <p:nvPr/>
        </p:nvSpPr>
        <p:spPr>
          <a:xfrm>
            <a:off x="1005443" y="514622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2251834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0" name="Oval 9"/>
          <p:cNvSpPr/>
          <p:nvPr/>
        </p:nvSpPr>
        <p:spPr>
          <a:xfrm>
            <a:off x="2251834" y="5146224"/>
            <a:ext cx="663982" cy="587032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1337434" y="227387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0"/>
          </p:cNvCxnSpPr>
          <p:nvPr/>
        </p:nvCxnSpPr>
        <p:spPr>
          <a:xfrm>
            <a:off x="2236169" y="227387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5" idx="7"/>
          </p:cNvCxnSpPr>
          <p:nvPr/>
        </p:nvCxnSpPr>
        <p:spPr>
          <a:xfrm flipH="1">
            <a:off x="1572187" y="235984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6" idx="2"/>
          </p:cNvCxnSpPr>
          <p:nvPr/>
        </p:nvCxnSpPr>
        <p:spPr>
          <a:xfrm>
            <a:off x="1669425" y="306347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7" idx="0"/>
          </p:cNvCxnSpPr>
          <p:nvPr/>
        </p:nvCxnSpPr>
        <p:spPr>
          <a:xfrm>
            <a:off x="1337434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9" idx="1"/>
          </p:cNvCxnSpPr>
          <p:nvPr/>
        </p:nvCxnSpPr>
        <p:spPr>
          <a:xfrm>
            <a:off x="1572187" y="327102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9" idx="0"/>
          </p:cNvCxnSpPr>
          <p:nvPr/>
        </p:nvCxnSpPr>
        <p:spPr>
          <a:xfrm>
            <a:off x="2583825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7" idx="7"/>
          </p:cNvCxnSpPr>
          <p:nvPr/>
        </p:nvCxnSpPr>
        <p:spPr>
          <a:xfrm flipH="1">
            <a:off x="1572187" y="327102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7" idx="6"/>
          </p:cNvCxnSpPr>
          <p:nvPr/>
        </p:nvCxnSpPr>
        <p:spPr>
          <a:xfrm flipH="1">
            <a:off x="1669425" y="421560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5"/>
            <a:endCxn id="9" idx="3"/>
          </p:cNvCxnSpPr>
          <p:nvPr/>
        </p:nvCxnSpPr>
        <p:spPr>
          <a:xfrm>
            <a:off x="1572187" y="442315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8" idx="0"/>
          </p:cNvCxnSpPr>
          <p:nvPr/>
        </p:nvCxnSpPr>
        <p:spPr>
          <a:xfrm>
            <a:off x="1337434" y="450912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4"/>
            <a:endCxn id="10" idx="0"/>
          </p:cNvCxnSpPr>
          <p:nvPr/>
        </p:nvCxnSpPr>
        <p:spPr>
          <a:xfrm>
            <a:off x="2583825" y="450912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5"/>
            <a:endCxn id="10" idx="1"/>
          </p:cNvCxnSpPr>
          <p:nvPr/>
        </p:nvCxnSpPr>
        <p:spPr>
          <a:xfrm>
            <a:off x="1572187" y="442315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8" idx="7"/>
          </p:cNvCxnSpPr>
          <p:nvPr/>
        </p:nvCxnSpPr>
        <p:spPr>
          <a:xfrm flipH="1">
            <a:off x="1572187" y="442315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6"/>
            <a:endCxn id="10" idx="2"/>
          </p:cNvCxnSpPr>
          <p:nvPr/>
        </p:nvCxnSpPr>
        <p:spPr>
          <a:xfrm>
            <a:off x="1669425" y="543974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8" idx="5"/>
          </p:cNvCxnSpPr>
          <p:nvPr/>
        </p:nvCxnSpPr>
        <p:spPr>
          <a:xfrm flipH="1">
            <a:off x="1572187" y="5647287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4"/>
            <a:endCxn id="6" idx="1"/>
          </p:cNvCxnSpPr>
          <p:nvPr/>
        </p:nvCxnSpPr>
        <p:spPr>
          <a:xfrm>
            <a:off x="2001416" y="235984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5" idx="5"/>
          </p:cNvCxnSpPr>
          <p:nvPr/>
        </p:nvCxnSpPr>
        <p:spPr>
          <a:xfrm flipH="1">
            <a:off x="1572187" y="327102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06060" y="22385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3668" y="234888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159732" y="328498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794634" y="413978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871700" y="392376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115616" y="34290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115616" y="459931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511660" y="449982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159732" y="44371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450504" y="33569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19772" y="33569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2530624" y="45811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63688" y="278092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2339752" y="222635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794634" y="301843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2098576" y="237036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738536" y="55892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32356" y="51479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3523"/>
              </p:ext>
            </p:extLst>
          </p:nvPr>
        </p:nvGraphicFramePr>
        <p:xfrm>
          <a:off x="3635896" y="1691640"/>
          <a:ext cx="2304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54749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Incoming</a:t>
                      </a:r>
                      <a:r>
                        <a:rPr lang="id-ID" baseline="0" dirty="0" smtClean="0"/>
                        <a:t> Edge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Outgoing Edge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Oval 84"/>
          <p:cNvSpPr/>
          <p:nvPr/>
        </p:nvSpPr>
        <p:spPr>
          <a:xfrm>
            <a:off x="6269419" y="174036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9</a:t>
            </a:r>
            <a:endParaRPr lang="id-ID" b="1" dirty="0"/>
          </a:p>
        </p:txBody>
      </p:sp>
      <p:sp>
        <p:nvSpPr>
          <p:cNvPr id="89" name="Oval 88"/>
          <p:cNvSpPr/>
          <p:nvPr/>
        </p:nvSpPr>
        <p:spPr>
          <a:xfrm>
            <a:off x="6269419" y="228397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10</a:t>
            </a:r>
            <a:endParaRPr lang="id-ID" sz="1200" b="1" dirty="0"/>
          </a:p>
        </p:txBody>
      </p:sp>
      <p:sp>
        <p:nvSpPr>
          <p:cNvPr id="90" name="Oval 89"/>
          <p:cNvSpPr/>
          <p:nvPr/>
        </p:nvSpPr>
        <p:spPr>
          <a:xfrm>
            <a:off x="6269419" y="2876488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11</a:t>
            </a:r>
            <a:endParaRPr lang="id-ID" sz="1200" b="1" dirty="0"/>
          </a:p>
        </p:txBody>
      </p:sp>
      <p:sp>
        <p:nvSpPr>
          <p:cNvPr id="91" name="Oval 90"/>
          <p:cNvSpPr/>
          <p:nvPr/>
        </p:nvSpPr>
        <p:spPr>
          <a:xfrm>
            <a:off x="7380312" y="174036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12</a:t>
            </a:r>
            <a:endParaRPr lang="id-ID" sz="1200" b="1" dirty="0"/>
          </a:p>
        </p:txBody>
      </p:sp>
      <p:cxnSp>
        <p:nvCxnSpPr>
          <p:cNvPr id="93" name="Straight Connector 92"/>
          <p:cNvCxnSpPr>
            <a:stCxn id="85" idx="6"/>
            <a:endCxn id="91" idx="2"/>
          </p:cNvCxnSpPr>
          <p:nvPr/>
        </p:nvCxnSpPr>
        <p:spPr>
          <a:xfrm>
            <a:off x="6819111" y="1983356"/>
            <a:ext cx="56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6"/>
            <a:endCxn id="91" idx="3"/>
          </p:cNvCxnSpPr>
          <p:nvPr/>
        </p:nvCxnSpPr>
        <p:spPr>
          <a:xfrm flipV="1">
            <a:off x="6819111" y="2155179"/>
            <a:ext cx="641702" cy="37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6228184" y="371703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9</a:t>
            </a:r>
            <a:endParaRPr lang="id-ID" b="1" dirty="0"/>
          </a:p>
        </p:txBody>
      </p:sp>
      <p:sp>
        <p:nvSpPr>
          <p:cNvPr id="97" name="Oval 96"/>
          <p:cNvSpPr/>
          <p:nvPr/>
        </p:nvSpPr>
        <p:spPr>
          <a:xfrm>
            <a:off x="6228184" y="426064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10</a:t>
            </a:r>
            <a:endParaRPr lang="id-ID" sz="1200" b="1" dirty="0"/>
          </a:p>
        </p:txBody>
      </p:sp>
      <p:sp>
        <p:nvSpPr>
          <p:cNvPr id="98" name="Oval 97"/>
          <p:cNvSpPr/>
          <p:nvPr/>
        </p:nvSpPr>
        <p:spPr>
          <a:xfrm>
            <a:off x="6228184" y="4853158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11</a:t>
            </a:r>
            <a:endParaRPr lang="id-ID" sz="1200" b="1" dirty="0"/>
          </a:p>
        </p:txBody>
      </p:sp>
      <p:sp>
        <p:nvSpPr>
          <p:cNvPr id="99" name="Oval 98"/>
          <p:cNvSpPr/>
          <p:nvPr/>
        </p:nvSpPr>
        <p:spPr>
          <a:xfrm>
            <a:off x="7339077" y="371703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12</a:t>
            </a:r>
            <a:endParaRPr lang="id-ID" sz="1200" b="1" dirty="0"/>
          </a:p>
        </p:txBody>
      </p:sp>
      <p:cxnSp>
        <p:nvCxnSpPr>
          <p:cNvPr id="100" name="Straight Connector 99"/>
          <p:cNvCxnSpPr>
            <a:stCxn id="96" idx="6"/>
            <a:endCxn id="99" idx="2"/>
          </p:cNvCxnSpPr>
          <p:nvPr/>
        </p:nvCxnSpPr>
        <p:spPr>
          <a:xfrm>
            <a:off x="6777876" y="3960026"/>
            <a:ext cx="5612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7" idx="6"/>
            <a:endCxn id="99" idx="3"/>
          </p:cNvCxnSpPr>
          <p:nvPr/>
        </p:nvCxnSpPr>
        <p:spPr>
          <a:xfrm flipV="1">
            <a:off x="6777876" y="4131849"/>
            <a:ext cx="641702" cy="37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1999563"/>
              </p:ext>
            </p:extLst>
          </p:nvPr>
        </p:nvGraphicFramePr>
        <p:xfrm>
          <a:off x="4211960" y="3861048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08776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741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Augmenting Path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A</a:t>
            </a:r>
            <a:r>
              <a:rPr lang="id-ID" sz="2400" dirty="0" smtClean="0"/>
              <a:t>ugmenting path merupakan sebuah path dari s ke t pada residual network, dengan tujuan untuk meningkatkan jumlah aliran pada graph asli.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xmlns="" val="5609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1669425" y="177281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1005443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2251834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1005443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8" name="Oval 7"/>
          <p:cNvSpPr/>
          <p:nvPr/>
        </p:nvSpPr>
        <p:spPr>
          <a:xfrm>
            <a:off x="1005443" y="5146224"/>
            <a:ext cx="663982" cy="587032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2251834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1337434" y="227387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0"/>
          </p:cNvCxnSpPr>
          <p:nvPr/>
        </p:nvCxnSpPr>
        <p:spPr>
          <a:xfrm>
            <a:off x="2236169" y="227387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5" idx="7"/>
          </p:cNvCxnSpPr>
          <p:nvPr/>
        </p:nvCxnSpPr>
        <p:spPr>
          <a:xfrm flipH="1">
            <a:off x="1572187" y="235984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6" idx="2"/>
          </p:cNvCxnSpPr>
          <p:nvPr/>
        </p:nvCxnSpPr>
        <p:spPr>
          <a:xfrm>
            <a:off x="1669425" y="306347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7" idx="0"/>
          </p:cNvCxnSpPr>
          <p:nvPr/>
        </p:nvCxnSpPr>
        <p:spPr>
          <a:xfrm>
            <a:off x="1337434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9" idx="1"/>
          </p:cNvCxnSpPr>
          <p:nvPr/>
        </p:nvCxnSpPr>
        <p:spPr>
          <a:xfrm>
            <a:off x="1572187" y="327102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9" idx="0"/>
          </p:cNvCxnSpPr>
          <p:nvPr/>
        </p:nvCxnSpPr>
        <p:spPr>
          <a:xfrm>
            <a:off x="2583825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7" idx="7"/>
          </p:cNvCxnSpPr>
          <p:nvPr/>
        </p:nvCxnSpPr>
        <p:spPr>
          <a:xfrm flipH="1">
            <a:off x="1572187" y="327102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7" idx="6"/>
          </p:cNvCxnSpPr>
          <p:nvPr/>
        </p:nvCxnSpPr>
        <p:spPr>
          <a:xfrm flipH="1">
            <a:off x="1669425" y="421560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5"/>
            <a:endCxn id="9" idx="3"/>
          </p:cNvCxnSpPr>
          <p:nvPr/>
        </p:nvCxnSpPr>
        <p:spPr>
          <a:xfrm>
            <a:off x="1572187" y="442315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8" idx="0"/>
          </p:cNvCxnSpPr>
          <p:nvPr/>
        </p:nvCxnSpPr>
        <p:spPr>
          <a:xfrm>
            <a:off x="1337434" y="450912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5"/>
            <a:endCxn id="8" idx="7"/>
          </p:cNvCxnSpPr>
          <p:nvPr/>
        </p:nvCxnSpPr>
        <p:spPr>
          <a:xfrm>
            <a:off x="1572187" y="4423151"/>
            <a:ext cx="0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8" idx="7"/>
          </p:cNvCxnSpPr>
          <p:nvPr/>
        </p:nvCxnSpPr>
        <p:spPr>
          <a:xfrm flipH="1">
            <a:off x="1572187" y="442315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4"/>
            <a:endCxn id="6" idx="1"/>
          </p:cNvCxnSpPr>
          <p:nvPr/>
        </p:nvCxnSpPr>
        <p:spPr>
          <a:xfrm>
            <a:off x="2001416" y="235984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5" idx="5"/>
          </p:cNvCxnSpPr>
          <p:nvPr/>
        </p:nvCxnSpPr>
        <p:spPr>
          <a:xfrm flipH="1">
            <a:off x="1572187" y="327102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06060" y="22385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3668" y="234888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159732" y="328498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794634" y="413978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871700" y="392376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115616" y="34290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115616" y="459931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511659" y="4499828"/>
            <a:ext cx="44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59732" y="44371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450504" y="33569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19772" y="33569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763688" y="278092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2339752" y="222635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794634" y="301843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2098576" y="237036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5971010"/>
              </p:ext>
            </p:extLst>
          </p:nvPr>
        </p:nvGraphicFramePr>
        <p:xfrm>
          <a:off x="3635896" y="1691640"/>
          <a:ext cx="2304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54749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Incoming</a:t>
                      </a:r>
                      <a:r>
                        <a:rPr lang="id-ID" baseline="0" dirty="0" smtClean="0"/>
                        <a:t> Edge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Outgoing Edge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2729002"/>
              </p:ext>
            </p:extLst>
          </p:nvPr>
        </p:nvGraphicFramePr>
        <p:xfrm>
          <a:off x="4211960" y="3861048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08776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1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1669425" y="177281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1005443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2251834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1005443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2251834" y="3922088"/>
            <a:ext cx="663982" cy="587032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1337434" y="227387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0"/>
          </p:cNvCxnSpPr>
          <p:nvPr/>
        </p:nvCxnSpPr>
        <p:spPr>
          <a:xfrm>
            <a:off x="2236169" y="227387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5" idx="7"/>
          </p:cNvCxnSpPr>
          <p:nvPr/>
        </p:nvCxnSpPr>
        <p:spPr>
          <a:xfrm flipH="1">
            <a:off x="1572187" y="235984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6" idx="2"/>
          </p:cNvCxnSpPr>
          <p:nvPr/>
        </p:nvCxnSpPr>
        <p:spPr>
          <a:xfrm>
            <a:off x="1669425" y="306347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7" idx="0"/>
          </p:cNvCxnSpPr>
          <p:nvPr/>
        </p:nvCxnSpPr>
        <p:spPr>
          <a:xfrm>
            <a:off x="1337434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9" idx="1"/>
          </p:cNvCxnSpPr>
          <p:nvPr/>
        </p:nvCxnSpPr>
        <p:spPr>
          <a:xfrm>
            <a:off x="1572187" y="327102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9" idx="0"/>
          </p:cNvCxnSpPr>
          <p:nvPr/>
        </p:nvCxnSpPr>
        <p:spPr>
          <a:xfrm>
            <a:off x="2583825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7" idx="7"/>
          </p:cNvCxnSpPr>
          <p:nvPr/>
        </p:nvCxnSpPr>
        <p:spPr>
          <a:xfrm flipH="1">
            <a:off x="1572187" y="327102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7" idx="6"/>
          </p:cNvCxnSpPr>
          <p:nvPr/>
        </p:nvCxnSpPr>
        <p:spPr>
          <a:xfrm flipH="1">
            <a:off x="1669425" y="421560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5"/>
            <a:endCxn id="9" idx="3"/>
          </p:cNvCxnSpPr>
          <p:nvPr/>
        </p:nvCxnSpPr>
        <p:spPr>
          <a:xfrm>
            <a:off x="1572187" y="442315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4"/>
            <a:endCxn id="6" idx="1"/>
          </p:cNvCxnSpPr>
          <p:nvPr/>
        </p:nvCxnSpPr>
        <p:spPr>
          <a:xfrm>
            <a:off x="2001416" y="235984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5" idx="5"/>
          </p:cNvCxnSpPr>
          <p:nvPr/>
        </p:nvCxnSpPr>
        <p:spPr>
          <a:xfrm flipH="1">
            <a:off x="1572187" y="327102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06060" y="22385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3668" y="234888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159732" y="328498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794634" y="413978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871700" y="392376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115616" y="34290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450504" y="33569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19772" y="33569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763688" y="278092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2339752" y="222635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794634" y="301843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2098576" y="237036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0857001"/>
              </p:ext>
            </p:extLst>
          </p:nvPr>
        </p:nvGraphicFramePr>
        <p:xfrm>
          <a:off x="3635896" y="1691640"/>
          <a:ext cx="2304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54749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Incoming</a:t>
                      </a:r>
                      <a:r>
                        <a:rPr lang="id-ID" baseline="0" dirty="0" smtClean="0"/>
                        <a:t> Edge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Outgoing Edge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Oval 84"/>
          <p:cNvSpPr/>
          <p:nvPr/>
        </p:nvSpPr>
        <p:spPr>
          <a:xfrm>
            <a:off x="6269419" y="174036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4</a:t>
            </a:r>
            <a:endParaRPr lang="id-ID" b="1" dirty="0"/>
          </a:p>
        </p:txBody>
      </p:sp>
      <p:sp>
        <p:nvSpPr>
          <p:cNvPr id="89" name="Oval 88"/>
          <p:cNvSpPr/>
          <p:nvPr/>
        </p:nvSpPr>
        <p:spPr>
          <a:xfrm>
            <a:off x="6269419" y="228397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90" name="Oval 89"/>
          <p:cNvSpPr/>
          <p:nvPr/>
        </p:nvSpPr>
        <p:spPr>
          <a:xfrm>
            <a:off x="6269419" y="2876488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17</a:t>
            </a:r>
            <a:endParaRPr lang="id-ID" sz="1200" b="1" dirty="0"/>
          </a:p>
        </p:txBody>
      </p:sp>
      <p:sp>
        <p:nvSpPr>
          <p:cNvPr id="91" name="Oval 90"/>
          <p:cNvSpPr/>
          <p:nvPr/>
        </p:nvSpPr>
        <p:spPr>
          <a:xfrm>
            <a:off x="7380312" y="174036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3</a:t>
            </a:r>
            <a:endParaRPr lang="id-ID" b="1" dirty="0"/>
          </a:p>
        </p:txBody>
      </p:sp>
      <p:cxnSp>
        <p:nvCxnSpPr>
          <p:cNvPr id="93" name="Straight Connector 92"/>
          <p:cNvCxnSpPr>
            <a:stCxn id="90" idx="6"/>
            <a:endCxn id="91" idx="4"/>
          </p:cNvCxnSpPr>
          <p:nvPr/>
        </p:nvCxnSpPr>
        <p:spPr>
          <a:xfrm flipV="1">
            <a:off x="6819111" y="2226350"/>
            <a:ext cx="836047" cy="89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6"/>
            <a:endCxn id="91" idx="2"/>
          </p:cNvCxnSpPr>
          <p:nvPr/>
        </p:nvCxnSpPr>
        <p:spPr>
          <a:xfrm flipV="1">
            <a:off x="6819111" y="1983356"/>
            <a:ext cx="561201" cy="54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6228184" y="371703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97" name="Oval 96"/>
          <p:cNvSpPr/>
          <p:nvPr/>
        </p:nvSpPr>
        <p:spPr>
          <a:xfrm>
            <a:off x="6228184" y="426064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6</a:t>
            </a:r>
            <a:endParaRPr lang="id-ID" b="1" dirty="0"/>
          </a:p>
        </p:txBody>
      </p:sp>
      <p:sp>
        <p:nvSpPr>
          <p:cNvPr id="98" name="Oval 97"/>
          <p:cNvSpPr/>
          <p:nvPr/>
        </p:nvSpPr>
        <p:spPr>
          <a:xfrm>
            <a:off x="6228184" y="4853158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17</a:t>
            </a:r>
            <a:endParaRPr lang="id-ID" sz="1200" b="1" dirty="0"/>
          </a:p>
        </p:txBody>
      </p:sp>
      <p:sp>
        <p:nvSpPr>
          <p:cNvPr id="99" name="Oval 98"/>
          <p:cNvSpPr/>
          <p:nvPr/>
        </p:nvSpPr>
        <p:spPr>
          <a:xfrm>
            <a:off x="7339077" y="371703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3</a:t>
            </a:r>
            <a:endParaRPr lang="id-ID" b="1" dirty="0"/>
          </a:p>
        </p:txBody>
      </p:sp>
      <p:cxnSp>
        <p:nvCxnSpPr>
          <p:cNvPr id="101" name="Straight Connector 100"/>
          <p:cNvCxnSpPr>
            <a:stCxn id="97" idx="6"/>
            <a:endCxn id="99" idx="2"/>
          </p:cNvCxnSpPr>
          <p:nvPr/>
        </p:nvCxnSpPr>
        <p:spPr>
          <a:xfrm flipV="1">
            <a:off x="6777876" y="3960026"/>
            <a:ext cx="561201" cy="5436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9687959"/>
              </p:ext>
            </p:extLst>
          </p:nvPr>
        </p:nvGraphicFramePr>
        <p:xfrm>
          <a:off x="4211960" y="3861048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08776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Straight Connector 56"/>
          <p:cNvCxnSpPr>
            <a:stCxn id="98" idx="6"/>
            <a:endCxn id="99" idx="4"/>
          </p:cNvCxnSpPr>
          <p:nvPr/>
        </p:nvCxnSpPr>
        <p:spPr>
          <a:xfrm flipV="1">
            <a:off x="6777876" y="4203020"/>
            <a:ext cx="836047" cy="89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43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1669425" y="177281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1005443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2251834" y="2769960"/>
            <a:ext cx="663982" cy="587032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1005443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1337434" y="227387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0"/>
          </p:cNvCxnSpPr>
          <p:nvPr/>
        </p:nvCxnSpPr>
        <p:spPr>
          <a:xfrm>
            <a:off x="2236169" y="227387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5" idx="7"/>
          </p:cNvCxnSpPr>
          <p:nvPr/>
        </p:nvCxnSpPr>
        <p:spPr>
          <a:xfrm flipH="1">
            <a:off x="1572187" y="235984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6" idx="2"/>
          </p:cNvCxnSpPr>
          <p:nvPr/>
        </p:nvCxnSpPr>
        <p:spPr>
          <a:xfrm>
            <a:off x="1669425" y="306347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7" idx="0"/>
          </p:cNvCxnSpPr>
          <p:nvPr/>
        </p:nvCxnSpPr>
        <p:spPr>
          <a:xfrm>
            <a:off x="1337434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7" idx="7"/>
          </p:cNvCxnSpPr>
          <p:nvPr/>
        </p:nvCxnSpPr>
        <p:spPr>
          <a:xfrm flipH="1">
            <a:off x="1572187" y="327102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7" idx="6"/>
          </p:cNvCxnSpPr>
          <p:nvPr/>
        </p:nvCxnSpPr>
        <p:spPr>
          <a:xfrm flipH="1">
            <a:off x="1669425" y="3356992"/>
            <a:ext cx="914400" cy="858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4"/>
            <a:endCxn id="6" idx="1"/>
          </p:cNvCxnSpPr>
          <p:nvPr/>
        </p:nvCxnSpPr>
        <p:spPr>
          <a:xfrm>
            <a:off x="2001416" y="235984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5" idx="5"/>
          </p:cNvCxnSpPr>
          <p:nvPr/>
        </p:nvCxnSpPr>
        <p:spPr>
          <a:xfrm flipH="1">
            <a:off x="1572187" y="327102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06060" y="22385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3668" y="234888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159732" y="328498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087724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115616" y="34290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763688" y="278092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2339752" y="222635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794634" y="301843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2098576" y="237036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3998842"/>
              </p:ext>
            </p:extLst>
          </p:nvPr>
        </p:nvGraphicFramePr>
        <p:xfrm>
          <a:off x="3635896" y="1691640"/>
          <a:ext cx="2304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54749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Incoming</a:t>
                      </a:r>
                      <a:r>
                        <a:rPr lang="id-ID" baseline="0" dirty="0" smtClean="0"/>
                        <a:t> Edge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Outgoing Edge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2534701"/>
              </p:ext>
            </p:extLst>
          </p:nvPr>
        </p:nvGraphicFramePr>
        <p:xfrm>
          <a:off x="4211960" y="3861048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08776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6269419" y="174036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13</a:t>
            </a:r>
            <a:endParaRPr lang="id-ID" sz="1200" b="1" dirty="0"/>
          </a:p>
        </p:txBody>
      </p:sp>
      <p:sp>
        <p:nvSpPr>
          <p:cNvPr id="48" name="Oval 47"/>
          <p:cNvSpPr/>
          <p:nvPr/>
        </p:nvSpPr>
        <p:spPr>
          <a:xfrm>
            <a:off x="6269419" y="228397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15</a:t>
            </a:r>
            <a:endParaRPr lang="id-ID" sz="1200" b="1" dirty="0"/>
          </a:p>
        </p:txBody>
      </p:sp>
      <p:sp>
        <p:nvSpPr>
          <p:cNvPr id="49" name="Oval 48"/>
          <p:cNvSpPr/>
          <p:nvPr/>
        </p:nvSpPr>
        <p:spPr>
          <a:xfrm>
            <a:off x="6269419" y="2876488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16</a:t>
            </a:r>
            <a:endParaRPr lang="id-ID" sz="1200" b="1" dirty="0"/>
          </a:p>
        </p:txBody>
      </p:sp>
      <p:sp>
        <p:nvSpPr>
          <p:cNvPr id="50" name="Oval 49"/>
          <p:cNvSpPr/>
          <p:nvPr/>
        </p:nvSpPr>
        <p:spPr>
          <a:xfrm>
            <a:off x="7380312" y="174036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51" name="Oval 50"/>
          <p:cNvSpPr/>
          <p:nvPr/>
        </p:nvSpPr>
        <p:spPr>
          <a:xfrm>
            <a:off x="7380312" y="2283972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3</a:t>
            </a:r>
            <a:endParaRPr lang="id-ID" b="1" dirty="0"/>
          </a:p>
        </p:txBody>
      </p:sp>
      <p:sp>
        <p:nvSpPr>
          <p:cNvPr id="52" name="Oval 51"/>
          <p:cNvSpPr/>
          <p:nvPr/>
        </p:nvSpPr>
        <p:spPr>
          <a:xfrm>
            <a:off x="7380312" y="2876488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14</a:t>
            </a:r>
            <a:endParaRPr lang="id-ID" sz="1200" b="1" dirty="0"/>
          </a:p>
        </p:txBody>
      </p:sp>
      <p:cxnSp>
        <p:nvCxnSpPr>
          <p:cNvPr id="10" name="Straight Connector 9"/>
          <p:cNvCxnSpPr>
            <a:stCxn id="47" idx="6"/>
            <a:endCxn id="50" idx="2"/>
          </p:cNvCxnSpPr>
          <p:nvPr/>
        </p:nvCxnSpPr>
        <p:spPr>
          <a:xfrm>
            <a:off x="6819111" y="1983356"/>
            <a:ext cx="56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7" idx="6"/>
            <a:endCxn id="51" idx="2"/>
          </p:cNvCxnSpPr>
          <p:nvPr/>
        </p:nvCxnSpPr>
        <p:spPr>
          <a:xfrm>
            <a:off x="6819111" y="1983356"/>
            <a:ext cx="561201" cy="54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8" idx="6"/>
            <a:endCxn id="50" idx="2"/>
          </p:cNvCxnSpPr>
          <p:nvPr/>
        </p:nvCxnSpPr>
        <p:spPr>
          <a:xfrm flipV="1">
            <a:off x="6819111" y="1983356"/>
            <a:ext cx="561201" cy="54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8" idx="6"/>
            <a:endCxn id="51" idx="2"/>
          </p:cNvCxnSpPr>
          <p:nvPr/>
        </p:nvCxnSpPr>
        <p:spPr>
          <a:xfrm>
            <a:off x="6819111" y="2526966"/>
            <a:ext cx="56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9" idx="6"/>
            <a:endCxn id="50" idx="2"/>
          </p:cNvCxnSpPr>
          <p:nvPr/>
        </p:nvCxnSpPr>
        <p:spPr>
          <a:xfrm flipV="1">
            <a:off x="6819111" y="1983356"/>
            <a:ext cx="561201" cy="113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9" idx="6"/>
            <a:endCxn id="51" idx="2"/>
          </p:cNvCxnSpPr>
          <p:nvPr/>
        </p:nvCxnSpPr>
        <p:spPr>
          <a:xfrm flipV="1">
            <a:off x="6819111" y="2526966"/>
            <a:ext cx="561201" cy="59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7" idx="6"/>
            <a:endCxn id="52" idx="2"/>
          </p:cNvCxnSpPr>
          <p:nvPr/>
        </p:nvCxnSpPr>
        <p:spPr>
          <a:xfrm>
            <a:off x="6819111" y="1983356"/>
            <a:ext cx="561201" cy="113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6"/>
            <a:endCxn id="52" idx="2"/>
          </p:cNvCxnSpPr>
          <p:nvPr/>
        </p:nvCxnSpPr>
        <p:spPr>
          <a:xfrm>
            <a:off x="6819111" y="2526966"/>
            <a:ext cx="561201" cy="59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295791" y="3823110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13</a:t>
            </a:r>
            <a:endParaRPr lang="id-ID" sz="1200" b="1" dirty="0"/>
          </a:p>
        </p:txBody>
      </p:sp>
      <p:sp>
        <p:nvSpPr>
          <p:cNvPr id="73" name="Oval 72"/>
          <p:cNvSpPr/>
          <p:nvPr/>
        </p:nvSpPr>
        <p:spPr>
          <a:xfrm>
            <a:off x="6295791" y="4366720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15</a:t>
            </a:r>
            <a:endParaRPr lang="id-ID" sz="1200" b="1" dirty="0"/>
          </a:p>
        </p:txBody>
      </p:sp>
      <p:sp>
        <p:nvSpPr>
          <p:cNvPr id="74" name="Oval 73"/>
          <p:cNvSpPr/>
          <p:nvPr/>
        </p:nvSpPr>
        <p:spPr>
          <a:xfrm>
            <a:off x="6295791" y="4959236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16</a:t>
            </a:r>
            <a:endParaRPr lang="id-ID" sz="1200" b="1" dirty="0"/>
          </a:p>
        </p:txBody>
      </p:sp>
      <p:sp>
        <p:nvSpPr>
          <p:cNvPr id="75" name="Oval 74"/>
          <p:cNvSpPr/>
          <p:nvPr/>
        </p:nvSpPr>
        <p:spPr>
          <a:xfrm>
            <a:off x="7406684" y="3823110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6" name="Oval 75"/>
          <p:cNvSpPr/>
          <p:nvPr/>
        </p:nvSpPr>
        <p:spPr>
          <a:xfrm>
            <a:off x="7406684" y="4366720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3</a:t>
            </a:r>
            <a:endParaRPr lang="id-ID" b="1" dirty="0"/>
          </a:p>
        </p:txBody>
      </p:sp>
      <p:sp>
        <p:nvSpPr>
          <p:cNvPr id="77" name="Oval 76"/>
          <p:cNvSpPr/>
          <p:nvPr/>
        </p:nvSpPr>
        <p:spPr>
          <a:xfrm>
            <a:off x="7406684" y="4959236"/>
            <a:ext cx="549692" cy="4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14</a:t>
            </a:r>
            <a:endParaRPr lang="id-ID" sz="1200" b="1" dirty="0"/>
          </a:p>
        </p:txBody>
      </p:sp>
      <p:cxnSp>
        <p:nvCxnSpPr>
          <p:cNvPr id="82" name="Straight Connector 81"/>
          <p:cNvCxnSpPr>
            <a:stCxn id="72" idx="6"/>
            <a:endCxn id="75" idx="2"/>
          </p:cNvCxnSpPr>
          <p:nvPr/>
        </p:nvCxnSpPr>
        <p:spPr>
          <a:xfrm>
            <a:off x="6845483" y="4066104"/>
            <a:ext cx="5612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6"/>
            <a:endCxn id="76" idx="2"/>
          </p:cNvCxnSpPr>
          <p:nvPr/>
        </p:nvCxnSpPr>
        <p:spPr>
          <a:xfrm>
            <a:off x="6845483" y="4066104"/>
            <a:ext cx="561201" cy="54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3" idx="6"/>
            <a:endCxn id="75" idx="2"/>
          </p:cNvCxnSpPr>
          <p:nvPr/>
        </p:nvCxnSpPr>
        <p:spPr>
          <a:xfrm flipV="1">
            <a:off x="6845483" y="4066104"/>
            <a:ext cx="561201" cy="54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3" idx="6"/>
            <a:endCxn id="76" idx="2"/>
          </p:cNvCxnSpPr>
          <p:nvPr/>
        </p:nvCxnSpPr>
        <p:spPr>
          <a:xfrm>
            <a:off x="6845483" y="4609714"/>
            <a:ext cx="56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4" idx="6"/>
            <a:endCxn id="75" idx="2"/>
          </p:cNvCxnSpPr>
          <p:nvPr/>
        </p:nvCxnSpPr>
        <p:spPr>
          <a:xfrm flipV="1">
            <a:off x="6845483" y="4066104"/>
            <a:ext cx="561201" cy="113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4" idx="6"/>
            <a:endCxn id="76" idx="2"/>
          </p:cNvCxnSpPr>
          <p:nvPr/>
        </p:nvCxnSpPr>
        <p:spPr>
          <a:xfrm flipV="1">
            <a:off x="6845483" y="4609714"/>
            <a:ext cx="561201" cy="592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2" idx="6"/>
            <a:endCxn id="77" idx="2"/>
          </p:cNvCxnSpPr>
          <p:nvPr/>
        </p:nvCxnSpPr>
        <p:spPr>
          <a:xfrm>
            <a:off x="6845483" y="4066104"/>
            <a:ext cx="561201" cy="113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3" idx="6"/>
            <a:endCxn id="77" idx="2"/>
          </p:cNvCxnSpPr>
          <p:nvPr/>
        </p:nvCxnSpPr>
        <p:spPr>
          <a:xfrm>
            <a:off x="6845483" y="4609714"/>
            <a:ext cx="561201" cy="592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21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1963802" y="177281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1005443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1005443" y="3922088"/>
            <a:ext cx="663982" cy="587032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1572187" y="2273879"/>
            <a:ext cx="488853" cy="58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1337434" y="2066332"/>
            <a:ext cx="626368" cy="70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5" idx="6"/>
          </p:cNvCxnSpPr>
          <p:nvPr/>
        </p:nvCxnSpPr>
        <p:spPr>
          <a:xfrm flipH="1">
            <a:off x="1669425" y="2359848"/>
            <a:ext cx="626368" cy="70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7" idx="0"/>
          </p:cNvCxnSpPr>
          <p:nvPr/>
        </p:nvCxnSpPr>
        <p:spPr>
          <a:xfrm>
            <a:off x="1337434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5"/>
            <a:endCxn id="7" idx="7"/>
          </p:cNvCxnSpPr>
          <p:nvPr/>
        </p:nvCxnSpPr>
        <p:spPr>
          <a:xfrm>
            <a:off x="1572187" y="3271023"/>
            <a:ext cx="0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5"/>
            <a:endCxn id="7" idx="6"/>
          </p:cNvCxnSpPr>
          <p:nvPr/>
        </p:nvCxnSpPr>
        <p:spPr>
          <a:xfrm flipH="1">
            <a:off x="1669425" y="2273879"/>
            <a:ext cx="861121" cy="1941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03648" y="21328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3668" y="234888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123728" y="292494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367644" y="33569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115616" y="34290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810544" y="273040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6369868"/>
              </p:ext>
            </p:extLst>
          </p:nvPr>
        </p:nvGraphicFramePr>
        <p:xfrm>
          <a:off x="3635896" y="1691640"/>
          <a:ext cx="2304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54749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Incoming</a:t>
                      </a:r>
                      <a:r>
                        <a:rPr lang="id-ID" baseline="0" dirty="0" smtClean="0"/>
                        <a:t> Edge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Outgoing Edge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285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0966154"/>
              </p:ext>
            </p:extLst>
          </p:nvPr>
        </p:nvGraphicFramePr>
        <p:xfrm>
          <a:off x="4211960" y="3861048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08776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82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1963802" y="177281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1005443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cxnSp>
        <p:nvCxnSpPr>
          <p:cNvPr id="12" name="Straight Arrow Connector 11"/>
          <p:cNvCxnSpPr>
            <a:stCxn id="4" idx="3"/>
            <a:endCxn id="5" idx="7"/>
          </p:cNvCxnSpPr>
          <p:nvPr/>
        </p:nvCxnSpPr>
        <p:spPr>
          <a:xfrm flipH="1">
            <a:off x="1572187" y="2273879"/>
            <a:ext cx="488853" cy="58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1337434" y="2066332"/>
            <a:ext cx="626368" cy="70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5" idx="6"/>
          </p:cNvCxnSpPr>
          <p:nvPr/>
        </p:nvCxnSpPr>
        <p:spPr>
          <a:xfrm flipH="1">
            <a:off x="1669425" y="2359848"/>
            <a:ext cx="626368" cy="70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03648" y="21328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3668" y="234888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810544" y="273040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915816" y="1600200"/>
            <a:ext cx="5770984" cy="4525963"/>
          </a:xfrm>
        </p:spPr>
        <p:txBody>
          <a:bodyPr>
            <a:normAutofit/>
          </a:bodyPr>
          <a:lstStyle/>
          <a:p>
            <a:r>
              <a:rPr lang="id-ID" sz="2000" dirty="0" smtClean="0"/>
              <a:t>Ketika tinggal tersisa 2 buah vertex dan K buah edge. Maka proses penyusunan k edge-disjoint branching dimulai.</a:t>
            </a:r>
          </a:p>
          <a:p>
            <a:r>
              <a:rPr lang="id-ID" sz="2000" dirty="0" smtClean="0"/>
              <a:t>Tiap-tiap edge tersisa dianggap sebagai branching yang berbeda.</a:t>
            </a:r>
          </a:p>
          <a:p>
            <a:r>
              <a:rPr lang="id-ID" sz="2000" dirty="0" smtClean="0"/>
              <a:t>Proses penyusunan dilakukan dengan cara memasukkan kembali edge-edge pada proses pairing.</a:t>
            </a:r>
            <a:endParaRPr lang="id-ID" sz="2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6650687"/>
              </p:ext>
            </p:extLst>
          </p:nvPr>
        </p:nvGraphicFramePr>
        <p:xfrm>
          <a:off x="1043608" y="4005064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11754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1175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175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175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20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949345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285363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153175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285363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8" name="Oval 7"/>
          <p:cNvSpPr/>
          <p:nvPr/>
        </p:nvSpPr>
        <p:spPr>
          <a:xfrm>
            <a:off x="285363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153175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0" name="Oval 9"/>
          <p:cNvSpPr/>
          <p:nvPr/>
        </p:nvSpPr>
        <p:spPr>
          <a:xfrm>
            <a:off x="1531754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617354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1516089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7"/>
          </p:cNvCxnSpPr>
          <p:nvPr/>
        </p:nvCxnSpPr>
        <p:spPr>
          <a:xfrm flipH="1">
            <a:off x="852107" y="271988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949345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>
          <a:xfrm>
            <a:off x="617354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9" idx="0"/>
          </p:cNvCxnSpPr>
          <p:nvPr/>
        </p:nvCxnSpPr>
        <p:spPr>
          <a:xfrm>
            <a:off x="1863745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7"/>
          </p:cNvCxnSpPr>
          <p:nvPr/>
        </p:nvCxnSpPr>
        <p:spPr>
          <a:xfrm flipH="1"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6"/>
          </p:cNvCxnSpPr>
          <p:nvPr/>
        </p:nvCxnSpPr>
        <p:spPr>
          <a:xfrm flipH="1">
            <a:off x="949345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9" idx="3"/>
          </p:cNvCxnSpPr>
          <p:nvPr/>
        </p:nvCxnSpPr>
        <p:spPr>
          <a:xfrm>
            <a:off x="852107" y="478319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>
            <a:off x="617354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0" idx="0"/>
          </p:cNvCxnSpPr>
          <p:nvPr/>
        </p:nvCxnSpPr>
        <p:spPr>
          <a:xfrm>
            <a:off x="1863745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7"/>
          </p:cNvCxnSpPr>
          <p:nvPr/>
        </p:nvCxnSpPr>
        <p:spPr>
          <a:xfrm flipH="1"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0" idx="2"/>
          </p:cNvCxnSpPr>
          <p:nvPr/>
        </p:nvCxnSpPr>
        <p:spPr>
          <a:xfrm>
            <a:off x="949345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8" idx="5"/>
          </p:cNvCxnSpPr>
          <p:nvPr/>
        </p:nvCxnSpPr>
        <p:spPr>
          <a:xfrm flipH="1">
            <a:off x="852107" y="6007327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4"/>
            <a:endCxn id="6" idx="1"/>
          </p:cNvCxnSpPr>
          <p:nvPr/>
        </p:nvCxnSpPr>
        <p:spPr>
          <a:xfrm>
            <a:off x="1281336" y="271988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5"/>
          </p:cNvCxnSpPr>
          <p:nvPr/>
        </p:nvCxnSpPr>
        <p:spPr>
          <a:xfrm flipH="1">
            <a:off x="852107" y="363106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980" y="259859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270892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39652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74554" y="449982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51620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95536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95536" y="495935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91580" y="48598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39652" y="479715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30424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969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82552" y="4941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3608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619672" y="258639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074554" y="33784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8496" y="273040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018456" y="59492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2276" y="55079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3143428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48" name="Oval 47"/>
          <p:cNvSpPr/>
          <p:nvPr/>
        </p:nvSpPr>
        <p:spPr>
          <a:xfrm>
            <a:off x="2479446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49" name="Oval 48"/>
          <p:cNvSpPr/>
          <p:nvPr/>
        </p:nvSpPr>
        <p:spPr>
          <a:xfrm>
            <a:off x="3725837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50" name="Oval 49"/>
          <p:cNvSpPr/>
          <p:nvPr/>
        </p:nvSpPr>
        <p:spPr>
          <a:xfrm>
            <a:off x="2479446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51" name="Oval 50"/>
          <p:cNvSpPr/>
          <p:nvPr/>
        </p:nvSpPr>
        <p:spPr>
          <a:xfrm>
            <a:off x="2479446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52" name="Oval 51"/>
          <p:cNvSpPr/>
          <p:nvPr/>
        </p:nvSpPr>
        <p:spPr>
          <a:xfrm>
            <a:off x="3725837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53" name="Oval 52"/>
          <p:cNvSpPr/>
          <p:nvPr/>
        </p:nvSpPr>
        <p:spPr>
          <a:xfrm>
            <a:off x="3725837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77" name="Oval 176"/>
          <p:cNvSpPr/>
          <p:nvPr/>
        </p:nvSpPr>
        <p:spPr>
          <a:xfrm>
            <a:off x="5375676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78" name="Oval 177"/>
          <p:cNvSpPr/>
          <p:nvPr/>
        </p:nvSpPr>
        <p:spPr>
          <a:xfrm>
            <a:off x="471169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79" name="Oval 178"/>
          <p:cNvSpPr/>
          <p:nvPr/>
        </p:nvSpPr>
        <p:spPr>
          <a:xfrm>
            <a:off x="5958085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0" name="Oval 179"/>
          <p:cNvSpPr/>
          <p:nvPr/>
        </p:nvSpPr>
        <p:spPr>
          <a:xfrm>
            <a:off x="471169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1" name="Oval 180"/>
          <p:cNvSpPr/>
          <p:nvPr/>
        </p:nvSpPr>
        <p:spPr>
          <a:xfrm>
            <a:off x="4711694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2" name="Oval 181"/>
          <p:cNvSpPr/>
          <p:nvPr/>
        </p:nvSpPr>
        <p:spPr>
          <a:xfrm>
            <a:off x="5958085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83" name="Oval 182"/>
          <p:cNvSpPr/>
          <p:nvPr/>
        </p:nvSpPr>
        <p:spPr>
          <a:xfrm>
            <a:off x="5958085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84" name="Oval 183"/>
          <p:cNvSpPr/>
          <p:nvPr/>
        </p:nvSpPr>
        <p:spPr>
          <a:xfrm>
            <a:off x="7574081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85" name="Oval 184"/>
          <p:cNvSpPr/>
          <p:nvPr/>
        </p:nvSpPr>
        <p:spPr>
          <a:xfrm>
            <a:off x="6910099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86" name="Oval 185"/>
          <p:cNvSpPr/>
          <p:nvPr/>
        </p:nvSpPr>
        <p:spPr>
          <a:xfrm>
            <a:off x="8156490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7" name="Oval 186"/>
          <p:cNvSpPr/>
          <p:nvPr/>
        </p:nvSpPr>
        <p:spPr>
          <a:xfrm>
            <a:off x="6910099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8" name="Oval 187"/>
          <p:cNvSpPr/>
          <p:nvPr/>
        </p:nvSpPr>
        <p:spPr>
          <a:xfrm>
            <a:off x="6910099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9" name="Oval 188"/>
          <p:cNvSpPr/>
          <p:nvPr/>
        </p:nvSpPr>
        <p:spPr>
          <a:xfrm>
            <a:off x="8156490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90" name="Oval 189"/>
          <p:cNvSpPr/>
          <p:nvPr/>
        </p:nvSpPr>
        <p:spPr>
          <a:xfrm>
            <a:off x="8156490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339752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57200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73224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11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949345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285363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153175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285363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8" name="Oval 7"/>
          <p:cNvSpPr/>
          <p:nvPr/>
        </p:nvSpPr>
        <p:spPr>
          <a:xfrm>
            <a:off x="285363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153175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0" name="Oval 9"/>
          <p:cNvSpPr/>
          <p:nvPr/>
        </p:nvSpPr>
        <p:spPr>
          <a:xfrm>
            <a:off x="1531754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617354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1516089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7"/>
          </p:cNvCxnSpPr>
          <p:nvPr/>
        </p:nvCxnSpPr>
        <p:spPr>
          <a:xfrm flipH="1">
            <a:off x="852107" y="271988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949345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>
          <a:xfrm>
            <a:off x="617354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9" idx="0"/>
          </p:cNvCxnSpPr>
          <p:nvPr/>
        </p:nvCxnSpPr>
        <p:spPr>
          <a:xfrm>
            <a:off x="1863745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7"/>
          </p:cNvCxnSpPr>
          <p:nvPr/>
        </p:nvCxnSpPr>
        <p:spPr>
          <a:xfrm flipH="1"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6"/>
          </p:cNvCxnSpPr>
          <p:nvPr/>
        </p:nvCxnSpPr>
        <p:spPr>
          <a:xfrm flipH="1">
            <a:off x="949345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9" idx="3"/>
          </p:cNvCxnSpPr>
          <p:nvPr/>
        </p:nvCxnSpPr>
        <p:spPr>
          <a:xfrm>
            <a:off x="852107" y="478319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>
            <a:off x="617354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0" idx="0"/>
          </p:cNvCxnSpPr>
          <p:nvPr/>
        </p:nvCxnSpPr>
        <p:spPr>
          <a:xfrm>
            <a:off x="1863745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7"/>
          </p:cNvCxnSpPr>
          <p:nvPr/>
        </p:nvCxnSpPr>
        <p:spPr>
          <a:xfrm flipH="1"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0" idx="2"/>
          </p:cNvCxnSpPr>
          <p:nvPr/>
        </p:nvCxnSpPr>
        <p:spPr>
          <a:xfrm>
            <a:off x="949345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8" idx="5"/>
          </p:cNvCxnSpPr>
          <p:nvPr/>
        </p:nvCxnSpPr>
        <p:spPr>
          <a:xfrm flipH="1">
            <a:off x="852107" y="6007327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4"/>
            <a:endCxn id="6" idx="1"/>
          </p:cNvCxnSpPr>
          <p:nvPr/>
        </p:nvCxnSpPr>
        <p:spPr>
          <a:xfrm>
            <a:off x="1281336" y="271988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5"/>
          </p:cNvCxnSpPr>
          <p:nvPr/>
        </p:nvCxnSpPr>
        <p:spPr>
          <a:xfrm flipH="1">
            <a:off x="852107" y="363106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980" y="259859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270892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39652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74554" y="449982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51620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95536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95536" y="495935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91580" y="48598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39652" y="479715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30424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969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82552" y="4941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3608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619672" y="258639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074554" y="33784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8496" y="273040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018456" y="59492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2276" y="55079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3143428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48" name="Oval 47"/>
          <p:cNvSpPr/>
          <p:nvPr/>
        </p:nvSpPr>
        <p:spPr>
          <a:xfrm>
            <a:off x="2479446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49" name="Oval 48"/>
          <p:cNvSpPr/>
          <p:nvPr/>
        </p:nvSpPr>
        <p:spPr>
          <a:xfrm>
            <a:off x="3725837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50" name="Oval 49"/>
          <p:cNvSpPr/>
          <p:nvPr/>
        </p:nvSpPr>
        <p:spPr>
          <a:xfrm>
            <a:off x="2479446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51" name="Oval 50"/>
          <p:cNvSpPr/>
          <p:nvPr/>
        </p:nvSpPr>
        <p:spPr>
          <a:xfrm>
            <a:off x="2479446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52" name="Oval 51"/>
          <p:cNvSpPr/>
          <p:nvPr/>
        </p:nvSpPr>
        <p:spPr>
          <a:xfrm>
            <a:off x="3725837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53" name="Oval 52"/>
          <p:cNvSpPr/>
          <p:nvPr/>
        </p:nvSpPr>
        <p:spPr>
          <a:xfrm>
            <a:off x="3725837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7731096"/>
              </p:ext>
            </p:extLst>
          </p:nvPr>
        </p:nvGraphicFramePr>
        <p:xfrm>
          <a:off x="7524328" y="332656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11754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1175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175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175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7" name="Oval 176"/>
          <p:cNvSpPr/>
          <p:nvPr/>
        </p:nvSpPr>
        <p:spPr>
          <a:xfrm>
            <a:off x="5375676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78" name="Oval 177"/>
          <p:cNvSpPr/>
          <p:nvPr/>
        </p:nvSpPr>
        <p:spPr>
          <a:xfrm>
            <a:off x="471169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79" name="Oval 178"/>
          <p:cNvSpPr/>
          <p:nvPr/>
        </p:nvSpPr>
        <p:spPr>
          <a:xfrm>
            <a:off x="5958085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0" name="Oval 179"/>
          <p:cNvSpPr/>
          <p:nvPr/>
        </p:nvSpPr>
        <p:spPr>
          <a:xfrm>
            <a:off x="471169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1" name="Oval 180"/>
          <p:cNvSpPr/>
          <p:nvPr/>
        </p:nvSpPr>
        <p:spPr>
          <a:xfrm>
            <a:off x="4711694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2" name="Oval 181"/>
          <p:cNvSpPr/>
          <p:nvPr/>
        </p:nvSpPr>
        <p:spPr>
          <a:xfrm>
            <a:off x="5958085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83" name="Oval 182"/>
          <p:cNvSpPr/>
          <p:nvPr/>
        </p:nvSpPr>
        <p:spPr>
          <a:xfrm>
            <a:off x="5958085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84" name="Oval 183"/>
          <p:cNvSpPr/>
          <p:nvPr/>
        </p:nvSpPr>
        <p:spPr>
          <a:xfrm>
            <a:off x="7574081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85" name="Oval 184"/>
          <p:cNvSpPr/>
          <p:nvPr/>
        </p:nvSpPr>
        <p:spPr>
          <a:xfrm>
            <a:off x="6910099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86" name="Oval 185"/>
          <p:cNvSpPr/>
          <p:nvPr/>
        </p:nvSpPr>
        <p:spPr>
          <a:xfrm>
            <a:off x="8156490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7" name="Oval 186"/>
          <p:cNvSpPr/>
          <p:nvPr/>
        </p:nvSpPr>
        <p:spPr>
          <a:xfrm>
            <a:off x="6910099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8" name="Oval 187"/>
          <p:cNvSpPr/>
          <p:nvPr/>
        </p:nvSpPr>
        <p:spPr>
          <a:xfrm>
            <a:off x="6910099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9" name="Oval 188"/>
          <p:cNvSpPr/>
          <p:nvPr/>
        </p:nvSpPr>
        <p:spPr>
          <a:xfrm>
            <a:off x="8156490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90" name="Oval 189"/>
          <p:cNvSpPr/>
          <p:nvPr/>
        </p:nvSpPr>
        <p:spPr>
          <a:xfrm>
            <a:off x="8156490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91" name="Straight Arrow Connector 190"/>
          <p:cNvCxnSpPr>
            <a:stCxn id="47" idx="3"/>
            <a:endCxn id="48" idx="0"/>
          </p:cNvCxnSpPr>
          <p:nvPr/>
        </p:nvCxnSpPr>
        <p:spPr>
          <a:xfrm flipH="1">
            <a:off x="2811437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843808" y="25649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cxnSp>
        <p:nvCxnSpPr>
          <p:cNvPr id="195" name="Straight Arrow Connector 194"/>
          <p:cNvCxnSpPr>
            <a:stCxn id="177" idx="3"/>
            <a:endCxn id="178" idx="0"/>
          </p:cNvCxnSpPr>
          <p:nvPr/>
        </p:nvCxnSpPr>
        <p:spPr>
          <a:xfrm flipH="1">
            <a:off x="5043685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112060" y="25556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cxnSp>
        <p:nvCxnSpPr>
          <p:cNvPr id="201" name="Straight Arrow Connector 200"/>
          <p:cNvCxnSpPr>
            <a:stCxn id="186" idx="2"/>
            <a:endCxn id="185" idx="6"/>
          </p:cNvCxnSpPr>
          <p:nvPr/>
        </p:nvCxnSpPr>
        <p:spPr>
          <a:xfrm flipH="1">
            <a:off x="7574081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677472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339752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57200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73224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83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949345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285363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153175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285363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8" name="Oval 7"/>
          <p:cNvSpPr/>
          <p:nvPr/>
        </p:nvSpPr>
        <p:spPr>
          <a:xfrm>
            <a:off x="285363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153175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0" name="Oval 9"/>
          <p:cNvSpPr/>
          <p:nvPr/>
        </p:nvSpPr>
        <p:spPr>
          <a:xfrm>
            <a:off x="1531754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617354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1516089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7"/>
          </p:cNvCxnSpPr>
          <p:nvPr/>
        </p:nvCxnSpPr>
        <p:spPr>
          <a:xfrm flipH="1">
            <a:off x="852107" y="271988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949345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>
          <a:xfrm>
            <a:off x="617354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9" idx="0"/>
          </p:cNvCxnSpPr>
          <p:nvPr/>
        </p:nvCxnSpPr>
        <p:spPr>
          <a:xfrm>
            <a:off x="1863745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7"/>
          </p:cNvCxnSpPr>
          <p:nvPr/>
        </p:nvCxnSpPr>
        <p:spPr>
          <a:xfrm flipH="1"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6"/>
          </p:cNvCxnSpPr>
          <p:nvPr/>
        </p:nvCxnSpPr>
        <p:spPr>
          <a:xfrm flipH="1">
            <a:off x="949345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9" idx="3"/>
          </p:cNvCxnSpPr>
          <p:nvPr/>
        </p:nvCxnSpPr>
        <p:spPr>
          <a:xfrm>
            <a:off x="852107" y="478319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>
            <a:off x="617354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0" idx="0"/>
          </p:cNvCxnSpPr>
          <p:nvPr/>
        </p:nvCxnSpPr>
        <p:spPr>
          <a:xfrm>
            <a:off x="1863745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7"/>
          </p:cNvCxnSpPr>
          <p:nvPr/>
        </p:nvCxnSpPr>
        <p:spPr>
          <a:xfrm flipH="1"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0" idx="2"/>
          </p:cNvCxnSpPr>
          <p:nvPr/>
        </p:nvCxnSpPr>
        <p:spPr>
          <a:xfrm>
            <a:off x="949345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8" idx="5"/>
          </p:cNvCxnSpPr>
          <p:nvPr/>
        </p:nvCxnSpPr>
        <p:spPr>
          <a:xfrm flipH="1">
            <a:off x="852107" y="6007327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4"/>
            <a:endCxn id="6" idx="1"/>
          </p:cNvCxnSpPr>
          <p:nvPr/>
        </p:nvCxnSpPr>
        <p:spPr>
          <a:xfrm>
            <a:off x="1281336" y="271988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5"/>
          </p:cNvCxnSpPr>
          <p:nvPr/>
        </p:nvCxnSpPr>
        <p:spPr>
          <a:xfrm flipH="1">
            <a:off x="852107" y="363106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980" y="259859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270892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39652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74554" y="449982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51620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95536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95536" y="495935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91580" y="48598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39652" y="479715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30424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969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82552" y="4941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3608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619672" y="258639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074554" y="33784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8496" y="273040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018456" y="59492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2276" y="55079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3143428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48" name="Oval 47"/>
          <p:cNvSpPr/>
          <p:nvPr/>
        </p:nvSpPr>
        <p:spPr>
          <a:xfrm>
            <a:off x="2479446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49" name="Oval 48"/>
          <p:cNvSpPr/>
          <p:nvPr/>
        </p:nvSpPr>
        <p:spPr>
          <a:xfrm>
            <a:off x="3725837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50" name="Oval 49"/>
          <p:cNvSpPr/>
          <p:nvPr/>
        </p:nvSpPr>
        <p:spPr>
          <a:xfrm>
            <a:off x="2479446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51" name="Oval 50"/>
          <p:cNvSpPr/>
          <p:nvPr/>
        </p:nvSpPr>
        <p:spPr>
          <a:xfrm>
            <a:off x="2479446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52" name="Oval 51"/>
          <p:cNvSpPr/>
          <p:nvPr/>
        </p:nvSpPr>
        <p:spPr>
          <a:xfrm>
            <a:off x="3725837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53" name="Oval 52"/>
          <p:cNvSpPr/>
          <p:nvPr/>
        </p:nvSpPr>
        <p:spPr>
          <a:xfrm>
            <a:off x="3725837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888728"/>
              </p:ext>
            </p:extLst>
          </p:nvPr>
        </p:nvGraphicFramePr>
        <p:xfrm>
          <a:off x="7524328" y="332656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11754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1175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175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1175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7" name="Oval 176"/>
          <p:cNvSpPr/>
          <p:nvPr/>
        </p:nvSpPr>
        <p:spPr>
          <a:xfrm>
            <a:off x="5375676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78" name="Oval 177"/>
          <p:cNvSpPr/>
          <p:nvPr/>
        </p:nvSpPr>
        <p:spPr>
          <a:xfrm>
            <a:off x="471169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79" name="Oval 178"/>
          <p:cNvSpPr/>
          <p:nvPr/>
        </p:nvSpPr>
        <p:spPr>
          <a:xfrm>
            <a:off x="5958085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0" name="Oval 179"/>
          <p:cNvSpPr/>
          <p:nvPr/>
        </p:nvSpPr>
        <p:spPr>
          <a:xfrm>
            <a:off x="471169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1" name="Oval 180"/>
          <p:cNvSpPr/>
          <p:nvPr/>
        </p:nvSpPr>
        <p:spPr>
          <a:xfrm>
            <a:off x="4711694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2" name="Oval 181"/>
          <p:cNvSpPr/>
          <p:nvPr/>
        </p:nvSpPr>
        <p:spPr>
          <a:xfrm>
            <a:off x="5958085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83" name="Oval 182"/>
          <p:cNvSpPr/>
          <p:nvPr/>
        </p:nvSpPr>
        <p:spPr>
          <a:xfrm>
            <a:off x="5958085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84" name="Oval 183"/>
          <p:cNvSpPr/>
          <p:nvPr/>
        </p:nvSpPr>
        <p:spPr>
          <a:xfrm>
            <a:off x="7574081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85" name="Oval 184"/>
          <p:cNvSpPr/>
          <p:nvPr/>
        </p:nvSpPr>
        <p:spPr>
          <a:xfrm>
            <a:off x="6910099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86" name="Oval 185"/>
          <p:cNvSpPr/>
          <p:nvPr/>
        </p:nvSpPr>
        <p:spPr>
          <a:xfrm>
            <a:off x="8156490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7" name="Oval 186"/>
          <p:cNvSpPr/>
          <p:nvPr/>
        </p:nvSpPr>
        <p:spPr>
          <a:xfrm>
            <a:off x="6910099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8" name="Oval 187"/>
          <p:cNvSpPr/>
          <p:nvPr/>
        </p:nvSpPr>
        <p:spPr>
          <a:xfrm>
            <a:off x="6910099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9" name="Oval 188"/>
          <p:cNvSpPr/>
          <p:nvPr/>
        </p:nvSpPr>
        <p:spPr>
          <a:xfrm>
            <a:off x="8156490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90" name="Oval 189"/>
          <p:cNvSpPr/>
          <p:nvPr/>
        </p:nvSpPr>
        <p:spPr>
          <a:xfrm>
            <a:off x="8156490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91" name="Straight Arrow Connector 190"/>
          <p:cNvCxnSpPr>
            <a:stCxn id="47" idx="3"/>
            <a:endCxn id="48" idx="0"/>
          </p:cNvCxnSpPr>
          <p:nvPr/>
        </p:nvCxnSpPr>
        <p:spPr>
          <a:xfrm flipH="1">
            <a:off x="2811437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843808" y="25649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cxnSp>
        <p:nvCxnSpPr>
          <p:cNvPr id="195" name="Straight Arrow Connector 194"/>
          <p:cNvCxnSpPr>
            <a:stCxn id="177" idx="3"/>
            <a:endCxn id="178" idx="0"/>
          </p:cNvCxnSpPr>
          <p:nvPr/>
        </p:nvCxnSpPr>
        <p:spPr>
          <a:xfrm flipH="1">
            <a:off x="5043685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112060" y="25556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cxnSp>
        <p:nvCxnSpPr>
          <p:cNvPr id="201" name="Straight Arrow Connector 200"/>
          <p:cNvCxnSpPr>
            <a:stCxn id="186" idx="2"/>
            <a:endCxn id="185" idx="6"/>
          </p:cNvCxnSpPr>
          <p:nvPr/>
        </p:nvCxnSpPr>
        <p:spPr>
          <a:xfrm flipH="1">
            <a:off x="7574081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677472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339752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57200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73224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9" idx="3"/>
            <a:endCxn id="50" idx="7"/>
          </p:cNvCxnSpPr>
          <p:nvPr/>
        </p:nvCxnSpPr>
        <p:spPr>
          <a:xfrm flipH="1">
            <a:off x="3046190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2" idx="2"/>
            <a:endCxn id="180" idx="6"/>
          </p:cNvCxnSpPr>
          <p:nvPr/>
        </p:nvCxnSpPr>
        <p:spPr>
          <a:xfrm flipH="1">
            <a:off x="5375676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85" idx="4"/>
            <a:endCxn id="187" idx="0"/>
          </p:cNvCxnSpPr>
          <p:nvPr/>
        </p:nvCxnSpPr>
        <p:spPr>
          <a:xfrm>
            <a:off x="7242090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11860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08104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702027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xmlns="" val="4283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949345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285363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153175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285363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8" name="Oval 7"/>
          <p:cNvSpPr/>
          <p:nvPr/>
        </p:nvSpPr>
        <p:spPr>
          <a:xfrm>
            <a:off x="285363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153175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0" name="Oval 9"/>
          <p:cNvSpPr/>
          <p:nvPr/>
        </p:nvSpPr>
        <p:spPr>
          <a:xfrm>
            <a:off x="1531754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617354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1516089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7"/>
          </p:cNvCxnSpPr>
          <p:nvPr/>
        </p:nvCxnSpPr>
        <p:spPr>
          <a:xfrm flipH="1">
            <a:off x="852107" y="271988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949345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>
          <a:xfrm>
            <a:off x="617354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9" idx="0"/>
          </p:cNvCxnSpPr>
          <p:nvPr/>
        </p:nvCxnSpPr>
        <p:spPr>
          <a:xfrm>
            <a:off x="1863745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7"/>
          </p:cNvCxnSpPr>
          <p:nvPr/>
        </p:nvCxnSpPr>
        <p:spPr>
          <a:xfrm flipH="1"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6"/>
          </p:cNvCxnSpPr>
          <p:nvPr/>
        </p:nvCxnSpPr>
        <p:spPr>
          <a:xfrm flipH="1">
            <a:off x="949345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9" idx="3"/>
          </p:cNvCxnSpPr>
          <p:nvPr/>
        </p:nvCxnSpPr>
        <p:spPr>
          <a:xfrm>
            <a:off x="852107" y="478319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>
            <a:off x="617354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0" idx="0"/>
          </p:cNvCxnSpPr>
          <p:nvPr/>
        </p:nvCxnSpPr>
        <p:spPr>
          <a:xfrm>
            <a:off x="1863745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7"/>
          </p:cNvCxnSpPr>
          <p:nvPr/>
        </p:nvCxnSpPr>
        <p:spPr>
          <a:xfrm flipH="1"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0" idx="2"/>
          </p:cNvCxnSpPr>
          <p:nvPr/>
        </p:nvCxnSpPr>
        <p:spPr>
          <a:xfrm>
            <a:off x="949345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8" idx="5"/>
          </p:cNvCxnSpPr>
          <p:nvPr/>
        </p:nvCxnSpPr>
        <p:spPr>
          <a:xfrm flipH="1">
            <a:off x="852107" y="6007327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4"/>
            <a:endCxn id="6" idx="1"/>
          </p:cNvCxnSpPr>
          <p:nvPr/>
        </p:nvCxnSpPr>
        <p:spPr>
          <a:xfrm>
            <a:off x="1281336" y="271988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5"/>
          </p:cNvCxnSpPr>
          <p:nvPr/>
        </p:nvCxnSpPr>
        <p:spPr>
          <a:xfrm flipH="1">
            <a:off x="852107" y="363106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980" y="259859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270892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39652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74554" y="449982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51620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95536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95536" y="495935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91580" y="48598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39652" y="479715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30424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969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82552" y="4941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3608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619672" y="258639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074554" y="33784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8496" y="273040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018456" y="59492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2276" y="55079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3143428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48" name="Oval 47"/>
          <p:cNvSpPr/>
          <p:nvPr/>
        </p:nvSpPr>
        <p:spPr>
          <a:xfrm>
            <a:off x="2479446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49" name="Oval 48"/>
          <p:cNvSpPr/>
          <p:nvPr/>
        </p:nvSpPr>
        <p:spPr>
          <a:xfrm>
            <a:off x="3725837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50" name="Oval 49"/>
          <p:cNvSpPr/>
          <p:nvPr/>
        </p:nvSpPr>
        <p:spPr>
          <a:xfrm>
            <a:off x="2479446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51" name="Oval 50"/>
          <p:cNvSpPr/>
          <p:nvPr/>
        </p:nvSpPr>
        <p:spPr>
          <a:xfrm>
            <a:off x="2479446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52" name="Oval 51"/>
          <p:cNvSpPr/>
          <p:nvPr/>
        </p:nvSpPr>
        <p:spPr>
          <a:xfrm>
            <a:off x="3725837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53" name="Oval 52"/>
          <p:cNvSpPr/>
          <p:nvPr/>
        </p:nvSpPr>
        <p:spPr>
          <a:xfrm>
            <a:off x="3725837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77" name="Oval 176"/>
          <p:cNvSpPr/>
          <p:nvPr/>
        </p:nvSpPr>
        <p:spPr>
          <a:xfrm>
            <a:off x="5375676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78" name="Oval 177"/>
          <p:cNvSpPr/>
          <p:nvPr/>
        </p:nvSpPr>
        <p:spPr>
          <a:xfrm>
            <a:off x="471169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79" name="Oval 178"/>
          <p:cNvSpPr/>
          <p:nvPr/>
        </p:nvSpPr>
        <p:spPr>
          <a:xfrm>
            <a:off x="5958085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0" name="Oval 179"/>
          <p:cNvSpPr/>
          <p:nvPr/>
        </p:nvSpPr>
        <p:spPr>
          <a:xfrm>
            <a:off x="471169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1" name="Oval 180"/>
          <p:cNvSpPr/>
          <p:nvPr/>
        </p:nvSpPr>
        <p:spPr>
          <a:xfrm>
            <a:off x="4711694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2" name="Oval 181"/>
          <p:cNvSpPr/>
          <p:nvPr/>
        </p:nvSpPr>
        <p:spPr>
          <a:xfrm>
            <a:off x="5958085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83" name="Oval 182"/>
          <p:cNvSpPr/>
          <p:nvPr/>
        </p:nvSpPr>
        <p:spPr>
          <a:xfrm>
            <a:off x="5958085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84" name="Oval 183"/>
          <p:cNvSpPr/>
          <p:nvPr/>
        </p:nvSpPr>
        <p:spPr>
          <a:xfrm>
            <a:off x="7574081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85" name="Oval 184"/>
          <p:cNvSpPr/>
          <p:nvPr/>
        </p:nvSpPr>
        <p:spPr>
          <a:xfrm>
            <a:off x="6910099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86" name="Oval 185"/>
          <p:cNvSpPr/>
          <p:nvPr/>
        </p:nvSpPr>
        <p:spPr>
          <a:xfrm>
            <a:off x="8156490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7" name="Oval 186"/>
          <p:cNvSpPr/>
          <p:nvPr/>
        </p:nvSpPr>
        <p:spPr>
          <a:xfrm>
            <a:off x="6910099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8" name="Oval 187"/>
          <p:cNvSpPr/>
          <p:nvPr/>
        </p:nvSpPr>
        <p:spPr>
          <a:xfrm>
            <a:off x="6910099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9" name="Oval 188"/>
          <p:cNvSpPr/>
          <p:nvPr/>
        </p:nvSpPr>
        <p:spPr>
          <a:xfrm>
            <a:off x="8156490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90" name="Oval 189"/>
          <p:cNvSpPr/>
          <p:nvPr/>
        </p:nvSpPr>
        <p:spPr>
          <a:xfrm>
            <a:off x="8156490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91" name="Straight Arrow Connector 190"/>
          <p:cNvCxnSpPr>
            <a:stCxn id="47" idx="3"/>
            <a:endCxn id="48" idx="0"/>
          </p:cNvCxnSpPr>
          <p:nvPr/>
        </p:nvCxnSpPr>
        <p:spPr>
          <a:xfrm flipH="1">
            <a:off x="2811437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843808" y="25649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cxnSp>
        <p:nvCxnSpPr>
          <p:cNvPr id="195" name="Straight Arrow Connector 194"/>
          <p:cNvCxnSpPr>
            <a:stCxn id="177" idx="3"/>
            <a:endCxn id="178" idx="0"/>
          </p:cNvCxnSpPr>
          <p:nvPr/>
        </p:nvCxnSpPr>
        <p:spPr>
          <a:xfrm flipH="1">
            <a:off x="5043685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112060" y="25556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cxnSp>
        <p:nvCxnSpPr>
          <p:cNvPr id="201" name="Straight Arrow Connector 200"/>
          <p:cNvCxnSpPr>
            <a:stCxn id="186" idx="2"/>
            <a:endCxn id="185" idx="6"/>
          </p:cNvCxnSpPr>
          <p:nvPr/>
        </p:nvCxnSpPr>
        <p:spPr>
          <a:xfrm flipH="1">
            <a:off x="7574081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677472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339752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57200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73224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9" idx="3"/>
            <a:endCxn id="50" idx="7"/>
          </p:cNvCxnSpPr>
          <p:nvPr/>
        </p:nvCxnSpPr>
        <p:spPr>
          <a:xfrm flipH="1">
            <a:off x="3046190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2" idx="2"/>
            <a:endCxn id="180" idx="6"/>
          </p:cNvCxnSpPr>
          <p:nvPr/>
        </p:nvCxnSpPr>
        <p:spPr>
          <a:xfrm flipH="1">
            <a:off x="5375676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85" idx="4"/>
            <a:endCxn id="187" idx="0"/>
          </p:cNvCxnSpPr>
          <p:nvPr/>
        </p:nvCxnSpPr>
        <p:spPr>
          <a:xfrm>
            <a:off x="7242090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11860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08104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702027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1338923"/>
              </p:ext>
            </p:extLst>
          </p:nvPr>
        </p:nvGraphicFramePr>
        <p:xfrm>
          <a:off x="7452320" y="260648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08776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47" idx="5"/>
            <a:endCxn id="49" idx="0"/>
          </p:cNvCxnSpPr>
          <p:nvPr/>
        </p:nvCxnSpPr>
        <p:spPr>
          <a:xfrm>
            <a:off x="3710172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8" idx="6"/>
            <a:endCxn id="179" idx="2"/>
          </p:cNvCxnSpPr>
          <p:nvPr/>
        </p:nvCxnSpPr>
        <p:spPr>
          <a:xfrm>
            <a:off x="5375676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84" idx="5"/>
            <a:endCxn id="186" idx="0"/>
          </p:cNvCxnSpPr>
          <p:nvPr/>
        </p:nvCxnSpPr>
        <p:spPr>
          <a:xfrm>
            <a:off x="8140825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436096" y="316245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8291264" y="263691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3801616" y="263691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xmlns="" val="30414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949345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285363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153175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285363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8" name="Oval 7"/>
          <p:cNvSpPr/>
          <p:nvPr/>
        </p:nvSpPr>
        <p:spPr>
          <a:xfrm>
            <a:off x="285363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153175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0" name="Oval 9"/>
          <p:cNvSpPr/>
          <p:nvPr/>
        </p:nvSpPr>
        <p:spPr>
          <a:xfrm>
            <a:off x="1531754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617354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1516089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7"/>
          </p:cNvCxnSpPr>
          <p:nvPr/>
        </p:nvCxnSpPr>
        <p:spPr>
          <a:xfrm flipH="1">
            <a:off x="852107" y="271988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949345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>
          <a:xfrm>
            <a:off x="617354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9" idx="0"/>
          </p:cNvCxnSpPr>
          <p:nvPr/>
        </p:nvCxnSpPr>
        <p:spPr>
          <a:xfrm>
            <a:off x="1863745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7"/>
          </p:cNvCxnSpPr>
          <p:nvPr/>
        </p:nvCxnSpPr>
        <p:spPr>
          <a:xfrm flipH="1"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6"/>
          </p:cNvCxnSpPr>
          <p:nvPr/>
        </p:nvCxnSpPr>
        <p:spPr>
          <a:xfrm flipH="1">
            <a:off x="949345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9" idx="3"/>
          </p:cNvCxnSpPr>
          <p:nvPr/>
        </p:nvCxnSpPr>
        <p:spPr>
          <a:xfrm>
            <a:off x="852107" y="478319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>
            <a:off x="617354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0" idx="0"/>
          </p:cNvCxnSpPr>
          <p:nvPr/>
        </p:nvCxnSpPr>
        <p:spPr>
          <a:xfrm>
            <a:off x="1863745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7"/>
          </p:cNvCxnSpPr>
          <p:nvPr/>
        </p:nvCxnSpPr>
        <p:spPr>
          <a:xfrm flipH="1"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0" idx="2"/>
          </p:cNvCxnSpPr>
          <p:nvPr/>
        </p:nvCxnSpPr>
        <p:spPr>
          <a:xfrm>
            <a:off x="949345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8" idx="5"/>
          </p:cNvCxnSpPr>
          <p:nvPr/>
        </p:nvCxnSpPr>
        <p:spPr>
          <a:xfrm flipH="1">
            <a:off x="852107" y="6007327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4"/>
            <a:endCxn id="6" idx="1"/>
          </p:cNvCxnSpPr>
          <p:nvPr/>
        </p:nvCxnSpPr>
        <p:spPr>
          <a:xfrm>
            <a:off x="1281336" y="271988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5"/>
          </p:cNvCxnSpPr>
          <p:nvPr/>
        </p:nvCxnSpPr>
        <p:spPr>
          <a:xfrm flipH="1">
            <a:off x="852107" y="363106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980" y="259859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270892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39652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74554" y="449982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51620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95536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95536" y="495935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91580" y="48598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39652" y="479715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30424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969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82552" y="4941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3608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619672" y="258639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074554" y="33784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8496" y="273040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018456" y="59492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2276" y="55079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3143428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48" name="Oval 47"/>
          <p:cNvSpPr/>
          <p:nvPr/>
        </p:nvSpPr>
        <p:spPr>
          <a:xfrm>
            <a:off x="2479446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49" name="Oval 48"/>
          <p:cNvSpPr/>
          <p:nvPr/>
        </p:nvSpPr>
        <p:spPr>
          <a:xfrm>
            <a:off x="3725837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50" name="Oval 49"/>
          <p:cNvSpPr/>
          <p:nvPr/>
        </p:nvSpPr>
        <p:spPr>
          <a:xfrm>
            <a:off x="2479446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51" name="Oval 50"/>
          <p:cNvSpPr/>
          <p:nvPr/>
        </p:nvSpPr>
        <p:spPr>
          <a:xfrm>
            <a:off x="2479446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52" name="Oval 51"/>
          <p:cNvSpPr/>
          <p:nvPr/>
        </p:nvSpPr>
        <p:spPr>
          <a:xfrm>
            <a:off x="3725837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53" name="Oval 52"/>
          <p:cNvSpPr/>
          <p:nvPr/>
        </p:nvSpPr>
        <p:spPr>
          <a:xfrm>
            <a:off x="3725837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77" name="Oval 176"/>
          <p:cNvSpPr/>
          <p:nvPr/>
        </p:nvSpPr>
        <p:spPr>
          <a:xfrm>
            <a:off x="5375676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78" name="Oval 177"/>
          <p:cNvSpPr/>
          <p:nvPr/>
        </p:nvSpPr>
        <p:spPr>
          <a:xfrm>
            <a:off x="471169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79" name="Oval 178"/>
          <p:cNvSpPr/>
          <p:nvPr/>
        </p:nvSpPr>
        <p:spPr>
          <a:xfrm>
            <a:off x="5958085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0" name="Oval 179"/>
          <p:cNvSpPr/>
          <p:nvPr/>
        </p:nvSpPr>
        <p:spPr>
          <a:xfrm>
            <a:off x="471169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1" name="Oval 180"/>
          <p:cNvSpPr/>
          <p:nvPr/>
        </p:nvSpPr>
        <p:spPr>
          <a:xfrm>
            <a:off x="4711694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2" name="Oval 181"/>
          <p:cNvSpPr/>
          <p:nvPr/>
        </p:nvSpPr>
        <p:spPr>
          <a:xfrm>
            <a:off x="5958085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83" name="Oval 182"/>
          <p:cNvSpPr/>
          <p:nvPr/>
        </p:nvSpPr>
        <p:spPr>
          <a:xfrm>
            <a:off x="5958085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84" name="Oval 183"/>
          <p:cNvSpPr/>
          <p:nvPr/>
        </p:nvSpPr>
        <p:spPr>
          <a:xfrm>
            <a:off x="7574081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85" name="Oval 184"/>
          <p:cNvSpPr/>
          <p:nvPr/>
        </p:nvSpPr>
        <p:spPr>
          <a:xfrm>
            <a:off x="6910099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86" name="Oval 185"/>
          <p:cNvSpPr/>
          <p:nvPr/>
        </p:nvSpPr>
        <p:spPr>
          <a:xfrm>
            <a:off x="8156490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7" name="Oval 186"/>
          <p:cNvSpPr/>
          <p:nvPr/>
        </p:nvSpPr>
        <p:spPr>
          <a:xfrm>
            <a:off x="6910099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8" name="Oval 187"/>
          <p:cNvSpPr/>
          <p:nvPr/>
        </p:nvSpPr>
        <p:spPr>
          <a:xfrm>
            <a:off x="6910099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9" name="Oval 188"/>
          <p:cNvSpPr/>
          <p:nvPr/>
        </p:nvSpPr>
        <p:spPr>
          <a:xfrm>
            <a:off x="8156490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90" name="Oval 189"/>
          <p:cNvSpPr/>
          <p:nvPr/>
        </p:nvSpPr>
        <p:spPr>
          <a:xfrm>
            <a:off x="8156490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91" name="Straight Arrow Connector 190"/>
          <p:cNvCxnSpPr>
            <a:stCxn id="47" idx="3"/>
            <a:endCxn id="48" idx="0"/>
          </p:cNvCxnSpPr>
          <p:nvPr/>
        </p:nvCxnSpPr>
        <p:spPr>
          <a:xfrm flipH="1">
            <a:off x="2811437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843808" y="25649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cxnSp>
        <p:nvCxnSpPr>
          <p:cNvPr id="195" name="Straight Arrow Connector 194"/>
          <p:cNvCxnSpPr>
            <a:stCxn id="177" idx="3"/>
            <a:endCxn id="178" idx="0"/>
          </p:cNvCxnSpPr>
          <p:nvPr/>
        </p:nvCxnSpPr>
        <p:spPr>
          <a:xfrm flipH="1">
            <a:off x="5043685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112060" y="25556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cxnSp>
        <p:nvCxnSpPr>
          <p:cNvPr id="201" name="Straight Arrow Connector 200"/>
          <p:cNvCxnSpPr>
            <a:stCxn id="186" idx="2"/>
            <a:endCxn id="185" idx="6"/>
          </p:cNvCxnSpPr>
          <p:nvPr/>
        </p:nvCxnSpPr>
        <p:spPr>
          <a:xfrm flipH="1">
            <a:off x="7574081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677472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339752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57200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73224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9" idx="3"/>
            <a:endCxn id="50" idx="7"/>
          </p:cNvCxnSpPr>
          <p:nvPr/>
        </p:nvCxnSpPr>
        <p:spPr>
          <a:xfrm flipH="1">
            <a:off x="3046190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2" idx="2"/>
            <a:endCxn id="180" idx="6"/>
          </p:cNvCxnSpPr>
          <p:nvPr/>
        </p:nvCxnSpPr>
        <p:spPr>
          <a:xfrm flipH="1">
            <a:off x="5375676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85" idx="4"/>
            <a:endCxn id="187" idx="0"/>
          </p:cNvCxnSpPr>
          <p:nvPr/>
        </p:nvCxnSpPr>
        <p:spPr>
          <a:xfrm>
            <a:off x="7242090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11860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08104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702027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516604"/>
              </p:ext>
            </p:extLst>
          </p:nvPr>
        </p:nvGraphicFramePr>
        <p:xfrm>
          <a:off x="7452320" y="260648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08776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47" idx="5"/>
            <a:endCxn id="49" idx="0"/>
          </p:cNvCxnSpPr>
          <p:nvPr/>
        </p:nvCxnSpPr>
        <p:spPr>
          <a:xfrm>
            <a:off x="3710172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8" idx="6"/>
            <a:endCxn id="179" idx="2"/>
          </p:cNvCxnSpPr>
          <p:nvPr/>
        </p:nvCxnSpPr>
        <p:spPr>
          <a:xfrm>
            <a:off x="5375676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84" idx="5"/>
            <a:endCxn id="186" idx="0"/>
          </p:cNvCxnSpPr>
          <p:nvPr/>
        </p:nvCxnSpPr>
        <p:spPr>
          <a:xfrm>
            <a:off x="8140825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436096" y="316245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8291264" y="263691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3801616" y="263691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cxnSp>
        <p:nvCxnSpPr>
          <p:cNvPr id="90" name="Straight Arrow Connector 89"/>
          <p:cNvCxnSpPr>
            <a:stCxn id="179" idx="4"/>
            <a:endCxn id="182" idx="0"/>
          </p:cNvCxnSpPr>
          <p:nvPr/>
        </p:nvCxnSpPr>
        <p:spPr>
          <a:xfrm>
            <a:off x="6290076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8" idx="5"/>
            <a:endCxn id="52" idx="1"/>
          </p:cNvCxnSpPr>
          <p:nvPr/>
        </p:nvCxnSpPr>
        <p:spPr>
          <a:xfrm>
            <a:off x="3046190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7" idx="6"/>
            <a:endCxn id="189" idx="2"/>
          </p:cNvCxnSpPr>
          <p:nvPr/>
        </p:nvCxnSpPr>
        <p:spPr>
          <a:xfrm>
            <a:off x="7574081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704348" y="422108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843808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48164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xmlns="" val="23114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 Flow</a:t>
            </a:r>
            <a:endParaRPr lang="id-ID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3528" y="2276872"/>
            <a:ext cx="4176464" cy="2211780"/>
            <a:chOff x="2264396" y="2647146"/>
            <a:chExt cx="4467844" cy="2211780"/>
          </a:xfrm>
        </p:grpSpPr>
        <p:sp>
          <p:nvSpPr>
            <p:cNvPr id="5" name="Oval 4"/>
            <p:cNvSpPr/>
            <p:nvPr/>
          </p:nvSpPr>
          <p:spPr>
            <a:xfrm>
              <a:off x="2264396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28377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895550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4</a:t>
              </a:r>
              <a:endParaRPr lang="id-ID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268634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528377" y="2647146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209008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473579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id-ID" sz="3600" b="1" dirty="0"/>
            </a:p>
          </p:txBody>
        </p:sp>
        <p:cxnSp>
          <p:nvCxnSpPr>
            <p:cNvPr id="20" name="Straight Arrow Connector 19"/>
            <p:cNvCxnSpPr>
              <a:stCxn id="5" idx="6"/>
              <a:endCxn id="13" idx="2"/>
            </p:cNvCxnSpPr>
            <p:nvPr/>
          </p:nvCxnSpPr>
          <p:spPr>
            <a:xfrm>
              <a:off x="2728002" y="3803445"/>
              <a:ext cx="80037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16" idx="2"/>
            </p:cNvCxnSpPr>
            <p:nvPr/>
          </p:nvCxnSpPr>
          <p:spPr>
            <a:xfrm flipV="1">
              <a:off x="2496199" y="2940662"/>
              <a:ext cx="1032178" cy="5692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6"/>
              <a:endCxn id="14" idx="2"/>
            </p:cNvCxnSpPr>
            <p:nvPr/>
          </p:nvCxnSpPr>
          <p:spPr>
            <a:xfrm>
              <a:off x="3991983" y="3803445"/>
              <a:ext cx="903567" cy="49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6"/>
              <a:endCxn id="15" idx="2"/>
            </p:cNvCxnSpPr>
            <p:nvPr/>
          </p:nvCxnSpPr>
          <p:spPr>
            <a:xfrm>
              <a:off x="5359156" y="3808397"/>
              <a:ext cx="90947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6"/>
              <a:endCxn id="14" idx="0"/>
            </p:cNvCxnSpPr>
            <p:nvPr/>
          </p:nvCxnSpPr>
          <p:spPr>
            <a:xfrm>
              <a:off x="3991983" y="2940662"/>
              <a:ext cx="1135370" cy="574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4"/>
              <a:endCxn id="17" idx="2"/>
            </p:cNvCxnSpPr>
            <p:nvPr/>
          </p:nvCxnSpPr>
          <p:spPr>
            <a:xfrm>
              <a:off x="3760180" y="4096961"/>
              <a:ext cx="448828" cy="468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7" idx="6"/>
              <a:endCxn id="18" idx="2"/>
            </p:cNvCxnSpPr>
            <p:nvPr/>
          </p:nvCxnSpPr>
          <p:spPr>
            <a:xfrm>
              <a:off x="4672614" y="4565410"/>
              <a:ext cx="800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6"/>
              <a:endCxn id="15" idx="4"/>
            </p:cNvCxnSpPr>
            <p:nvPr/>
          </p:nvCxnSpPr>
          <p:spPr>
            <a:xfrm flipV="1">
              <a:off x="5937185" y="4101913"/>
              <a:ext cx="563252" cy="4634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49555" y="2987441"/>
              <a:ext cx="516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0/3</a:t>
              </a:r>
              <a:endParaRPr lang="id-ID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43118" y="2987441"/>
              <a:ext cx="47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0/3</a:t>
              </a:r>
              <a:endParaRPr lang="id-ID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11960" y="3501008"/>
              <a:ext cx="567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1/5</a:t>
              </a:r>
              <a:endParaRPr lang="id-ID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3808" y="3501008"/>
              <a:ext cx="499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1/1</a:t>
              </a:r>
              <a:endParaRPr lang="id-ID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7409" y="4211577"/>
              <a:ext cx="55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0/4</a:t>
              </a:r>
              <a:endParaRPr lang="id-ID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42515" y="4283585"/>
              <a:ext cx="580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0/2</a:t>
              </a:r>
              <a:endParaRPr lang="id-ID" sz="1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15986" y="4283585"/>
              <a:ext cx="47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0/3</a:t>
              </a:r>
              <a:endParaRPr lang="id-ID" sz="14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50611" y="3501008"/>
              <a:ext cx="565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1/2</a:t>
              </a:r>
              <a:endParaRPr lang="id-ID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16016" y="2276872"/>
            <a:ext cx="4176464" cy="2211780"/>
            <a:chOff x="2264396" y="2647146"/>
            <a:chExt cx="4467844" cy="2211780"/>
          </a:xfrm>
        </p:grpSpPr>
        <p:sp>
          <p:nvSpPr>
            <p:cNvPr id="38" name="Oval 37"/>
            <p:cNvSpPr/>
            <p:nvPr/>
          </p:nvSpPr>
          <p:spPr>
            <a:xfrm>
              <a:off x="2264396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528377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895550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4</a:t>
              </a:r>
              <a:endParaRPr lang="id-ID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268634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528377" y="2647146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09008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473579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id-ID" sz="3600" b="1" dirty="0"/>
            </a:p>
          </p:txBody>
        </p:sp>
        <p:cxnSp>
          <p:nvCxnSpPr>
            <p:cNvPr id="48" name="Straight Arrow Connector 47"/>
            <p:cNvCxnSpPr>
              <a:stCxn id="40" idx="2"/>
              <a:endCxn id="38" idx="6"/>
            </p:cNvCxnSpPr>
            <p:nvPr/>
          </p:nvCxnSpPr>
          <p:spPr>
            <a:xfrm flipH="1">
              <a:off x="2728002" y="3803445"/>
              <a:ext cx="8003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8" idx="0"/>
              <a:endCxn id="44" idx="2"/>
            </p:cNvCxnSpPr>
            <p:nvPr/>
          </p:nvCxnSpPr>
          <p:spPr>
            <a:xfrm flipV="1">
              <a:off x="2496199" y="2940662"/>
              <a:ext cx="1032178" cy="569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0" idx="7"/>
              <a:endCxn id="41" idx="1"/>
            </p:cNvCxnSpPr>
            <p:nvPr/>
          </p:nvCxnSpPr>
          <p:spPr>
            <a:xfrm>
              <a:off x="3924089" y="3595898"/>
              <a:ext cx="1039355" cy="49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1" idx="7"/>
              <a:endCxn id="42" idx="1"/>
            </p:cNvCxnSpPr>
            <p:nvPr/>
          </p:nvCxnSpPr>
          <p:spPr>
            <a:xfrm>
              <a:off x="5291263" y="3600850"/>
              <a:ext cx="104526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4" idx="6"/>
              <a:endCxn id="41" idx="0"/>
            </p:cNvCxnSpPr>
            <p:nvPr/>
          </p:nvCxnSpPr>
          <p:spPr>
            <a:xfrm>
              <a:off x="3991983" y="2940662"/>
              <a:ext cx="1135370" cy="57421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0" idx="4"/>
              <a:endCxn id="45" idx="2"/>
            </p:cNvCxnSpPr>
            <p:nvPr/>
          </p:nvCxnSpPr>
          <p:spPr>
            <a:xfrm>
              <a:off x="3760180" y="4096961"/>
              <a:ext cx="448828" cy="46844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5" idx="6"/>
              <a:endCxn id="47" idx="2"/>
            </p:cNvCxnSpPr>
            <p:nvPr/>
          </p:nvCxnSpPr>
          <p:spPr>
            <a:xfrm>
              <a:off x="4672614" y="4565410"/>
              <a:ext cx="80096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7" idx="6"/>
              <a:endCxn id="42" idx="4"/>
            </p:cNvCxnSpPr>
            <p:nvPr/>
          </p:nvCxnSpPr>
          <p:spPr>
            <a:xfrm flipV="1">
              <a:off x="5937185" y="4101913"/>
              <a:ext cx="563252" cy="46349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843808" y="2924944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3</a:t>
              </a:r>
              <a:endParaRPr lang="id-ID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43118" y="2946146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3</a:t>
              </a:r>
              <a:endParaRPr lang="id-ID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67223" y="3295218"/>
              <a:ext cx="26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4</a:t>
              </a:r>
              <a:endParaRPr lang="id-ID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57682" y="3501008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35896" y="4180516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83477" y="4221088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81513" y="4221088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3</a:t>
              </a:r>
              <a:endParaRPr lang="id-ID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22195" y="3295218"/>
              <a:ext cx="26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1</a:t>
              </a:r>
              <a:endParaRPr lang="id-ID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76084" y="4612486"/>
            <a:ext cx="11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Graph Asli</a:t>
            </a:r>
            <a:endParaRPr lang="id-ID" dirty="0"/>
          </a:p>
        </p:txBody>
      </p:sp>
      <p:sp>
        <p:nvSpPr>
          <p:cNvPr id="73" name="TextBox 72"/>
          <p:cNvSpPr txBox="1"/>
          <p:nvPr/>
        </p:nvSpPr>
        <p:spPr>
          <a:xfrm>
            <a:off x="5891930" y="4581128"/>
            <a:ext cx="17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Residual Graph</a:t>
            </a:r>
            <a:endParaRPr lang="id-ID" dirty="0"/>
          </a:p>
        </p:txBody>
      </p:sp>
      <p:cxnSp>
        <p:nvCxnSpPr>
          <p:cNvPr id="24" name="Straight Connector 23"/>
          <p:cNvCxnSpPr>
            <a:stCxn id="2" idx="2"/>
          </p:cNvCxnSpPr>
          <p:nvPr/>
        </p:nvCxnSpPr>
        <p:spPr>
          <a:xfrm>
            <a:off x="4572000" y="1417638"/>
            <a:ext cx="0" cy="3767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  <a:endCxn id="40" idx="5"/>
          </p:cNvCxnSpPr>
          <p:nvPr/>
        </p:nvCxnSpPr>
        <p:spPr>
          <a:xfrm flipH="1" flipV="1">
            <a:off x="6267469" y="3640718"/>
            <a:ext cx="971571" cy="49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88224" y="3356992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cxnSp>
        <p:nvCxnSpPr>
          <p:cNvPr id="79" name="Straight Arrow Connector 78"/>
          <p:cNvCxnSpPr>
            <a:stCxn id="42" idx="3"/>
            <a:endCxn id="41" idx="5"/>
          </p:cNvCxnSpPr>
          <p:nvPr/>
        </p:nvCxnSpPr>
        <p:spPr>
          <a:xfrm flipH="1">
            <a:off x="7545479" y="3645670"/>
            <a:ext cx="9770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26837" y="3347700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1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50095" y="5733256"/>
            <a:ext cx="109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Flow = 1</a:t>
            </a:r>
            <a:endParaRPr lang="id-ID" dirty="0"/>
          </a:p>
        </p:txBody>
      </p:sp>
      <p:sp>
        <p:nvSpPr>
          <p:cNvPr id="76" name="TextBox 75"/>
          <p:cNvSpPr txBox="1"/>
          <p:nvPr/>
        </p:nvSpPr>
        <p:spPr>
          <a:xfrm>
            <a:off x="3583234" y="5373216"/>
            <a:ext cx="185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Path = s – 2 – 4 - 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7439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949345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285363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153175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285363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8" name="Oval 7"/>
          <p:cNvSpPr/>
          <p:nvPr/>
        </p:nvSpPr>
        <p:spPr>
          <a:xfrm>
            <a:off x="285363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153175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0" name="Oval 9"/>
          <p:cNvSpPr/>
          <p:nvPr/>
        </p:nvSpPr>
        <p:spPr>
          <a:xfrm>
            <a:off x="1531754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617354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1516089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7"/>
          </p:cNvCxnSpPr>
          <p:nvPr/>
        </p:nvCxnSpPr>
        <p:spPr>
          <a:xfrm flipH="1">
            <a:off x="852107" y="271988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949345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>
          <a:xfrm>
            <a:off x="617354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9" idx="0"/>
          </p:cNvCxnSpPr>
          <p:nvPr/>
        </p:nvCxnSpPr>
        <p:spPr>
          <a:xfrm>
            <a:off x="1863745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7"/>
          </p:cNvCxnSpPr>
          <p:nvPr/>
        </p:nvCxnSpPr>
        <p:spPr>
          <a:xfrm flipH="1"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6"/>
          </p:cNvCxnSpPr>
          <p:nvPr/>
        </p:nvCxnSpPr>
        <p:spPr>
          <a:xfrm flipH="1">
            <a:off x="949345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9" idx="3"/>
          </p:cNvCxnSpPr>
          <p:nvPr/>
        </p:nvCxnSpPr>
        <p:spPr>
          <a:xfrm>
            <a:off x="852107" y="478319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>
            <a:off x="617354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0" idx="0"/>
          </p:cNvCxnSpPr>
          <p:nvPr/>
        </p:nvCxnSpPr>
        <p:spPr>
          <a:xfrm>
            <a:off x="1863745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7"/>
          </p:cNvCxnSpPr>
          <p:nvPr/>
        </p:nvCxnSpPr>
        <p:spPr>
          <a:xfrm flipH="1"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0" idx="2"/>
          </p:cNvCxnSpPr>
          <p:nvPr/>
        </p:nvCxnSpPr>
        <p:spPr>
          <a:xfrm>
            <a:off x="949345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8" idx="5"/>
          </p:cNvCxnSpPr>
          <p:nvPr/>
        </p:nvCxnSpPr>
        <p:spPr>
          <a:xfrm flipH="1">
            <a:off x="852107" y="6007327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4"/>
            <a:endCxn id="6" idx="1"/>
          </p:cNvCxnSpPr>
          <p:nvPr/>
        </p:nvCxnSpPr>
        <p:spPr>
          <a:xfrm>
            <a:off x="1281336" y="271988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5"/>
          </p:cNvCxnSpPr>
          <p:nvPr/>
        </p:nvCxnSpPr>
        <p:spPr>
          <a:xfrm flipH="1">
            <a:off x="852107" y="363106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980" y="259859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270892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39652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74554" y="449982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51620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95536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95536" y="495935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91580" y="48598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39652" y="479715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30424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969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82552" y="4941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3608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619672" y="258639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074554" y="33784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8496" y="273040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018456" y="59492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2276" y="55079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3143428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48" name="Oval 47"/>
          <p:cNvSpPr/>
          <p:nvPr/>
        </p:nvSpPr>
        <p:spPr>
          <a:xfrm>
            <a:off x="2479446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49" name="Oval 48"/>
          <p:cNvSpPr/>
          <p:nvPr/>
        </p:nvSpPr>
        <p:spPr>
          <a:xfrm>
            <a:off x="3725837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50" name="Oval 49"/>
          <p:cNvSpPr/>
          <p:nvPr/>
        </p:nvSpPr>
        <p:spPr>
          <a:xfrm>
            <a:off x="2479446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51" name="Oval 50"/>
          <p:cNvSpPr/>
          <p:nvPr/>
        </p:nvSpPr>
        <p:spPr>
          <a:xfrm>
            <a:off x="2479446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52" name="Oval 51"/>
          <p:cNvSpPr/>
          <p:nvPr/>
        </p:nvSpPr>
        <p:spPr>
          <a:xfrm>
            <a:off x="3725837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53" name="Oval 52"/>
          <p:cNvSpPr/>
          <p:nvPr/>
        </p:nvSpPr>
        <p:spPr>
          <a:xfrm>
            <a:off x="3725837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77" name="Oval 176"/>
          <p:cNvSpPr/>
          <p:nvPr/>
        </p:nvSpPr>
        <p:spPr>
          <a:xfrm>
            <a:off x="5375676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78" name="Oval 177"/>
          <p:cNvSpPr/>
          <p:nvPr/>
        </p:nvSpPr>
        <p:spPr>
          <a:xfrm>
            <a:off x="471169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79" name="Oval 178"/>
          <p:cNvSpPr/>
          <p:nvPr/>
        </p:nvSpPr>
        <p:spPr>
          <a:xfrm>
            <a:off x="5958085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0" name="Oval 179"/>
          <p:cNvSpPr/>
          <p:nvPr/>
        </p:nvSpPr>
        <p:spPr>
          <a:xfrm>
            <a:off x="471169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1" name="Oval 180"/>
          <p:cNvSpPr/>
          <p:nvPr/>
        </p:nvSpPr>
        <p:spPr>
          <a:xfrm>
            <a:off x="4711694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2" name="Oval 181"/>
          <p:cNvSpPr/>
          <p:nvPr/>
        </p:nvSpPr>
        <p:spPr>
          <a:xfrm>
            <a:off x="5958085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83" name="Oval 182"/>
          <p:cNvSpPr/>
          <p:nvPr/>
        </p:nvSpPr>
        <p:spPr>
          <a:xfrm>
            <a:off x="5958085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84" name="Oval 183"/>
          <p:cNvSpPr/>
          <p:nvPr/>
        </p:nvSpPr>
        <p:spPr>
          <a:xfrm>
            <a:off x="7574081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85" name="Oval 184"/>
          <p:cNvSpPr/>
          <p:nvPr/>
        </p:nvSpPr>
        <p:spPr>
          <a:xfrm>
            <a:off x="6910099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86" name="Oval 185"/>
          <p:cNvSpPr/>
          <p:nvPr/>
        </p:nvSpPr>
        <p:spPr>
          <a:xfrm>
            <a:off x="8156490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7" name="Oval 186"/>
          <p:cNvSpPr/>
          <p:nvPr/>
        </p:nvSpPr>
        <p:spPr>
          <a:xfrm>
            <a:off x="6910099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8" name="Oval 187"/>
          <p:cNvSpPr/>
          <p:nvPr/>
        </p:nvSpPr>
        <p:spPr>
          <a:xfrm>
            <a:off x="6910099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9" name="Oval 188"/>
          <p:cNvSpPr/>
          <p:nvPr/>
        </p:nvSpPr>
        <p:spPr>
          <a:xfrm>
            <a:off x="8156490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90" name="Oval 189"/>
          <p:cNvSpPr/>
          <p:nvPr/>
        </p:nvSpPr>
        <p:spPr>
          <a:xfrm>
            <a:off x="8156490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91" name="Straight Arrow Connector 190"/>
          <p:cNvCxnSpPr>
            <a:stCxn id="47" idx="3"/>
            <a:endCxn id="48" idx="0"/>
          </p:cNvCxnSpPr>
          <p:nvPr/>
        </p:nvCxnSpPr>
        <p:spPr>
          <a:xfrm flipH="1">
            <a:off x="2811437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843808" y="25649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cxnSp>
        <p:nvCxnSpPr>
          <p:cNvPr id="195" name="Straight Arrow Connector 194"/>
          <p:cNvCxnSpPr>
            <a:stCxn id="177" idx="3"/>
            <a:endCxn id="178" idx="0"/>
          </p:cNvCxnSpPr>
          <p:nvPr/>
        </p:nvCxnSpPr>
        <p:spPr>
          <a:xfrm flipH="1">
            <a:off x="5043685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112060" y="25556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cxnSp>
        <p:nvCxnSpPr>
          <p:cNvPr id="201" name="Straight Arrow Connector 200"/>
          <p:cNvCxnSpPr>
            <a:stCxn id="186" idx="2"/>
            <a:endCxn id="185" idx="6"/>
          </p:cNvCxnSpPr>
          <p:nvPr/>
        </p:nvCxnSpPr>
        <p:spPr>
          <a:xfrm flipH="1">
            <a:off x="7574081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677472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339752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57200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73224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9" idx="3"/>
            <a:endCxn id="50" idx="7"/>
          </p:cNvCxnSpPr>
          <p:nvPr/>
        </p:nvCxnSpPr>
        <p:spPr>
          <a:xfrm flipH="1">
            <a:off x="3046190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2" idx="2"/>
            <a:endCxn id="180" idx="6"/>
          </p:cNvCxnSpPr>
          <p:nvPr/>
        </p:nvCxnSpPr>
        <p:spPr>
          <a:xfrm flipH="1">
            <a:off x="5375676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85" idx="4"/>
            <a:endCxn id="187" idx="0"/>
          </p:cNvCxnSpPr>
          <p:nvPr/>
        </p:nvCxnSpPr>
        <p:spPr>
          <a:xfrm>
            <a:off x="7242090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11860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08104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702027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8247549"/>
              </p:ext>
            </p:extLst>
          </p:nvPr>
        </p:nvGraphicFramePr>
        <p:xfrm>
          <a:off x="7452320" y="260648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08776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47" idx="5"/>
            <a:endCxn id="49" idx="0"/>
          </p:cNvCxnSpPr>
          <p:nvPr/>
        </p:nvCxnSpPr>
        <p:spPr>
          <a:xfrm>
            <a:off x="3710172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8" idx="6"/>
            <a:endCxn id="179" idx="2"/>
          </p:cNvCxnSpPr>
          <p:nvPr/>
        </p:nvCxnSpPr>
        <p:spPr>
          <a:xfrm>
            <a:off x="5375676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84" idx="5"/>
            <a:endCxn id="186" idx="0"/>
          </p:cNvCxnSpPr>
          <p:nvPr/>
        </p:nvCxnSpPr>
        <p:spPr>
          <a:xfrm>
            <a:off x="8140825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436096" y="316245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8291264" y="263691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3801616" y="263691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cxnSp>
        <p:nvCxnSpPr>
          <p:cNvPr id="90" name="Straight Arrow Connector 89"/>
          <p:cNvCxnSpPr>
            <a:stCxn id="179" idx="4"/>
            <a:endCxn id="182" idx="0"/>
          </p:cNvCxnSpPr>
          <p:nvPr/>
        </p:nvCxnSpPr>
        <p:spPr>
          <a:xfrm>
            <a:off x="6290076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8" idx="5"/>
            <a:endCxn id="52" idx="1"/>
          </p:cNvCxnSpPr>
          <p:nvPr/>
        </p:nvCxnSpPr>
        <p:spPr>
          <a:xfrm>
            <a:off x="3046190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7" idx="6"/>
            <a:endCxn id="189" idx="2"/>
          </p:cNvCxnSpPr>
          <p:nvPr/>
        </p:nvCxnSpPr>
        <p:spPr>
          <a:xfrm>
            <a:off x="7574081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704348" y="422108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843808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48164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cxnSp>
        <p:nvCxnSpPr>
          <p:cNvPr id="104" name="Straight Arrow Connector 103"/>
          <p:cNvCxnSpPr>
            <a:stCxn id="50" idx="4"/>
            <a:endCxn id="51" idx="0"/>
          </p:cNvCxnSpPr>
          <p:nvPr/>
        </p:nvCxnSpPr>
        <p:spPr>
          <a:xfrm>
            <a:off x="2811437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82" idx="3"/>
            <a:endCxn id="181" idx="7"/>
          </p:cNvCxnSpPr>
          <p:nvPr/>
        </p:nvCxnSpPr>
        <p:spPr>
          <a:xfrm flipH="1">
            <a:off x="5278438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90" idx="2"/>
            <a:endCxn id="188" idx="6"/>
          </p:cNvCxnSpPr>
          <p:nvPr/>
        </p:nvCxnSpPr>
        <p:spPr>
          <a:xfrm flipH="1">
            <a:off x="7574081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555776" y="495935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5904148" y="48598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7668344" y="57332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xmlns="" val="41675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SPOJ Problem 2144. K Edge-disjoint Branchings</a:t>
            </a:r>
          </a:p>
        </p:txBody>
      </p:sp>
      <p:sp>
        <p:nvSpPr>
          <p:cNvPr id="4" name="Oval 3"/>
          <p:cNvSpPr/>
          <p:nvPr/>
        </p:nvSpPr>
        <p:spPr>
          <a:xfrm>
            <a:off x="949345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5" name="Oval 4"/>
          <p:cNvSpPr/>
          <p:nvPr/>
        </p:nvSpPr>
        <p:spPr>
          <a:xfrm>
            <a:off x="285363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6" name="Oval 5"/>
          <p:cNvSpPr/>
          <p:nvPr/>
        </p:nvSpPr>
        <p:spPr>
          <a:xfrm>
            <a:off x="153175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285363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8" name="Oval 7"/>
          <p:cNvSpPr/>
          <p:nvPr/>
        </p:nvSpPr>
        <p:spPr>
          <a:xfrm>
            <a:off x="285363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9" name="Oval 8"/>
          <p:cNvSpPr/>
          <p:nvPr/>
        </p:nvSpPr>
        <p:spPr>
          <a:xfrm>
            <a:off x="153175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0" name="Oval 9"/>
          <p:cNvSpPr/>
          <p:nvPr/>
        </p:nvSpPr>
        <p:spPr>
          <a:xfrm>
            <a:off x="1531754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617354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1516089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7"/>
          </p:cNvCxnSpPr>
          <p:nvPr/>
        </p:nvCxnSpPr>
        <p:spPr>
          <a:xfrm flipH="1">
            <a:off x="852107" y="2719888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949345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>
          <a:xfrm>
            <a:off x="617354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9" idx="0"/>
          </p:cNvCxnSpPr>
          <p:nvPr/>
        </p:nvCxnSpPr>
        <p:spPr>
          <a:xfrm>
            <a:off x="1863745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7"/>
          </p:cNvCxnSpPr>
          <p:nvPr/>
        </p:nvCxnSpPr>
        <p:spPr>
          <a:xfrm flipH="1">
            <a:off x="852107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6"/>
          </p:cNvCxnSpPr>
          <p:nvPr/>
        </p:nvCxnSpPr>
        <p:spPr>
          <a:xfrm flipH="1">
            <a:off x="949345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9" idx="3"/>
          </p:cNvCxnSpPr>
          <p:nvPr/>
        </p:nvCxnSpPr>
        <p:spPr>
          <a:xfrm>
            <a:off x="852107" y="4783191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>
            <a:off x="617354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0" idx="0"/>
          </p:cNvCxnSpPr>
          <p:nvPr/>
        </p:nvCxnSpPr>
        <p:spPr>
          <a:xfrm>
            <a:off x="1863745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7"/>
          </p:cNvCxnSpPr>
          <p:nvPr/>
        </p:nvCxnSpPr>
        <p:spPr>
          <a:xfrm flipH="1">
            <a:off x="852107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0" idx="2"/>
          </p:cNvCxnSpPr>
          <p:nvPr/>
        </p:nvCxnSpPr>
        <p:spPr>
          <a:xfrm>
            <a:off x="949345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8" idx="5"/>
          </p:cNvCxnSpPr>
          <p:nvPr/>
        </p:nvCxnSpPr>
        <p:spPr>
          <a:xfrm flipH="1">
            <a:off x="852107" y="6007327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4"/>
            <a:endCxn id="6" idx="1"/>
          </p:cNvCxnSpPr>
          <p:nvPr/>
        </p:nvCxnSpPr>
        <p:spPr>
          <a:xfrm>
            <a:off x="1281336" y="2719888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5"/>
          </p:cNvCxnSpPr>
          <p:nvPr/>
        </p:nvCxnSpPr>
        <p:spPr>
          <a:xfrm flipH="1">
            <a:off x="852107" y="3631063"/>
            <a:ext cx="7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980" y="259859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270892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39652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74554" y="449982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51620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95536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95536" y="495935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91580" y="48598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39652" y="479715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30424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969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82552" y="4941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3608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619672" y="258639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074554" y="33784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378496" y="273040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018456" y="59492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2276" y="55079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3143428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48" name="Oval 47"/>
          <p:cNvSpPr/>
          <p:nvPr/>
        </p:nvSpPr>
        <p:spPr>
          <a:xfrm>
            <a:off x="2479446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49" name="Oval 48"/>
          <p:cNvSpPr/>
          <p:nvPr/>
        </p:nvSpPr>
        <p:spPr>
          <a:xfrm>
            <a:off x="3725837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50" name="Oval 49"/>
          <p:cNvSpPr/>
          <p:nvPr/>
        </p:nvSpPr>
        <p:spPr>
          <a:xfrm>
            <a:off x="2479446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51" name="Oval 50"/>
          <p:cNvSpPr/>
          <p:nvPr/>
        </p:nvSpPr>
        <p:spPr>
          <a:xfrm>
            <a:off x="2479446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52" name="Oval 51"/>
          <p:cNvSpPr/>
          <p:nvPr/>
        </p:nvSpPr>
        <p:spPr>
          <a:xfrm>
            <a:off x="3725837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53" name="Oval 52"/>
          <p:cNvSpPr/>
          <p:nvPr/>
        </p:nvSpPr>
        <p:spPr>
          <a:xfrm>
            <a:off x="3725837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77" name="Oval 176"/>
          <p:cNvSpPr/>
          <p:nvPr/>
        </p:nvSpPr>
        <p:spPr>
          <a:xfrm>
            <a:off x="5375676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78" name="Oval 177"/>
          <p:cNvSpPr/>
          <p:nvPr/>
        </p:nvSpPr>
        <p:spPr>
          <a:xfrm>
            <a:off x="4711694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79" name="Oval 178"/>
          <p:cNvSpPr/>
          <p:nvPr/>
        </p:nvSpPr>
        <p:spPr>
          <a:xfrm>
            <a:off x="5958085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0" name="Oval 179"/>
          <p:cNvSpPr/>
          <p:nvPr/>
        </p:nvSpPr>
        <p:spPr>
          <a:xfrm>
            <a:off x="4711694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1" name="Oval 180"/>
          <p:cNvSpPr/>
          <p:nvPr/>
        </p:nvSpPr>
        <p:spPr>
          <a:xfrm>
            <a:off x="4711694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2" name="Oval 181"/>
          <p:cNvSpPr/>
          <p:nvPr/>
        </p:nvSpPr>
        <p:spPr>
          <a:xfrm>
            <a:off x="5958085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83" name="Oval 182"/>
          <p:cNvSpPr/>
          <p:nvPr/>
        </p:nvSpPr>
        <p:spPr>
          <a:xfrm>
            <a:off x="5958085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84" name="Oval 183"/>
          <p:cNvSpPr/>
          <p:nvPr/>
        </p:nvSpPr>
        <p:spPr>
          <a:xfrm>
            <a:off x="7574081" y="213285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85" name="Oval 184"/>
          <p:cNvSpPr/>
          <p:nvPr/>
        </p:nvSpPr>
        <p:spPr>
          <a:xfrm>
            <a:off x="6910099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86" name="Oval 185"/>
          <p:cNvSpPr/>
          <p:nvPr/>
        </p:nvSpPr>
        <p:spPr>
          <a:xfrm>
            <a:off x="8156490" y="313000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7" name="Oval 186"/>
          <p:cNvSpPr/>
          <p:nvPr/>
        </p:nvSpPr>
        <p:spPr>
          <a:xfrm>
            <a:off x="6910099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8" name="Oval 187"/>
          <p:cNvSpPr/>
          <p:nvPr/>
        </p:nvSpPr>
        <p:spPr>
          <a:xfrm>
            <a:off x="6910099" y="550626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9" name="Oval 188"/>
          <p:cNvSpPr/>
          <p:nvPr/>
        </p:nvSpPr>
        <p:spPr>
          <a:xfrm>
            <a:off x="8156490" y="428212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90" name="Oval 189"/>
          <p:cNvSpPr/>
          <p:nvPr/>
        </p:nvSpPr>
        <p:spPr>
          <a:xfrm>
            <a:off x="8156490" y="550626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91" name="Straight Arrow Connector 190"/>
          <p:cNvCxnSpPr>
            <a:stCxn id="47" idx="3"/>
            <a:endCxn id="48" idx="0"/>
          </p:cNvCxnSpPr>
          <p:nvPr/>
        </p:nvCxnSpPr>
        <p:spPr>
          <a:xfrm flipH="1">
            <a:off x="2811437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843808" y="25649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cxnSp>
        <p:nvCxnSpPr>
          <p:cNvPr id="195" name="Straight Arrow Connector 194"/>
          <p:cNvCxnSpPr>
            <a:stCxn id="177" idx="3"/>
            <a:endCxn id="178" idx="0"/>
          </p:cNvCxnSpPr>
          <p:nvPr/>
        </p:nvCxnSpPr>
        <p:spPr>
          <a:xfrm flipH="1">
            <a:off x="5043685" y="263391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112060" y="25556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cxnSp>
        <p:nvCxnSpPr>
          <p:cNvPr id="201" name="Straight Arrow Connector 200"/>
          <p:cNvCxnSpPr>
            <a:stCxn id="186" idx="2"/>
            <a:endCxn id="185" idx="6"/>
          </p:cNvCxnSpPr>
          <p:nvPr/>
        </p:nvCxnSpPr>
        <p:spPr>
          <a:xfrm flipH="1">
            <a:off x="7574081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677472" y="314096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339752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57200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732240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9" idx="3"/>
            <a:endCxn id="50" idx="7"/>
          </p:cNvCxnSpPr>
          <p:nvPr/>
        </p:nvCxnSpPr>
        <p:spPr>
          <a:xfrm flipH="1">
            <a:off x="3046190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2" idx="2"/>
            <a:endCxn id="180" idx="6"/>
          </p:cNvCxnSpPr>
          <p:nvPr/>
        </p:nvCxnSpPr>
        <p:spPr>
          <a:xfrm flipH="1">
            <a:off x="5375676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85" idx="4"/>
            <a:endCxn id="187" idx="0"/>
          </p:cNvCxnSpPr>
          <p:nvPr/>
        </p:nvCxnSpPr>
        <p:spPr>
          <a:xfrm>
            <a:off x="7242090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11860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08104" y="428380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7020272" y="3717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9466772"/>
              </p:ext>
            </p:extLst>
          </p:nvPr>
        </p:nvGraphicFramePr>
        <p:xfrm>
          <a:off x="7452320" y="260648"/>
          <a:ext cx="1224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08776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Pairing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-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47" idx="5"/>
            <a:endCxn id="49" idx="0"/>
          </p:cNvCxnSpPr>
          <p:nvPr/>
        </p:nvCxnSpPr>
        <p:spPr>
          <a:xfrm>
            <a:off x="3710172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8" idx="6"/>
            <a:endCxn id="179" idx="2"/>
          </p:cNvCxnSpPr>
          <p:nvPr/>
        </p:nvCxnSpPr>
        <p:spPr>
          <a:xfrm>
            <a:off x="5375676" y="342351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84" idx="5"/>
            <a:endCxn id="186" idx="0"/>
          </p:cNvCxnSpPr>
          <p:nvPr/>
        </p:nvCxnSpPr>
        <p:spPr>
          <a:xfrm>
            <a:off x="8140825" y="263391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436096" y="316245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8291264" y="263691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3801616" y="263691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cxnSp>
        <p:nvCxnSpPr>
          <p:cNvPr id="90" name="Straight Arrow Connector 89"/>
          <p:cNvCxnSpPr>
            <a:stCxn id="179" idx="4"/>
            <a:endCxn id="182" idx="0"/>
          </p:cNvCxnSpPr>
          <p:nvPr/>
        </p:nvCxnSpPr>
        <p:spPr>
          <a:xfrm>
            <a:off x="6290076" y="371703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8" idx="5"/>
            <a:endCxn id="52" idx="1"/>
          </p:cNvCxnSpPr>
          <p:nvPr/>
        </p:nvCxnSpPr>
        <p:spPr>
          <a:xfrm>
            <a:off x="3046190" y="363106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7" idx="6"/>
            <a:endCxn id="189" idx="2"/>
          </p:cNvCxnSpPr>
          <p:nvPr/>
        </p:nvCxnSpPr>
        <p:spPr>
          <a:xfrm>
            <a:off x="7574081" y="457564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704348" y="422108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843808" y="37170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48164" y="378904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cxnSp>
        <p:nvCxnSpPr>
          <p:cNvPr id="104" name="Straight Arrow Connector 103"/>
          <p:cNvCxnSpPr>
            <a:stCxn id="50" idx="4"/>
            <a:endCxn id="51" idx="0"/>
          </p:cNvCxnSpPr>
          <p:nvPr/>
        </p:nvCxnSpPr>
        <p:spPr>
          <a:xfrm>
            <a:off x="2811437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82" idx="3"/>
            <a:endCxn id="181" idx="7"/>
          </p:cNvCxnSpPr>
          <p:nvPr/>
        </p:nvCxnSpPr>
        <p:spPr>
          <a:xfrm flipH="1">
            <a:off x="5278438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90" idx="2"/>
            <a:endCxn id="188" idx="6"/>
          </p:cNvCxnSpPr>
          <p:nvPr/>
        </p:nvCxnSpPr>
        <p:spPr>
          <a:xfrm flipH="1">
            <a:off x="7574081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555776" y="495935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5904148" y="48598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7668344" y="57332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cxnSp>
        <p:nvCxnSpPr>
          <p:cNvPr id="110" name="Straight Arrow Connector 109"/>
          <p:cNvCxnSpPr>
            <a:stCxn id="187" idx="5"/>
            <a:endCxn id="190" idx="1"/>
          </p:cNvCxnSpPr>
          <p:nvPr/>
        </p:nvCxnSpPr>
        <p:spPr>
          <a:xfrm>
            <a:off x="7476843" y="478319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82" idx="4"/>
            <a:endCxn id="183" idx="0"/>
          </p:cNvCxnSpPr>
          <p:nvPr/>
        </p:nvCxnSpPr>
        <p:spPr>
          <a:xfrm>
            <a:off x="6290076" y="486916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1" idx="6"/>
            <a:endCxn id="53" idx="2"/>
          </p:cNvCxnSpPr>
          <p:nvPr/>
        </p:nvCxnSpPr>
        <p:spPr>
          <a:xfrm>
            <a:off x="3143428" y="579978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560332" y="500388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6203032" y="49504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44524" y="55172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xmlns="" val="34765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SPOJ Problem 2144. K Edge-disjoint Branchings</a:t>
            </a:r>
          </a:p>
        </p:txBody>
      </p:sp>
      <p:sp>
        <p:nvSpPr>
          <p:cNvPr id="47" name="Oval 46"/>
          <p:cNvSpPr/>
          <p:nvPr/>
        </p:nvSpPr>
        <p:spPr>
          <a:xfrm>
            <a:off x="1779598" y="177281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48" name="Oval 47"/>
          <p:cNvSpPr/>
          <p:nvPr/>
        </p:nvSpPr>
        <p:spPr>
          <a:xfrm>
            <a:off x="1115616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49" name="Oval 48"/>
          <p:cNvSpPr/>
          <p:nvPr/>
        </p:nvSpPr>
        <p:spPr>
          <a:xfrm>
            <a:off x="2362007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50" name="Oval 49"/>
          <p:cNvSpPr/>
          <p:nvPr/>
        </p:nvSpPr>
        <p:spPr>
          <a:xfrm>
            <a:off x="1115616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51" name="Oval 50"/>
          <p:cNvSpPr/>
          <p:nvPr/>
        </p:nvSpPr>
        <p:spPr>
          <a:xfrm>
            <a:off x="1115616" y="514622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52" name="Oval 51"/>
          <p:cNvSpPr/>
          <p:nvPr/>
        </p:nvSpPr>
        <p:spPr>
          <a:xfrm>
            <a:off x="2362007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53" name="Oval 52"/>
          <p:cNvSpPr/>
          <p:nvPr/>
        </p:nvSpPr>
        <p:spPr>
          <a:xfrm>
            <a:off x="2362007" y="514622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77" name="Oval 176"/>
          <p:cNvSpPr/>
          <p:nvPr/>
        </p:nvSpPr>
        <p:spPr>
          <a:xfrm>
            <a:off x="4011846" y="177281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78" name="Oval 177"/>
          <p:cNvSpPr/>
          <p:nvPr/>
        </p:nvSpPr>
        <p:spPr>
          <a:xfrm>
            <a:off x="3347864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79" name="Oval 178"/>
          <p:cNvSpPr/>
          <p:nvPr/>
        </p:nvSpPr>
        <p:spPr>
          <a:xfrm>
            <a:off x="4594255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0" name="Oval 179"/>
          <p:cNvSpPr/>
          <p:nvPr/>
        </p:nvSpPr>
        <p:spPr>
          <a:xfrm>
            <a:off x="3347864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1" name="Oval 180"/>
          <p:cNvSpPr/>
          <p:nvPr/>
        </p:nvSpPr>
        <p:spPr>
          <a:xfrm>
            <a:off x="3347864" y="514622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2" name="Oval 181"/>
          <p:cNvSpPr/>
          <p:nvPr/>
        </p:nvSpPr>
        <p:spPr>
          <a:xfrm>
            <a:off x="4594255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83" name="Oval 182"/>
          <p:cNvSpPr/>
          <p:nvPr/>
        </p:nvSpPr>
        <p:spPr>
          <a:xfrm>
            <a:off x="4594255" y="514622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sp>
        <p:nvSpPr>
          <p:cNvPr id="184" name="Oval 183"/>
          <p:cNvSpPr/>
          <p:nvPr/>
        </p:nvSpPr>
        <p:spPr>
          <a:xfrm>
            <a:off x="6210251" y="1772816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0</a:t>
            </a:r>
            <a:endParaRPr lang="id-ID" b="1" dirty="0"/>
          </a:p>
        </p:txBody>
      </p:sp>
      <p:sp>
        <p:nvSpPr>
          <p:cNvPr id="185" name="Oval 184"/>
          <p:cNvSpPr/>
          <p:nvPr/>
        </p:nvSpPr>
        <p:spPr>
          <a:xfrm>
            <a:off x="5546269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1</a:t>
            </a:r>
            <a:endParaRPr lang="id-ID" b="1" dirty="0"/>
          </a:p>
        </p:txBody>
      </p:sp>
      <p:sp>
        <p:nvSpPr>
          <p:cNvPr id="186" name="Oval 185"/>
          <p:cNvSpPr/>
          <p:nvPr/>
        </p:nvSpPr>
        <p:spPr>
          <a:xfrm>
            <a:off x="6792660" y="2769960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2</a:t>
            </a:r>
            <a:endParaRPr lang="id-ID" b="1" dirty="0"/>
          </a:p>
        </p:txBody>
      </p:sp>
      <p:sp>
        <p:nvSpPr>
          <p:cNvPr id="187" name="Oval 186"/>
          <p:cNvSpPr/>
          <p:nvPr/>
        </p:nvSpPr>
        <p:spPr>
          <a:xfrm>
            <a:off x="5546269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3</a:t>
            </a:r>
            <a:endParaRPr lang="id-ID" b="1" dirty="0"/>
          </a:p>
        </p:txBody>
      </p:sp>
      <p:sp>
        <p:nvSpPr>
          <p:cNvPr id="188" name="Oval 187"/>
          <p:cNvSpPr/>
          <p:nvPr/>
        </p:nvSpPr>
        <p:spPr>
          <a:xfrm>
            <a:off x="5546269" y="5146224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5</a:t>
            </a:r>
            <a:endParaRPr lang="id-ID" b="1" dirty="0"/>
          </a:p>
        </p:txBody>
      </p:sp>
      <p:sp>
        <p:nvSpPr>
          <p:cNvPr id="189" name="Oval 188"/>
          <p:cNvSpPr/>
          <p:nvPr/>
        </p:nvSpPr>
        <p:spPr>
          <a:xfrm>
            <a:off x="6792660" y="3922088"/>
            <a:ext cx="663982" cy="58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4</a:t>
            </a:r>
            <a:endParaRPr lang="id-ID" b="1" dirty="0"/>
          </a:p>
        </p:txBody>
      </p:sp>
      <p:sp>
        <p:nvSpPr>
          <p:cNvPr id="190" name="Oval 189"/>
          <p:cNvSpPr/>
          <p:nvPr/>
        </p:nvSpPr>
        <p:spPr>
          <a:xfrm>
            <a:off x="6792660" y="5146224"/>
            <a:ext cx="663982" cy="58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6</a:t>
            </a:r>
            <a:endParaRPr lang="id-ID" b="1" dirty="0"/>
          </a:p>
        </p:txBody>
      </p:sp>
      <p:cxnSp>
        <p:nvCxnSpPr>
          <p:cNvPr id="191" name="Straight Arrow Connector 190"/>
          <p:cNvCxnSpPr>
            <a:stCxn id="47" idx="3"/>
            <a:endCxn id="48" idx="0"/>
          </p:cNvCxnSpPr>
          <p:nvPr/>
        </p:nvCxnSpPr>
        <p:spPr>
          <a:xfrm flipH="1">
            <a:off x="1447607" y="227387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479978" y="220486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</a:t>
            </a:r>
          </a:p>
        </p:txBody>
      </p:sp>
      <p:cxnSp>
        <p:nvCxnSpPr>
          <p:cNvPr id="195" name="Straight Arrow Connector 194"/>
          <p:cNvCxnSpPr>
            <a:stCxn id="177" idx="3"/>
            <a:endCxn id="178" idx="0"/>
          </p:cNvCxnSpPr>
          <p:nvPr/>
        </p:nvCxnSpPr>
        <p:spPr>
          <a:xfrm flipH="1">
            <a:off x="3679855" y="2273879"/>
            <a:ext cx="429229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748230" y="219557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</a:t>
            </a:r>
            <a:endParaRPr lang="id-ID" dirty="0" smtClean="0"/>
          </a:p>
        </p:txBody>
      </p:sp>
      <p:cxnSp>
        <p:nvCxnSpPr>
          <p:cNvPr id="201" name="Straight Arrow Connector 200"/>
          <p:cNvCxnSpPr>
            <a:stCxn id="186" idx="2"/>
            <a:endCxn id="185" idx="6"/>
          </p:cNvCxnSpPr>
          <p:nvPr/>
        </p:nvCxnSpPr>
        <p:spPr>
          <a:xfrm flipH="1">
            <a:off x="6210251" y="306347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313642" y="278092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14</a:t>
            </a:r>
            <a:endParaRPr lang="id-ID" dirty="0" smtClean="0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3208170" y="148478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368410" y="148478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9" idx="3"/>
            <a:endCxn id="50" idx="7"/>
          </p:cNvCxnSpPr>
          <p:nvPr/>
        </p:nvCxnSpPr>
        <p:spPr>
          <a:xfrm flipH="1">
            <a:off x="1682360" y="327102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2" idx="2"/>
            <a:endCxn id="180" idx="6"/>
          </p:cNvCxnSpPr>
          <p:nvPr/>
        </p:nvCxnSpPr>
        <p:spPr>
          <a:xfrm flipH="1">
            <a:off x="4011846" y="421560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85" idx="4"/>
            <a:endCxn id="187" idx="0"/>
          </p:cNvCxnSpPr>
          <p:nvPr/>
        </p:nvCxnSpPr>
        <p:spPr>
          <a:xfrm>
            <a:off x="5878260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48030" y="328498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</a:t>
            </a:r>
            <a:endParaRPr lang="id-ID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4144274" y="392376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3</a:t>
            </a:r>
            <a:endParaRPr lang="id-ID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5656442" y="33569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5</a:t>
            </a:r>
            <a:endParaRPr lang="id-ID" dirty="0" smtClean="0"/>
          </a:p>
        </p:txBody>
      </p:sp>
      <p:cxnSp>
        <p:nvCxnSpPr>
          <p:cNvPr id="88" name="Straight Arrow Connector 87"/>
          <p:cNvCxnSpPr>
            <a:stCxn id="47" idx="5"/>
            <a:endCxn id="49" idx="0"/>
          </p:cNvCxnSpPr>
          <p:nvPr/>
        </p:nvCxnSpPr>
        <p:spPr>
          <a:xfrm>
            <a:off x="2346342" y="227387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8" idx="6"/>
            <a:endCxn id="179" idx="2"/>
          </p:cNvCxnSpPr>
          <p:nvPr/>
        </p:nvCxnSpPr>
        <p:spPr>
          <a:xfrm>
            <a:off x="4011846" y="3063476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84" idx="5"/>
            <a:endCxn id="186" idx="0"/>
          </p:cNvCxnSpPr>
          <p:nvPr/>
        </p:nvCxnSpPr>
        <p:spPr>
          <a:xfrm>
            <a:off x="6776995" y="2273879"/>
            <a:ext cx="347656" cy="496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072266" y="280241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16</a:t>
            </a:r>
            <a:endParaRPr lang="id-ID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6927434" y="227687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15</a:t>
            </a:r>
            <a:endParaRPr lang="id-ID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2437786" y="227687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13</a:t>
            </a:r>
            <a:endParaRPr lang="id-ID" dirty="0" smtClean="0"/>
          </a:p>
        </p:txBody>
      </p:sp>
      <p:cxnSp>
        <p:nvCxnSpPr>
          <p:cNvPr id="90" name="Straight Arrow Connector 89"/>
          <p:cNvCxnSpPr>
            <a:stCxn id="179" idx="4"/>
            <a:endCxn id="182" idx="0"/>
          </p:cNvCxnSpPr>
          <p:nvPr/>
        </p:nvCxnSpPr>
        <p:spPr>
          <a:xfrm>
            <a:off x="4926246" y="3356992"/>
            <a:ext cx="0" cy="565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8" idx="5"/>
            <a:endCxn id="52" idx="1"/>
          </p:cNvCxnSpPr>
          <p:nvPr/>
        </p:nvCxnSpPr>
        <p:spPr>
          <a:xfrm>
            <a:off x="1682360" y="3271023"/>
            <a:ext cx="776885" cy="73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7" idx="6"/>
            <a:endCxn id="189" idx="2"/>
          </p:cNvCxnSpPr>
          <p:nvPr/>
        </p:nvCxnSpPr>
        <p:spPr>
          <a:xfrm>
            <a:off x="6210251" y="4215604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40518" y="386104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4</a:t>
            </a:r>
            <a:endParaRPr lang="id-ID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1479978" y="33569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684334" y="34290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6</a:t>
            </a:r>
            <a:endParaRPr lang="id-ID" dirty="0" smtClean="0"/>
          </a:p>
        </p:txBody>
      </p:sp>
      <p:cxnSp>
        <p:nvCxnSpPr>
          <p:cNvPr id="104" name="Straight Arrow Connector 103"/>
          <p:cNvCxnSpPr>
            <a:stCxn id="50" idx="4"/>
            <a:endCxn id="51" idx="0"/>
          </p:cNvCxnSpPr>
          <p:nvPr/>
        </p:nvCxnSpPr>
        <p:spPr>
          <a:xfrm>
            <a:off x="1447607" y="450912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82" idx="3"/>
            <a:endCxn id="181" idx="7"/>
          </p:cNvCxnSpPr>
          <p:nvPr/>
        </p:nvCxnSpPr>
        <p:spPr>
          <a:xfrm flipH="1">
            <a:off x="3914608" y="442315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90" idx="2"/>
            <a:endCxn id="188" idx="6"/>
          </p:cNvCxnSpPr>
          <p:nvPr/>
        </p:nvCxnSpPr>
        <p:spPr>
          <a:xfrm flipH="1">
            <a:off x="6210251" y="543974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91946" y="459931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7</a:t>
            </a:r>
            <a:endParaRPr lang="id-ID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4540318" y="449982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</a:t>
            </a:r>
            <a:endParaRPr lang="id-ID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6304514" y="53732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12</a:t>
            </a:r>
          </a:p>
        </p:txBody>
      </p:sp>
      <p:cxnSp>
        <p:nvCxnSpPr>
          <p:cNvPr id="110" name="Straight Arrow Connector 109"/>
          <p:cNvCxnSpPr>
            <a:stCxn id="187" idx="5"/>
            <a:endCxn id="190" idx="1"/>
          </p:cNvCxnSpPr>
          <p:nvPr/>
        </p:nvCxnSpPr>
        <p:spPr>
          <a:xfrm>
            <a:off x="6113013" y="4423151"/>
            <a:ext cx="776885" cy="8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82" idx="4"/>
            <a:endCxn id="183" idx="0"/>
          </p:cNvCxnSpPr>
          <p:nvPr/>
        </p:nvCxnSpPr>
        <p:spPr>
          <a:xfrm>
            <a:off x="4926246" y="4509120"/>
            <a:ext cx="0" cy="63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1" idx="6"/>
            <a:endCxn id="53" idx="2"/>
          </p:cNvCxnSpPr>
          <p:nvPr/>
        </p:nvCxnSpPr>
        <p:spPr>
          <a:xfrm>
            <a:off x="1779598" y="5439740"/>
            <a:ext cx="582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196502" y="464384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9</a:t>
            </a:r>
            <a:endParaRPr lang="id-ID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4839202" y="45904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880694" y="51571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xmlns="" val="30960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K Edge-disjoint Branchings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Kompleksitas waktu N*A.</a:t>
            </a:r>
          </a:p>
          <a:p>
            <a:r>
              <a:rPr lang="id-ID" sz="2000" dirty="0" smtClean="0"/>
              <a:t>Dimana A adalah kompleksitas waktu dari algoritma bipartite matching yang digunakan.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20634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</a:t>
            </a:r>
            <a:r>
              <a:rPr lang="id-ID" sz="2800" dirty="0" smtClean="0"/>
              <a:t>Rockets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Diberikan 2 buah set N-point pada bidang 2-dimensi. R dan W.</a:t>
            </a:r>
          </a:p>
          <a:p>
            <a:r>
              <a:rPr lang="id-ID" sz="2400" dirty="0" smtClean="0"/>
              <a:t>1 &lt;= N &lt;= 10000</a:t>
            </a:r>
          </a:p>
          <a:p>
            <a:r>
              <a:rPr lang="id-ID" sz="2400" dirty="0" smtClean="0"/>
              <a:t>R merupakan kumpulan dari posisi Roket.</a:t>
            </a:r>
          </a:p>
          <a:p>
            <a:r>
              <a:rPr lang="id-ID" sz="2400" dirty="0" smtClean="0"/>
              <a:t>W merupakan kumpulan dari target yang akan dihancurkan.</a:t>
            </a:r>
          </a:p>
          <a:p>
            <a:r>
              <a:rPr lang="id-ID" sz="2400" dirty="0" smtClean="0"/>
              <a:t>Tidak ada triplet point dari set R </a:t>
            </a:r>
            <a:r>
              <a:rPr lang="id-ID" sz="2400" dirty="0" smtClean="0">
                <a:latin typeface="Cambria"/>
              </a:rPr>
              <a:t>∪ W yang colinear.</a:t>
            </a:r>
          </a:p>
          <a:p>
            <a:r>
              <a:rPr lang="id-ID" sz="2400" dirty="0" smtClean="0">
                <a:latin typeface="+mj-lt"/>
              </a:rPr>
              <a:t>Temukanlah untuk setiap roket sebuah target untuk dihancurkan dengan syarat tidak ada lintasan dari semua rocket saling bersinggungan! </a:t>
            </a:r>
            <a:endParaRPr lang="id-ID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5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</a:t>
            </a:r>
            <a:r>
              <a:rPr lang="id-ID" sz="2800" dirty="0" smtClean="0"/>
              <a:t>Rockets</a:t>
            </a:r>
            <a:endParaRPr lang="id-ID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58642"/>
            <a:ext cx="4032448" cy="477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525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SPOJ Problem 2144. </a:t>
            </a:r>
            <a:r>
              <a:rPr lang="id-ID" sz="2800" dirty="0" smtClean="0"/>
              <a:t>Rockets</a:t>
            </a:r>
            <a:endParaRPr lang="id-ID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152" y="1412776"/>
            <a:ext cx="406369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561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SPOJ Problem 2144. Rockets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Misalkan point berwarna merah adalah roket dan point berwarna hitam adalah sasarannya.</a:t>
            </a:r>
          </a:p>
          <a:p>
            <a:r>
              <a:rPr lang="id-ID" sz="2000" dirty="0" smtClean="0"/>
              <a:t>Kita harus memasangkan sebuah point merah dengan point hitam sedemikian hingga tidak ada garis yang saling bersinggungan.</a:t>
            </a:r>
          </a:p>
          <a:p>
            <a:r>
              <a:rPr lang="id-ID" sz="2000" dirty="0" smtClean="0"/>
              <a:t>Dikarenakan setiap triplet point dari R</a:t>
            </a:r>
            <a:r>
              <a:rPr lang="id-ID" sz="2000" dirty="0" smtClean="0">
                <a:latin typeface="Cambria"/>
              </a:rPr>
              <a:t>∪</a:t>
            </a:r>
            <a:r>
              <a:rPr lang="id-ID" sz="2000" dirty="0" smtClean="0">
                <a:latin typeface="+mj-lt"/>
              </a:rPr>
              <a:t>W dipastikan tidak ada yang collinear.</a:t>
            </a:r>
            <a:r>
              <a:rPr lang="id-ID" sz="2000" dirty="0" smtClean="0"/>
              <a:t> Setiap pemasangan sebuah point hitam A dengan sebuah point merah B pasti akan membagi point-point pada bidang menjadi 2 bagian melalui sebuah garis AB.</a:t>
            </a:r>
          </a:p>
          <a:p>
            <a:r>
              <a:rPr lang="id-ID" sz="2000" dirty="0" smtClean="0">
                <a:latin typeface="+mj-lt"/>
              </a:rPr>
              <a:t>Pastikan pada tiap-tiap bagian, jumlah point merah sama dengan jumlah point hitam.</a:t>
            </a:r>
          </a:p>
          <a:p>
            <a:r>
              <a:rPr lang="id-ID" sz="2000" dirty="0" smtClean="0">
                <a:latin typeface="+mj-lt"/>
              </a:rPr>
              <a:t>Pasangkan point A dengan B.</a:t>
            </a:r>
          </a:p>
          <a:p>
            <a:r>
              <a:rPr lang="id-ID" sz="2000" dirty="0" smtClean="0">
                <a:latin typeface="+mj-lt"/>
              </a:rPr>
              <a:t>Lakukan secara rekursif pada setiap bidang.</a:t>
            </a:r>
          </a:p>
        </p:txBody>
      </p:sp>
    </p:spTree>
    <p:extLst>
      <p:ext uri="{BB962C8B-B14F-4D97-AF65-F5344CB8AC3E}">
        <p14:creationId xmlns:p14="http://schemas.microsoft.com/office/powerpoint/2010/main" xmlns="" val="31640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SPOJ Problem 2144. Rockets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Bagaimana menentukan bahwa pasangan point A dan B adalah valid?</a:t>
            </a:r>
          </a:p>
          <a:p>
            <a:r>
              <a:rPr lang="id-ID" sz="2000" dirty="0" smtClean="0">
                <a:latin typeface="+mj-lt"/>
              </a:rPr>
              <a:t>Tentukan sebuah point A. Pilih point yang terletak paling tepi dari point-point yang lainnya.</a:t>
            </a:r>
          </a:p>
          <a:p>
            <a:r>
              <a:rPr lang="id-ID" sz="2000" dirty="0" smtClean="0">
                <a:latin typeface="+mj-lt"/>
              </a:rPr>
              <a:t>Sort point yang lainnya berdasarkan sudut terhadap point A. Dan lakukan circular sweep.</a:t>
            </a:r>
          </a:p>
          <a:p>
            <a:r>
              <a:rPr lang="id-ID" sz="2000" dirty="0" smtClean="0">
                <a:latin typeface="+mj-lt"/>
              </a:rPr>
              <a:t>Berhenti ketika ditemukan sebuah point B yang menyebabkan jumlah point merah sama dengan jumlah point hitam pada tiap-tiap bidang.</a:t>
            </a:r>
          </a:p>
          <a:p>
            <a:r>
              <a:rPr lang="id-ID" sz="2000" dirty="0" smtClean="0">
                <a:latin typeface="+mj-lt"/>
              </a:rPr>
              <a:t>Pesangan point A dan point B yang valid ditemukan.</a:t>
            </a:r>
          </a:p>
        </p:txBody>
      </p:sp>
    </p:spTree>
    <p:extLst>
      <p:ext uri="{BB962C8B-B14F-4D97-AF65-F5344CB8AC3E}">
        <p14:creationId xmlns:p14="http://schemas.microsoft.com/office/powerpoint/2010/main" xmlns="" val="16417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SPOJ Problem 2144. Rockets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95780"/>
            <a:ext cx="4464496" cy="476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48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 Flow</a:t>
            </a:r>
            <a:endParaRPr lang="id-ID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3528" y="2276872"/>
            <a:ext cx="4176464" cy="2211780"/>
            <a:chOff x="2264396" y="2647146"/>
            <a:chExt cx="4467844" cy="2211780"/>
          </a:xfrm>
        </p:grpSpPr>
        <p:sp>
          <p:nvSpPr>
            <p:cNvPr id="5" name="Oval 4"/>
            <p:cNvSpPr/>
            <p:nvPr/>
          </p:nvSpPr>
          <p:spPr>
            <a:xfrm>
              <a:off x="2264396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28377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895550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4</a:t>
              </a:r>
              <a:endParaRPr lang="id-ID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268634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528377" y="2647146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209008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473579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id-ID" sz="3600" b="1" dirty="0"/>
            </a:p>
          </p:txBody>
        </p:sp>
        <p:cxnSp>
          <p:nvCxnSpPr>
            <p:cNvPr id="20" name="Straight Arrow Connector 19"/>
            <p:cNvCxnSpPr>
              <a:stCxn id="5" idx="6"/>
              <a:endCxn id="13" idx="2"/>
            </p:cNvCxnSpPr>
            <p:nvPr/>
          </p:nvCxnSpPr>
          <p:spPr>
            <a:xfrm>
              <a:off x="2728002" y="3803445"/>
              <a:ext cx="8003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0"/>
              <a:endCxn id="16" idx="2"/>
            </p:cNvCxnSpPr>
            <p:nvPr/>
          </p:nvCxnSpPr>
          <p:spPr>
            <a:xfrm flipV="1">
              <a:off x="2496199" y="2940662"/>
              <a:ext cx="1032178" cy="56926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6"/>
              <a:endCxn id="14" idx="2"/>
            </p:cNvCxnSpPr>
            <p:nvPr/>
          </p:nvCxnSpPr>
          <p:spPr>
            <a:xfrm>
              <a:off x="3991983" y="3803445"/>
              <a:ext cx="903567" cy="4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6"/>
              <a:endCxn id="15" idx="2"/>
            </p:cNvCxnSpPr>
            <p:nvPr/>
          </p:nvCxnSpPr>
          <p:spPr>
            <a:xfrm>
              <a:off x="5359156" y="3808397"/>
              <a:ext cx="90947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6"/>
              <a:endCxn id="14" idx="0"/>
            </p:cNvCxnSpPr>
            <p:nvPr/>
          </p:nvCxnSpPr>
          <p:spPr>
            <a:xfrm>
              <a:off x="3991983" y="2940662"/>
              <a:ext cx="1135370" cy="5742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4"/>
              <a:endCxn id="17" idx="2"/>
            </p:cNvCxnSpPr>
            <p:nvPr/>
          </p:nvCxnSpPr>
          <p:spPr>
            <a:xfrm>
              <a:off x="3760180" y="4096961"/>
              <a:ext cx="448828" cy="468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7" idx="6"/>
              <a:endCxn id="18" idx="2"/>
            </p:cNvCxnSpPr>
            <p:nvPr/>
          </p:nvCxnSpPr>
          <p:spPr>
            <a:xfrm>
              <a:off x="4672614" y="4565410"/>
              <a:ext cx="800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6"/>
              <a:endCxn id="15" idx="4"/>
            </p:cNvCxnSpPr>
            <p:nvPr/>
          </p:nvCxnSpPr>
          <p:spPr>
            <a:xfrm flipV="1">
              <a:off x="5937185" y="4101913"/>
              <a:ext cx="563252" cy="4634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49555" y="2987441"/>
              <a:ext cx="516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1</a:t>
              </a:r>
              <a:r>
                <a:rPr lang="id-ID" sz="1400" b="1" dirty="0" smtClean="0"/>
                <a:t>/3</a:t>
              </a:r>
              <a:endParaRPr lang="id-ID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43118" y="2987441"/>
              <a:ext cx="47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1</a:t>
              </a:r>
              <a:r>
                <a:rPr lang="id-ID" sz="1400" b="1" dirty="0" smtClean="0"/>
                <a:t>/3</a:t>
              </a:r>
              <a:endParaRPr lang="id-ID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11960" y="3501008"/>
              <a:ext cx="567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1/5</a:t>
              </a:r>
              <a:endParaRPr lang="id-ID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3808" y="3501008"/>
              <a:ext cx="499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1/1</a:t>
              </a:r>
              <a:endParaRPr lang="id-ID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7409" y="4211577"/>
              <a:ext cx="55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0/4</a:t>
              </a:r>
              <a:endParaRPr lang="id-ID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42515" y="4283585"/>
              <a:ext cx="580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0/2</a:t>
              </a:r>
              <a:endParaRPr lang="id-ID" sz="1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15986" y="4283585"/>
              <a:ext cx="47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 smtClean="0"/>
                <a:t>0/3</a:t>
              </a:r>
              <a:endParaRPr lang="id-ID" sz="14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50611" y="3501008"/>
              <a:ext cx="565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2</a:t>
              </a:r>
              <a:r>
                <a:rPr lang="id-ID" sz="1400" b="1" dirty="0" smtClean="0"/>
                <a:t>/2</a:t>
              </a:r>
              <a:endParaRPr lang="id-ID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16016" y="2276872"/>
            <a:ext cx="4176464" cy="2211780"/>
            <a:chOff x="2264396" y="2647146"/>
            <a:chExt cx="4467844" cy="2211780"/>
          </a:xfrm>
        </p:grpSpPr>
        <p:sp>
          <p:nvSpPr>
            <p:cNvPr id="38" name="Oval 37"/>
            <p:cNvSpPr/>
            <p:nvPr/>
          </p:nvSpPr>
          <p:spPr>
            <a:xfrm>
              <a:off x="2264396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/>
                <a:t>s</a:t>
              </a:r>
              <a:endParaRPr lang="id-ID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528377" y="3509929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2</a:t>
              </a:r>
              <a:endParaRPr lang="id-ID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895550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4</a:t>
              </a:r>
              <a:endParaRPr lang="id-ID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268634" y="3514881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t</a:t>
              </a:r>
              <a:endParaRPr lang="id-ID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528377" y="2647146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1</a:t>
              </a:r>
              <a:endParaRPr lang="id-ID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09008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/>
                <a:t>3</a:t>
              </a:r>
              <a:endParaRPr lang="id-ID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473579" y="4271894"/>
              <a:ext cx="463606" cy="587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5</a:t>
              </a:r>
              <a:endParaRPr lang="id-ID" sz="3600" b="1" dirty="0"/>
            </a:p>
          </p:txBody>
        </p:sp>
        <p:cxnSp>
          <p:nvCxnSpPr>
            <p:cNvPr id="48" name="Straight Arrow Connector 47"/>
            <p:cNvCxnSpPr>
              <a:stCxn id="40" idx="2"/>
              <a:endCxn id="38" idx="6"/>
            </p:cNvCxnSpPr>
            <p:nvPr/>
          </p:nvCxnSpPr>
          <p:spPr>
            <a:xfrm flipH="1">
              <a:off x="2728002" y="3803445"/>
              <a:ext cx="8003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8" idx="0"/>
              <a:endCxn id="44" idx="1"/>
            </p:cNvCxnSpPr>
            <p:nvPr/>
          </p:nvCxnSpPr>
          <p:spPr>
            <a:xfrm flipV="1">
              <a:off x="2496200" y="2733115"/>
              <a:ext cx="1100072" cy="7768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0" idx="6"/>
              <a:endCxn id="41" idx="2"/>
            </p:cNvCxnSpPr>
            <p:nvPr/>
          </p:nvCxnSpPr>
          <p:spPr>
            <a:xfrm>
              <a:off x="3991983" y="3803445"/>
              <a:ext cx="903567" cy="49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1" idx="1"/>
              <a:endCxn id="44" idx="6"/>
            </p:cNvCxnSpPr>
            <p:nvPr/>
          </p:nvCxnSpPr>
          <p:spPr>
            <a:xfrm flipH="1" flipV="1">
              <a:off x="3991983" y="2940662"/>
              <a:ext cx="971461" cy="6601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0" idx="4"/>
              <a:endCxn id="45" idx="2"/>
            </p:cNvCxnSpPr>
            <p:nvPr/>
          </p:nvCxnSpPr>
          <p:spPr>
            <a:xfrm>
              <a:off x="3760180" y="4096961"/>
              <a:ext cx="448828" cy="46844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5" idx="6"/>
              <a:endCxn id="47" idx="2"/>
            </p:cNvCxnSpPr>
            <p:nvPr/>
          </p:nvCxnSpPr>
          <p:spPr>
            <a:xfrm>
              <a:off x="4672614" y="4565410"/>
              <a:ext cx="80096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7" idx="6"/>
              <a:endCxn id="42" idx="4"/>
            </p:cNvCxnSpPr>
            <p:nvPr/>
          </p:nvCxnSpPr>
          <p:spPr>
            <a:xfrm flipV="1">
              <a:off x="5937185" y="4101913"/>
              <a:ext cx="563252" cy="46349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880650" y="2791162"/>
              <a:ext cx="26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21286" y="2791162"/>
              <a:ext cx="26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67223" y="3501950"/>
              <a:ext cx="26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4</a:t>
              </a:r>
              <a:endParaRPr lang="id-ID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57682" y="3501008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35896" y="4180516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83477" y="4221088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/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81513" y="4221088"/>
              <a:ext cx="262695" cy="19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/>
                <a:t>3</a:t>
              </a:r>
              <a:endParaRPr lang="id-ID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76084" y="4612486"/>
            <a:ext cx="11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Graph Asli</a:t>
            </a:r>
            <a:endParaRPr lang="id-ID" dirty="0"/>
          </a:p>
        </p:txBody>
      </p:sp>
      <p:sp>
        <p:nvSpPr>
          <p:cNvPr id="73" name="TextBox 72"/>
          <p:cNvSpPr txBox="1"/>
          <p:nvPr/>
        </p:nvSpPr>
        <p:spPr>
          <a:xfrm>
            <a:off x="5891930" y="4581128"/>
            <a:ext cx="17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Residual Graph</a:t>
            </a:r>
            <a:endParaRPr lang="id-ID" dirty="0"/>
          </a:p>
        </p:txBody>
      </p:sp>
      <p:cxnSp>
        <p:nvCxnSpPr>
          <p:cNvPr id="24" name="Straight Connector 23"/>
          <p:cNvCxnSpPr>
            <a:stCxn id="2" idx="2"/>
          </p:cNvCxnSpPr>
          <p:nvPr/>
        </p:nvCxnSpPr>
        <p:spPr>
          <a:xfrm>
            <a:off x="4572000" y="1417638"/>
            <a:ext cx="0" cy="3767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  <a:endCxn id="40" idx="5"/>
          </p:cNvCxnSpPr>
          <p:nvPr/>
        </p:nvCxnSpPr>
        <p:spPr>
          <a:xfrm flipH="1" flipV="1">
            <a:off x="6267469" y="3640718"/>
            <a:ext cx="971571" cy="49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88224" y="3356992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cxnSp>
        <p:nvCxnSpPr>
          <p:cNvPr id="79" name="Straight Arrow Connector 78"/>
          <p:cNvCxnSpPr>
            <a:stCxn id="42" idx="2"/>
            <a:endCxn id="41" idx="6"/>
          </p:cNvCxnSpPr>
          <p:nvPr/>
        </p:nvCxnSpPr>
        <p:spPr>
          <a:xfrm flipH="1">
            <a:off x="7608945" y="3438123"/>
            <a:ext cx="8501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26837" y="3131676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0095" y="5733256"/>
            <a:ext cx="109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Flow = 2</a:t>
            </a:r>
            <a:endParaRPr lang="id-ID" dirty="0"/>
          </a:p>
        </p:txBody>
      </p:sp>
      <p:sp>
        <p:nvSpPr>
          <p:cNvPr id="76" name="TextBox 75"/>
          <p:cNvSpPr txBox="1"/>
          <p:nvPr/>
        </p:nvSpPr>
        <p:spPr>
          <a:xfrm>
            <a:off x="3583234" y="5373216"/>
            <a:ext cx="185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Path = s – 1 – 4 - t</a:t>
            </a:r>
            <a:endParaRPr lang="id-ID" dirty="0"/>
          </a:p>
        </p:txBody>
      </p:sp>
      <p:sp>
        <p:nvSpPr>
          <p:cNvPr id="77" name="TextBox 76"/>
          <p:cNvSpPr txBox="1"/>
          <p:nvPr/>
        </p:nvSpPr>
        <p:spPr>
          <a:xfrm>
            <a:off x="6486677" y="2771636"/>
            <a:ext cx="2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cxnSp>
        <p:nvCxnSpPr>
          <p:cNvPr id="78" name="Straight Arrow Connector 77"/>
          <p:cNvCxnSpPr>
            <a:stCxn id="44" idx="7"/>
            <a:endCxn id="41" idx="0"/>
          </p:cNvCxnSpPr>
          <p:nvPr/>
        </p:nvCxnSpPr>
        <p:spPr>
          <a:xfrm>
            <a:off x="6267469" y="2362841"/>
            <a:ext cx="1124791" cy="7817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4" idx="2"/>
            <a:endCxn id="38" idx="7"/>
          </p:cNvCxnSpPr>
          <p:nvPr/>
        </p:nvCxnSpPr>
        <p:spPr>
          <a:xfrm flipH="1">
            <a:off x="5085921" y="2570388"/>
            <a:ext cx="811643" cy="6552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80112" y="2658114"/>
            <a:ext cx="245563" cy="1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24128" y="5877272"/>
            <a:ext cx="309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Apakah sudah maksimal flow?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2992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SPOJ Problem 2144. Rockets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91740"/>
            <a:ext cx="3888432" cy="472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580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SPOJ Problem 2144. Rockets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3008"/>
            <a:ext cx="3600400" cy="468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SPOJ Problem 2144. Rockets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3116" y="1340768"/>
            <a:ext cx="6649244" cy="74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08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3052</Words>
  <Application>Microsoft Office PowerPoint</Application>
  <PresentationFormat>On-screen Show (4:3)</PresentationFormat>
  <Paragraphs>1366</Paragraphs>
  <Slides>92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Network Flow dan Bipartite Matching</vt:lpstr>
      <vt:lpstr>Network Flow</vt:lpstr>
      <vt:lpstr>Network Flow</vt:lpstr>
      <vt:lpstr>Network Flow</vt:lpstr>
      <vt:lpstr>Network Flow</vt:lpstr>
      <vt:lpstr>Residual Network</vt:lpstr>
      <vt:lpstr>Augmenting Path</vt:lpstr>
      <vt:lpstr>Network Flow</vt:lpstr>
      <vt:lpstr>Network Flow</vt:lpstr>
      <vt:lpstr>Network Flow</vt:lpstr>
      <vt:lpstr>Network Flow</vt:lpstr>
      <vt:lpstr>Algoritma (Ford Fulkerson’s Method)</vt:lpstr>
      <vt:lpstr>Algoritma (Ford Fulkerson’s Method)</vt:lpstr>
      <vt:lpstr>Algoritma (Edmonds Karp)</vt:lpstr>
      <vt:lpstr>Algoritma (Edmonds Karp)</vt:lpstr>
      <vt:lpstr>Improved Shortest Augmenting Path</vt:lpstr>
      <vt:lpstr>Improved Shortest Augmenting Path</vt:lpstr>
      <vt:lpstr>Improved Shortest Augmenting Path</vt:lpstr>
      <vt:lpstr>Pemodelan Flow Graph</vt:lpstr>
      <vt:lpstr>Weighted edge pada undirected graph</vt:lpstr>
      <vt:lpstr>Multi-source/ Multi-sink</vt:lpstr>
      <vt:lpstr>Multi-source/ Multi-sink</vt:lpstr>
      <vt:lpstr>Vertex dengan kapasitas</vt:lpstr>
      <vt:lpstr>SPOJ Problem 22379. Mobile Company 2</vt:lpstr>
      <vt:lpstr>SPOJ Problem 22379. Mobile Company 2</vt:lpstr>
      <vt:lpstr>SPOJ Problem 22379. Mobile Company 2</vt:lpstr>
      <vt:lpstr>SPOJ Problem 22379. Mobile Company 2</vt:lpstr>
      <vt:lpstr>SPOJ Problem 22379. Mobile Company 2</vt:lpstr>
      <vt:lpstr>SPOJ Problem 22379. Mobile Company 2</vt:lpstr>
      <vt:lpstr>Maximum Cardinality Bipartite Matching dengan Max Flow</vt:lpstr>
      <vt:lpstr>Maximum Cardinality Bipartite Matching dengan Max Flow</vt:lpstr>
      <vt:lpstr>Algoritma Bipartite Matching</vt:lpstr>
      <vt:lpstr>Algoritma Bipartite Matching</vt:lpstr>
      <vt:lpstr>Algoritma Bipartite Matching</vt:lpstr>
      <vt:lpstr>Algoritma Bipartite Matching</vt:lpstr>
      <vt:lpstr>Algoritma Bipartite Matching</vt:lpstr>
      <vt:lpstr>Algoritma Bipartite Matching</vt:lpstr>
      <vt:lpstr>Algoritma Bipartite Matching</vt:lpstr>
      <vt:lpstr>Algoritma Bipartite Matching</vt:lpstr>
      <vt:lpstr>Algoritma Bipartite Matching</vt:lpstr>
      <vt:lpstr>Algoritma Bipartite Matching</vt:lpstr>
      <vt:lpstr>Algoritma Bipartite Matching</vt:lpstr>
      <vt:lpstr>Algoritma Bipartite Matching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Algoritma Hopcroft-Karp</vt:lpstr>
      <vt:lpstr>SPOJ Problem 2144. K Edge-disjoint Branchings</vt:lpstr>
      <vt:lpstr>SPOJ Problem 2144. K Edge-disjoint Branchings</vt:lpstr>
      <vt:lpstr>SPOJ Problem 2144. K Edge-disjoint Branchings</vt:lpstr>
      <vt:lpstr>Metode edge-splitting (split off vertex)</vt:lpstr>
      <vt:lpstr>Metode edge-splitting (split off vertex)</vt:lpstr>
      <vt:lpstr>Metode edge-splitting (split off vertex)</vt:lpstr>
      <vt:lpstr>Metode edge-splitting (split off vertex)</vt:lpstr>
      <vt:lpstr>Metode edge-splitting (split off vertex)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K Edge-disjoint Branchings</vt:lpstr>
      <vt:lpstr>SPOJ Problem 2144. Rockets</vt:lpstr>
      <vt:lpstr>SPOJ Problem 2144. Rockets</vt:lpstr>
      <vt:lpstr>SPOJ Problem 2144. Rockets</vt:lpstr>
      <vt:lpstr>SPOJ Problem 2144. Rockets</vt:lpstr>
      <vt:lpstr>SPOJ Problem 2144. Rockets</vt:lpstr>
      <vt:lpstr>SPOJ Problem 2144. Rockets</vt:lpstr>
      <vt:lpstr>SPOJ Problem 2144. Rockets</vt:lpstr>
      <vt:lpstr>SPOJ Problem 2144. Rockets</vt:lpstr>
      <vt:lpstr>SPOJ Problem 2144. Rockets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admin</cp:lastModifiedBy>
  <cp:revision>174</cp:revision>
  <dcterms:created xsi:type="dcterms:W3CDTF">2015-03-01T12:53:42Z</dcterms:created>
  <dcterms:modified xsi:type="dcterms:W3CDTF">2015-04-24T00:54:34Z</dcterms:modified>
</cp:coreProperties>
</file>