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4" r:id="rId1"/>
    <p:sldMasterId id="214748447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幼圆" pitchFamily="1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幼圆" pitchFamily="1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幼圆" pitchFamily="1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幼圆" pitchFamily="1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幼圆" pitchFamily="1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1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1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1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SimSun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SimSun" pitchFamily="2" charset="-122"/>
              </a:defRPr>
            </a:lvl1pPr>
          </a:lstStyle>
          <a:p>
            <a:fld id="{471C5768-E61A-409A-9BC0-C9ABDE183706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模板来自于 </a:t>
            </a:r>
            <a:r>
              <a:rPr lang="en-US" smtClean="0"/>
              <a:t>http://docer.mysoeasy.com</a:t>
            </a:r>
            <a:endParaRPr lang="zh-CN" altLang="en-US" smtClean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SimSun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SimSun" pitchFamily="2" charset="-122"/>
              </a:defRPr>
            </a:lvl1pPr>
          </a:lstStyle>
          <a:p>
            <a:fld id="{2175F99C-9B00-4F98-B16A-2590922CFE7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itchFamily="34" charset="0"/>
      <a:defRPr sz="1400" kern="1200">
        <a:solidFill>
          <a:srgbClr val="FF0000"/>
        </a:solidFill>
        <a:latin typeface="Calibri" pitchFamily="34" charset="0"/>
        <a:ea typeface="SimSun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Calibri" pitchFamily="34" charset="0"/>
        <a:ea typeface="SimSun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Calibri" pitchFamily="34" charset="0"/>
        <a:ea typeface="SimSun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Calibri" pitchFamily="34" charset="0"/>
        <a:ea typeface="SimSun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Calibri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A6F32-1573-4F16-B9C1-B961219D9EB1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77ACF-567C-48D6-ABA3-F6A90E3ACD8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EDFC0-3E56-47FC-AAE2-C11076CD19AF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8858E-4544-4071-B4B0-A854CD4B58B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101600"/>
            <a:ext cx="2092325" cy="6205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725" y="101600"/>
            <a:ext cx="6126163" cy="6205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8694AB-EC77-4802-9D0D-1AB0515827D1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ADB77-16F5-408A-9EA0-7ADA1CBA6C4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6E1332-7A9D-4BC5-822D-26ADB40768A5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26E11-B578-40DB-B0A0-7315DCC7D69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9B189D-0B6C-4779-8253-74F0D9D22DF9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62BC7-1CC8-46EC-AFBE-BD7058CC35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F7B16E-7895-4AFB-8FA3-A08836632DA2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87961-5F6B-4A75-8E98-34A587B999A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725" y="1114425"/>
            <a:ext cx="4103688" cy="519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114425"/>
            <a:ext cx="4105275" cy="519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FB8C4-B41E-4F5D-8290-55629237ABE6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7C8CA-015C-4615-B421-0CFAABDCFDF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6A1EC-58A2-456D-8998-D218594F8CF2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494A2-C540-4748-9207-5D514C10796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39F7E-5FF1-4537-A847-4357A7B67348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330D6-B5D8-40EB-8C43-2B8FE6CA883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AD1157-1410-4302-9A56-1B63A49D8193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357D8-1902-4DE6-8B7E-4A5D4F3C0C1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9DEA83-DF07-430E-90C4-ED7D2E46513D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9D098-9CB9-4624-95F9-5ADB39880F1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C68CB-4905-4007-A71D-AFB6C80A7366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9D09-ED24-4C8F-A037-47F275C273E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CE1C0F-183A-485F-89E0-8B90DF8DB9A0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EEAF9-74B2-4FC4-8C7C-B6B1DFF96C7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50D83E-A7D6-4D50-8AB0-FD15FDB4491D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FF0D6-C1E2-4CD9-9DE1-9C5E832C8EC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101600"/>
            <a:ext cx="2092325" cy="6205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725" y="101600"/>
            <a:ext cx="6126163" cy="6205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3AB74-9B91-4E5F-8A83-2B6B77E52E08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78C9C-9E48-4903-8DF3-CCAEC4DE891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D4095F-6182-430E-859B-10D565076225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445A5-F86B-46EF-9A95-F8CFF5764B8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725" y="1114425"/>
            <a:ext cx="4103688" cy="519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114425"/>
            <a:ext cx="4105275" cy="519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F9E868-4E1C-433F-A94C-4FCA35DBC78E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DCDA5-6399-4F36-9949-FEEF9D62004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3AE06E-7ED0-467D-985B-F81249A51C78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20939-A57D-47DE-8160-A392E80C2F3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67253-08F2-49A5-AF19-A9ECA7192129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F2D22-F600-4DF0-B338-067DD44E784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EF98B5-4221-4D7A-A164-8C2ADD05492D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26F7-0961-4A22-AEBE-B23A0C5DDD5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9A9C52-95EE-47B1-8CC1-06CC273E5E6F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64A42-FAD2-4D2A-9EDF-BED487BD204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4B4857-D768-401B-9865-B276E20AF643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B7633-0FBC-4516-BD5F-F84D9DB4ABA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4"/>
          <p:cNvPicPr>
            <a:picLocks noChangeAspect="1" noChangeArrowheads="1"/>
          </p:cNvPicPr>
          <p:nvPr/>
        </p:nvPicPr>
        <p:blipFill>
          <a:blip r:embed="rId13"/>
          <a:srcRect r="453"/>
          <a:stretch>
            <a:fillRect/>
          </a:stretch>
        </p:blipFill>
        <p:spPr bwMode="auto">
          <a:xfrm>
            <a:off x="-9525" y="0"/>
            <a:ext cx="91709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101600"/>
            <a:ext cx="8370888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725" y="1114425"/>
            <a:ext cx="8361363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949596"/>
                </a:solidFill>
              </a:defRPr>
            </a:lvl1pPr>
          </a:lstStyle>
          <a:p>
            <a:fld id="{ADCAFC5D-57BA-4BF6-BC13-22E6FA6C7B48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9495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949596"/>
                </a:solidFill>
              </a:defRPr>
            </a:lvl1pPr>
          </a:lstStyle>
          <a:p>
            <a:fld id="{48FD5A97-77AB-413C-BE79-AB1FFDD842F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rgbClr val="963B22"/>
        </a:buClr>
        <a:buSzPct val="85000"/>
        <a:buBlip>
          <a:blip r:embed="rId14"/>
        </a:buBlip>
        <a:defRPr sz="2000" b="1">
          <a:solidFill>
            <a:srgbClr val="1C7A8D"/>
          </a:solidFill>
          <a:latin typeface="+mn-lt"/>
          <a:ea typeface="+mn-ea"/>
          <a:cs typeface="+mn-cs"/>
        </a:defRPr>
      </a:lvl1pPr>
      <a:lvl2pPr marL="357188" indent="-357188" algn="just" rtl="0" eaLnBrk="0" fontAlgn="base" hangingPunct="0">
        <a:lnSpc>
          <a:spcPct val="110000"/>
        </a:lnSpc>
        <a:spcBef>
          <a:spcPct val="0"/>
        </a:spcBef>
        <a:spcAft>
          <a:spcPts val="600"/>
        </a:spcAft>
        <a:buClr>
          <a:srgbClr val="97DAC9"/>
        </a:buClr>
        <a:buFont typeface="华文新魏" pitchFamily="2" charset="-122"/>
        <a:buChar char=" "/>
        <a:defRPr sz="1600">
          <a:solidFill>
            <a:srgbClr val="7D7D7D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/>
          <a:srcRect r="568"/>
          <a:stretch>
            <a:fillRect/>
          </a:stretch>
        </p:blipFill>
        <p:spPr bwMode="auto">
          <a:xfrm>
            <a:off x="0" y="0"/>
            <a:ext cx="9161463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1" name="组合 8"/>
          <p:cNvGrpSpPr>
            <a:grpSpLocks noChangeAspect="1"/>
          </p:cNvGrpSpPr>
          <p:nvPr userDrawn="1"/>
        </p:nvGrpSpPr>
        <p:grpSpPr bwMode="auto">
          <a:xfrm>
            <a:off x="4391025" y="2479675"/>
            <a:ext cx="4770438" cy="4384675"/>
            <a:chOff x="0" y="0"/>
            <a:chExt cx="4770732" cy="4383925"/>
          </a:xfrm>
        </p:grpSpPr>
        <p:pic>
          <p:nvPicPr>
            <p:cNvPr id="2052" name="图片 9"/>
            <p:cNvPicPr>
              <a:picLocks noChangeAspect="1" noChangeArrowheads="1"/>
            </p:cNvPicPr>
            <p:nvPr userDrawn="1"/>
          </p:nvPicPr>
          <p:blipFill>
            <a:blip r:embed="rId14"/>
            <a:srcRect b="6779"/>
            <a:stretch>
              <a:fillRect/>
            </a:stretch>
          </p:blipFill>
          <p:spPr bwMode="auto">
            <a:xfrm>
              <a:off x="146482" y="0"/>
              <a:ext cx="4362823" cy="437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图片 10"/>
            <p:cNvPicPr>
              <a:picLocks noChangeAspect="1" noChangeArrowheads="1"/>
            </p:cNvPicPr>
            <p:nvPr userDrawn="1"/>
          </p:nvPicPr>
          <p:blipFill>
            <a:blip r:embed="rId15"/>
            <a:srcRect r="13919"/>
            <a:stretch>
              <a:fillRect/>
            </a:stretch>
          </p:blipFill>
          <p:spPr bwMode="auto">
            <a:xfrm>
              <a:off x="2302843" y="2755131"/>
              <a:ext cx="2467889" cy="162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" name="图片 11"/>
            <p:cNvPicPr>
              <a:picLocks noChangeAspect="1" noChangeArrowheads="1"/>
            </p:cNvPicPr>
            <p:nvPr userDrawn="1"/>
          </p:nvPicPr>
          <p:blipFill>
            <a:blip r:embed="rId16"/>
            <a:srcRect b="35057"/>
            <a:stretch>
              <a:fillRect/>
            </a:stretch>
          </p:blipFill>
          <p:spPr bwMode="auto">
            <a:xfrm>
              <a:off x="0" y="3885389"/>
              <a:ext cx="832031" cy="49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5" name="图片 12"/>
          <p:cNvPicPr>
            <a:picLocks noChangeAspect="1" noChangeArrowheads="1"/>
          </p:cNvPicPr>
          <p:nvPr userDrawn="1"/>
        </p:nvPicPr>
        <p:blipFill>
          <a:blip r:embed="rId17"/>
          <a:srcRect b="21568"/>
          <a:stretch>
            <a:fillRect/>
          </a:stretch>
        </p:blipFill>
        <p:spPr bwMode="auto">
          <a:xfrm>
            <a:off x="31750" y="6070600"/>
            <a:ext cx="14493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101600"/>
            <a:ext cx="8370888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7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725" y="1114425"/>
            <a:ext cx="8361363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2058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949596"/>
                </a:solidFill>
              </a:defRPr>
            </a:lvl1pPr>
          </a:lstStyle>
          <a:p>
            <a:fld id="{89FB9635-FF51-4CB8-B2CB-0D8B6009552D}" type="datetimeFigureOut">
              <a:rPr lang="zh-CN" altLang="en-US"/>
              <a:pPr/>
              <a:t>2015/4/24</a:t>
            </a:fld>
            <a:endParaRPr lang="zh-CN" altLang="en-US"/>
          </a:p>
        </p:txBody>
      </p:sp>
      <p:sp>
        <p:nvSpPr>
          <p:cNvPr id="2059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9495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60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949596"/>
                </a:solidFill>
              </a:defRPr>
            </a:lvl1pPr>
          </a:lstStyle>
          <a:p>
            <a:fld id="{DE1805E6-ABC9-4CA1-9B45-3EE376E97EC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C7A8D"/>
          </a:solidFill>
          <a:latin typeface="幼圆" pitchFamily="1" charset="-122"/>
          <a:ea typeface="幼圆" pitchFamily="1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rgbClr val="963B22"/>
        </a:buClr>
        <a:buSzPct val="85000"/>
        <a:buBlip>
          <a:blip r:embed="rId16"/>
        </a:buBlip>
        <a:defRPr sz="2000" b="1">
          <a:solidFill>
            <a:srgbClr val="1C7A8D"/>
          </a:solidFill>
          <a:latin typeface="+mn-lt"/>
          <a:ea typeface="+mn-ea"/>
          <a:cs typeface="+mn-cs"/>
        </a:defRPr>
      </a:lvl1pPr>
      <a:lvl2pPr marL="357188" indent="-357188" algn="just" rtl="0" eaLnBrk="0" fontAlgn="base" hangingPunct="0">
        <a:lnSpc>
          <a:spcPct val="110000"/>
        </a:lnSpc>
        <a:spcBef>
          <a:spcPct val="0"/>
        </a:spcBef>
        <a:spcAft>
          <a:spcPts val="600"/>
        </a:spcAft>
        <a:buClr>
          <a:srgbClr val="97DAC9"/>
        </a:buClr>
        <a:buFont typeface="华文新魏" pitchFamily="2" charset="-122"/>
        <a:buChar char=" "/>
        <a:defRPr sz="1600">
          <a:solidFill>
            <a:srgbClr val="7D7D7D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/>
          </p:cNvSpPr>
          <p:nvPr>
            <p:ph type="ctrTitle" idx="4294967295"/>
          </p:nvPr>
        </p:nvSpPr>
        <p:spPr>
          <a:xfrm>
            <a:off x="633413" y="1228725"/>
            <a:ext cx="5094287" cy="161925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en-US" altLang="en-US" sz="4400"/>
              <a:t>SPOJ Exchange Operations</a:t>
            </a:r>
            <a:endParaRPr lang="zh-CN" altLang="en-US" sz="4400"/>
          </a:p>
        </p:txBody>
      </p:sp>
      <p:sp>
        <p:nvSpPr>
          <p:cNvPr id="4099" name="Rectangle 6"/>
          <p:cNvSpPr>
            <a:spLocks noGrp="1"/>
          </p:cNvSpPr>
          <p:nvPr>
            <p:ph type="subTitle" idx="4294967295"/>
          </p:nvPr>
        </p:nvSpPr>
        <p:spPr>
          <a:xfrm>
            <a:off x="630238" y="2938463"/>
            <a:ext cx="5095875" cy="555625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andy</a:t>
            </a:r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Soal</a:t>
            </a:r>
            <a:endParaRPr lang="zh-CN" altLang="en-US"/>
          </a:p>
        </p:txBody>
      </p:sp>
      <p:sp>
        <p:nvSpPr>
          <p:cNvPr id="5123" name="Rectangle 6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11 yang </a:t>
            </a:r>
            <a:r>
              <a:rPr lang="en-US" dirty="0" err="1"/>
              <a:t>urutannya</a:t>
            </a:r>
            <a:r>
              <a:rPr lang="en-US" dirty="0"/>
              <a:t> </a:t>
            </a:r>
            <a:r>
              <a:rPr lang="en-US" dirty="0" err="1"/>
              <a:t>acak</a:t>
            </a:r>
            <a:endParaRPr lang="en-US" dirty="0"/>
          </a:p>
          <a:p>
            <a:pPr eaLnBrk="1" hangingPunct="1"/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index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index </a:t>
            </a:r>
            <a:r>
              <a:rPr lang="en-US" dirty="0" err="1"/>
              <a:t>ke</a:t>
            </a:r>
            <a:r>
              <a:rPr lang="en-US" dirty="0"/>
              <a:t>-j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penukaran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0 </a:t>
            </a:r>
            <a:r>
              <a:rPr lang="en-US" dirty="0" err="1"/>
              <a:t>nya</a:t>
            </a:r>
            <a:endParaRPr lang="en-US" dirty="0"/>
          </a:p>
          <a:p>
            <a:pPr eaLnBrk="1" hangingPunct="1"/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minimal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8578" y="2570838"/>
            <a:ext cx="673258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Solusi - BFS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Breadth first search</a:t>
            </a:r>
          </a:p>
          <a:p>
            <a:r>
              <a:rPr lang="en-US"/>
              <a:t>Setiap state dapat bercabang ke maksimal 4 state lain</a:t>
            </a:r>
          </a:p>
          <a:p>
            <a:r>
              <a:rPr lang="en-US"/>
              <a:t>Apabila jawabannya n, maka jumlah state yang diproses maksimal 4</a:t>
            </a:r>
            <a:r>
              <a:rPr lang="en-US" baseline="30000"/>
              <a:t>n</a:t>
            </a:r>
          </a:p>
          <a:p>
            <a:r>
              <a:rPr lang="en-US"/>
              <a:t>Sepertinya 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Solusi - DFS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Depth first search</a:t>
            </a:r>
          </a:p>
          <a:p>
            <a:r>
              <a:rPr lang="en-US"/>
              <a:t>Ketemu jawaban aja susah, apalagi harus cari langkah minimal</a:t>
            </a:r>
          </a:p>
          <a:p>
            <a:r>
              <a:rPr lang="en-US"/>
              <a:t>Pasti TLE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Solusi - DFS tapi BFS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tapi sebenarnya BFS</a:t>
            </a:r>
          </a:p>
          <a:p>
            <a:r>
              <a:rPr lang="en-US"/>
              <a:t>DFS yang depth limitnya dibatasi</a:t>
            </a:r>
          </a:p>
          <a:p>
            <a:r>
              <a:rPr lang="en-US"/>
              <a:t>Depth limit bertambah apabila tidak ditemukan jawaban</a:t>
            </a:r>
          </a:p>
          <a:p>
            <a:r>
              <a:rPr lang="en-US"/>
              <a:t>Namanya iterative deepening depth first search (IDDFS)</a:t>
            </a:r>
          </a:p>
          <a:p>
            <a:r>
              <a:rPr lang="en-US"/>
              <a:t>Kompleksitas sama dengan BFS. Bukti: BFS dengan depth n maka kompleksitas O(4</a:t>
            </a:r>
            <a:r>
              <a:rPr lang="en-US" baseline="30000"/>
              <a:t>n</a:t>
            </a:r>
            <a:r>
              <a:rPr lang="en-US"/>
              <a:t>), IDDFS dengan depth n maka kompleksitasnya 4</a:t>
            </a:r>
            <a:r>
              <a:rPr lang="en-US" baseline="30000"/>
              <a:t>n</a:t>
            </a:r>
            <a:r>
              <a:rPr lang="en-US"/>
              <a:t> + 4</a:t>
            </a:r>
            <a:r>
              <a:rPr lang="en-US" baseline="30000"/>
              <a:t>n-1</a:t>
            </a:r>
            <a:r>
              <a:rPr lang="en-US"/>
              <a:t> + 4</a:t>
            </a:r>
            <a:r>
              <a:rPr lang="en-US" baseline="30000"/>
              <a:t>n-2</a:t>
            </a:r>
            <a:r>
              <a:rPr lang="en-US"/>
              <a:t> + ... + 1 = O(4</a:t>
            </a:r>
            <a:r>
              <a:rPr lang="en-US" baseline="30000"/>
              <a:t>n</a:t>
            </a:r>
            <a:r>
              <a:rPr lang="en-US"/>
              <a:t>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1413" y="4832350"/>
            <a:ext cx="623093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Solusi - IDDFS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Setiap</a:t>
            </a:r>
            <a:r>
              <a:rPr lang="en-US" dirty="0"/>
              <a:t> state </a:t>
            </a:r>
            <a:r>
              <a:rPr lang="en-US" dirty="0" err="1"/>
              <a:t>dikira-kira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maksimalnya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limit </a:t>
            </a:r>
            <a:r>
              <a:rPr lang="en-US" dirty="0" err="1"/>
              <a:t>sekarang</a:t>
            </a:r>
            <a:r>
              <a:rPr lang="en-US" dirty="0"/>
              <a:t>, state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diabaikan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Misal</a:t>
            </a:r>
            <a:r>
              <a:rPr lang="en-US" dirty="0"/>
              <a:t> depth limit </a:t>
            </a:r>
            <a:r>
              <a:rPr lang="en-US" dirty="0" err="1"/>
              <a:t>sekarang</a:t>
            </a:r>
            <a:r>
              <a:rPr lang="en-US" dirty="0"/>
              <a:t> = 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state {11,10,9,8,7,6,5,4,3,2,1,0}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state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diabaikan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 smtClean="0"/>
              <a:t>kira</a:t>
            </a:r>
            <a:r>
              <a:rPr lang="en-US" dirty="0" smtClean="0"/>
              <a:t> </a:t>
            </a:r>
            <a:r>
              <a:rPr lang="en-US" dirty="0" err="1" smtClean="0"/>
              <a:t>kira</a:t>
            </a:r>
            <a:r>
              <a:rPr lang="en-US" dirty="0"/>
              <a:t>: </a:t>
            </a:r>
            <a:r>
              <a:rPr lang="en-US" dirty="0" err="1"/>
              <a:t>floyd</a:t>
            </a:r>
            <a:r>
              <a:rPr lang="en-US" dirty="0"/>
              <a:t> </a:t>
            </a:r>
            <a:r>
              <a:rPr lang="en-US" dirty="0" err="1"/>
              <a:t>warshall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Sebenarnya</a:t>
            </a:r>
            <a:r>
              <a:rPr lang="en-US" dirty="0"/>
              <a:t> IDDFS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DFS, </a:t>
            </a:r>
            <a:r>
              <a:rPr lang="en-US" dirty="0" err="1"/>
              <a:t>tapi</a:t>
            </a:r>
            <a:r>
              <a:rPr lang="en-US" dirty="0"/>
              <a:t> DLS (depth limited search)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3192463"/>
            <a:ext cx="6111875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theme/theme1.xml><?xml version="1.0" encoding="utf-8"?>
<a:theme xmlns:a="http://schemas.openxmlformats.org/drawingml/2006/main" name="A000120140530A49PPBG">
  <a:themeElements>
    <a:clrScheme name="A000120140530A49PPBG 1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70CFE2"/>
      </a:accent1>
      <a:accent2>
        <a:srgbClr val="52C2A5"/>
      </a:accent2>
      <a:accent3>
        <a:srgbClr val="FFFFFF"/>
      </a:accent3>
      <a:accent4>
        <a:srgbClr val="3B3D3F"/>
      </a:accent4>
      <a:accent5>
        <a:srgbClr val="BBE4EE"/>
      </a:accent5>
      <a:accent6>
        <a:srgbClr val="49B095"/>
      </a:accent6>
      <a:hlink>
        <a:srgbClr val="00B0F0"/>
      </a:hlink>
      <a:folHlink>
        <a:srgbClr val="AFB2B4"/>
      </a:folHlink>
    </a:clrScheme>
    <a:fontScheme name="A000120140530A49PPBG">
      <a:majorFont>
        <a:latin typeface="幼圆"/>
        <a:ea typeface="幼圆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幼圆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幼圆" pitchFamily="1" charset="-122"/>
          </a:defRPr>
        </a:defPPr>
      </a:lstStyle>
    </a:lnDef>
  </a:objectDefaults>
  <a:extraClrSchemeLst>
    <a:extraClrScheme>
      <a:clrScheme name="A000120140530A49PPBG 1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70CFE2"/>
        </a:accent1>
        <a:accent2>
          <a:srgbClr val="52C2A5"/>
        </a:accent2>
        <a:accent3>
          <a:srgbClr val="FFFFFF"/>
        </a:accent3>
        <a:accent4>
          <a:srgbClr val="3B3D3F"/>
        </a:accent4>
        <a:accent5>
          <a:srgbClr val="BBE4EE"/>
        </a:accent5>
        <a:accent6>
          <a:srgbClr val="49B095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000120140530A49PPBG">
  <a:themeElements>
    <a:clrScheme name="1_A000120140530A49PPBG 1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70CFE2"/>
      </a:accent1>
      <a:accent2>
        <a:srgbClr val="52C2A5"/>
      </a:accent2>
      <a:accent3>
        <a:srgbClr val="FFFFFF"/>
      </a:accent3>
      <a:accent4>
        <a:srgbClr val="3B3D3F"/>
      </a:accent4>
      <a:accent5>
        <a:srgbClr val="BBE4EE"/>
      </a:accent5>
      <a:accent6>
        <a:srgbClr val="49B095"/>
      </a:accent6>
      <a:hlink>
        <a:srgbClr val="00B0F0"/>
      </a:hlink>
      <a:folHlink>
        <a:srgbClr val="AFB2B4"/>
      </a:folHlink>
    </a:clrScheme>
    <a:fontScheme name="1_A000120140530A49PPBG">
      <a:majorFont>
        <a:latin typeface="幼圆"/>
        <a:ea typeface="幼圆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幼圆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幼圆" pitchFamily="1" charset="-122"/>
          </a:defRPr>
        </a:defPPr>
      </a:lstStyle>
    </a:lnDef>
  </a:objectDefaults>
  <a:extraClrSchemeLst>
    <a:extraClrScheme>
      <a:clrScheme name="1_A000120140530A49PPBG 1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70CFE2"/>
        </a:accent1>
        <a:accent2>
          <a:srgbClr val="52C2A5"/>
        </a:accent2>
        <a:accent3>
          <a:srgbClr val="FFFFFF"/>
        </a:accent3>
        <a:accent4>
          <a:srgbClr val="3B3D3F"/>
        </a:accent4>
        <a:accent5>
          <a:srgbClr val="BBE4EE"/>
        </a:accent5>
        <a:accent6>
          <a:srgbClr val="49B095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幼圆</vt:lpstr>
      <vt:lpstr>华文新魏</vt:lpstr>
      <vt:lpstr>A000120140530A49PPBG</vt:lpstr>
      <vt:lpstr>1_A000120140530A49PPBG</vt:lpstr>
      <vt:lpstr>SPOJ Exchange Operations</vt:lpstr>
      <vt:lpstr>Soal</vt:lpstr>
      <vt:lpstr>Solusi - BFS</vt:lpstr>
      <vt:lpstr>Solusi - DFS</vt:lpstr>
      <vt:lpstr>Solusi - DFS tapi BFS</vt:lpstr>
      <vt:lpstr>Solusi - IDDFS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SPOJ Exchange Operations</dc:title>
  <dc:creator>admin</dc:creator>
  <cp:lastModifiedBy>admin</cp:lastModifiedBy>
  <cp:revision>1</cp:revision>
  <dcterms:modified xsi:type="dcterms:W3CDTF">2015-04-23T22:39:26Z</dcterms:modified>
</cp:coreProperties>
</file>