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08" autoAdjust="0"/>
    <p:restoredTop sz="9466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5104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7904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5348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2832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880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59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3974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3959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677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138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078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3851-DBD5-4CAF-82B5-B0F6619FF37F}" type="datetimeFigureOut">
              <a:rPr lang="id-ID" smtClean="0"/>
              <a:pPr/>
              <a:t>26/04/2015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3360-A01F-4B7A-B567-E4D34B56160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564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SPOJ NKTRAFIC-Monkey Island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844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972" y="2276872"/>
            <a:ext cx="5448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6176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44371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5976" y="436510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4739" y="2419325"/>
            <a:ext cx="53435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6176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44371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5976" y="436510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9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3625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4089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3625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9600" y="522920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dirty="0" smtClean="0"/>
              <a:t>Tidak ada lagi augmenting path. Max Flow =2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xmlns="" val="19301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Jumlah minimal tentara yang dibutuhkan agar terbentuk penempatan yang valid = jumlah max flow yang mengalir pada graph dengan semua edge berkapasitas 1.</a:t>
            </a:r>
          </a:p>
          <a:p>
            <a:r>
              <a:rPr lang="id-ID" sz="2000" dirty="0" smtClean="0"/>
              <a:t>Maka penempatan yang valid bisa dilakukan jika jumlah  max flow yang mengalir lebih kecil sama dengan jumlah tentara yang tersedia.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31362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id-ID" sz="2000" dirty="0" smtClean="0"/>
                  <a:t>Bagaimana menentukan nilai pergerakan minimal semua tentara menuju ke salah satu kapital?</a:t>
                </a:r>
              </a:p>
              <a:p>
                <a:r>
                  <a:rPr lang="id-ID" sz="2000" dirty="0" smtClean="0"/>
                  <a:t>Temukan jarak terpendek dari kapital 1 ke seluruh vertex yang lain.</a:t>
                </a:r>
              </a:p>
              <a:p>
                <a:r>
                  <a:rPr lang="id-ID" sz="2000" dirty="0" smtClean="0"/>
                  <a:t>Temukan jarak terpendek dari kapital 2 ke seluruh vertex yang lain.</a:t>
                </a:r>
              </a:p>
              <a:p>
                <a:r>
                  <a:rPr lang="id-ID" sz="2000" dirty="0" smtClean="0"/>
                  <a:t>Lakukan binary search dengan lower bound adalah 0, dan upperbound  adalah sebuah nilai yang lebih besar dari jarak maksimal yang mungkin dari suatu kapital ke vertex yang lain,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𝐼𝑁𝐹</m:t>
                    </m:r>
                    <m:r>
                      <a:rPr lang="id-ID" sz="2000" b="0" i="1" smtClean="0">
                        <a:latin typeface="Cambria Math"/>
                      </a:rPr>
                      <m:t>_</m:t>
                    </m:r>
                    <m:r>
                      <a:rPr lang="id-ID" sz="2000" b="0" i="1" smtClean="0">
                        <a:latin typeface="Cambria Math"/>
                      </a:rPr>
                      <m:t>𝐷𝐼𝑆𝑇</m:t>
                    </m:r>
                  </m:oMath>
                </a14:m>
                <a:r>
                  <a:rPr lang="id-ID" sz="2000" dirty="0" smtClean="0"/>
                  <a:t>. Simpan nilai yang sekarang diproses sebagai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𝑇𝐷𝐼𝑆𝑇</m:t>
                    </m:r>
                  </m:oMath>
                </a14:m>
                <a:r>
                  <a:rPr lang="id-ID" sz="2000" dirty="0" smtClean="0"/>
                  <a:t>.</a:t>
                </a:r>
                <a:endParaRPr lang="id-ID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593" t="-6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392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id-ID" sz="2000" dirty="0" smtClean="0"/>
                  <a:t>Pada tiap-tiap iterasi, ubah graph asli menjadi sebuah  residual graph dengan kapasitas edge sebagai berikut.</a:t>
                </a:r>
              </a:p>
              <a:p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2000" b="0" i="1" smtClean="0">
                            <a:latin typeface="Cambria Math"/>
                          </a:rPr>
                          <m:t>,</m:t>
                        </m:r>
                        <m:r>
                          <a:rPr lang="id-ID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d-ID" sz="2000" b="0" i="1" smtClean="0">
                        <a:latin typeface="Cambria Math"/>
                      </a:rPr>
                      <m:t>=</m:t>
                    </m:r>
                    <m:r>
                      <a:rPr lang="id-ID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/>
                          </a:rPr>
                          <m:t>𝑗</m:t>
                        </m:r>
                        <m:r>
                          <a:rPr lang="id-ID" sz="2000" b="0" i="1" smtClean="0">
                            <a:latin typeface="Cambria Math"/>
                          </a:rPr>
                          <m:t>,</m:t>
                        </m:r>
                        <m:r>
                          <a:rPr lang="id-ID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d-ID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id-ID" sz="2000" b="0" dirty="0" smtClean="0"/>
                  <a:t>. Jika memenuhi salah satu dari 4 case berikut 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01≥ 0 &amp;&amp;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02≥ 0</m:t>
                    </m:r>
                    <m:r>
                      <a:rPr lang="id-ID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id-ID" sz="1600" b="0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11≥ 0 &amp;&amp;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12≥ 0</m:t>
                    </m:r>
                    <m:r>
                      <a:rPr lang="id-ID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id-ID" sz="1600" b="0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01≥ 0 &amp;&amp;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12≥ 0</m:t>
                    </m:r>
                    <m:r>
                      <a:rPr lang="id-ID" sz="1600" b="0" i="0" smtClean="0">
                        <a:latin typeface="Cambria Math"/>
                      </a:rPr>
                      <m:t> &amp;&amp;</m:t>
                    </m:r>
                    <m:r>
                      <a:rPr lang="id-ID" sz="1600" b="0" i="1" smtClean="0">
                        <a:latin typeface="Cambria Math"/>
                      </a:rPr>
                      <m:t>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01+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12≥</m:t>
                    </m:r>
                    <m:r>
                      <a:rPr lang="id-ID" sz="1600" b="0" i="1" smtClean="0">
                        <a:latin typeface="Cambria Math"/>
                      </a:rPr>
                      <m:t>𝐽𝑎𝑟𝑎𝑘</m:t>
                    </m:r>
                    <m:r>
                      <a:rPr lang="id-ID" sz="1600" b="0" i="1" smtClean="0">
                        <a:latin typeface="Cambria Math"/>
                      </a:rPr>
                      <m:t>(</m:t>
                    </m:r>
                    <m:r>
                      <a:rPr lang="id-ID" sz="1600" b="0" i="1" smtClean="0">
                        <a:latin typeface="Cambria Math"/>
                      </a:rPr>
                      <m:t>𝑖</m:t>
                    </m:r>
                    <m:r>
                      <a:rPr lang="id-ID" sz="1600" b="0" i="1" smtClean="0">
                        <a:latin typeface="Cambria Math"/>
                      </a:rPr>
                      <m:t>,</m:t>
                    </m:r>
                    <m:r>
                      <a:rPr lang="id-ID" sz="1600" b="0" i="1" smtClean="0">
                        <a:latin typeface="Cambria Math"/>
                      </a:rPr>
                      <m:t>𝑗</m:t>
                    </m:r>
                    <m:r>
                      <a:rPr lang="id-ID" sz="1600" b="0" i="1" smtClean="0">
                        <a:latin typeface="Cambria Math"/>
                      </a:rPr>
                      <m:t>)</m:t>
                    </m:r>
                    <m:r>
                      <a:rPr lang="id-ID" sz="1600" b="0" i="0" smtClean="0">
                        <a:latin typeface="Cambria Math"/>
                      </a:rPr>
                      <m:t>.</m:t>
                    </m:r>
                  </m:oMath>
                </a14:m>
                <a:endParaRPr lang="id-ID" sz="1600" b="0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11≥ 0 &amp;&amp;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02≥ 0</m:t>
                    </m:r>
                    <m:r>
                      <a:rPr lang="id-ID" sz="1600" b="0" i="0" smtClean="0">
                        <a:latin typeface="Cambria Math"/>
                      </a:rPr>
                      <m:t> &amp;&amp;</m:t>
                    </m:r>
                    <m:r>
                      <a:rPr lang="id-ID" sz="1600" b="0" i="1" smtClean="0">
                        <a:latin typeface="Cambria Math"/>
                      </a:rPr>
                      <m:t> 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</m:t>
                    </m:r>
                    <m:r>
                      <a:rPr lang="id-ID" sz="1600" b="0" i="1" smtClean="0">
                        <a:latin typeface="Cambria Math"/>
                      </a:rPr>
                      <m:t>1+</m:t>
                    </m:r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</m:t>
                    </m:r>
                    <m:r>
                      <a:rPr lang="id-ID" sz="1600" b="0" i="1" smtClean="0">
                        <a:latin typeface="Cambria Math"/>
                      </a:rPr>
                      <m:t>2≥</m:t>
                    </m:r>
                    <m:r>
                      <a:rPr lang="id-ID" sz="1600" b="0" i="1" smtClean="0">
                        <a:latin typeface="Cambria Math"/>
                      </a:rPr>
                      <m:t>𝐽𝑎𝑟𝑎𝑘</m:t>
                    </m:r>
                    <m:r>
                      <a:rPr lang="id-ID" sz="1600" b="0" i="1" smtClean="0">
                        <a:latin typeface="Cambria Math"/>
                      </a:rPr>
                      <m:t>(</m:t>
                    </m:r>
                    <m:r>
                      <a:rPr lang="id-ID" sz="1600" b="0" i="1" smtClean="0">
                        <a:latin typeface="Cambria Math"/>
                      </a:rPr>
                      <m:t>𝑗</m:t>
                    </m:r>
                    <m:r>
                      <a:rPr lang="id-ID" sz="1600" b="0" i="1" smtClean="0">
                        <a:latin typeface="Cambria Math"/>
                      </a:rPr>
                      <m:t>,</m:t>
                    </m:r>
                    <m:r>
                      <a:rPr lang="id-ID" sz="1600" b="0" i="1" smtClean="0">
                        <a:latin typeface="Cambria Math"/>
                      </a:rPr>
                      <m:t>𝑖</m:t>
                    </m:r>
                    <m:r>
                      <a:rPr lang="id-ID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id-ID" sz="1600" b="0" dirty="0" smtClean="0"/>
                  <a:t>.</a:t>
                </a:r>
              </a:p>
              <a:p>
                <a:r>
                  <a:rPr lang="id-ID" sz="2000" b="0" dirty="0" smtClean="0"/>
                  <a:t>Dimana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01=</m:t>
                    </m:r>
                    <m:r>
                      <a:rPr lang="id-ID" sz="1600" b="0" i="1" smtClean="0">
                        <a:latin typeface="Cambria Math"/>
                      </a:rPr>
                      <m:t>𝑇𝐷𝐼𝑆𝑇</m:t>
                    </m:r>
                    <m:r>
                      <a:rPr lang="id-ID" sz="16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id-ID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/>
                          </a:rPr>
                          <m:t>𝐽𝑎𝑟𝑎𝑘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𝑡𝑒𝑟𝑑𝑒𝑘𝑎𝑡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𝑑𝑎𝑟𝑖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𝑘𝑒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𝐾𝑎𝑝𝑖𝑡𝑜𝑙</m:t>
                        </m:r>
                        <m:r>
                          <a:rPr lang="id-ID" sz="16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id-ID" sz="1600" b="0" dirty="0" smtClean="0"/>
                  <a:t>.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02=</m:t>
                    </m:r>
                    <m:r>
                      <a:rPr lang="id-ID" sz="1600" b="0" i="1" smtClean="0">
                        <a:latin typeface="Cambria Math"/>
                      </a:rPr>
                      <m:t>𝑇𝐷𝐼𝑆𝑇</m:t>
                    </m:r>
                    <m:r>
                      <a:rPr lang="id-ID" sz="16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id-ID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/>
                          </a:rPr>
                          <m:t>𝐽𝑎𝑟𝑎𝑘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𝑡𝑒𝑟𝑑𝑒𝑘𝑎𝑡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𝑑𝑎𝑟𝑖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𝑘𝑒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𝐾𝑎𝑝𝑖𝑡𝑜𝑙</m:t>
                        </m:r>
                        <m:r>
                          <a:rPr lang="id-ID" sz="1600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id-ID" sz="1600" b="0" dirty="0" smtClean="0"/>
                  <a:t>.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11=</m:t>
                    </m:r>
                    <m:r>
                      <a:rPr lang="id-ID" sz="1600" b="0" i="1" smtClean="0">
                        <a:latin typeface="Cambria Math"/>
                      </a:rPr>
                      <m:t>𝑇𝐷𝐼𝑆𝑇</m:t>
                    </m:r>
                    <m:r>
                      <a:rPr lang="id-ID" sz="16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id-ID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/>
                          </a:rPr>
                          <m:t>𝐽𝑎𝑟𝑎𝑘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𝑡𝑒𝑟𝑑𝑒𝑘𝑎𝑡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𝑑𝑎𝑟𝑖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𝑗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𝑘𝑒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𝐾𝑎𝑝𝑖𝑡𝑜𝑙</m:t>
                        </m:r>
                        <m:r>
                          <a:rPr lang="id-ID" sz="16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id-ID" sz="1600" b="0" dirty="0" smtClean="0"/>
                  <a:t>.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/>
                      </a:rPr>
                      <m:t>𝑅</m:t>
                    </m:r>
                    <m:r>
                      <a:rPr lang="id-ID" sz="1600" b="0" i="1" smtClean="0">
                        <a:latin typeface="Cambria Math"/>
                      </a:rPr>
                      <m:t>12=</m:t>
                    </m:r>
                    <m:r>
                      <a:rPr lang="id-ID" sz="1600" b="0" i="1" smtClean="0">
                        <a:latin typeface="Cambria Math"/>
                      </a:rPr>
                      <m:t>𝑇𝐷𝐼𝑆𝑇</m:t>
                    </m:r>
                    <m:r>
                      <a:rPr lang="id-ID" sz="16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id-ID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/>
                          </a:rPr>
                          <m:t>𝐽𝑎𝑟𝑎𝑘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𝑡𝑒𝑟𝑑𝑒𝑘𝑎𝑡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𝑑𝑎𝑟𝑖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𝑗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𝑘𝑒</m:t>
                        </m:r>
                        <m:r>
                          <a:rPr lang="id-ID" sz="1600" b="0" i="1" smtClean="0">
                            <a:latin typeface="Cambria Math"/>
                          </a:rPr>
                          <m:t> </m:t>
                        </m:r>
                        <m:r>
                          <a:rPr lang="id-ID" sz="1600" b="0" i="1" smtClean="0">
                            <a:latin typeface="Cambria Math"/>
                          </a:rPr>
                          <m:t>𝐾𝑎𝑝𝑖𝑡𝑜𝑙</m:t>
                        </m:r>
                        <m:r>
                          <a:rPr lang="id-ID" sz="1600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id-ID" sz="1600" b="0" dirty="0" smtClean="0"/>
              </a:p>
              <a:p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/>
                          </a:rPr>
                          <m:t>𝑖</m:t>
                        </m:r>
                        <m:r>
                          <a:rPr lang="id-ID" sz="2000" b="0" i="1" smtClean="0">
                            <a:latin typeface="Cambria Math"/>
                          </a:rPr>
                          <m:t>,</m:t>
                        </m:r>
                        <m:r>
                          <a:rPr lang="id-ID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id-ID" sz="2000" b="0" i="1" smtClean="0">
                        <a:latin typeface="Cambria Math"/>
                      </a:rPr>
                      <m:t>=</m:t>
                    </m:r>
                    <m:r>
                      <a:rPr lang="id-ID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id-ID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d-ID" sz="2000" b="0" i="1" smtClean="0">
                            <a:latin typeface="Cambria Math"/>
                          </a:rPr>
                          <m:t>𝑗</m:t>
                        </m:r>
                        <m:r>
                          <a:rPr lang="id-ID" sz="2000" b="0" i="1" smtClean="0">
                            <a:latin typeface="Cambria Math"/>
                          </a:rPr>
                          <m:t>,</m:t>
                        </m:r>
                        <m:r>
                          <a:rPr lang="id-ID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d-ID" sz="2000" b="0" i="1" smtClean="0">
                        <a:latin typeface="Cambria Math"/>
                      </a:rPr>
                      <m:t>=</m:t>
                    </m:r>
                    <m:r>
                      <a:rPr lang="id-ID" sz="2000" b="0" i="1" smtClean="0">
                        <a:latin typeface="Cambria Math"/>
                      </a:rPr>
                      <m:t>𝐼𝑁𝐹</m:t>
                    </m:r>
                    <m:r>
                      <a:rPr lang="id-ID" sz="2000" b="0" i="1" smtClean="0">
                        <a:latin typeface="Cambria Math"/>
                      </a:rPr>
                      <m:t>_</m:t>
                    </m:r>
                    <m:r>
                      <a:rPr lang="id-ID" sz="2000" b="0" i="1" smtClean="0">
                        <a:latin typeface="Cambria Math"/>
                      </a:rPr>
                      <m:t>𝑆𝑂𝐿𝐷𝐼𝐸𝑅</m:t>
                    </m:r>
                  </m:oMath>
                </a14:m>
                <a:r>
                  <a:rPr lang="id-ID" sz="2000" dirty="0" smtClean="0"/>
                  <a:t>.  Otherwise.</a:t>
                </a:r>
              </a:p>
              <a:p>
                <a:r>
                  <a:rPr lang="id-ID" sz="2000" dirty="0" smtClean="0"/>
                  <a:t>Temukan nilai max flow pada residual graph yang telah terbentuk.</a:t>
                </a:r>
              </a:p>
              <a:p>
                <a:endParaRPr lang="id-ID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593" t="-5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388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</p:spPr>
            <p:txBody>
              <a:bodyPr>
                <a:normAutofit/>
              </a:bodyPr>
              <a:lstStyle/>
              <a:p>
                <a:r>
                  <a:rPr lang="id-ID" sz="2000" dirty="0" smtClean="0"/>
                  <a:t>Jika nilai max flow lebih kecil sama dengan jumlah tentara, update nilai upperbound=</a:t>
                </a:r>
                <a:r>
                  <a:rPr lang="id-ID" sz="2000" b="0" dirty="0" smtClean="0"/>
                  <a:t/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𝑇𝐷𝐼𝑆𝑇</m:t>
                    </m:r>
                  </m:oMath>
                </a14:m>
                <a:r>
                  <a:rPr lang="id-ID" sz="2000" dirty="0" smtClean="0"/>
                  <a:t>. Jika tidak, update nilai lower bound=</a:t>
                </a:r>
                <a:r>
                  <a:rPr lang="id-ID" sz="2000" b="0" dirty="0" smtClean="0"/>
                  <a:t/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/>
                      </a:rPr>
                      <m:t>𝑇𝐷𝐼𝑆𝑇</m:t>
                    </m:r>
                  </m:oMath>
                </a14:m>
                <a:r>
                  <a:rPr lang="id-ID" sz="2000" dirty="0" smtClean="0"/>
                  <a:t>.</a:t>
                </a:r>
              </a:p>
              <a:p>
                <a:r>
                  <a:rPr lang="id-ID" sz="2000" dirty="0" smtClean="0"/>
                  <a:t>Iterasi berhenti ketika nilai lowerbound+1 lebih besar sama dengan upperbound.</a:t>
                </a:r>
              </a:p>
              <a:p>
                <a:endParaRPr lang="id-ID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256584"/>
              </a:xfrm>
              <a:blipFill rotWithShape="1">
                <a:blip r:embed="rId2"/>
                <a:stretch>
                  <a:fillRect l="-593" t="-5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884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id-ID" sz="2000" dirty="0" smtClean="0"/>
              <a:t>Diberikan sebuah undirected graph dengan N vertex dan M edge.</a:t>
            </a:r>
          </a:p>
          <a:p>
            <a:r>
              <a:rPr lang="id-ID" sz="2000" dirty="0" smtClean="0"/>
              <a:t>Vertex 1 dan N adalah kapital.</a:t>
            </a:r>
          </a:p>
          <a:p>
            <a:r>
              <a:rPr lang="id-ID" sz="2000" dirty="0" smtClean="0"/>
              <a:t>Tiap-tiap dua vertex memiliki paling banyak satu buah edge yang menghubungkan secara langsung.</a:t>
            </a:r>
          </a:p>
          <a:p>
            <a:r>
              <a:rPr lang="id-ID" sz="2000" dirty="0" smtClean="0"/>
              <a:t>Setiap pasang kota pasti memiliki minimal satu path yang menghubungkan keduanya.</a:t>
            </a:r>
          </a:p>
          <a:p>
            <a:r>
              <a:rPr lang="id-ID" sz="2000" dirty="0" smtClean="0"/>
              <a:t>Terdapat G orang tentara yang akan ditempatkan pada edge.(tidak harus tepat ditengah).</a:t>
            </a:r>
          </a:p>
          <a:p>
            <a:r>
              <a:rPr lang="id-ID" sz="2000" dirty="0" smtClean="0"/>
              <a:t>Pergerakan (mobilization) adalah jarak maksimal antara tentara dengan salah satu kapital (tentara bergerak dengan kecepatan yang konstant).</a:t>
            </a:r>
          </a:p>
          <a:p>
            <a:r>
              <a:rPr lang="id-ID" sz="2000" dirty="0" smtClean="0"/>
              <a:t>Penempatan diatur sedemikian hingga  setiap path dari salah satu kapital  ke vertex lainnya apabila ditelusuri akan ditemukan sebuah edge yang terdapat tentara didalamnya.</a:t>
            </a:r>
          </a:p>
          <a:p>
            <a:r>
              <a:rPr lang="id-ID" sz="2000" dirty="0" smtClean="0"/>
              <a:t>Tentukanlah waktu minimal yang dibutuhkan oleh semua tentara untuk sampai ke kapital, jika tidak ada solusi, output -1.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28917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Bagaimana menentukan apakah terdapat penempatan yang bisa dilakukan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11921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Bagaimana menentukan apakah terdapat penempatan yang bisa dilakukan?</a:t>
            </a:r>
            <a:endParaRPr lang="id-ID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4316"/>
            <a:ext cx="53911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354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Bagaimana menentukan apakah terdapat penempatan yang bisa dilakukan?</a:t>
            </a:r>
          </a:p>
          <a:p>
            <a:r>
              <a:rPr lang="id-ID" sz="2000" dirty="0" smtClean="0"/>
              <a:t>Berapa banyak jumlah minimal tentara yang dibutuhkan?</a:t>
            </a:r>
            <a:endParaRPr lang="id-ID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4316"/>
            <a:ext cx="53911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14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Bagaimana menentukan apakah terdapat penempatan yang bisa dilakukan?</a:t>
            </a:r>
          </a:p>
          <a:p>
            <a:r>
              <a:rPr lang="id-ID" sz="2000" dirty="0" smtClean="0"/>
              <a:t>Berapa banyak jumlah minimal tentara yang dibutuhkan?</a:t>
            </a:r>
            <a:endParaRPr lang="id-ID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4316"/>
            <a:ext cx="53911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1760" y="33569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851920" y="479715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4300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r>
              <a:rPr lang="id-ID" sz="2000" dirty="0" smtClean="0"/>
              <a:t>Bagaimana menentukan apakah terdapat penempatan yang bisa dilakukan?</a:t>
            </a:r>
          </a:p>
          <a:p>
            <a:r>
              <a:rPr lang="id-ID" sz="2000" dirty="0" smtClean="0"/>
              <a:t>Berapa banyak jumlah minimal tentara yang dibutuhkan?</a:t>
            </a:r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r>
              <a:rPr lang="id-ID" sz="2000" dirty="0" smtClean="0"/>
              <a:t>Bagaimana jika hanya terdapat seorang tentara yang tersedia?</a:t>
            </a:r>
            <a:endParaRPr lang="id-ID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4316"/>
            <a:ext cx="53911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1760" y="335699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851920" y="479715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3009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05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39752" y="270892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1920" y="328498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2120" y="335699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6176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44371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5976" y="436510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4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647" y="2348880"/>
            <a:ext cx="53816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SPOJ NKTRAFIC-Monkey Island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000" dirty="0"/>
          </a:p>
        </p:txBody>
      </p:sp>
      <p:sp>
        <p:nvSpPr>
          <p:cNvPr id="6" name="Rectangle 5"/>
          <p:cNvSpPr/>
          <p:nvPr/>
        </p:nvSpPr>
        <p:spPr>
          <a:xfrm>
            <a:off x="2339752" y="270892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51920" y="328498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299695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2392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220486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4168" y="278092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8104" y="30689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0504" y="378904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2120" y="335699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0112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6176" y="414908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7784" y="3861048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7744" y="4437112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5976" y="4365104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5976" y="4869160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7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387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  <vt:lpstr>SPOJ NKTRAFIC-Monkey Island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 NKTRAFIC-Monkey Island</dc:title>
  <dc:creator>ismail - [2010]</dc:creator>
  <cp:lastModifiedBy>admin</cp:lastModifiedBy>
  <cp:revision>28</cp:revision>
  <dcterms:created xsi:type="dcterms:W3CDTF">2015-04-25T14:44:25Z</dcterms:created>
  <dcterms:modified xsi:type="dcterms:W3CDTF">2015-04-25T20:36:11Z</dcterms:modified>
</cp:coreProperties>
</file>