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8" r:id="rId11"/>
    <p:sldId id="270" r:id="rId12"/>
    <p:sldId id="271" r:id="rId13"/>
    <p:sldId id="272" r:id="rId14"/>
    <p:sldId id="265" r:id="rId15"/>
    <p:sldId id="266" r:id="rId16"/>
    <p:sldId id="267" r:id="rId17"/>
    <p:sldId id="273" r:id="rId18"/>
    <p:sldId id="281" r:id="rId19"/>
    <p:sldId id="274" r:id="rId20"/>
    <p:sldId id="275" r:id="rId21"/>
    <p:sldId id="276" r:id="rId22"/>
    <p:sldId id="282" r:id="rId23"/>
    <p:sldId id="278" r:id="rId24"/>
    <p:sldId id="279" r:id="rId25"/>
    <p:sldId id="280" r:id="rId26"/>
    <p:sldId id="289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11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0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2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02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66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428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390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7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305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69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33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3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76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55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5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35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D7B0-3852-4E4A-935B-2A4C6895261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BC25FD-1C3D-45CC-883F-8800374B1B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68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Suffix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5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86972" y="2859108"/>
          <a:ext cx="1197734" cy="2131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6"/>
                <a:gridCol w="974428"/>
              </a:tblGrid>
              <a:tr h="30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42591" y="2844584"/>
          <a:ext cx="1868031" cy="214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517"/>
                <a:gridCol w="829994"/>
                <a:gridCol w="731520"/>
              </a:tblGrid>
              <a:tr h="30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SA[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264" y="3631962"/>
            <a:ext cx="109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S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8388" y="3611265"/>
            <a:ext cx="16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Array S =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434497" y="3228690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684024" y="3837574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1579125"/>
              </p:ext>
            </p:extLst>
          </p:nvPr>
        </p:nvGraphicFramePr>
        <p:xfrm>
          <a:off x="9167933" y="2912841"/>
          <a:ext cx="1199955" cy="2135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20"/>
                <a:gridCol w="976235"/>
              </a:tblGrid>
              <a:tr h="305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097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86972" y="2859108"/>
          <a:ext cx="1197734" cy="2131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6"/>
                <a:gridCol w="974428"/>
              </a:tblGrid>
              <a:tr h="30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42591" y="2844584"/>
          <a:ext cx="1868031" cy="214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517"/>
                <a:gridCol w="829994"/>
                <a:gridCol w="731520"/>
              </a:tblGrid>
              <a:tr h="30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SA[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264" y="3631962"/>
            <a:ext cx="109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S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8388" y="3611265"/>
            <a:ext cx="16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Array S =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406362" y="3822157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726227" y="4132995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4301663"/>
              </p:ext>
            </p:extLst>
          </p:nvPr>
        </p:nvGraphicFramePr>
        <p:xfrm>
          <a:off x="9167933" y="2912841"/>
          <a:ext cx="1199955" cy="2135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20"/>
                <a:gridCol w="976235"/>
              </a:tblGrid>
              <a:tr h="305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4103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86972" y="2859108"/>
          <a:ext cx="1197734" cy="2131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6"/>
                <a:gridCol w="974428"/>
              </a:tblGrid>
              <a:tr h="30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42591" y="2844584"/>
          <a:ext cx="1868031" cy="214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517"/>
                <a:gridCol w="829994"/>
                <a:gridCol w="731520"/>
              </a:tblGrid>
              <a:tr h="30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SA[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264" y="3631962"/>
            <a:ext cx="109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S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8388" y="3611265"/>
            <a:ext cx="16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Array S =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448565" y="3514451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698092" y="4428417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9821498"/>
              </p:ext>
            </p:extLst>
          </p:nvPr>
        </p:nvGraphicFramePr>
        <p:xfrm>
          <a:off x="9167933" y="2912841"/>
          <a:ext cx="1199955" cy="2135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20"/>
                <a:gridCol w="976235"/>
              </a:tblGrid>
              <a:tr h="305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096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86972" y="2859108"/>
          <a:ext cx="1197734" cy="2131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6"/>
                <a:gridCol w="974428"/>
              </a:tblGrid>
              <a:tr h="30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42591" y="2844584"/>
          <a:ext cx="1868031" cy="214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517"/>
                <a:gridCol w="829994"/>
                <a:gridCol w="731520"/>
              </a:tblGrid>
              <a:tr h="30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SA[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264" y="3631962"/>
            <a:ext cx="109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S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8388" y="3611265"/>
            <a:ext cx="16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Array S =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462632" y="4139066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698092" y="4723844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6239922"/>
              </p:ext>
            </p:extLst>
          </p:nvPr>
        </p:nvGraphicFramePr>
        <p:xfrm>
          <a:off x="9167933" y="2912841"/>
          <a:ext cx="1199955" cy="2135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20"/>
                <a:gridCol w="976235"/>
              </a:tblGrid>
              <a:tr h="305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2312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Gimana</a:t>
            </a:r>
            <a:r>
              <a:rPr lang="en-US" dirty="0" smtClean="0"/>
              <a:t> Cara </a:t>
            </a:r>
            <a:r>
              <a:rPr lang="en-US" dirty="0" err="1" smtClean="0"/>
              <a:t>Buatnya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87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O(n^2 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ool</a:t>
            </a:r>
            <a:r>
              <a:rPr lang="en-US" dirty="0" smtClean="0"/>
              <a:t> </a:t>
            </a:r>
            <a:r>
              <a:rPr lang="en-US" dirty="0" err="1" smtClean="0"/>
              <a:t>cmp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 return </a:t>
            </a:r>
            <a:r>
              <a:rPr lang="en-US" dirty="0" err="1" smtClean="0"/>
              <a:t>strcmp</a:t>
            </a:r>
            <a:r>
              <a:rPr lang="en-US" dirty="0" smtClean="0"/>
              <a:t>(T + a, </a:t>
            </a:r>
            <a:r>
              <a:rPr lang="en-US" dirty="0" err="1" smtClean="0"/>
              <a:t>T+b</a:t>
            </a:r>
            <a:r>
              <a:rPr lang="en-US" dirty="0" smtClean="0"/>
              <a:t>) &lt; 0; }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 =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strlen</a:t>
            </a:r>
            <a:r>
              <a:rPr lang="en-US" dirty="0" smtClean="0"/>
              <a:t>(gets(T));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I &lt; </a:t>
            </a:r>
            <a:r>
              <a:rPr lang="en-US" dirty="0" err="1" smtClean="0"/>
              <a:t>n;i</a:t>
            </a:r>
            <a:r>
              <a:rPr lang="en-US" dirty="0" smtClean="0"/>
              <a:t>++) SA[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sort(SA,SA +n, </a:t>
            </a:r>
            <a:r>
              <a:rPr lang="en-US" dirty="0" err="1" smtClean="0"/>
              <a:t>cmp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42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O(n 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constructSA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{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k, r;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RA[</a:t>
            </a:r>
            <a:r>
              <a:rPr lang="en-US" dirty="0" err="1"/>
              <a:t>i</a:t>
            </a:r>
            <a:r>
              <a:rPr lang="en-US" dirty="0"/>
              <a:t>] = T[</a:t>
            </a:r>
            <a:r>
              <a:rPr lang="en-US" dirty="0" err="1"/>
              <a:t>i</a:t>
            </a:r>
            <a:r>
              <a:rPr lang="en-US" dirty="0"/>
              <a:t>] - '.';   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SA[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;         </a:t>
            </a:r>
          </a:p>
          <a:p>
            <a:pPr marL="0" indent="0">
              <a:buNone/>
            </a:pPr>
            <a:r>
              <a:rPr lang="en-US" dirty="0"/>
              <a:t>    for (k = 1; k &lt; n; k &lt;&lt;=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sort(</a:t>
            </a:r>
            <a:r>
              <a:rPr lang="en-US" dirty="0" err="1" smtClean="0"/>
              <a:t>RA,k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tempRA</a:t>
            </a:r>
            <a:r>
              <a:rPr lang="en-US" dirty="0" smtClean="0"/>
              <a:t>[SA[0</a:t>
            </a:r>
            <a:r>
              <a:rPr lang="en-US" dirty="0"/>
              <a:t>]] = r = 0; 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tempRA</a:t>
            </a:r>
            <a:r>
              <a:rPr lang="en-US" dirty="0"/>
              <a:t>[SA[</a:t>
            </a:r>
            <a:r>
              <a:rPr lang="en-US" dirty="0" err="1"/>
              <a:t>i</a:t>
            </a:r>
            <a:r>
              <a:rPr lang="en-US" dirty="0"/>
              <a:t>]] = </a:t>
            </a:r>
          </a:p>
          <a:p>
            <a:pPr marL="0" indent="0">
              <a:buNone/>
            </a:pPr>
            <a:r>
              <a:rPr lang="en-US" dirty="0"/>
              <a:t>            (RA[SA[</a:t>
            </a:r>
            <a:r>
              <a:rPr lang="en-US" dirty="0" err="1"/>
              <a:t>i</a:t>
            </a:r>
            <a:r>
              <a:rPr lang="en-US" dirty="0"/>
              <a:t>]] == RA[SA[i-1]] &amp;&amp; RA[SA[</a:t>
            </a:r>
            <a:r>
              <a:rPr lang="en-US" dirty="0" err="1"/>
              <a:t>i</a:t>
            </a:r>
            <a:r>
              <a:rPr lang="en-US" dirty="0"/>
              <a:t>]+k] == RA[SA[i-1]+k]) ? r : ++r;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                      </a:t>
            </a:r>
          </a:p>
          <a:p>
            <a:pPr marL="0" indent="0">
              <a:buNone/>
            </a:pPr>
            <a:r>
              <a:rPr lang="en-US" dirty="0"/>
              <a:t>            RA[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tempRA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4625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Kegunaan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M log(N) </a:t>
            </a:r>
            <a:r>
              <a:rPr lang="en-US" dirty="0" err="1" smtClean="0"/>
              <a:t>dimana</a:t>
            </a:r>
            <a:r>
              <a:rPr lang="en-US" dirty="0" smtClean="0"/>
              <a:t> M = </a:t>
            </a:r>
            <a:r>
              <a:rPr lang="en-US" dirty="0" err="1" smtClean="0"/>
              <a:t>panjang</a:t>
            </a:r>
            <a:r>
              <a:rPr lang="en-US" dirty="0" smtClean="0"/>
              <a:t> string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SA.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suffix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(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polish </a:t>
            </a:r>
            <a:r>
              <a:rPr lang="en-US" dirty="0" err="1" smtClean="0"/>
              <a:t>tadi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613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String 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merotasi</a:t>
            </a:r>
            <a:r>
              <a:rPr lang="en-US" dirty="0" smtClean="0"/>
              <a:t> string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/>
              <a:t>S[</a:t>
            </a:r>
            <a:r>
              <a:rPr lang="en-US" dirty="0" err="1"/>
              <a:t>i</a:t>
            </a:r>
            <a:r>
              <a:rPr lang="en-US" dirty="0"/>
              <a:t>] =</a:t>
            </a:r>
            <a:r>
              <a:rPr lang="en-US" dirty="0" smtClean="0"/>
              <a:t> </a:t>
            </a:r>
          </a:p>
          <a:p>
            <a:r>
              <a:rPr lang="en-US" dirty="0" smtClean="0"/>
              <a:t>S[i+1] ; </a:t>
            </a:r>
            <a:r>
              <a:rPr lang="en-US" dirty="0" err="1" smtClean="0"/>
              <a:t>i</a:t>
            </a:r>
            <a:r>
              <a:rPr lang="en-US" dirty="0" smtClean="0"/>
              <a:t> &lt;|S|</a:t>
            </a:r>
          </a:p>
          <a:p>
            <a:r>
              <a:rPr lang="en-US" dirty="0" smtClean="0"/>
              <a:t>S[0] ; </a:t>
            </a:r>
            <a:r>
              <a:rPr lang="en-US" dirty="0" err="1" smtClean="0"/>
              <a:t>i</a:t>
            </a:r>
            <a:r>
              <a:rPr lang="en-US" dirty="0" smtClean="0"/>
              <a:t> = |S|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rotasi</a:t>
            </a:r>
            <a:r>
              <a:rPr lang="en-US" dirty="0" smtClean="0"/>
              <a:t> minimum agar string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string </a:t>
            </a:r>
            <a:r>
              <a:rPr lang="en-US" dirty="0" err="1" smtClean="0"/>
              <a:t>dengan</a:t>
            </a:r>
            <a:r>
              <a:rPr lang="en-US" dirty="0" smtClean="0"/>
              <a:t> lexicography </a:t>
            </a:r>
            <a:r>
              <a:rPr lang="en-US" dirty="0" err="1" smtClean="0"/>
              <a:t>terkecil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070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SA+LCP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sakti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gampang</a:t>
            </a:r>
            <a:r>
              <a:rPr lang="en-US" dirty="0" smtClean="0"/>
              <a:t> </a:t>
            </a:r>
            <a:r>
              <a:rPr lang="en-US" dirty="0" err="1" smtClean="0"/>
              <a:t>dicoding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8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mum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 S </a:t>
            </a:r>
            <a:r>
              <a:rPr lang="en-US" dirty="0" err="1" smtClean="0"/>
              <a:t>dimana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..j];</a:t>
            </a:r>
            <a:r>
              <a:rPr lang="en-US" dirty="0" err="1" smtClean="0"/>
              <a:t>i</a:t>
            </a:r>
            <a:r>
              <a:rPr lang="en-US" dirty="0" smtClean="0"/>
              <a:t>&lt;=j; 0&lt;=</a:t>
            </a:r>
            <a:r>
              <a:rPr lang="en-US" dirty="0" err="1" smtClean="0"/>
              <a:t>i,j</a:t>
            </a:r>
            <a:r>
              <a:rPr lang="en-US" dirty="0" smtClean="0"/>
              <a:t>&lt;=|S|</a:t>
            </a:r>
          </a:p>
          <a:p>
            <a:r>
              <a:rPr lang="en-US" dirty="0" smtClean="0"/>
              <a:t>Prefix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 S </a:t>
            </a:r>
            <a:r>
              <a:rPr lang="en-US" dirty="0" err="1" smtClean="0"/>
              <a:t>dimana</a:t>
            </a:r>
            <a:r>
              <a:rPr lang="en-US" dirty="0" smtClean="0"/>
              <a:t> S[</a:t>
            </a:r>
            <a:r>
              <a:rPr lang="en-US" dirty="0"/>
              <a:t>0</a:t>
            </a:r>
            <a:r>
              <a:rPr lang="en-US" dirty="0" smtClean="0"/>
              <a:t>..</a:t>
            </a:r>
            <a:r>
              <a:rPr lang="en-US" dirty="0"/>
              <a:t>i</a:t>
            </a:r>
            <a:r>
              <a:rPr lang="en-US" dirty="0" smtClean="0"/>
              <a:t>]; 0&lt;=</a:t>
            </a:r>
            <a:r>
              <a:rPr lang="en-US" dirty="0" err="1" smtClean="0"/>
              <a:t>i</a:t>
            </a:r>
            <a:r>
              <a:rPr lang="en-US" dirty="0" smtClean="0"/>
              <a:t>&lt;=|S|</a:t>
            </a:r>
          </a:p>
          <a:p>
            <a:r>
              <a:rPr lang="en-US" dirty="0" smtClean="0"/>
              <a:t>Suffix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string S </a:t>
            </a:r>
            <a:r>
              <a:rPr lang="en-US" dirty="0" err="1" smtClean="0"/>
              <a:t>dimana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..|S|]; 0&lt;=</a:t>
            </a:r>
            <a:r>
              <a:rPr lang="en-US" dirty="0" err="1" smtClean="0"/>
              <a:t>i</a:t>
            </a:r>
            <a:r>
              <a:rPr lang="en-US" dirty="0" smtClean="0"/>
              <a:t>&lt;=|S|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932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LCP (Longest Common Prefix)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substring.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SA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LCP[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adalah</a:t>
            </a:r>
            <a:r>
              <a:rPr lang="en-US" dirty="0" smtClean="0"/>
              <a:t> LCP </a:t>
            </a:r>
            <a:r>
              <a:rPr lang="en-US" dirty="0" err="1" smtClean="0"/>
              <a:t>dari</a:t>
            </a:r>
            <a:r>
              <a:rPr lang="en-US" dirty="0" smtClean="0"/>
              <a:t> SA[</a:t>
            </a:r>
            <a:r>
              <a:rPr lang="en-US" dirty="0" err="1" smtClean="0"/>
              <a:t>i</a:t>
            </a:r>
            <a:r>
              <a:rPr lang="en-US" dirty="0" smtClean="0"/>
              <a:t>] &amp; SA[</a:t>
            </a:r>
            <a:r>
              <a:rPr lang="en-US" dirty="0" err="1" smtClean="0"/>
              <a:t>i</a:t>
            </a:r>
            <a:r>
              <a:rPr lang="en-US" dirty="0" smtClean="0"/>
              <a:t>-]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94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LCP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13609956"/>
              </p:ext>
            </p:extLst>
          </p:nvPr>
        </p:nvGraphicFramePr>
        <p:xfrm>
          <a:off x="3747751" y="3200121"/>
          <a:ext cx="3902300" cy="2438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575"/>
                <a:gridCol w="975575"/>
                <a:gridCol w="975575"/>
                <a:gridCol w="975575"/>
              </a:tblGrid>
              <a:tr h="304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SA[i]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LCP[</a:t>
                      </a:r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Suffix[</a:t>
                      </a:r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~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ana$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anana$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banana$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6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nana$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3" marR="15243" marT="152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861424"/>
              </p:ext>
            </p:extLst>
          </p:nvPr>
        </p:nvGraphicFramePr>
        <p:xfrm>
          <a:off x="4288661" y="1989249"/>
          <a:ext cx="2659085" cy="689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3290"/>
                <a:gridCol w="224978"/>
                <a:gridCol w="220215"/>
                <a:gridCol w="224978"/>
                <a:gridCol w="220215"/>
                <a:gridCol w="224978"/>
                <a:gridCol w="220215"/>
                <a:gridCol w="220216"/>
              </a:tblGrid>
              <a:tr h="3447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7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S[</a:t>
                      </a:r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</a:rPr>
                        <a:t>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$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39" marR="17239" marT="1723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37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LCP </a:t>
            </a:r>
            <a:r>
              <a:rPr lang="en-US" dirty="0" err="1" smtClean="0"/>
              <a:t>dari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dan</a:t>
            </a:r>
            <a:r>
              <a:rPr lang="en-US" dirty="0" smtClean="0"/>
              <a:t> S[i-1]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LCP </a:t>
            </a:r>
            <a:r>
              <a:rPr lang="en-US" dirty="0" err="1" smtClean="0"/>
              <a:t>dari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dengan</a:t>
            </a:r>
            <a:r>
              <a:rPr lang="en-US" dirty="0" smtClean="0"/>
              <a:t> S[j]?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91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in O(N)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72" y="2160588"/>
            <a:ext cx="354269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26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Kegunaan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substring</a:t>
            </a:r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common substring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7709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dictionary yang </a:t>
            </a:r>
            <a:r>
              <a:rPr lang="en-US" dirty="0" err="1" smtClean="0"/>
              <a:t>berisikan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N </a:t>
            </a:r>
            <a:r>
              <a:rPr lang="en-US" dirty="0" err="1" smtClean="0"/>
              <a:t>buah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Keluarkan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prefix </a:t>
            </a:r>
            <a:r>
              <a:rPr lang="en-US" dirty="0" err="1" smtClean="0"/>
              <a:t>maksimum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 smtClean="0"/>
              <a:t> di dictionary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string 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character </a:t>
            </a:r>
            <a:r>
              <a:rPr lang="en-US" dirty="0" err="1" smtClean="0"/>
              <a:t>dari</a:t>
            </a:r>
            <a:r>
              <a:rPr lang="en-US" dirty="0" smtClean="0"/>
              <a:t> dictionary </a:t>
            </a:r>
            <a:r>
              <a:rPr lang="en-US" dirty="0" err="1" smtClean="0"/>
              <a:t>dan</a:t>
            </a:r>
            <a:r>
              <a:rPr lang="en-US" dirty="0" smtClean="0"/>
              <a:t> string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10^5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94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Dictionary = {“BANANA”,”MANGO”,”AVOCADO”}</a:t>
            </a:r>
          </a:p>
          <a:p>
            <a:pPr marL="0" indent="0">
              <a:buNone/>
            </a:pPr>
            <a:r>
              <a:rPr lang="en-US" dirty="0" smtClean="0"/>
              <a:t>String = {“BAN”,”GO”,”AVOC”,”CADO”,”BANANA”}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 =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6125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it With 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17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with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”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 string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err="1" smtClean="0"/>
              <a:t>Concat</a:t>
            </a:r>
            <a:r>
              <a:rPr lang="en-US" dirty="0" smtClean="0"/>
              <a:t> 2 string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SA &amp; LCP</a:t>
            </a:r>
          </a:p>
          <a:p>
            <a:r>
              <a:rPr lang="en-US" dirty="0" smtClean="0"/>
              <a:t>Dari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ama</a:t>
            </a:r>
            <a:r>
              <a:rPr lang="en-US" dirty="0" smtClean="0"/>
              <a:t> di </a:t>
            </a:r>
            <a:r>
              <a:rPr lang="en-US" dirty="0" err="1" smtClean="0"/>
              <a:t>tim</a:t>
            </a:r>
            <a:r>
              <a:rPr lang="en-US" dirty="0" smtClean="0"/>
              <a:t> 2 </a:t>
            </a:r>
            <a:r>
              <a:rPr lang="en-US" dirty="0" err="1" smtClean="0"/>
              <a:t>cari</a:t>
            </a:r>
            <a:r>
              <a:rPr lang="en-US" dirty="0" smtClean="0"/>
              <a:t> maximum LCP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” di </a:t>
            </a:r>
            <a:r>
              <a:rPr lang="en-US" dirty="0" err="1" smtClean="0"/>
              <a:t>tim</a:t>
            </a:r>
            <a:r>
              <a:rPr lang="en-US" dirty="0" smtClean="0"/>
              <a:t>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48575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49" y="2677319"/>
            <a:ext cx="4019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22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String S = “GATAGACA”</a:t>
            </a:r>
          </a:p>
          <a:p>
            <a:r>
              <a:rPr lang="en-US" dirty="0" smtClean="0"/>
              <a:t>Substring</a:t>
            </a:r>
          </a:p>
          <a:p>
            <a:pPr lvl="1"/>
            <a:r>
              <a:rPr lang="en-US" dirty="0" smtClean="0"/>
              <a:t>ATAGA</a:t>
            </a:r>
          </a:p>
          <a:p>
            <a:r>
              <a:rPr lang="en-US" dirty="0" smtClean="0"/>
              <a:t>Prefix</a:t>
            </a:r>
          </a:p>
          <a:p>
            <a:pPr lvl="1"/>
            <a:r>
              <a:rPr lang="en-US" dirty="0" smtClean="0"/>
              <a:t>GATAGA</a:t>
            </a:r>
          </a:p>
          <a:p>
            <a:pPr lvl="1"/>
            <a:r>
              <a:rPr lang="en-US" dirty="0" smtClean="0"/>
              <a:t>GATA</a:t>
            </a:r>
          </a:p>
          <a:p>
            <a:r>
              <a:rPr lang="en-US" dirty="0" smtClean="0"/>
              <a:t>Suffix</a:t>
            </a:r>
          </a:p>
          <a:p>
            <a:pPr lvl="1"/>
            <a:r>
              <a:rPr lang="en-US" dirty="0" smtClean="0"/>
              <a:t>ATAGACA</a:t>
            </a:r>
          </a:p>
          <a:p>
            <a:pPr lvl="1"/>
            <a:r>
              <a:rPr lang="en-US" dirty="0" smtClean="0"/>
              <a:t>GACA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7686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trie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trie</a:t>
            </a:r>
            <a:r>
              <a:rPr lang="en-US" dirty="0"/>
              <a:t> *next[26];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err="1"/>
              <a:t>trie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trie</a:t>
            </a:r>
            <a:r>
              <a:rPr lang="en-US" dirty="0"/>
              <a:t> * initialize(</a:t>
            </a:r>
            <a:r>
              <a:rPr lang="en-US" dirty="0" err="1"/>
              <a:t>trie</a:t>
            </a:r>
            <a:r>
              <a:rPr lang="en-US" dirty="0"/>
              <a:t> *node){</a:t>
            </a:r>
          </a:p>
          <a:p>
            <a:pPr marL="0" indent="0">
              <a:buNone/>
            </a:pPr>
            <a:r>
              <a:rPr lang="en-US" dirty="0"/>
              <a:t>	if(node == NULL)</a:t>
            </a:r>
          </a:p>
          <a:p>
            <a:pPr marL="0" indent="0">
              <a:buNone/>
            </a:pPr>
            <a:r>
              <a:rPr lang="en-US" dirty="0"/>
              <a:t>		node = (</a:t>
            </a:r>
            <a:r>
              <a:rPr lang="en-US" dirty="0" err="1"/>
              <a:t>trie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node-&gt;pre[0] = node-&gt;pre[1] = 0;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&lt;26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node-&gt;next[</a:t>
            </a:r>
            <a:r>
              <a:rPr lang="en-US" dirty="0" err="1"/>
              <a:t>i</a:t>
            </a:r>
            <a:r>
              <a:rPr lang="en-US" dirty="0"/>
              <a:t>] = NULL;</a:t>
            </a:r>
          </a:p>
          <a:p>
            <a:pPr marL="0" indent="0">
              <a:buNone/>
            </a:pPr>
            <a:r>
              <a:rPr lang="en-US" dirty="0"/>
              <a:t>	return node;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51872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trie</a:t>
            </a:r>
            <a:r>
              <a:rPr lang="en-US" dirty="0"/>
              <a:t>* add(</a:t>
            </a:r>
            <a:r>
              <a:rPr lang="en-US" dirty="0" err="1"/>
              <a:t>trie</a:t>
            </a:r>
            <a:r>
              <a:rPr lang="en-US" dirty="0"/>
              <a:t> *</a:t>
            </a:r>
            <a:r>
              <a:rPr lang="en-US" dirty="0" err="1"/>
              <a:t>iter</a:t>
            </a:r>
            <a:r>
              <a:rPr lang="en-US" dirty="0"/>
              <a:t> , char *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if(</a:t>
            </a:r>
            <a:r>
              <a:rPr lang="en-US" dirty="0" err="1"/>
              <a:t>str</a:t>
            </a:r>
            <a:r>
              <a:rPr lang="en-US" dirty="0"/>
              <a:t>[0]!='\0'){</a:t>
            </a:r>
          </a:p>
          <a:p>
            <a:pPr marL="0" indent="0">
              <a:buNone/>
            </a:pPr>
            <a:r>
              <a:rPr lang="en-US" dirty="0"/>
              <a:t>        char k = </a:t>
            </a:r>
            <a:r>
              <a:rPr lang="en-US" dirty="0" err="1"/>
              <a:t>str</a:t>
            </a:r>
            <a:r>
              <a:rPr lang="en-US" dirty="0"/>
              <a:t>[0];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index = k - 'A';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iter</a:t>
            </a:r>
            <a:r>
              <a:rPr lang="en-US" dirty="0"/>
              <a:t>-&gt;next[index]==NULL){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iter</a:t>
            </a:r>
            <a:r>
              <a:rPr lang="en-US" dirty="0"/>
              <a:t>-&gt;next[index]=initialize(</a:t>
            </a:r>
            <a:r>
              <a:rPr lang="en-US" dirty="0" err="1"/>
              <a:t>iter</a:t>
            </a:r>
            <a:r>
              <a:rPr lang="en-US" dirty="0"/>
              <a:t>-&gt;next[index]);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iter</a:t>
            </a:r>
            <a:r>
              <a:rPr lang="en-US" dirty="0"/>
              <a:t>-&gt;next[index] = add(</a:t>
            </a:r>
            <a:r>
              <a:rPr lang="en-US" dirty="0" err="1"/>
              <a:t>iter</a:t>
            </a:r>
            <a:r>
              <a:rPr lang="en-US" dirty="0"/>
              <a:t>-&gt;next[index],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iter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83473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Kegunaan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Pencarian</a:t>
            </a:r>
            <a:r>
              <a:rPr lang="en-US" dirty="0" smtClean="0"/>
              <a:t> string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dictionary</a:t>
            </a:r>
          </a:p>
          <a:p>
            <a:pPr marL="0" indent="0">
              <a:buNone/>
            </a:pP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O(N)</a:t>
            </a:r>
          </a:p>
          <a:p>
            <a:pPr marL="0" indent="0">
              <a:buNone/>
            </a:pPr>
            <a:r>
              <a:rPr lang="en-US" dirty="0" smtClean="0"/>
              <a:t>Build TRIE O(N)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488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Suffix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Suffix Array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menyimpan</a:t>
            </a:r>
            <a:r>
              <a:rPr lang="en-US" dirty="0" smtClean="0"/>
              <a:t> suffix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string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lexicography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025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737" y="1690688"/>
            <a:ext cx="2142935" cy="888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61" y="2855273"/>
            <a:ext cx="1110802" cy="3040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71" y="2857633"/>
            <a:ext cx="1122314" cy="3038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4868" y="1950482"/>
            <a:ext cx="122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 =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6032" y="4191017"/>
            <a:ext cx="216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Array String S 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1492" y="4191017"/>
            <a:ext cx="216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String S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08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SPOJ Problem Set (classical)</a:t>
            </a:r>
            <a:br>
              <a:rPr lang="en-US" dirty="0" smtClean="0"/>
            </a:br>
            <a:r>
              <a:rPr lang="en-US" dirty="0" smtClean="0"/>
              <a:t>10419. Polish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String S.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Suffix 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Ukuran</a:t>
            </a:r>
            <a:r>
              <a:rPr lang="en-US" dirty="0" smtClean="0"/>
              <a:t> suffix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Suffix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leksikografi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Constraint</a:t>
            </a:r>
          </a:p>
          <a:p>
            <a:r>
              <a:rPr lang="en-US" dirty="0" smtClean="0"/>
              <a:t>|S|&lt;=10^5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di mod </a:t>
            </a:r>
            <a:r>
              <a:rPr lang="en-US" dirty="0"/>
              <a:t>10^9 + 7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7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Gimana</a:t>
            </a:r>
            <a:r>
              <a:rPr lang="en-US" dirty="0" smtClean="0"/>
              <a:t> </a:t>
            </a:r>
            <a:r>
              <a:rPr lang="en-US" dirty="0" err="1" smtClean="0"/>
              <a:t>Solusinya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94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 = ABACA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7696691"/>
              </p:ext>
            </p:extLst>
          </p:nvPr>
        </p:nvGraphicFramePr>
        <p:xfrm>
          <a:off x="2537138" y="2859108"/>
          <a:ext cx="1197734" cy="2131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6"/>
                <a:gridCol w="974428"/>
              </a:tblGrid>
              <a:tr h="30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8790429"/>
              </p:ext>
            </p:extLst>
          </p:nvPr>
        </p:nvGraphicFramePr>
        <p:xfrm>
          <a:off x="7988031" y="2865281"/>
          <a:ext cx="1205062" cy="214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672"/>
                <a:gridCol w="980390"/>
              </a:tblGrid>
              <a:tr h="30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7430" y="3631962"/>
            <a:ext cx="109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S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631962"/>
            <a:ext cx="16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Array S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7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6141019"/>
              </p:ext>
            </p:extLst>
          </p:nvPr>
        </p:nvGraphicFramePr>
        <p:xfrm>
          <a:off x="2086972" y="2859108"/>
          <a:ext cx="1197734" cy="2131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6"/>
                <a:gridCol w="974428"/>
              </a:tblGrid>
              <a:tr h="304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BACA$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50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5" marR="15225" marT="152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6633759"/>
              </p:ext>
            </p:extLst>
          </p:nvPr>
        </p:nvGraphicFramePr>
        <p:xfrm>
          <a:off x="5742591" y="2844584"/>
          <a:ext cx="1868031" cy="2144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517"/>
                <a:gridCol w="829994"/>
                <a:gridCol w="731520"/>
              </a:tblGrid>
              <a:tr h="30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Suffix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SA[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BACA$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CA$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18" marR="15318" marT="153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264" y="3631962"/>
            <a:ext cx="109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S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8388" y="3611265"/>
            <a:ext cx="16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Array S =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434497" y="4437664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374534" y="3514451"/>
            <a:ext cx="349711" cy="193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0173903"/>
              </p:ext>
            </p:extLst>
          </p:nvPr>
        </p:nvGraphicFramePr>
        <p:xfrm>
          <a:off x="9167933" y="2912841"/>
          <a:ext cx="1199955" cy="2135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20"/>
                <a:gridCol w="976235"/>
              </a:tblGrid>
              <a:tr h="305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07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54" marR="15254" marT="152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20445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2433</TotalTime>
  <Words>1129</Words>
  <Application>Microsoft Office PowerPoint</Application>
  <PresentationFormat>Custom</PresentationFormat>
  <Paragraphs>464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Facet</vt:lpstr>
      <vt:lpstr>Suffix Array</vt:lpstr>
      <vt:lpstr>Istilah Umum pada String</vt:lpstr>
      <vt:lpstr>Contoh</vt:lpstr>
      <vt:lpstr>Apa itu Suffix Array?</vt:lpstr>
      <vt:lpstr>Contoh</vt:lpstr>
      <vt:lpstr>SPOJ Problem Set (classical) 10419. Polish Language</vt:lpstr>
      <vt:lpstr>Gimana Solusinya?</vt:lpstr>
      <vt:lpstr>Contoh case</vt:lpstr>
      <vt:lpstr>Slide 9</vt:lpstr>
      <vt:lpstr>Slide 10</vt:lpstr>
      <vt:lpstr>Slide 11</vt:lpstr>
      <vt:lpstr>Slide 12</vt:lpstr>
      <vt:lpstr>Slide 13</vt:lpstr>
      <vt:lpstr>Gimana Cara Buatnya?</vt:lpstr>
      <vt:lpstr>SA O(n^2 log n)</vt:lpstr>
      <vt:lpstr>SA O(n log n)</vt:lpstr>
      <vt:lpstr>Kegunaan</vt:lpstr>
      <vt:lpstr>Exercise</vt:lpstr>
      <vt:lpstr>SA+LCP</vt:lpstr>
      <vt:lpstr>LCP</vt:lpstr>
      <vt:lpstr>Contoh LCP</vt:lpstr>
      <vt:lpstr>LCP</vt:lpstr>
      <vt:lpstr>How to build in O(N)</vt:lpstr>
      <vt:lpstr>Kegunaan </vt:lpstr>
      <vt:lpstr>Exercise</vt:lpstr>
      <vt:lpstr>Example</vt:lpstr>
      <vt:lpstr>How to Solve it With SA?</vt:lpstr>
      <vt:lpstr>Solve with SA</vt:lpstr>
      <vt:lpstr>Other Solution</vt:lpstr>
      <vt:lpstr>TRIE</vt:lpstr>
      <vt:lpstr>TRIE</vt:lpstr>
      <vt:lpstr>Kegunaan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Array</dc:title>
  <dc:creator>tracy filbert</dc:creator>
  <cp:lastModifiedBy>admin</cp:lastModifiedBy>
  <cp:revision>43</cp:revision>
  <dcterms:created xsi:type="dcterms:W3CDTF">2015-03-06T03:34:40Z</dcterms:created>
  <dcterms:modified xsi:type="dcterms:W3CDTF">2015-03-12T10:10:41Z</dcterms:modified>
</cp:coreProperties>
</file>