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871" r:id="rId2"/>
    <p:sldId id="840" r:id="rId3"/>
    <p:sldId id="900" r:id="rId4"/>
    <p:sldId id="943" r:id="rId5"/>
    <p:sldId id="944" r:id="rId6"/>
    <p:sldId id="945" r:id="rId7"/>
    <p:sldId id="946" r:id="rId8"/>
    <p:sldId id="948" r:id="rId9"/>
    <p:sldId id="949" r:id="rId10"/>
    <p:sldId id="950" r:id="rId11"/>
    <p:sldId id="951" r:id="rId12"/>
    <p:sldId id="952" r:id="rId13"/>
    <p:sldId id="954" r:id="rId14"/>
    <p:sldId id="960" r:id="rId15"/>
    <p:sldId id="955" r:id="rId16"/>
    <p:sldId id="953" r:id="rId17"/>
    <p:sldId id="956" r:id="rId18"/>
    <p:sldId id="957" r:id="rId19"/>
    <p:sldId id="958" r:id="rId20"/>
    <p:sldId id="959" r:id="rId21"/>
    <p:sldId id="869" r:id="rId22"/>
    <p:sldId id="868" r:id="rId2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6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CC66FF"/>
    <a:srgbClr val="CC3399"/>
    <a:srgbClr val="000099"/>
    <a:srgbClr val="003399"/>
    <a:srgbClr val="66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1071" autoAdjust="0"/>
  </p:normalViewPr>
  <p:slideViewPr>
    <p:cSldViewPr>
      <p:cViewPr varScale="1">
        <p:scale>
          <a:sx n="63" d="100"/>
          <a:sy n="63" d="100"/>
        </p:scale>
        <p:origin x="5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302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9256C25-B734-4A8C-8BA4-852972D2E4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7" tIns="48325" rIns="96647" bIns="48325" numCol="1" anchor="ctr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43A509D-1F13-40B2-A9F6-1063F051CE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7" tIns="48325" rIns="96647" bIns="48325" numCol="1" anchor="ctr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A69582F4-E2CE-49CD-BB17-C53D50891C6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70238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7" tIns="48325" rIns="96647" bIns="48325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FC125D63-562B-4F2A-986C-4F7ADF28F0B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09075"/>
            <a:ext cx="3170237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fld id="{AAB48E11-5E66-4CE5-B275-F74E69A3D60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96EC13C-1FBC-4796-8B35-46545D8F1D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E01DA73-D6B1-48C0-8302-BD40AA779C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CF48F96-ACF8-406C-9C2B-96AAE5F591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7138" y="712788"/>
            <a:ext cx="4857750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E3A7E66E-4777-4899-A032-7D37D74AE5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94225"/>
            <a:ext cx="5365750" cy="4278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0734F00C-DFD6-44AF-97ED-402F37441D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70238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0B538D24-27D6-450A-869A-74EA94BEC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09075"/>
            <a:ext cx="317023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fld id="{9F102C89-CCE0-49D7-AE27-C4643CD726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611355-0A82-4FB8-95E0-B48DEFA88C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F77D42-3DAD-41CE-8D56-53CC751654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223F1-978D-4959-AC05-6C6EFAF84E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1990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4DB9F6-CE2D-4342-AF24-4815A2346F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481F99-1FD7-410F-B18A-54892E2C9D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2AD19-3F5E-4905-A4E6-F721D0156C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8498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422275"/>
            <a:ext cx="1947863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22275"/>
            <a:ext cx="5692775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A090EE-6457-4433-8BD3-DF30B57EC3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9240A3-3C70-40EE-BF7F-E8466C4760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6208A-2BDA-4722-89C7-F381E3AEF8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0870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87A866-5563-4906-81A2-C7CB84C5DC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B6FD8A-A327-4714-9AF3-C87571492B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4F82F-8D55-4925-A818-B880815CCF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752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B6A7FA-1623-44F0-82F6-D39B02F191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E11C96-AD11-4B45-BA00-37EC05D532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4BF19-C07B-43EA-AED9-ECA339585A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2362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1F237-44C1-4229-8168-1C0280F556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BE01B-A0D5-402B-A8B2-DBE0194F70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13899-AFF6-4F7F-98DD-7FD942DA8F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3618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2F0D89-B333-4E79-AF45-7EDD312958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C75AAC-B15C-4E37-AF0F-D8E5F001F2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BB421-6F7E-4BD5-99B3-EA4E1739EB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9678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47084F-4D8A-4A7F-AC8E-36B5DE7BAB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43930C-489C-4747-8015-CFE847B474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4E35-C30C-4C8A-9451-30259CB180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8313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91C2C3E-643A-462C-8B32-BDB3E546AB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91422FA-8650-45B1-866D-E840CF99AF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C2FAA-7910-4578-9043-D6ED291B7E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83148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1E159-6F4E-4F5A-9C69-6744F6E14F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3F26BC-D2AE-4503-83D4-7515762F0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16E98-ED07-4DD8-878E-4481895D89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2914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ADD45E-FBBD-4AA9-BEE1-D5AE5B2751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7D03D-D987-48A9-A21C-4E64670F99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3B8F0-FFC8-4F1F-961C-B82D2FB0CE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1072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A7B65B-AB89-48AF-854E-D9130D633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87338"/>
            <a:ext cx="8375650" cy="58578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B833BFD9-18E0-40B0-9D1A-4559B137D4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D5D9821E-A2F7-41CF-A8F8-E406C399F5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fld id="{44B94B17-7122-47F2-B344-C9832AE44DD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A44A6FB9-58B2-4C1C-8C98-7654B1DED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422275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F0194F7D-7DD5-4B9D-8766-6BE36929D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65250"/>
            <a:ext cx="7772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 bbbbbbbbbbb bbbbbbbbbb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10000"/>
        </a:spcAft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>
            <a:extLst>
              <a:ext uri="{FF2B5EF4-FFF2-40B4-BE49-F238E27FC236}">
                <a16:creationId xmlns:a16="http://schemas.microsoft.com/office/drawing/2014/main" id="{7E3BA66A-6F1C-423D-B583-F3CA74AF7E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dirty="0"/>
              <a:t>CS4231</a:t>
            </a:r>
            <a:br>
              <a:rPr lang="en-US" dirty="0"/>
            </a:br>
            <a:r>
              <a:rPr lang="en-US" dirty="0"/>
              <a:t>Parallel and Distributed Algorithms</a:t>
            </a:r>
            <a:br>
              <a:rPr lang="en-US" dirty="0"/>
            </a:br>
            <a:endParaRPr lang="en-US" sz="28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81B3B7-A953-44F5-890D-1A98D5DE45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971800"/>
          </a:xfrm>
        </p:spPr>
        <p:txBody>
          <a:bodyPr/>
          <a:lstStyle/>
          <a:p>
            <a:r>
              <a:rPr lang="en-US" altLang="en-US"/>
              <a:t>Lecture 4</a:t>
            </a:r>
          </a:p>
          <a:p>
            <a:endParaRPr lang="en-US" altLang="en-US"/>
          </a:p>
          <a:p>
            <a:r>
              <a:rPr lang="en-US" altLang="en-US"/>
              <a:t>Instructor: Haifeng YU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2F67B715-FABB-4BDE-A7FD-B6CD6B491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2B42B558-B718-4BC2-8F21-691CE0EBBE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586B77F-455D-4FFD-9595-76684901646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5154" name="Rectangle 2">
            <a:extLst>
              <a:ext uri="{FF2B5EF4-FFF2-40B4-BE49-F238E27FC236}">
                <a16:creationId xmlns:a16="http://schemas.microsoft.com/office/drawing/2014/main" id="{AADED960-9E99-4C8D-A673-032CBA926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Logical Clock Properties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4D408ED3-8072-41D4-8197-5554225A3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7772400" cy="2139950"/>
          </a:xfrm>
        </p:spPr>
        <p:txBody>
          <a:bodyPr/>
          <a:lstStyle/>
          <a:p>
            <a:r>
              <a:rPr lang="en-US" altLang="en-US"/>
              <a:t>Theorem: </a:t>
            </a:r>
          </a:p>
          <a:p>
            <a:pPr lvl="1"/>
            <a:r>
              <a:rPr lang="en-US" altLang="en-US"/>
              <a:t>Event s happens before t 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</a:t>
            </a:r>
            <a:r>
              <a:rPr lang="en-US" altLang="en-US"/>
              <a:t> the logical clock value of s is smaller than the logical clock value of t.</a:t>
            </a:r>
          </a:p>
          <a:p>
            <a:r>
              <a:rPr lang="en-US" altLang="en-US"/>
              <a:t>The reverse may not be true</a:t>
            </a:r>
          </a:p>
        </p:txBody>
      </p:sp>
      <p:sp>
        <p:nvSpPr>
          <p:cNvPr id="11270" name="Oval 4">
            <a:extLst>
              <a:ext uri="{FF2B5EF4-FFF2-40B4-BE49-F238E27FC236}">
                <a16:creationId xmlns:a16="http://schemas.microsoft.com/office/drawing/2014/main" id="{AC77C0BB-EBED-421A-A656-F6FDE7B3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1" name="Oval 5">
            <a:extLst>
              <a:ext uri="{FF2B5EF4-FFF2-40B4-BE49-F238E27FC236}">
                <a16:creationId xmlns:a16="http://schemas.microsoft.com/office/drawing/2014/main" id="{26A4340F-1AF7-4FD7-8A16-2B36717A8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2" name="Oval 6">
            <a:extLst>
              <a:ext uri="{FF2B5EF4-FFF2-40B4-BE49-F238E27FC236}">
                <a16:creationId xmlns:a16="http://schemas.microsoft.com/office/drawing/2014/main" id="{8E3A8EEF-2D82-4D5F-8299-D47D6A986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3" name="Oval 7">
            <a:extLst>
              <a:ext uri="{FF2B5EF4-FFF2-40B4-BE49-F238E27FC236}">
                <a16:creationId xmlns:a16="http://schemas.microsoft.com/office/drawing/2014/main" id="{DA475453-6299-4780-9A2B-0CDBD8104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4" name="Line 8">
            <a:extLst>
              <a:ext uri="{FF2B5EF4-FFF2-40B4-BE49-F238E27FC236}">
                <a16:creationId xmlns:a16="http://schemas.microsoft.com/office/drawing/2014/main" id="{FA955932-AA20-42D9-9504-59289EEAB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267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75" name="Oval 9">
            <a:extLst>
              <a:ext uri="{FF2B5EF4-FFF2-40B4-BE49-F238E27FC236}">
                <a16:creationId xmlns:a16="http://schemas.microsoft.com/office/drawing/2014/main" id="{F9987C98-A936-40A6-90DC-DB1E5F55A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6" name="Oval 10">
            <a:extLst>
              <a:ext uri="{FF2B5EF4-FFF2-40B4-BE49-F238E27FC236}">
                <a16:creationId xmlns:a16="http://schemas.microsoft.com/office/drawing/2014/main" id="{FF10F20D-3886-4D9B-9867-2B96C3AB1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7" name="Oval 11">
            <a:extLst>
              <a:ext uri="{FF2B5EF4-FFF2-40B4-BE49-F238E27FC236}">
                <a16:creationId xmlns:a16="http://schemas.microsoft.com/office/drawing/2014/main" id="{71688F91-0C22-4D2F-945C-04BDEF39D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8" name="Oval 12">
            <a:extLst>
              <a:ext uri="{FF2B5EF4-FFF2-40B4-BE49-F238E27FC236}">
                <a16:creationId xmlns:a16="http://schemas.microsoft.com/office/drawing/2014/main" id="{E0CF0CD5-41F9-4C7D-B05A-C95EE63CB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79" name="Line 13">
            <a:extLst>
              <a:ext uri="{FF2B5EF4-FFF2-40B4-BE49-F238E27FC236}">
                <a16:creationId xmlns:a16="http://schemas.microsoft.com/office/drawing/2014/main" id="{CF78DCBC-7610-4804-8A4C-6BF47F7BE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80" name="Oval 14">
            <a:extLst>
              <a:ext uri="{FF2B5EF4-FFF2-40B4-BE49-F238E27FC236}">
                <a16:creationId xmlns:a16="http://schemas.microsoft.com/office/drawing/2014/main" id="{E76B7542-B924-435C-A4AC-3D951CCA0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81" name="Oval 15">
            <a:extLst>
              <a:ext uri="{FF2B5EF4-FFF2-40B4-BE49-F238E27FC236}">
                <a16:creationId xmlns:a16="http://schemas.microsoft.com/office/drawing/2014/main" id="{B0AA5D4A-1CF6-4616-8854-654EA0AFF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82" name="Line 17">
            <a:extLst>
              <a:ext uri="{FF2B5EF4-FFF2-40B4-BE49-F238E27FC236}">
                <a16:creationId xmlns:a16="http://schemas.microsoft.com/office/drawing/2014/main" id="{E1185D35-E0CE-4E93-A503-B3661E4B3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83" name="Text Box 18">
            <a:extLst>
              <a:ext uri="{FF2B5EF4-FFF2-40B4-BE49-F238E27FC236}">
                <a16:creationId xmlns:a16="http://schemas.microsoft.com/office/drawing/2014/main" id="{DD6F43C1-62D4-4EC5-A8B9-FD017C02F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49713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user1 (process1)</a:t>
            </a:r>
          </a:p>
        </p:txBody>
      </p:sp>
      <p:sp>
        <p:nvSpPr>
          <p:cNvPr id="11284" name="Text Box 19">
            <a:extLst>
              <a:ext uri="{FF2B5EF4-FFF2-40B4-BE49-F238E27FC236}">
                <a16:creationId xmlns:a16="http://schemas.microsoft.com/office/drawing/2014/main" id="{7BDFC2E2-45D2-4426-A122-96437E52F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4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user2 (process2)</a:t>
            </a:r>
          </a:p>
        </p:txBody>
      </p:sp>
      <p:sp>
        <p:nvSpPr>
          <p:cNvPr id="11285" name="Text Box 20">
            <a:extLst>
              <a:ext uri="{FF2B5EF4-FFF2-40B4-BE49-F238E27FC236}">
                <a16:creationId xmlns:a16="http://schemas.microsoft.com/office/drawing/2014/main" id="{FF9A0A5A-BA65-4B01-A9B8-53D870CD5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46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user3 (process3)</a:t>
            </a:r>
          </a:p>
        </p:txBody>
      </p:sp>
      <p:sp>
        <p:nvSpPr>
          <p:cNvPr id="11286" name="Line 21">
            <a:extLst>
              <a:ext uri="{FF2B5EF4-FFF2-40B4-BE49-F238E27FC236}">
                <a16:creationId xmlns:a16="http://schemas.microsoft.com/office/drawing/2014/main" id="{E3711A04-AC63-444B-A7D1-D9E2B84F9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C1347013-3CB0-4B59-8040-65CDC34273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105400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288" name="Text Box 24">
            <a:extLst>
              <a:ext uri="{FF2B5EF4-FFF2-40B4-BE49-F238E27FC236}">
                <a16:creationId xmlns:a16="http://schemas.microsoft.com/office/drawing/2014/main" id="{42CE1555-1093-419A-83E5-DE0B084E4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1289" name="Text Box 25">
            <a:extLst>
              <a:ext uri="{FF2B5EF4-FFF2-40B4-BE49-F238E27FC236}">
                <a16:creationId xmlns:a16="http://schemas.microsoft.com/office/drawing/2014/main" id="{A9CF0FD1-4D11-42C2-A8A1-DD1289C2E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3810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11290" name="Text Box 26">
            <a:extLst>
              <a:ext uri="{FF2B5EF4-FFF2-40B4-BE49-F238E27FC236}">
                <a16:creationId xmlns:a16="http://schemas.microsoft.com/office/drawing/2014/main" id="{C7D9A4BE-A584-4AC6-A1C2-F0AD563C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3" y="3810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1291" name="Text Box 27">
            <a:extLst>
              <a:ext uri="{FF2B5EF4-FFF2-40B4-BE49-F238E27FC236}">
                <a16:creationId xmlns:a16="http://schemas.microsoft.com/office/drawing/2014/main" id="{283E66EE-5CAD-43AF-A503-50782ACED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10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11292" name="Text Box 28">
            <a:extLst>
              <a:ext uri="{FF2B5EF4-FFF2-40B4-BE49-F238E27FC236}">
                <a16:creationId xmlns:a16="http://schemas.microsoft.com/office/drawing/2014/main" id="{567BBEB6-18D4-46DD-B596-AB2B47D05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556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1293" name="Text Box 29">
            <a:extLst>
              <a:ext uri="{FF2B5EF4-FFF2-40B4-BE49-F238E27FC236}">
                <a16:creationId xmlns:a16="http://schemas.microsoft.com/office/drawing/2014/main" id="{3D4C23FC-924D-4FE3-9845-728DEECC3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4556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11294" name="Text Box 30">
            <a:extLst>
              <a:ext uri="{FF2B5EF4-FFF2-40B4-BE49-F238E27FC236}">
                <a16:creationId xmlns:a16="http://schemas.microsoft.com/office/drawing/2014/main" id="{FDA83C89-9228-4F33-81B9-AFB981962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63" y="45561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1295" name="Text Box 31">
            <a:extLst>
              <a:ext uri="{FF2B5EF4-FFF2-40B4-BE49-F238E27FC236}">
                <a16:creationId xmlns:a16="http://schemas.microsoft.com/office/drawing/2014/main" id="{575B76FA-AD40-4A0A-8A1C-BA2772143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533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1296" name="Text Box 32">
            <a:extLst>
              <a:ext uri="{FF2B5EF4-FFF2-40B4-BE49-F238E27FC236}">
                <a16:creationId xmlns:a16="http://schemas.microsoft.com/office/drawing/2014/main" id="{5820FB8D-F226-4C6E-A85E-B85ED79B9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463" y="533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11297" name="Text Box 34">
            <a:extLst>
              <a:ext uri="{FF2B5EF4-FFF2-40B4-BE49-F238E27FC236}">
                <a16:creationId xmlns:a16="http://schemas.microsoft.com/office/drawing/2014/main" id="{FC7E9F36-E6B0-447D-8A0F-BA4ECA91D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72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1298" name="Oval 37">
            <a:extLst>
              <a:ext uri="{FF2B5EF4-FFF2-40B4-BE49-F238E27FC236}">
                <a16:creationId xmlns:a16="http://schemas.microsoft.com/office/drawing/2014/main" id="{A9FCF3CD-6B02-4461-A454-E94925E13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762000" cy="1524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99" name="Line 38">
            <a:extLst>
              <a:ext uri="{FF2B5EF4-FFF2-40B4-BE49-F238E27FC236}">
                <a16:creationId xmlns:a16="http://schemas.microsoft.com/office/drawing/2014/main" id="{52840B88-E8D8-471D-8C67-E11349D50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95600"/>
            <a:ext cx="160020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1300" name="Oval 23">
            <a:extLst>
              <a:ext uri="{FF2B5EF4-FFF2-40B4-BE49-F238E27FC236}">
                <a16:creationId xmlns:a16="http://schemas.microsoft.com/office/drawing/2014/main" id="{8E245829-2B14-4ED6-A25D-73794E28D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301" name="Text Box 52">
            <a:extLst>
              <a:ext uri="{FF2B5EF4-FFF2-40B4-BE49-F238E27FC236}">
                <a16:creationId xmlns:a16="http://schemas.microsoft.com/office/drawing/2014/main" id="{3147E787-B83D-4073-948E-FC71B442F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563" y="5394325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3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1EA59D84-E4D4-4D32-89C7-DF813E6479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BC30FCE0-C7D7-4639-8691-2D474720B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DCD3EF8-0AD1-4C5E-8225-9E77605964B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6178" name="Rectangle 2">
            <a:extLst>
              <a:ext uri="{FF2B5EF4-FFF2-40B4-BE49-F238E27FC236}">
                <a16:creationId xmlns:a16="http://schemas.microsoft.com/office/drawing/2014/main" id="{39C00DA6-E6A6-4FAE-9381-BD6ADFFF0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“Clock” 2: Vector Clocks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7EA30B4C-DF03-4738-AF81-A015A33E8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16013"/>
            <a:ext cx="7772400" cy="4675187"/>
          </a:xfrm>
        </p:spPr>
        <p:txBody>
          <a:bodyPr/>
          <a:lstStyle/>
          <a:p>
            <a:r>
              <a:rPr lang="en-US" altLang="en-US"/>
              <a:t>Logical clock:</a:t>
            </a:r>
          </a:p>
          <a:p>
            <a:pPr lvl="1"/>
            <a:r>
              <a:rPr lang="en-US" altLang="en-US"/>
              <a:t>Event s happens before event t 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</a:t>
            </a:r>
            <a:r>
              <a:rPr lang="en-US" altLang="en-US"/>
              <a:t> the logical clock value of s is smaller than the logical clock value of t.</a:t>
            </a:r>
          </a:p>
          <a:p>
            <a:r>
              <a:rPr lang="en-US" altLang="en-US"/>
              <a:t>Vector clock:</a:t>
            </a:r>
          </a:p>
          <a:p>
            <a:pPr lvl="1"/>
            <a:r>
              <a:rPr lang="en-US" altLang="en-US"/>
              <a:t>Event s happens before event t 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</a:t>
            </a:r>
            <a:r>
              <a:rPr lang="en-US" altLang="en-US"/>
              <a:t> the vector clock value of s is “smaller” than the vector clock value of t.</a:t>
            </a:r>
          </a:p>
          <a:p>
            <a:r>
              <a:rPr lang="en-US" altLang="en-US"/>
              <a:t>Each event has a vector of </a:t>
            </a:r>
            <a:r>
              <a:rPr lang="en-US" altLang="en-US" i="1"/>
              <a:t>n</a:t>
            </a:r>
            <a:r>
              <a:rPr lang="en-US" altLang="en-US"/>
              <a:t> integers as its vector clock value</a:t>
            </a:r>
          </a:p>
          <a:p>
            <a:pPr lvl="1"/>
            <a:r>
              <a:rPr lang="en-US" altLang="en-US"/>
              <a:t>v1 = v2 if all n fields same</a:t>
            </a:r>
          </a:p>
          <a:p>
            <a:pPr lvl="1"/>
            <a:r>
              <a:rPr lang="en-US" altLang="en-US"/>
              <a:t>v1 </a:t>
            </a:r>
            <a:r>
              <a:rPr lang="en-US" altLang="en-US">
                <a:sym typeface="Symbol" panose="05050102010706020507" pitchFamily="18" charset="2"/>
              </a:rPr>
              <a:t> v2 if every field in v1 is less than or equal to the corresponding field in v2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v1 &lt; v2 if </a:t>
            </a:r>
            <a:r>
              <a:rPr lang="en-US" altLang="en-US"/>
              <a:t>v1 </a:t>
            </a:r>
            <a:r>
              <a:rPr lang="en-US" altLang="en-US">
                <a:sym typeface="Symbol" panose="05050102010706020507" pitchFamily="18" charset="2"/>
              </a:rPr>
              <a:t> v2 and v1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≠ v2</a:t>
            </a:r>
          </a:p>
          <a:p>
            <a:endParaRPr lang="en-US" altLang="en-US"/>
          </a:p>
        </p:txBody>
      </p:sp>
      <p:sp>
        <p:nvSpPr>
          <p:cNvPr id="12294" name="Text Box 4">
            <a:extLst>
              <a:ext uri="{FF2B5EF4-FFF2-40B4-BE49-F238E27FC236}">
                <a16:creationId xmlns:a16="http://schemas.microsoft.com/office/drawing/2014/main" id="{37EAC9AF-A5BB-4495-94A9-D9844F04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81600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u="sng">
                <a:solidFill>
                  <a:schemeClr val="hlink"/>
                </a:solidFill>
              </a:rPr>
              <a:t>Relation “&lt;“ here is not a total order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0B337097-AF05-402C-84D4-BA7DD1C18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028C24E2-4128-458C-B471-49E606B22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3FD5825-422D-4C0C-80BD-B2DD82FBEA0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7202" name="Rectangle 2">
            <a:extLst>
              <a:ext uri="{FF2B5EF4-FFF2-40B4-BE49-F238E27FC236}">
                <a16:creationId xmlns:a16="http://schemas.microsoft.com/office/drawing/2014/main" id="{2CF4C7FC-1095-461D-81EE-558DDABB0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Vector Clock Protocol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D9664D3-F39D-4AC5-B565-208B20850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4250"/>
            <a:ext cx="7772400" cy="2063750"/>
          </a:xfrm>
        </p:spPr>
        <p:txBody>
          <a:bodyPr/>
          <a:lstStyle/>
          <a:p>
            <a:r>
              <a:rPr lang="en-US" altLang="en-US" sz="2000"/>
              <a:t>Each process i has a local vector C</a:t>
            </a:r>
          </a:p>
          <a:p>
            <a:r>
              <a:rPr lang="en-US" altLang="en-US" sz="2000"/>
              <a:t>Increment C[i] at each “local computation” and “send” event</a:t>
            </a:r>
          </a:p>
          <a:p>
            <a:r>
              <a:rPr lang="en-US" altLang="en-US" sz="2000"/>
              <a:t>When sending a message, vector clock value V is attached to the message. At each “receive” event, C = pairwise-max(C,  V); C[i]++; </a:t>
            </a:r>
          </a:p>
        </p:txBody>
      </p:sp>
      <p:sp>
        <p:nvSpPr>
          <p:cNvPr id="13318" name="Oval 4">
            <a:extLst>
              <a:ext uri="{FF2B5EF4-FFF2-40B4-BE49-F238E27FC236}">
                <a16:creationId xmlns:a16="http://schemas.microsoft.com/office/drawing/2014/main" id="{36372F9B-3F9A-410A-867A-95286698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19" name="Oval 6">
            <a:extLst>
              <a:ext uri="{FF2B5EF4-FFF2-40B4-BE49-F238E27FC236}">
                <a16:creationId xmlns:a16="http://schemas.microsoft.com/office/drawing/2014/main" id="{483A77E1-E774-4FF4-9D29-DC17CA00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20" name="Oval 7">
            <a:extLst>
              <a:ext uri="{FF2B5EF4-FFF2-40B4-BE49-F238E27FC236}">
                <a16:creationId xmlns:a16="http://schemas.microsoft.com/office/drawing/2014/main" id="{01B3C9EA-3DC9-428C-A004-BF2C0B0C5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21" name="Line 8">
            <a:extLst>
              <a:ext uri="{FF2B5EF4-FFF2-40B4-BE49-F238E27FC236}">
                <a16:creationId xmlns:a16="http://schemas.microsoft.com/office/drawing/2014/main" id="{C5097DFC-BBD1-4FE6-A92B-FEF9001F5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267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3322" name="Oval 9">
            <a:extLst>
              <a:ext uri="{FF2B5EF4-FFF2-40B4-BE49-F238E27FC236}">
                <a16:creationId xmlns:a16="http://schemas.microsoft.com/office/drawing/2014/main" id="{742CD127-D5E7-4F54-BD67-F761AF1FF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23" name="Oval 10">
            <a:extLst>
              <a:ext uri="{FF2B5EF4-FFF2-40B4-BE49-F238E27FC236}">
                <a16:creationId xmlns:a16="http://schemas.microsoft.com/office/drawing/2014/main" id="{096A74FD-891E-48C0-B256-01867712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24" name="Oval 11">
            <a:extLst>
              <a:ext uri="{FF2B5EF4-FFF2-40B4-BE49-F238E27FC236}">
                <a16:creationId xmlns:a16="http://schemas.microsoft.com/office/drawing/2014/main" id="{2AD6B600-1E5B-4691-BF38-CF6092F17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BF1963DF-E4B6-491E-920B-D237A116E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3326" name="Oval 14">
            <a:extLst>
              <a:ext uri="{FF2B5EF4-FFF2-40B4-BE49-F238E27FC236}">
                <a16:creationId xmlns:a16="http://schemas.microsoft.com/office/drawing/2014/main" id="{4B68E097-4F0D-4323-8563-DEF9AEF9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27FF2074-A050-4C90-A5BA-02F9F2CBF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28" name="Oval 16">
            <a:extLst>
              <a:ext uri="{FF2B5EF4-FFF2-40B4-BE49-F238E27FC236}">
                <a16:creationId xmlns:a16="http://schemas.microsoft.com/office/drawing/2014/main" id="{F64961D2-8440-4539-ADDC-67FB51C94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5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F3D36675-B0A4-41CC-8A53-2AC2BBD5B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485430B3-F852-492A-A0CB-E2A7EF590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49713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user1 (process1)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36E7AC30-1248-45EE-BFC7-62E70023D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4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user2 (process2)</a:t>
            </a:r>
          </a:p>
        </p:txBody>
      </p:sp>
      <p:sp>
        <p:nvSpPr>
          <p:cNvPr id="13332" name="Text Box 20">
            <a:extLst>
              <a:ext uri="{FF2B5EF4-FFF2-40B4-BE49-F238E27FC236}">
                <a16:creationId xmlns:a16="http://schemas.microsoft.com/office/drawing/2014/main" id="{6C4CE9EA-2DD3-4DD6-919C-20F08209D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46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user3 (process3)</a:t>
            </a:r>
          </a:p>
        </p:txBody>
      </p:sp>
      <p:sp>
        <p:nvSpPr>
          <p:cNvPr id="13333" name="Line 21">
            <a:extLst>
              <a:ext uri="{FF2B5EF4-FFF2-40B4-BE49-F238E27FC236}">
                <a16:creationId xmlns:a16="http://schemas.microsoft.com/office/drawing/2014/main" id="{2F44A418-FBA4-43AD-8253-B6E48402D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3334" name="Line 23">
            <a:extLst>
              <a:ext uri="{FF2B5EF4-FFF2-40B4-BE49-F238E27FC236}">
                <a16:creationId xmlns:a16="http://schemas.microsoft.com/office/drawing/2014/main" id="{14BBF36B-F3F0-4A2D-A3AF-862FD55E7E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105400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3335" name="Text Box 24">
            <a:extLst>
              <a:ext uri="{FF2B5EF4-FFF2-40B4-BE49-F238E27FC236}">
                <a16:creationId xmlns:a16="http://schemas.microsoft.com/office/drawing/2014/main" id="{4043009D-8DB4-4FA3-9AAC-3CBDF098A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100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(1,0,0)</a:t>
            </a: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6CFE735F-DC01-44FE-8D6C-E51BC18A5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100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(2,0,0)</a:t>
            </a:r>
          </a:p>
        </p:txBody>
      </p:sp>
      <p:sp>
        <p:nvSpPr>
          <p:cNvPr id="13337" name="Text Box 27">
            <a:extLst>
              <a:ext uri="{FF2B5EF4-FFF2-40B4-BE49-F238E27FC236}">
                <a16:creationId xmlns:a16="http://schemas.microsoft.com/office/drawing/2014/main" id="{069D669C-512B-47EB-9015-FD36E314B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3810000"/>
            <a:ext cx="91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(3,0,0)</a:t>
            </a:r>
          </a:p>
        </p:txBody>
      </p:sp>
      <p:sp>
        <p:nvSpPr>
          <p:cNvPr id="13338" name="Text Box 33">
            <a:extLst>
              <a:ext uri="{FF2B5EF4-FFF2-40B4-BE49-F238E27FC236}">
                <a16:creationId xmlns:a16="http://schemas.microsoft.com/office/drawing/2014/main" id="{D24020E0-5A2D-42B2-871C-AE2A505F0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340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(0,0,2)</a:t>
            </a:r>
          </a:p>
        </p:txBody>
      </p:sp>
      <p:sp>
        <p:nvSpPr>
          <p:cNvPr id="13339" name="Text Box 35">
            <a:extLst>
              <a:ext uri="{FF2B5EF4-FFF2-40B4-BE49-F238E27FC236}">
                <a16:creationId xmlns:a16="http://schemas.microsoft.com/office/drawing/2014/main" id="{99A022E0-FB2F-480B-AB38-512067C42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720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(0,2,2)</a:t>
            </a:r>
          </a:p>
        </p:txBody>
      </p:sp>
      <p:sp>
        <p:nvSpPr>
          <p:cNvPr id="13340" name="Text Box 39">
            <a:extLst>
              <a:ext uri="{FF2B5EF4-FFF2-40B4-BE49-F238E27FC236}">
                <a16:creationId xmlns:a16="http://schemas.microsoft.com/office/drawing/2014/main" id="{769CCAE1-0B46-4F09-8BC2-38BF23B03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94225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(0,1,0)</a:t>
            </a:r>
          </a:p>
        </p:txBody>
      </p:sp>
      <p:sp>
        <p:nvSpPr>
          <p:cNvPr id="13341" name="Text Box 40">
            <a:extLst>
              <a:ext uri="{FF2B5EF4-FFF2-40B4-BE49-F238E27FC236}">
                <a16:creationId xmlns:a16="http://schemas.microsoft.com/office/drawing/2014/main" id="{FCE3E97D-E0D8-4E08-AD29-F52E91E0B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848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(0,0,1)</a:t>
            </a:r>
          </a:p>
        </p:txBody>
      </p:sp>
      <p:sp>
        <p:nvSpPr>
          <p:cNvPr id="13342" name="Text Box 41">
            <a:extLst>
              <a:ext uri="{FF2B5EF4-FFF2-40B4-BE49-F238E27FC236}">
                <a16:creationId xmlns:a16="http://schemas.microsoft.com/office/drawing/2014/main" id="{69465FA6-79DD-40D6-955D-211C99D8E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4572000"/>
            <a:ext cx="91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(2,3,2)</a:t>
            </a:r>
          </a:p>
        </p:txBody>
      </p:sp>
      <p:sp>
        <p:nvSpPr>
          <p:cNvPr id="13343" name="Text Box 42">
            <a:extLst>
              <a:ext uri="{FF2B5EF4-FFF2-40B4-BE49-F238E27FC236}">
                <a16:creationId xmlns:a16="http://schemas.microsoft.com/office/drawing/2014/main" id="{6C74CEEA-0791-454F-B69B-6E704875C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8" y="5334000"/>
            <a:ext cx="925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(0,0,3)</a:t>
            </a:r>
          </a:p>
        </p:txBody>
      </p:sp>
      <p:sp>
        <p:nvSpPr>
          <p:cNvPr id="13344" name="Freeform 43">
            <a:extLst>
              <a:ext uri="{FF2B5EF4-FFF2-40B4-BE49-F238E27FC236}">
                <a16:creationId xmlns:a16="http://schemas.microsoft.com/office/drawing/2014/main" id="{163473D9-B95A-4AFF-B1C4-93838686A6B2}"/>
              </a:ext>
            </a:extLst>
          </p:cNvPr>
          <p:cNvSpPr>
            <a:spLocks/>
          </p:cNvSpPr>
          <p:nvPr/>
        </p:nvSpPr>
        <p:spPr bwMode="auto">
          <a:xfrm>
            <a:off x="4203192" y="3505200"/>
            <a:ext cx="406400" cy="1219200"/>
          </a:xfrm>
          <a:custGeom>
            <a:avLst/>
            <a:gdLst>
              <a:gd name="T0" fmla="*/ 2147483647 w 256"/>
              <a:gd name="T1" fmla="*/ 0 h 768"/>
              <a:gd name="T2" fmla="*/ 2147483647 w 256"/>
              <a:gd name="T3" fmla="*/ 2147483647 h 768"/>
              <a:gd name="T4" fmla="*/ 2147483647 w 256"/>
              <a:gd name="T5" fmla="*/ 2147483647 h 768"/>
              <a:gd name="T6" fmla="*/ 0 60000 65536"/>
              <a:gd name="T7" fmla="*/ 0 60000 65536"/>
              <a:gd name="T8" fmla="*/ 0 60000 65536"/>
              <a:gd name="T9" fmla="*/ 0 w 256"/>
              <a:gd name="T10" fmla="*/ 0 h 768"/>
              <a:gd name="T11" fmla="*/ 256 w 25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768">
                <a:moveTo>
                  <a:pt x="160" y="0"/>
                </a:moveTo>
                <a:cubicBezTo>
                  <a:pt x="80" y="224"/>
                  <a:pt x="0" y="448"/>
                  <a:pt x="16" y="576"/>
                </a:cubicBezTo>
                <a:cubicBezTo>
                  <a:pt x="32" y="704"/>
                  <a:pt x="144" y="736"/>
                  <a:pt x="256" y="768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3345" name="Text Box 44">
            <a:extLst>
              <a:ext uri="{FF2B5EF4-FFF2-40B4-BE49-F238E27FC236}">
                <a16:creationId xmlns:a16="http://schemas.microsoft.com/office/drawing/2014/main" id="{2E22E6F7-F17E-4748-A292-32DBFFE9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90800"/>
            <a:ext cx="33623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C = (0,1,0), V = (0,0,2)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pairwise-max(C, V) = (0,1,2)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230065ED-3F03-45D6-B139-9520C64FF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5DD95F1A-15C9-43E0-AC95-F8BA866D3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8043FAC-C69C-4A9E-8435-EB440B83828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9250" name="Rectangle 2">
            <a:extLst>
              <a:ext uri="{FF2B5EF4-FFF2-40B4-BE49-F238E27FC236}">
                <a16:creationId xmlns:a16="http://schemas.microsoft.com/office/drawing/2014/main" id="{2E33B7BE-FF25-485E-8A9B-FA67A34F5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Vector Clock Properties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DBE75AB-5EF7-4686-9D0E-75ADA021F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5340350"/>
          </a:xfrm>
        </p:spPr>
        <p:txBody>
          <a:bodyPr/>
          <a:lstStyle/>
          <a:p>
            <a:r>
              <a:rPr lang="en-US" altLang="en-US" sz="2000"/>
              <a:t>Event s happened before t </a:t>
            </a:r>
            <a:r>
              <a:rPr lang="en-US" alt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00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vector clock value of s &lt; vector clock value of t. </a:t>
            </a:r>
          </a:p>
          <a:p>
            <a:r>
              <a:rPr lang="en-US" altLang="en-US" sz="2000"/>
              <a:t>Prove by enumeration all possible cases.</a:t>
            </a:r>
          </a:p>
          <a:p>
            <a:r>
              <a:rPr lang="en-US" altLang="en-US" sz="2000"/>
              <a:t>If s happened before t due to process order…</a:t>
            </a:r>
          </a:p>
          <a:p>
            <a:r>
              <a:rPr lang="en-US" altLang="en-US" sz="2000"/>
              <a:t>If s happened before t due to send-receive order…</a:t>
            </a:r>
          </a:p>
          <a:p>
            <a:r>
              <a:rPr lang="en-US" altLang="en-US" sz="2000"/>
              <a:t>If s happened before t due to transitivity, then there must be a chain of evens such that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s happened before x1,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x1 happened before x2,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x_n happened before t</a:t>
            </a:r>
          </a:p>
          <a:p>
            <a:r>
              <a:rPr lang="en-US" altLang="en-US" sz="2000"/>
              <a:t>Then the vector clock value of s &lt; vector clock value of x1 &lt; … &lt; vector clock value of x_n &lt; vector clock value of t.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Smaller than relation among vector clock values is transitive as well…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BD7ABA9F-F460-4E54-9837-754ECB1C1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2849F17B-15DD-4CA7-835A-50A03E232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612D78A-9533-4255-9ED3-273C0E207FC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9250" name="Rectangle 2">
            <a:extLst>
              <a:ext uri="{FF2B5EF4-FFF2-40B4-BE49-F238E27FC236}">
                <a16:creationId xmlns:a16="http://schemas.microsoft.com/office/drawing/2014/main" id="{27409891-33D6-4F20-A571-92FE3D317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Vector Clock Properties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BC441D8-13F8-44E2-B973-2CB0835F2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2749550"/>
          </a:xfrm>
        </p:spPr>
        <p:txBody>
          <a:bodyPr/>
          <a:lstStyle/>
          <a:p>
            <a:r>
              <a:rPr lang="en-US" altLang="en-US" sz="2000"/>
              <a:t>Vector clock value of s &lt; vector clock value of t </a:t>
            </a:r>
            <a:r>
              <a:rPr lang="en-US" alt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00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					s happened before t</a:t>
            </a:r>
          </a:p>
          <a:p>
            <a:r>
              <a:rPr lang="en-US" altLang="en-US" sz="2000"/>
              <a:t>Prove by separately considering two cases. </a:t>
            </a:r>
          </a:p>
          <a:p>
            <a:r>
              <a:rPr lang="en-US" altLang="en-US" sz="2000"/>
              <a:t>If s and t on same process, done.</a:t>
            </a:r>
          </a:p>
          <a:p>
            <a:r>
              <a:rPr lang="en-US" altLang="en-US" sz="2000"/>
              <a:t>If s is on p and t is on q, let VS be s’s vector clock and VT be t’s.</a:t>
            </a:r>
          </a:p>
          <a:p>
            <a:r>
              <a:rPr lang="en-US" altLang="en-US" sz="2000"/>
              <a:t>VS &lt; VT </a:t>
            </a:r>
            <a:r>
              <a:rPr lang="en-US" altLang="en-US" sz="2000" b="1">
                <a:sym typeface="Symbol" panose="05050102010706020507" pitchFamily="18" charset="2"/>
              </a:rPr>
              <a:t> </a:t>
            </a:r>
            <a:r>
              <a:rPr lang="en-US" altLang="en-US" sz="2000">
                <a:sym typeface="Symbol" panose="05050102010706020507" pitchFamily="18" charset="2"/>
              </a:rPr>
              <a:t>VS[p]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 altLang="en-US" sz="2000">
                <a:sym typeface="Symbol" panose="05050102010706020507" pitchFamily="18" charset="2"/>
              </a:rPr>
              <a:t> VT[p] </a:t>
            </a:r>
            <a:r>
              <a:rPr lang="en-US" altLang="en-US" sz="2000" b="1">
                <a:sym typeface="Symbol" panose="05050102010706020507" pitchFamily="18" charset="2"/>
              </a:rPr>
              <a:t> </a:t>
            </a:r>
            <a:r>
              <a:rPr lang="en-US" altLang="en-US" sz="2000">
                <a:sym typeface="Symbol" panose="05050102010706020507" pitchFamily="18" charset="2"/>
              </a:rPr>
              <a:t>Must be a sequence of message from p to q after s and before t.</a:t>
            </a:r>
            <a:endParaRPr lang="en-US" altLang="en-US" sz="2000" b="1">
              <a:sym typeface="Symbol" panose="05050102010706020507" pitchFamily="18" charset="2"/>
            </a:endParaRPr>
          </a:p>
        </p:txBody>
      </p:sp>
      <p:sp>
        <p:nvSpPr>
          <p:cNvPr id="15366" name="Line 40">
            <a:extLst>
              <a:ext uri="{FF2B5EF4-FFF2-40B4-BE49-F238E27FC236}">
                <a16:creationId xmlns:a16="http://schemas.microsoft.com/office/drawing/2014/main" id="{6667C78B-3117-429C-B273-A314B4C4E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784725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5367" name="Oval 43">
            <a:extLst>
              <a:ext uri="{FF2B5EF4-FFF2-40B4-BE49-F238E27FC236}">
                <a16:creationId xmlns:a16="http://schemas.microsoft.com/office/drawing/2014/main" id="{BEA02D71-B7B2-4458-AE64-F53FBE2B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70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5368" name="Line 44">
            <a:extLst>
              <a:ext uri="{FF2B5EF4-FFF2-40B4-BE49-F238E27FC236}">
                <a16:creationId xmlns:a16="http://schemas.microsoft.com/office/drawing/2014/main" id="{5BB50B77-BA9C-41A0-9E39-2ABC792C0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546725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5369" name="Text Box 46">
            <a:extLst>
              <a:ext uri="{FF2B5EF4-FFF2-40B4-BE49-F238E27FC236}">
                <a16:creationId xmlns:a16="http://schemas.microsoft.com/office/drawing/2014/main" id="{99CFC201-CE09-45CE-856A-D01817632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318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q</a:t>
            </a:r>
          </a:p>
        </p:txBody>
      </p:sp>
      <p:sp>
        <p:nvSpPr>
          <p:cNvPr id="15370" name="Text Box 52">
            <a:extLst>
              <a:ext uri="{FF2B5EF4-FFF2-40B4-BE49-F238E27FC236}">
                <a16:creationId xmlns:a16="http://schemas.microsoft.com/office/drawing/2014/main" id="{BACB6DCD-9F83-4196-97EC-0C5D4F06A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5496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s</a:t>
            </a:r>
          </a:p>
        </p:txBody>
      </p:sp>
      <p:sp>
        <p:nvSpPr>
          <p:cNvPr id="15371" name="Text Box 53">
            <a:extLst>
              <a:ext uri="{FF2B5EF4-FFF2-40B4-BE49-F238E27FC236}">
                <a16:creationId xmlns:a16="http://schemas.microsoft.com/office/drawing/2014/main" id="{CA44CA7D-EDFD-4901-AAC8-CE294AF85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00638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t</a:t>
            </a:r>
          </a:p>
        </p:txBody>
      </p:sp>
      <p:sp>
        <p:nvSpPr>
          <p:cNvPr id="15372" name="Line 54">
            <a:extLst>
              <a:ext uri="{FF2B5EF4-FFF2-40B4-BE49-F238E27FC236}">
                <a16:creationId xmlns:a16="http://schemas.microsoft.com/office/drawing/2014/main" id="{B9E94F8B-9867-4065-B62B-FE68612CB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60925"/>
            <a:ext cx="609600" cy="609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5373" name="Oval 55">
            <a:extLst>
              <a:ext uri="{FF2B5EF4-FFF2-40B4-BE49-F238E27FC236}">
                <a16:creationId xmlns:a16="http://schemas.microsoft.com/office/drawing/2014/main" id="{BD1A4027-F78B-4B70-BCDE-3E453FC1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46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5374" name="Line 58">
            <a:extLst>
              <a:ext uri="{FF2B5EF4-FFF2-40B4-BE49-F238E27FC236}">
                <a16:creationId xmlns:a16="http://schemas.microsoft.com/office/drawing/2014/main" id="{44B3DE48-50C6-44BB-BB39-94ACDEB4E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022725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5375" name="Text Box 59">
            <a:extLst>
              <a:ext uri="{FF2B5EF4-FFF2-40B4-BE49-F238E27FC236}">
                <a16:creationId xmlns:a16="http://schemas.microsoft.com/office/drawing/2014/main" id="{5B980132-3CF4-4B4B-879A-8096D9F26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37782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p</a:t>
            </a:r>
          </a:p>
        </p:txBody>
      </p:sp>
      <p:sp>
        <p:nvSpPr>
          <p:cNvPr id="15376" name="Line 63">
            <a:extLst>
              <a:ext uri="{FF2B5EF4-FFF2-40B4-BE49-F238E27FC236}">
                <a16:creationId xmlns:a16="http://schemas.microsoft.com/office/drawing/2014/main" id="{EEE369E4-0592-41E2-8C1D-BC901C1CD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98925"/>
            <a:ext cx="609600" cy="609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F32F5E7C-C9B4-4174-A277-F1AD65186C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3373503A-AC26-47D5-8F4A-CA9127F87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B11A4BD-50DF-4616-AE66-0AE57B95ECFC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0274" name="Rectangle 2">
            <a:extLst>
              <a:ext uri="{FF2B5EF4-FFF2-40B4-BE49-F238E27FC236}">
                <a16:creationId xmlns:a16="http://schemas.microsoft.com/office/drawing/2014/main" id="{57A5DE8B-6482-4072-924F-50C2F0E08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Application of Vector Clock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BDCA98E-1230-4C21-9302-82F88E862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4250"/>
            <a:ext cx="7772400" cy="1377950"/>
          </a:xfrm>
        </p:spPr>
        <p:txBody>
          <a:bodyPr/>
          <a:lstStyle/>
          <a:p>
            <a:r>
              <a:rPr lang="en-US" altLang="en-US" dirty="0" smtClean="0"/>
              <a:t>In </a:t>
            </a:r>
            <a:r>
              <a:rPr lang="en-US" altLang="en-US" dirty="0"/>
              <a:t>B</a:t>
            </a:r>
            <a:r>
              <a:rPr lang="en-US" altLang="en-US" dirty="0" smtClean="0"/>
              <a:t>itcoin, each </a:t>
            </a:r>
            <a:r>
              <a:rPr lang="en-US" altLang="en-US" dirty="0"/>
              <a:t>process has a </a:t>
            </a:r>
            <a:r>
              <a:rPr lang="en-US" altLang="en-US" dirty="0" smtClean="0"/>
              <a:t>block</a:t>
            </a:r>
            <a:endParaRPr lang="en-US" altLang="en-US" dirty="0"/>
          </a:p>
          <a:p>
            <a:pPr lvl="1"/>
            <a:r>
              <a:rPr lang="en-US" altLang="en-US" dirty="0"/>
              <a:t>Want all processes to know all </a:t>
            </a:r>
            <a:r>
              <a:rPr lang="en-US" altLang="en-US" dirty="0" smtClean="0"/>
              <a:t>blocks</a:t>
            </a:r>
            <a:endParaRPr lang="en-US" altLang="en-US" dirty="0"/>
          </a:p>
          <a:p>
            <a:r>
              <a:rPr lang="en-US" altLang="en-US" dirty="0"/>
              <a:t>Each </a:t>
            </a:r>
            <a:r>
              <a:rPr lang="en-US" altLang="en-US" dirty="0" smtClean="0"/>
              <a:t>block </a:t>
            </a:r>
            <a:r>
              <a:rPr lang="en-US" altLang="en-US" dirty="0"/>
              <a:t>has a vector clock value</a:t>
            </a:r>
          </a:p>
        </p:txBody>
      </p:sp>
      <p:sp>
        <p:nvSpPr>
          <p:cNvPr id="16390" name="Oval 4">
            <a:extLst>
              <a:ext uri="{FF2B5EF4-FFF2-40B4-BE49-F238E27FC236}">
                <a16:creationId xmlns:a16="http://schemas.microsoft.com/office/drawing/2014/main" id="{34B842F6-1071-4F07-831C-1F3FD132F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806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391" name="Oval 5">
            <a:extLst>
              <a:ext uri="{FF2B5EF4-FFF2-40B4-BE49-F238E27FC236}">
                <a16:creationId xmlns:a16="http://schemas.microsoft.com/office/drawing/2014/main" id="{16B4D98A-F14A-4BE8-B978-C3981A7FC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06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392" name="Oval 6">
            <a:extLst>
              <a:ext uri="{FF2B5EF4-FFF2-40B4-BE49-F238E27FC236}">
                <a16:creationId xmlns:a16="http://schemas.microsoft.com/office/drawing/2014/main" id="{A7B37FB1-EF07-4685-8951-6EC94E68E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06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393" name="Line 7">
            <a:extLst>
              <a:ext uri="{FF2B5EF4-FFF2-40B4-BE49-F238E27FC236}">
                <a16:creationId xmlns:a16="http://schemas.microsoft.com/office/drawing/2014/main" id="{95CA7655-05B9-48E9-9C22-6F226E5D6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83025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6394" name="Oval 8">
            <a:extLst>
              <a:ext uri="{FF2B5EF4-FFF2-40B4-BE49-F238E27FC236}">
                <a16:creationId xmlns:a16="http://schemas.microsoft.com/office/drawing/2014/main" id="{5D13758E-BF06-4F7D-AC15-8468001EA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68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395" name="Oval 9">
            <a:extLst>
              <a:ext uri="{FF2B5EF4-FFF2-40B4-BE49-F238E27FC236}">
                <a16:creationId xmlns:a16="http://schemas.microsoft.com/office/drawing/2014/main" id="{D0AE95DE-D876-4973-ABD5-BA1F73181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68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396" name="Oval 10">
            <a:extLst>
              <a:ext uri="{FF2B5EF4-FFF2-40B4-BE49-F238E27FC236}">
                <a16:creationId xmlns:a16="http://schemas.microsoft.com/office/drawing/2014/main" id="{39260C43-7914-4470-B3C9-63216ED9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568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397" name="Line 11">
            <a:extLst>
              <a:ext uri="{FF2B5EF4-FFF2-40B4-BE49-F238E27FC236}">
                <a16:creationId xmlns:a16="http://schemas.microsoft.com/office/drawing/2014/main" id="{3F1858DC-BACE-4067-A353-99EF2079B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645025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6398" name="Oval 12">
            <a:extLst>
              <a:ext uri="{FF2B5EF4-FFF2-40B4-BE49-F238E27FC236}">
                <a16:creationId xmlns:a16="http://schemas.microsoft.com/office/drawing/2014/main" id="{46A21110-91FC-47C1-9DE1-05A9EADA0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0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399" name="Oval 13">
            <a:extLst>
              <a:ext uri="{FF2B5EF4-FFF2-40B4-BE49-F238E27FC236}">
                <a16:creationId xmlns:a16="http://schemas.microsoft.com/office/drawing/2014/main" id="{DBDFA162-02F2-4DDB-8AE7-6BE8EB91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30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400" name="Line 15">
            <a:extLst>
              <a:ext uri="{FF2B5EF4-FFF2-40B4-BE49-F238E27FC236}">
                <a16:creationId xmlns:a16="http://schemas.microsoft.com/office/drawing/2014/main" id="{FDC8C580-0285-4AEC-9C16-993F4D110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407025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6401" name="Text Box 16">
            <a:extLst>
              <a:ext uri="{FF2B5EF4-FFF2-40B4-BE49-F238E27FC236}">
                <a16:creationId xmlns:a16="http://schemas.microsoft.com/office/drawing/2014/main" id="{F46AB1CB-1ADC-4D23-98A7-420238F7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3665538"/>
            <a:ext cx="122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process1</a:t>
            </a:r>
          </a:p>
        </p:txBody>
      </p:sp>
      <p:sp>
        <p:nvSpPr>
          <p:cNvPr id="16402" name="Text Box 17">
            <a:extLst>
              <a:ext uri="{FF2B5EF4-FFF2-40B4-BE49-F238E27FC236}">
                <a16:creationId xmlns:a16="http://schemas.microsoft.com/office/drawing/2014/main" id="{3DC66189-0383-48E5-970B-91587957A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4400550"/>
            <a:ext cx="122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process2</a:t>
            </a:r>
          </a:p>
        </p:txBody>
      </p:sp>
      <p:sp>
        <p:nvSpPr>
          <p:cNvPr id="16403" name="Text Box 18">
            <a:extLst>
              <a:ext uri="{FF2B5EF4-FFF2-40B4-BE49-F238E27FC236}">
                <a16:creationId xmlns:a16="http://schemas.microsoft.com/office/drawing/2014/main" id="{B7BA7BF2-548E-4AAD-9B1D-508D6489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5162550"/>
            <a:ext cx="122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process3</a:t>
            </a:r>
          </a:p>
        </p:txBody>
      </p:sp>
      <p:sp>
        <p:nvSpPr>
          <p:cNvPr id="16404" name="Line 19">
            <a:extLst>
              <a:ext uri="{FF2B5EF4-FFF2-40B4-BE49-F238E27FC236}">
                <a16:creationId xmlns:a16="http://schemas.microsoft.com/office/drawing/2014/main" id="{ADCA84D1-59E9-4276-BB8F-5B975DD3D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959225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4B843717-CEC8-47F1-A423-330B61D4A5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721225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796BEC4E-8B74-4D80-9623-53DB1526E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425825"/>
            <a:ext cx="138018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B</a:t>
            </a:r>
            <a:r>
              <a:rPr lang="en-US" altLang="en-US" sz="2000" dirty="0" smtClean="0"/>
              <a:t>1</a:t>
            </a:r>
            <a:r>
              <a:rPr lang="en-US" altLang="en-US" sz="2000" dirty="0"/>
              <a:t>, (1,0,0)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7CE98F52-F800-4957-B04E-A1476C97A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425825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(2,0,0)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39CA7224-52D7-44CF-BE9E-D6079B76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3425825"/>
            <a:ext cx="91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(3,0,0)</a:t>
            </a: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C62B963D-5ED3-4547-9F36-0384F1397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026025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(0,0,2)</a:t>
            </a: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73B6503A-2942-4068-84CA-CB1BD7121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87825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(0,2,2)</a:t>
            </a:r>
          </a:p>
        </p:txBody>
      </p:sp>
      <p:sp>
        <p:nvSpPr>
          <p:cNvPr id="16411" name="Text Box 27">
            <a:extLst>
              <a:ext uri="{FF2B5EF4-FFF2-40B4-BE49-F238E27FC236}">
                <a16:creationId xmlns:a16="http://schemas.microsoft.com/office/drawing/2014/main" id="{8B5BDD1E-217F-4855-B663-355121AB6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210050"/>
            <a:ext cx="138018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B</a:t>
            </a:r>
            <a:r>
              <a:rPr lang="en-US" altLang="en-US" sz="2000" dirty="0" smtClean="0"/>
              <a:t>2</a:t>
            </a:r>
            <a:r>
              <a:rPr lang="en-US" altLang="en-US" sz="2000" dirty="0"/>
              <a:t>, (0,1,0)</a:t>
            </a:r>
          </a:p>
        </p:txBody>
      </p:sp>
      <p:sp>
        <p:nvSpPr>
          <p:cNvPr id="16412" name="Text Box 28">
            <a:extLst>
              <a:ext uri="{FF2B5EF4-FFF2-40B4-BE49-F238E27FC236}">
                <a16:creationId xmlns:a16="http://schemas.microsoft.com/office/drawing/2014/main" id="{0641BDF5-8CE8-4F40-A530-828E4F354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00625"/>
            <a:ext cx="138018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B</a:t>
            </a:r>
            <a:r>
              <a:rPr lang="en-US" altLang="en-US" sz="2000" dirty="0" smtClean="0"/>
              <a:t>3</a:t>
            </a:r>
            <a:r>
              <a:rPr lang="en-US" altLang="en-US" sz="2000" dirty="0"/>
              <a:t>, (0,0,1)</a:t>
            </a:r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FB98A362-B2E3-4A65-BB3C-BE8966BF5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4187825"/>
            <a:ext cx="91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(2,3,2)</a:t>
            </a:r>
          </a:p>
        </p:txBody>
      </p:sp>
      <p:sp>
        <p:nvSpPr>
          <p:cNvPr id="16414" name="Text Box 32">
            <a:extLst>
              <a:ext uri="{FF2B5EF4-FFF2-40B4-BE49-F238E27FC236}">
                <a16:creationId xmlns:a16="http://schemas.microsoft.com/office/drawing/2014/main" id="{E643E351-6938-484D-A000-B4BCEA61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86200"/>
            <a:ext cx="50013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B</a:t>
            </a:r>
            <a:r>
              <a:rPr lang="en-US" altLang="en-US" sz="2000" dirty="0" smtClean="0">
                <a:solidFill>
                  <a:schemeClr val="hlink"/>
                </a:solidFill>
              </a:rPr>
              <a:t>1</a:t>
            </a:r>
            <a:endParaRPr lang="en-US" altLang="en-US" sz="2000" dirty="0">
              <a:solidFill>
                <a:schemeClr val="hlink"/>
              </a:solidFill>
            </a:endParaRPr>
          </a:p>
        </p:txBody>
      </p:sp>
      <p:sp>
        <p:nvSpPr>
          <p:cNvPr id="16415" name="Text Box 33">
            <a:extLst>
              <a:ext uri="{FF2B5EF4-FFF2-40B4-BE49-F238E27FC236}">
                <a16:creationId xmlns:a16="http://schemas.microsoft.com/office/drawing/2014/main" id="{FFC245B2-8AF8-4226-8D25-14F865F6A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797425"/>
            <a:ext cx="50013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B</a:t>
            </a:r>
            <a:r>
              <a:rPr lang="en-US" altLang="en-US" sz="2000" dirty="0" smtClean="0">
                <a:solidFill>
                  <a:schemeClr val="hlink"/>
                </a:solidFill>
              </a:rPr>
              <a:t>3</a:t>
            </a:r>
            <a:endParaRPr lang="en-US" altLang="en-US" sz="2000" dirty="0">
              <a:solidFill>
                <a:schemeClr val="hlink"/>
              </a:solidFill>
            </a:endParaRPr>
          </a:p>
        </p:txBody>
      </p:sp>
      <p:sp>
        <p:nvSpPr>
          <p:cNvPr id="16416" name="Oval 35">
            <a:extLst>
              <a:ext uri="{FF2B5EF4-FFF2-40B4-BE49-F238E27FC236}">
                <a16:creationId xmlns:a16="http://schemas.microsoft.com/office/drawing/2014/main" id="{5BAA580F-9CDC-4073-91EC-6633EC1F3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49725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417" name="Text Box 36">
            <a:extLst>
              <a:ext uri="{FF2B5EF4-FFF2-40B4-BE49-F238E27FC236}">
                <a16:creationId xmlns:a16="http://schemas.microsoft.com/office/drawing/2014/main" id="{DCF136C2-9015-4837-8D4C-A369E7F9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79675"/>
            <a:ext cx="7788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p2 have seen all </a:t>
            </a:r>
            <a:r>
              <a:rPr lang="en-US" altLang="en-US" sz="2000" dirty="0" smtClean="0">
                <a:solidFill>
                  <a:schemeClr val="tx2"/>
                </a:solidFill>
              </a:rPr>
              <a:t>blocks </a:t>
            </a:r>
            <a:r>
              <a:rPr lang="en-US" altLang="en-US" sz="2000" dirty="0">
                <a:solidFill>
                  <a:schemeClr val="tx2"/>
                </a:solidFill>
              </a:rPr>
              <a:t>whose vector clock is smaller than (2,3,2):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p2 can avoid linear search for existence testing</a:t>
            </a:r>
          </a:p>
        </p:txBody>
      </p:sp>
      <p:sp>
        <p:nvSpPr>
          <p:cNvPr id="16418" name="Freeform 37">
            <a:extLst>
              <a:ext uri="{FF2B5EF4-FFF2-40B4-BE49-F238E27FC236}">
                <a16:creationId xmlns:a16="http://schemas.microsoft.com/office/drawing/2014/main" id="{8018449F-C103-4105-91D6-0FCE3FB4417D}"/>
              </a:ext>
            </a:extLst>
          </p:cNvPr>
          <p:cNvSpPr>
            <a:spLocks/>
          </p:cNvSpPr>
          <p:nvPr/>
        </p:nvSpPr>
        <p:spPr bwMode="auto">
          <a:xfrm>
            <a:off x="7239000" y="2892425"/>
            <a:ext cx="1549400" cy="1524000"/>
          </a:xfrm>
          <a:custGeom>
            <a:avLst/>
            <a:gdLst>
              <a:gd name="T0" fmla="*/ 2147483647 w 976"/>
              <a:gd name="T1" fmla="*/ 0 h 960"/>
              <a:gd name="T2" fmla="*/ 2147483647 w 976"/>
              <a:gd name="T3" fmla="*/ 2147483647 h 960"/>
              <a:gd name="T4" fmla="*/ 0 w 976"/>
              <a:gd name="T5" fmla="*/ 2147483647 h 960"/>
              <a:gd name="T6" fmla="*/ 0 60000 65536"/>
              <a:gd name="T7" fmla="*/ 0 60000 65536"/>
              <a:gd name="T8" fmla="*/ 0 60000 65536"/>
              <a:gd name="T9" fmla="*/ 0 w 976"/>
              <a:gd name="T10" fmla="*/ 0 h 960"/>
              <a:gd name="T11" fmla="*/ 976 w 976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6" h="960">
                <a:moveTo>
                  <a:pt x="672" y="0"/>
                </a:moveTo>
                <a:cubicBezTo>
                  <a:pt x="824" y="160"/>
                  <a:pt x="976" y="320"/>
                  <a:pt x="864" y="480"/>
                </a:cubicBezTo>
                <a:cubicBezTo>
                  <a:pt x="752" y="640"/>
                  <a:pt x="376" y="800"/>
                  <a:pt x="0" y="96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6419" name="Oval 16">
            <a:extLst>
              <a:ext uri="{FF2B5EF4-FFF2-40B4-BE49-F238E27FC236}">
                <a16:creationId xmlns:a16="http://schemas.microsoft.com/office/drawing/2014/main" id="{26794995-8FDF-4B63-9F46-E776EE6A5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5" y="5330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420" name="Text Box 42">
            <a:extLst>
              <a:ext uri="{FF2B5EF4-FFF2-40B4-BE49-F238E27FC236}">
                <a16:creationId xmlns:a16="http://schemas.microsoft.com/office/drawing/2014/main" id="{1F9E2616-F33C-47A0-AF2E-AEDD4B9AB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8" y="4949825"/>
            <a:ext cx="925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(0,0,3)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E8914A11-5DE9-45D7-A5FA-79ECC19F0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E0615BE1-667A-4048-A502-AB8ABA32D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BC5F08D-9D06-45E0-8382-F66A4657997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8226" name="Rectangle 2">
            <a:extLst>
              <a:ext uri="{FF2B5EF4-FFF2-40B4-BE49-F238E27FC236}">
                <a16:creationId xmlns:a16="http://schemas.microsoft.com/office/drawing/2014/main" id="{72E0B05A-857E-461E-9267-E918F4B2F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Software “Clock” 3: Matrix Clocks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25753E05-9B8E-4D2E-A9FF-4F35F2702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343400"/>
          </a:xfrm>
        </p:spPr>
        <p:txBody>
          <a:bodyPr/>
          <a:lstStyle/>
          <a:p>
            <a:r>
              <a:rPr lang="en-US" altLang="en-US"/>
              <a:t>Motivation</a:t>
            </a:r>
          </a:p>
          <a:p>
            <a:pPr lvl="1"/>
            <a:r>
              <a:rPr lang="en-US" altLang="en-US"/>
              <a:t>My vector clock describe what I “see”</a:t>
            </a:r>
          </a:p>
          <a:p>
            <a:pPr lvl="1"/>
            <a:r>
              <a:rPr lang="en-US" altLang="en-US"/>
              <a:t>In some applications, I also want to know what other people see</a:t>
            </a:r>
          </a:p>
          <a:p>
            <a:endParaRPr lang="en-US" altLang="en-US"/>
          </a:p>
          <a:p>
            <a:r>
              <a:rPr lang="en-US" altLang="en-US"/>
              <a:t>Matrix clock:</a:t>
            </a:r>
          </a:p>
          <a:p>
            <a:pPr lvl="1"/>
            <a:r>
              <a:rPr lang="en-US" altLang="en-US"/>
              <a:t>Each event has n vector clocks, one for each process</a:t>
            </a:r>
          </a:p>
          <a:p>
            <a:pPr lvl="1"/>
            <a:r>
              <a:rPr lang="en-US" altLang="en-US"/>
              <a:t>The </a:t>
            </a:r>
            <a:r>
              <a:rPr lang="en-US" altLang="en-US" i="1"/>
              <a:t>i </a:t>
            </a:r>
            <a:r>
              <a:rPr lang="en-US" altLang="en-US"/>
              <a:t>th vector on process </a:t>
            </a:r>
            <a:r>
              <a:rPr lang="en-US" altLang="en-US" i="1"/>
              <a:t>i </a:t>
            </a:r>
            <a:r>
              <a:rPr lang="en-US" altLang="en-US"/>
              <a:t>is called process </a:t>
            </a:r>
            <a:r>
              <a:rPr lang="en-US" altLang="en-US" i="1"/>
              <a:t>i </a:t>
            </a:r>
            <a:r>
              <a:rPr lang="en-US" altLang="en-US"/>
              <a:t>’s principle vector</a:t>
            </a:r>
          </a:p>
          <a:p>
            <a:pPr lvl="1"/>
            <a:r>
              <a:rPr lang="en-US" altLang="en-US"/>
              <a:t>Principle vector is the same as vector clock before</a:t>
            </a:r>
          </a:p>
          <a:p>
            <a:pPr lvl="1"/>
            <a:r>
              <a:rPr lang="en-US" altLang="en-US"/>
              <a:t>Non-principle vectors are just piggybacked on messages to update “knowledge”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E26851A7-6A3A-414C-A1DE-396ADAE49F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1783B98C-D503-4A50-8BC9-8597FA10F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B1E7FAF-A2B0-473D-80AE-FFCE8BFE334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1298" name="Rectangle 2">
            <a:extLst>
              <a:ext uri="{FF2B5EF4-FFF2-40B4-BE49-F238E27FC236}">
                <a16:creationId xmlns:a16="http://schemas.microsoft.com/office/drawing/2014/main" id="{7B91DA66-666D-4B93-8F7A-474D99927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/>
              <a:t>Matrix Clock Protocol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EB019A6A-36CC-4E4E-83A6-0F6243C8D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2850"/>
            <a:ext cx="8229600" cy="2597150"/>
          </a:xfrm>
        </p:spPr>
        <p:txBody>
          <a:bodyPr/>
          <a:lstStyle/>
          <a:p>
            <a:r>
              <a:rPr lang="en-US" altLang="en-US"/>
              <a:t>For principle vector C on process i</a:t>
            </a:r>
          </a:p>
          <a:p>
            <a:pPr lvl="1"/>
            <a:r>
              <a:rPr lang="en-US" altLang="en-US"/>
              <a:t>Increment C[i] at each “local computation” and “send” event</a:t>
            </a:r>
          </a:p>
          <a:p>
            <a:pPr lvl="1"/>
            <a:r>
              <a:rPr lang="en-US" altLang="en-US"/>
              <a:t>When sending a message, all n vectors are attached to the message </a:t>
            </a:r>
          </a:p>
          <a:p>
            <a:pPr lvl="1"/>
            <a:r>
              <a:rPr lang="en-US" altLang="en-US"/>
              <a:t>At each “receive” event, let V be the principle vector of the sender. C = pairwise-max(C,  V); C[i]++; </a:t>
            </a:r>
          </a:p>
          <a:p>
            <a:endParaRPr lang="en-US" altLang="en-US"/>
          </a:p>
          <a:p>
            <a:r>
              <a:rPr lang="en-US" altLang="en-US"/>
              <a:t>For non-principle vector C on process i, suppose it corresponds to process j</a:t>
            </a:r>
          </a:p>
          <a:p>
            <a:pPr lvl="1"/>
            <a:r>
              <a:rPr lang="en-US" altLang="en-US"/>
              <a:t>At each “receive” event, let V be the vector corresponding to process j as in the received message. C = pairwise-max(C,  V)</a:t>
            </a:r>
          </a:p>
          <a:p>
            <a:pPr lvl="1"/>
            <a:endParaRPr lang="en-US" altLang="en-US"/>
          </a:p>
          <a:p>
            <a:endParaRPr lang="en-US" altLang="en-US" sz="2800" i="1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651333AA-3AE7-433A-A51D-7CE62A61D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6B6C89F7-5E10-4511-8C2F-6475B18068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5D40CF8-54FD-4932-AA2D-A37A3A2CAD1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22" name="Rectangle 2">
            <a:extLst>
              <a:ext uri="{FF2B5EF4-FFF2-40B4-BE49-F238E27FC236}">
                <a16:creationId xmlns:a16="http://schemas.microsoft.com/office/drawing/2014/main" id="{8149F6EA-7C2C-4A69-9A26-C336C364C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Matrix Clock Example</a:t>
            </a:r>
          </a:p>
        </p:txBody>
      </p:sp>
      <p:grpSp>
        <p:nvGrpSpPr>
          <p:cNvPr id="19461" name="Group 38">
            <a:extLst>
              <a:ext uri="{FF2B5EF4-FFF2-40B4-BE49-F238E27FC236}">
                <a16:creationId xmlns:a16="http://schemas.microsoft.com/office/drawing/2014/main" id="{E9C65E40-88C6-4F5F-90AE-FED6FCDB26EB}"/>
              </a:ext>
            </a:extLst>
          </p:cNvPr>
          <p:cNvGrpSpPr>
            <a:grpSpLocks/>
          </p:cNvGrpSpPr>
          <p:nvPr/>
        </p:nvGrpSpPr>
        <p:grpSpPr bwMode="auto">
          <a:xfrm>
            <a:off x="592138" y="1352550"/>
            <a:ext cx="6418262" cy="4362450"/>
            <a:chOff x="591969" y="1351848"/>
            <a:chExt cx="6418431" cy="4363152"/>
          </a:xfrm>
        </p:grpSpPr>
        <p:sp>
          <p:nvSpPr>
            <p:cNvPr id="19462" name="Oval 4">
              <a:extLst>
                <a:ext uri="{FF2B5EF4-FFF2-40B4-BE49-F238E27FC236}">
                  <a16:creationId xmlns:a16="http://schemas.microsoft.com/office/drawing/2014/main" id="{30609596-A82A-4AC3-88FA-13EA58499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067" y="23138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19463" name="Oval 5">
              <a:extLst>
                <a:ext uri="{FF2B5EF4-FFF2-40B4-BE49-F238E27FC236}">
                  <a16:creationId xmlns:a16="http://schemas.microsoft.com/office/drawing/2014/main" id="{1A3AFEF6-D7FD-4D3B-9749-E0619E74D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267" y="23138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19464" name="Oval 6">
              <a:extLst>
                <a:ext uri="{FF2B5EF4-FFF2-40B4-BE49-F238E27FC236}">
                  <a16:creationId xmlns:a16="http://schemas.microsoft.com/office/drawing/2014/main" id="{B550C1B1-066B-460F-80CF-7D5D6AA06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3467" y="23138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19465" name="Line 7">
              <a:extLst>
                <a:ext uri="{FF2B5EF4-FFF2-40B4-BE49-F238E27FC236}">
                  <a16:creationId xmlns:a16="http://schemas.microsoft.com/office/drawing/2014/main" id="{4FD9D042-D78B-4F19-8176-3939D7E3A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867" y="2390073"/>
              <a:ext cx="480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19466" name="Oval 8">
              <a:extLst>
                <a:ext uri="{FF2B5EF4-FFF2-40B4-BE49-F238E27FC236}">
                  <a16:creationId xmlns:a16="http://schemas.microsoft.com/office/drawing/2014/main" id="{9D8F46E6-5FF2-4F06-8534-EBD68BA15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067" y="39140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19467" name="Oval 9">
              <a:extLst>
                <a:ext uri="{FF2B5EF4-FFF2-40B4-BE49-F238E27FC236}">
                  <a16:creationId xmlns:a16="http://schemas.microsoft.com/office/drawing/2014/main" id="{56CB6569-0124-4CBE-912E-E1F7EFCE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7" y="39140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19468" name="Oval 10">
              <a:extLst>
                <a:ext uri="{FF2B5EF4-FFF2-40B4-BE49-F238E27FC236}">
                  <a16:creationId xmlns:a16="http://schemas.microsoft.com/office/drawing/2014/main" id="{CD3F4D58-24CD-446B-8B74-13FC022F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367" y="39140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19469" name="Line 11">
              <a:extLst>
                <a:ext uri="{FF2B5EF4-FFF2-40B4-BE49-F238E27FC236}">
                  <a16:creationId xmlns:a16="http://schemas.microsoft.com/office/drawing/2014/main" id="{86E60C81-F4DD-4046-98CD-0DF3BBD50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867" y="3990273"/>
              <a:ext cx="480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19470" name="Oval 12">
              <a:extLst>
                <a:ext uri="{FF2B5EF4-FFF2-40B4-BE49-F238E27FC236}">
                  <a16:creationId xmlns:a16="http://schemas.microsoft.com/office/drawing/2014/main" id="{DBF3F3EC-F1DF-46E6-8D7D-D103164A8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067" y="55142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19471" name="Oval 13">
              <a:extLst>
                <a:ext uri="{FF2B5EF4-FFF2-40B4-BE49-F238E27FC236}">
                  <a16:creationId xmlns:a16="http://schemas.microsoft.com/office/drawing/2014/main" id="{EC6A3065-9E36-496F-B487-562670DB0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167" y="55142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19472" name="Oval 14">
              <a:extLst>
                <a:ext uri="{FF2B5EF4-FFF2-40B4-BE49-F238E27FC236}">
                  <a16:creationId xmlns:a16="http://schemas.microsoft.com/office/drawing/2014/main" id="{FE3CA576-0F97-4779-8200-A5C602AB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667" y="55142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19473" name="Line 15">
              <a:extLst>
                <a:ext uri="{FF2B5EF4-FFF2-40B4-BE49-F238E27FC236}">
                  <a16:creationId xmlns:a16="http://schemas.microsoft.com/office/drawing/2014/main" id="{B54F50F6-616A-46CD-9657-199137CCF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4467" y="5590473"/>
              <a:ext cx="480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19474" name="Text Box 16">
              <a:extLst>
                <a:ext uri="{FF2B5EF4-FFF2-40B4-BE49-F238E27FC236}">
                  <a16:creationId xmlns:a16="http://schemas.microsoft.com/office/drawing/2014/main" id="{D511A534-201C-4F8C-94DD-1DEF4AD27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169" y="2113848"/>
              <a:ext cx="1226298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process1</a:t>
              </a:r>
            </a:p>
          </p:txBody>
        </p:sp>
        <p:sp>
          <p:nvSpPr>
            <p:cNvPr id="19475" name="Line 19">
              <a:extLst>
                <a:ext uri="{FF2B5EF4-FFF2-40B4-BE49-F238E27FC236}">
                  <a16:creationId xmlns:a16="http://schemas.microsoft.com/office/drawing/2014/main" id="{27F2ECBB-00C2-476C-84F9-171EE2FD1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9467" y="2466273"/>
              <a:ext cx="76200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19476" name="Line 21">
              <a:extLst>
                <a:ext uri="{FF2B5EF4-FFF2-40B4-BE49-F238E27FC236}">
                  <a16:creationId xmlns:a16="http://schemas.microsoft.com/office/drawing/2014/main" id="{68402154-E35B-4E8F-8652-CD99FFA47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9367" y="4066473"/>
              <a:ext cx="381000" cy="144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19477" name="Text Box 22">
              <a:extLst>
                <a:ext uri="{FF2B5EF4-FFF2-40B4-BE49-F238E27FC236}">
                  <a16:creationId xmlns:a16="http://schemas.microsoft.com/office/drawing/2014/main" id="{BF738EBA-3BBB-461F-809D-B8F546E69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480" y="1351848"/>
              <a:ext cx="915987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(1,0,0)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</p:txBody>
        </p:sp>
        <p:sp>
          <p:nvSpPr>
            <p:cNvPr id="19478" name="Text Box 37">
              <a:extLst>
                <a:ext uri="{FF2B5EF4-FFF2-40B4-BE49-F238E27FC236}">
                  <a16:creationId xmlns:a16="http://schemas.microsoft.com/office/drawing/2014/main" id="{2A9E3B6C-2DC5-48D4-AA74-9DDDF6D74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067" y="2974273"/>
              <a:ext cx="915988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(0,1,0)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</p:txBody>
        </p:sp>
        <p:sp>
          <p:nvSpPr>
            <p:cNvPr id="19479" name="Text Box 38">
              <a:extLst>
                <a:ext uri="{FF2B5EF4-FFF2-40B4-BE49-F238E27FC236}">
                  <a16:creationId xmlns:a16="http://schemas.microsoft.com/office/drawing/2014/main" id="{82021BC7-6883-44E3-B167-175A776E8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067" y="4599873"/>
              <a:ext cx="915988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(0,0,1)</a:t>
              </a:r>
            </a:p>
          </p:txBody>
        </p:sp>
        <p:sp>
          <p:nvSpPr>
            <p:cNvPr id="19480" name="Text Box 39">
              <a:extLst>
                <a:ext uri="{FF2B5EF4-FFF2-40B4-BE49-F238E27FC236}">
                  <a16:creationId xmlns:a16="http://schemas.microsoft.com/office/drawing/2014/main" id="{94E20713-3BD0-4829-BE92-CB0E7DAC7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067" y="1374073"/>
              <a:ext cx="915988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(2,0,0)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</p:txBody>
        </p:sp>
        <p:sp>
          <p:nvSpPr>
            <p:cNvPr id="19481" name="Text Box 40">
              <a:extLst>
                <a:ext uri="{FF2B5EF4-FFF2-40B4-BE49-F238E27FC236}">
                  <a16:creationId xmlns:a16="http://schemas.microsoft.com/office/drawing/2014/main" id="{2ACC2080-DC61-413C-B1DE-216623922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67" y="1386773"/>
              <a:ext cx="915988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(3,0,0)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</p:txBody>
        </p:sp>
        <p:sp>
          <p:nvSpPr>
            <p:cNvPr id="19482" name="Text Box 41">
              <a:extLst>
                <a:ext uri="{FF2B5EF4-FFF2-40B4-BE49-F238E27FC236}">
                  <a16:creationId xmlns:a16="http://schemas.microsoft.com/office/drawing/2014/main" id="{AE9BC8FA-1897-4401-AF1C-1184311A9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667" y="4599873"/>
              <a:ext cx="915988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(0,0,2)</a:t>
              </a:r>
            </a:p>
          </p:txBody>
        </p:sp>
        <p:sp>
          <p:nvSpPr>
            <p:cNvPr id="19483" name="Text Box 42">
              <a:extLst>
                <a:ext uri="{FF2B5EF4-FFF2-40B4-BE49-F238E27FC236}">
                  <a16:creationId xmlns:a16="http://schemas.microsoft.com/office/drawing/2014/main" id="{C77A68BC-916F-4545-8D28-9630AF18A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267" y="2999673"/>
              <a:ext cx="915988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(0,2,2)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(0,0,2)</a:t>
              </a:r>
            </a:p>
          </p:txBody>
        </p:sp>
        <p:sp>
          <p:nvSpPr>
            <p:cNvPr id="19484" name="Text Box 43">
              <a:extLst>
                <a:ext uri="{FF2B5EF4-FFF2-40B4-BE49-F238E27FC236}">
                  <a16:creationId xmlns:a16="http://schemas.microsoft.com/office/drawing/2014/main" id="{6C2E801C-96AB-488C-BB76-556E6484B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880" y="2999673"/>
              <a:ext cx="915987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(2,0,0)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(2,3,2)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(0,0,2)</a:t>
              </a:r>
            </a:p>
          </p:txBody>
        </p:sp>
        <p:sp>
          <p:nvSpPr>
            <p:cNvPr id="19485" name="Text Box 45">
              <a:extLst>
                <a:ext uri="{FF2B5EF4-FFF2-40B4-BE49-F238E27FC236}">
                  <a16:creationId xmlns:a16="http://schemas.microsoft.com/office/drawing/2014/main" id="{F44A9F5A-CE9A-466C-9D87-A14236FFD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534" y="4552248"/>
              <a:ext cx="924933" cy="9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(0,0,3)</a:t>
              </a:r>
            </a:p>
          </p:txBody>
        </p:sp>
        <p:sp>
          <p:nvSpPr>
            <p:cNvPr id="19486" name="Oval 10">
              <a:extLst>
                <a:ext uri="{FF2B5EF4-FFF2-40B4-BE49-F238E27FC236}">
                  <a16:creationId xmlns:a16="http://schemas.microsoft.com/office/drawing/2014/main" id="{510099B1-111A-4515-800B-47118945E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568" y="3929769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19487" name="Text Box 16">
              <a:extLst>
                <a:ext uri="{FF2B5EF4-FFF2-40B4-BE49-F238E27FC236}">
                  <a16:creationId xmlns:a16="http://schemas.microsoft.com/office/drawing/2014/main" id="{D00FFA2D-10F5-4BE5-B4BF-3D0CD78A6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69" y="3714048"/>
              <a:ext cx="1226298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process2</a:t>
              </a:r>
            </a:p>
          </p:txBody>
        </p:sp>
        <p:sp>
          <p:nvSpPr>
            <p:cNvPr id="19488" name="Text Box 16">
              <a:extLst>
                <a:ext uri="{FF2B5EF4-FFF2-40B4-BE49-F238E27FC236}">
                  <a16:creationId xmlns:a16="http://schemas.microsoft.com/office/drawing/2014/main" id="{6AAE99D8-E0CB-4703-B757-BC7A24608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69" y="5314248"/>
              <a:ext cx="1226298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process3</a:t>
              </a:r>
            </a:p>
          </p:txBody>
        </p:sp>
        <p:sp>
          <p:nvSpPr>
            <p:cNvPr id="19489" name="Text Box 43">
              <a:extLst>
                <a:ext uri="{FF2B5EF4-FFF2-40B4-BE49-F238E27FC236}">
                  <a16:creationId xmlns:a16="http://schemas.microsoft.com/office/drawing/2014/main" id="{BDFEED7A-4A90-4225-A630-D1AFA75C6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880" y="2980623"/>
              <a:ext cx="924933" cy="9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(2,0,0)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(2,4,2)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(0,0,2)</a:t>
              </a:r>
            </a:p>
          </p:txBody>
        </p:sp>
        <p:sp>
          <p:nvSpPr>
            <p:cNvPr id="19490" name="Line 19">
              <a:extLst>
                <a:ext uri="{FF2B5EF4-FFF2-40B4-BE49-F238E27FC236}">
                  <a16:creationId xmlns:a16="http://schemas.microsoft.com/office/drawing/2014/main" id="{C40927C2-9DE4-4CA7-899A-81DE7A837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0667" y="4018848"/>
              <a:ext cx="3810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19491" name="Oval 14">
              <a:extLst>
                <a:ext uri="{FF2B5EF4-FFF2-40B4-BE49-F238E27FC236}">
                  <a16:creationId xmlns:a16="http://schemas.microsoft.com/office/drawing/2014/main" id="{57E1A29D-5860-4759-A500-7DFCF0A4F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030" y="551709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19492" name="Text Box 43">
              <a:extLst>
                <a:ext uri="{FF2B5EF4-FFF2-40B4-BE49-F238E27FC236}">
                  <a16:creationId xmlns:a16="http://schemas.microsoft.com/office/drawing/2014/main" id="{3F424C35-7264-443B-A99F-EC9A4609B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5467" y="4476048"/>
              <a:ext cx="924933" cy="9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(2,0,0)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(2,4,2)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FF0000"/>
                  </a:solidFill>
                </a:rPr>
                <a:t>(2,4,4)</a:t>
              </a: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ounded Rectangle 69">
            <a:extLst>
              <a:ext uri="{FF2B5EF4-FFF2-40B4-BE49-F238E27FC236}">
                <a16:creationId xmlns:a16="http://schemas.microsoft.com/office/drawing/2014/main" id="{21235A5C-DC97-4FD3-917E-58B81504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91000"/>
            <a:ext cx="914400" cy="1295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20483" name="Footer Placeholder 3">
            <a:extLst>
              <a:ext uri="{FF2B5EF4-FFF2-40B4-BE49-F238E27FC236}">
                <a16:creationId xmlns:a16="http://schemas.microsoft.com/office/drawing/2014/main" id="{4EF4354E-C101-4DE0-8203-B1185BDA7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1D5B783D-113A-49E7-9EE4-7A2D6B3A1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EDAD426-4504-4ED5-A8AB-4DC4F3ED401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5" name="AutoShape 34">
            <a:extLst>
              <a:ext uri="{FF2B5EF4-FFF2-40B4-BE49-F238E27FC236}">
                <a16:creationId xmlns:a16="http://schemas.microsoft.com/office/drawing/2014/main" id="{D5710274-3FAA-4E3E-B6CA-8BA32B12B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968" y="1828800"/>
            <a:ext cx="2051832" cy="2724150"/>
          </a:xfrm>
          <a:prstGeom prst="cloudCallout">
            <a:avLst>
              <a:gd name="adj1" fmla="val -36107"/>
              <a:gd name="adj2" fmla="val 63528"/>
            </a:avLst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53346" name="Rectangle 2">
            <a:extLst>
              <a:ext uri="{FF2B5EF4-FFF2-40B4-BE49-F238E27FC236}">
                <a16:creationId xmlns:a16="http://schemas.microsoft.com/office/drawing/2014/main" id="{023C83E5-115A-4130-A8A2-93909228A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Application of Matrix Clock</a:t>
            </a:r>
          </a:p>
        </p:txBody>
      </p:sp>
      <p:sp>
        <p:nvSpPr>
          <p:cNvPr id="20487" name="Text Box 33">
            <a:extLst>
              <a:ext uri="{FF2B5EF4-FFF2-40B4-BE49-F238E27FC236}">
                <a16:creationId xmlns:a16="http://schemas.microsoft.com/office/drawing/2014/main" id="{4B2B1C19-2DAA-4ACF-9992-87E15B970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929" y="2251365"/>
            <a:ext cx="1596671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 smtClean="0"/>
              <a:t>process3 </a:t>
            </a:r>
            <a:r>
              <a:rPr lang="en-US" altLang="en-US" sz="2000" dirty="0"/>
              <a:t>now knows that all 3 </a:t>
            </a:r>
            <a:r>
              <a:rPr lang="en-US" altLang="en-US" sz="2000" dirty="0" smtClean="0"/>
              <a:t>processes </a:t>
            </a:r>
            <a:r>
              <a:rPr lang="en-US" altLang="en-US" sz="2000" dirty="0"/>
              <a:t>have seen </a:t>
            </a:r>
            <a:r>
              <a:rPr lang="en-US" altLang="en-US" sz="2000" dirty="0" smtClean="0"/>
              <a:t>B1</a:t>
            </a:r>
            <a:endParaRPr lang="en-US" altLang="en-US" sz="2000" dirty="0"/>
          </a:p>
        </p:txBody>
      </p:sp>
      <p:grpSp>
        <p:nvGrpSpPr>
          <p:cNvPr id="20488" name="Group 37">
            <a:extLst>
              <a:ext uri="{FF2B5EF4-FFF2-40B4-BE49-F238E27FC236}">
                <a16:creationId xmlns:a16="http://schemas.microsoft.com/office/drawing/2014/main" id="{508C7B10-EF4D-4BA4-8CBD-758859DE0D0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52550"/>
            <a:ext cx="6629400" cy="4864100"/>
            <a:chOff x="381000" y="1351848"/>
            <a:chExt cx="6629400" cy="4865166"/>
          </a:xfrm>
        </p:grpSpPr>
        <p:sp>
          <p:nvSpPr>
            <p:cNvPr id="20489" name="Oval 4">
              <a:extLst>
                <a:ext uri="{FF2B5EF4-FFF2-40B4-BE49-F238E27FC236}">
                  <a16:creationId xmlns:a16="http://schemas.microsoft.com/office/drawing/2014/main" id="{34703E75-E82C-40BC-AFE6-9968DCFEC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067" y="23138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20490" name="Oval 5">
              <a:extLst>
                <a:ext uri="{FF2B5EF4-FFF2-40B4-BE49-F238E27FC236}">
                  <a16:creationId xmlns:a16="http://schemas.microsoft.com/office/drawing/2014/main" id="{C0CCDF50-66C1-4A51-9900-72397E722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267" y="23138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20491" name="Oval 6">
              <a:extLst>
                <a:ext uri="{FF2B5EF4-FFF2-40B4-BE49-F238E27FC236}">
                  <a16:creationId xmlns:a16="http://schemas.microsoft.com/office/drawing/2014/main" id="{E4F4F3DD-8D4C-4497-B526-FDEBEB381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3467" y="23138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20492" name="Line 7">
              <a:extLst>
                <a:ext uri="{FF2B5EF4-FFF2-40B4-BE49-F238E27FC236}">
                  <a16:creationId xmlns:a16="http://schemas.microsoft.com/office/drawing/2014/main" id="{7F628FB0-17A0-4481-AA2D-8020D9887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867" y="2390073"/>
              <a:ext cx="480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493" name="Oval 8">
              <a:extLst>
                <a:ext uri="{FF2B5EF4-FFF2-40B4-BE49-F238E27FC236}">
                  <a16:creationId xmlns:a16="http://schemas.microsoft.com/office/drawing/2014/main" id="{5F9E8292-27AA-470F-BB90-F2E1A4F9B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067" y="39140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20494" name="Oval 9">
              <a:extLst>
                <a:ext uri="{FF2B5EF4-FFF2-40B4-BE49-F238E27FC236}">
                  <a16:creationId xmlns:a16="http://schemas.microsoft.com/office/drawing/2014/main" id="{13528523-56D5-4869-9A17-0930C092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7" y="39140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20495" name="Oval 10">
              <a:extLst>
                <a:ext uri="{FF2B5EF4-FFF2-40B4-BE49-F238E27FC236}">
                  <a16:creationId xmlns:a16="http://schemas.microsoft.com/office/drawing/2014/main" id="{C4907FE3-C1C7-42FC-B71F-72B4886B4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367" y="39140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20496" name="Line 11">
              <a:extLst>
                <a:ext uri="{FF2B5EF4-FFF2-40B4-BE49-F238E27FC236}">
                  <a16:creationId xmlns:a16="http://schemas.microsoft.com/office/drawing/2014/main" id="{C35FDC41-3BEF-45C5-BB2E-350232F3B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867" y="3990273"/>
              <a:ext cx="480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497" name="Oval 12">
              <a:extLst>
                <a:ext uri="{FF2B5EF4-FFF2-40B4-BE49-F238E27FC236}">
                  <a16:creationId xmlns:a16="http://schemas.microsoft.com/office/drawing/2014/main" id="{5BA7974E-B1DE-4057-9732-5446F5990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067" y="55142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20498" name="Oval 13">
              <a:extLst>
                <a:ext uri="{FF2B5EF4-FFF2-40B4-BE49-F238E27FC236}">
                  <a16:creationId xmlns:a16="http://schemas.microsoft.com/office/drawing/2014/main" id="{A6777633-088B-4425-8B5F-89C238314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167" y="55142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20499" name="Oval 14">
              <a:extLst>
                <a:ext uri="{FF2B5EF4-FFF2-40B4-BE49-F238E27FC236}">
                  <a16:creationId xmlns:a16="http://schemas.microsoft.com/office/drawing/2014/main" id="{6A4A818F-EE1B-493D-8F11-34E2DC834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667" y="551427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20500" name="Line 15">
              <a:extLst>
                <a:ext uri="{FF2B5EF4-FFF2-40B4-BE49-F238E27FC236}">
                  <a16:creationId xmlns:a16="http://schemas.microsoft.com/office/drawing/2014/main" id="{1FDC29D8-99FE-4EE0-A336-DB649B7DE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4467" y="5590473"/>
              <a:ext cx="480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01" name="Text Box 16">
              <a:extLst>
                <a:ext uri="{FF2B5EF4-FFF2-40B4-BE49-F238E27FC236}">
                  <a16:creationId xmlns:a16="http://schemas.microsoft.com/office/drawing/2014/main" id="{C17BBBA0-E8F3-42C3-81EE-CB6FD9C40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828800"/>
              <a:ext cx="1541631" cy="1416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dirty="0"/>
                <a:t>process1 with </a:t>
              </a:r>
              <a:r>
                <a:rPr lang="en-US" altLang="en-US" sz="2000" dirty="0" smtClean="0"/>
                <a:t>block </a:t>
              </a:r>
              <a:r>
                <a:rPr lang="en-US" altLang="en-US" sz="2000" dirty="0"/>
                <a:t>B</a:t>
              </a:r>
              <a:r>
                <a:rPr lang="en-US" altLang="en-US" sz="2000" dirty="0" smtClean="0"/>
                <a:t>1 </a:t>
              </a:r>
              <a:r>
                <a:rPr lang="en-US" altLang="en-US" sz="2000" dirty="0"/>
                <a:t>= (1,0,0)</a:t>
              </a:r>
            </a:p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 dirty="0"/>
            </a:p>
          </p:txBody>
        </p:sp>
        <p:sp>
          <p:nvSpPr>
            <p:cNvPr id="20502" name="Line 19">
              <a:extLst>
                <a:ext uri="{FF2B5EF4-FFF2-40B4-BE49-F238E27FC236}">
                  <a16:creationId xmlns:a16="http://schemas.microsoft.com/office/drawing/2014/main" id="{D1AE231A-476C-4FF6-ACEA-7175AD9E5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9467" y="2466273"/>
              <a:ext cx="76200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03" name="Line 21">
              <a:extLst>
                <a:ext uri="{FF2B5EF4-FFF2-40B4-BE49-F238E27FC236}">
                  <a16:creationId xmlns:a16="http://schemas.microsoft.com/office/drawing/2014/main" id="{ED3EA594-6777-4F76-A549-CADBE31BE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9367" y="4066473"/>
              <a:ext cx="381000" cy="144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04" name="Text Box 22">
              <a:extLst>
                <a:ext uri="{FF2B5EF4-FFF2-40B4-BE49-F238E27FC236}">
                  <a16:creationId xmlns:a16="http://schemas.microsoft.com/office/drawing/2014/main" id="{F711476C-23DF-4476-8AF2-9C13B80EC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480" y="1351848"/>
              <a:ext cx="915987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(1,0,0)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</p:txBody>
        </p:sp>
        <p:sp>
          <p:nvSpPr>
            <p:cNvPr id="20505" name="Text Box 37">
              <a:extLst>
                <a:ext uri="{FF2B5EF4-FFF2-40B4-BE49-F238E27FC236}">
                  <a16:creationId xmlns:a16="http://schemas.microsoft.com/office/drawing/2014/main" id="{DF82396A-DFC0-4EB9-A803-0DA419717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067" y="2974273"/>
              <a:ext cx="915988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(0,1,0)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</p:txBody>
        </p:sp>
        <p:sp>
          <p:nvSpPr>
            <p:cNvPr id="20506" name="Text Box 38">
              <a:extLst>
                <a:ext uri="{FF2B5EF4-FFF2-40B4-BE49-F238E27FC236}">
                  <a16:creationId xmlns:a16="http://schemas.microsoft.com/office/drawing/2014/main" id="{33EB4E34-3A25-4404-A5BD-11B1F7185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067" y="4599873"/>
              <a:ext cx="915988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(0,0,1)</a:t>
              </a:r>
            </a:p>
          </p:txBody>
        </p:sp>
        <p:sp>
          <p:nvSpPr>
            <p:cNvPr id="20507" name="Text Box 39">
              <a:extLst>
                <a:ext uri="{FF2B5EF4-FFF2-40B4-BE49-F238E27FC236}">
                  <a16:creationId xmlns:a16="http://schemas.microsoft.com/office/drawing/2014/main" id="{C8355298-0895-41EA-9586-0960B244B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067" y="1374073"/>
              <a:ext cx="915988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(2,0,0)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</p:txBody>
        </p:sp>
        <p:sp>
          <p:nvSpPr>
            <p:cNvPr id="20508" name="Text Box 40">
              <a:extLst>
                <a:ext uri="{FF2B5EF4-FFF2-40B4-BE49-F238E27FC236}">
                  <a16:creationId xmlns:a16="http://schemas.microsoft.com/office/drawing/2014/main" id="{F1AE15B6-2154-4408-8B0F-59D75303E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67" y="1386773"/>
              <a:ext cx="915988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(3,0,0)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</p:txBody>
        </p:sp>
        <p:sp>
          <p:nvSpPr>
            <p:cNvPr id="20509" name="Text Box 41">
              <a:extLst>
                <a:ext uri="{FF2B5EF4-FFF2-40B4-BE49-F238E27FC236}">
                  <a16:creationId xmlns:a16="http://schemas.microsoft.com/office/drawing/2014/main" id="{94D10B5E-0F0A-47C0-8A8F-340FA6010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667" y="4599873"/>
              <a:ext cx="915988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(0,0,2)</a:t>
              </a:r>
            </a:p>
          </p:txBody>
        </p:sp>
        <p:sp>
          <p:nvSpPr>
            <p:cNvPr id="20510" name="Text Box 42">
              <a:extLst>
                <a:ext uri="{FF2B5EF4-FFF2-40B4-BE49-F238E27FC236}">
                  <a16:creationId xmlns:a16="http://schemas.microsoft.com/office/drawing/2014/main" id="{A543DA45-B079-4D53-9FD5-6A86EFFF1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267" y="2999673"/>
              <a:ext cx="915988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(0,2,2)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(0,0,2)</a:t>
              </a:r>
            </a:p>
          </p:txBody>
        </p:sp>
        <p:sp>
          <p:nvSpPr>
            <p:cNvPr id="20511" name="Text Box 43">
              <a:extLst>
                <a:ext uri="{FF2B5EF4-FFF2-40B4-BE49-F238E27FC236}">
                  <a16:creationId xmlns:a16="http://schemas.microsoft.com/office/drawing/2014/main" id="{B2C7C07B-087F-4454-920F-2672A86EC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880" y="2999673"/>
              <a:ext cx="915987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(2,0,0)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(2,3,2)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(0,0,2)</a:t>
              </a:r>
            </a:p>
          </p:txBody>
        </p:sp>
        <p:sp>
          <p:nvSpPr>
            <p:cNvPr id="20512" name="Text Box 45">
              <a:extLst>
                <a:ext uri="{FF2B5EF4-FFF2-40B4-BE49-F238E27FC236}">
                  <a16:creationId xmlns:a16="http://schemas.microsoft.com/office/drawing/2014/main" id="{B2217D2F-E24F-43BA-BEBD-4C11F5E0F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5888" y="4552949"/>
              <a:ext cx="924933" cy="9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dirty="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dirty="0"/>
                <a:t>(0,0,0)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dirty="0">
                  <a:solidFill>
                    <a:schemeClr val="hlink"/>
                  </a:solidFill>
                </a:rPr>
                <a:t>(0,0,3)</a:t>
              </a:r>
            </a:p>
          </p:txBody>
        </p:sp>
        <p:sp>
          <p:nvSpPr>
            <p:cNvPr id="20513" name="Oval 10">
              <a:extLst>
                <a:ext uri="{FF2B5EF4-FFF2-40B4-BE49-F238E27FC236}">
                  <a16:creationId xmlns:a16="http://schemas.microsoft.com/office/drawing/2014/main" id="{F0B4F071-61DE-433E-B1F6-30345A8B4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568" y="3929769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20514" name="Text Box 16">
              <a:extLst>
                <a:ext uri="{FF2B5EF4-FFF2-40B4-BE49-F238E27FC236}">
                  <a16:creationId xmlns:a16="http://schemas.microsoft.com/office/drawing/2014/main" id="{A1183DB7-69F3-4799-8A89-C80D4FF2C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352800"/>
              <a:ext cx="1600200" cy="1416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dirty="0"/>
                <a:t>process2 with </a:t>
              </a:r>
              <a:r>
                <a:rPr lang="en-US" altLang="en-US" sz="2000" dirty="0" smtClean="0"/>
                <a:t>block </a:t>
              </a:r>
              <a:r>
                <a:rPr lang="en-US" altLang="en-US" sz="2000" dirty="0"/>
                <a:t>B</a:t>
              </a:r>
              <a:r>
                <a:rPr lang="en-US" altLang="en-US" sz="2000" dirty="0" smtClean="0"/>
                <a:t>2 </a:t>
              </a:r>
              <a:r>
                <a:rPr lang="en-US" altLang="en-US" sz="2000" dirty="0"/>
                <a:t>= (0,1,0)</a:t>
              </a:r>
            </a:p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 dirty="0"/>
            </a:p>
          </p:txBody>
        </p:sp>
        <p:sp>
          <p:nvSpPr>
            <p:cNvPr id="20515" name="Text Box 16">
              <a:extLst>
                <a:ext uri="{FF2B5EF4-FFF2-40B4-BE49-F238E27FC236}">
                  <a16:creationId xmlns:a16="http://schemas.microsoft.com/office/drawing/2014/main" id="{FB2B0908-D8CC-45EE-B6C6-35F6CF5C4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4800600"/>
              <a:ext cx="1541631" cy="1416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dirty="0"/>
                <a:t>process3 with </a:t>
              </a:r>
              <a:r>
                <a:rPr lang="en-US" altLang="en-US" sz="2000" dirty="0" smtClean="0"/>
                <a:t>block </a:t>
              </a:r>
              <a:r>
                <a:rPr lang="en-US" altLang="en-US" sz="2000" dirty="0"/>
                <a:t>B</a:t>
              </a:r>
              <a:r>
                <a:rPr lang="en-US" altLang="en-US" sz="2000" dirty="0" smtClean="0"/>
                <a:t>3 </a:t>
              </a:r>
              <a:r>
                <a:rPr lang="en-US" altLang="en-US" sz="2000" dirty="0"/>
                <a:t>= (0,0,1)</a:t>
              </a:r>
            </a:p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 dirty="0"/>
            </a:p>
          </p:txBody>
        </p:sp>
        <p:sp>
          <p:nvSpPr>
            <p:cNvPr id="20516" name="Text Box 43">
              <a:extLst>
                <a:ext uri="{FF2B5EF4-FFF2-40B4-BE49-F238E27FC236}">
                  <a16:creationId xmlns:a16="http://schemas.microsoft.com/office/drawing/2014/main" id="{409346BE-E785-435B-A79F-C73FAEAF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880" y="2980623"/>
              <a:ext cx="924933" cy="9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(2,0,0)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chemeClr val="hlink"/>
                  </a:solidFill>
                </a:rPr>
                <a:t>(2,4,2)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/>
                <a:t>(0,0,2)</a:t>
              </a:r>
            </a:p>
          </p:txBody>
        </p:sp>
        <p:sp>
          <p:nvSpPr>
            <p:cNvPr id="20517" name="Line 19">
              <a:extLst>
                <a:ext uri="{FF2B5EF4-FFF2-40B4-BE49-F238E27FC236}">
                  <a16:creationId xmlns:a16="http://schemas.microsoft.com/office/drawing/2014/main" id="{7CCD911E-65CD-4059-B605-4578B3D59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0667" y="4018848"/>
              <a:ext cx="3810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0518" name="Oval 14">
              <a:extLst>
                <a:ext uri="{FF2B5EF4-FFF2-40B4-BE49-F238E27FC236}">
                  <a16:creationId xmlns:a16="http://schemas.microsoft.com/office/drawing/2014/main" id="{8CD29760-DE80-4572-9401-BE0EED3C7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030" y="551709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 sz="2000"/>
            </a:p>
          </p:txBody>
        </p:sp>
        <p:sp>
          <p:nvSpPr>
            <p:cNvPr id="20519" name="Text Box 43">
              <a:extLst>
                <a:ext uri="{FF2B5EF4-FFF2-40B4-BE49-F238E27FC236}">
                  <a16:creationId xmlns:a16="http://schemas.microsoft.com/office/drawing/2014/main" id="{18255302-92DA-44D4-9C59-9D449F0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5467" y="4476048"/>
              <a:ext cx="924933" cy="9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dirty="0"/>
                <a:t>(2,0,0)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dirty="0"/>
                <a:t>(2,4,2)</a:t>
              </a:r>
            </a:p>
            <a:p>
              <a:pPr>
                <a:lnSpc>
                  <a:spcPct val="75000"/>
                </a:lnSpc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2000" dirty="0">
                  <a:solidFill>
                    <a:srgbClr val="FF0000"/>
                  </a:solidFill>
                </a:rPr>
                <a:t>(2,4,4)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5BC18D95-9098-4F9C-9EED-6F0AC2AAEE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075" name="Slide Number Placeholder 4">
            <a:extLst>
              <a:ext uri="{FF2B5EF4-FFF2-40B4-BE49-F238E27FC236}">
                <a16:creationId xmlns:a16="http://schemas.microsoft.com/office/drawing/2014/main" id="{22617851-78A9-4402-87F0-E3A468E08E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3E205B0-5836-4EC7-8845-0ECE8BAA92B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0466" name="Rectangle 2">
            <a:extLst>
              <a:ext uri="{FF2B5EF4-FFF2-40B4-BE49-F238E27FC236}">
                <a16:creationId xmlns:a16="http://schemas.microsoft.com/office/drawing/2014/main" id="{683A03ED-A606-443F-9FB6-DAA4F1A77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of Last Lecture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F4AD86EC-5091-45EE-AB9B-5C48BB61F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E8E4AB4-62E8-4D81-906C-21C54508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19200"/>
            <a:ext cx="7772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</a:pPr>
            <a:r>
              <a:rPr lang="en-US" altLang="en-US"/>
              <a:t>What is consistency? Why do we care about it?</a:t>
            </a:r>
          </a:p>
          <a:p>
            <a:pPr>
              <a:buSzTx/>
            </a:pPr>
            <a:endParaRPr lang="en-US" altLang="en-US"/>
          </a:p>
          <a:p>
            <a:pPr>
              <a:buSzTx/>
            </a:pPr>
            <a:r>
              <a:rPr lang="en-US" altLang="en-US"/>
              <a:t>Sequential consistency</a:t>
            </a:r>
          </a:p>
          <a:p>
            <a:pPr>
              <a:buSzTx/>
            </a:pPr>
            <a:endParaRPr lang="en-US" altLang="en-US"/>
          </a:p>
          <a:p>
            <a:pPr>
              <a:buSzTx/>
            </a:pPr>
            <a:r>
              <a:rPr lang="en-US" altLang="en-US"/>
              <a:t>Linearizability</a:t>
            </a:r>
          </a:p>
          <a:p>
            <a:pPr lvl="1">
              <a:buSzTx/>
            </a:pPr>
            <a:r>
              <a:rPr lang="en-US" altLang="en-US"/>
              <a:t>Linearizability is a local property</a:t>
            </a:r>
          </a:p>
          <a:p>
            <a:pPr>
              <a:buSzTx/>
            </a:pPr>
            <a:endParaRPr lang="en-US" altLang="en-US"/>
          </a:p>
          <a:p>
            <a:pPr>
              <a:buSzTx/>
            </a:pPr>
            <a:r>
              <a:rPr lang="en-US" altLang="en-US"/>
              <a:t>Consistency models for registers</a:t>
            </a:r>
          </a:p>
          <a:p>
            <a:pPr>
              <a:buSzTx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526E8C29-4205-41BF-952F-4604334F5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2DF8DECA-5F87-44BD-94E7-36DDA3ACF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352B11F8-7F3B-45D3-8C9A-EDABB4AB5F9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5394" name="Rectangle 2">
            <a:extLst>
              <a:ext uri="{FF2B5EF4-FFF2-40B4-BE49-F238E27FC236}">
                <a16:creationId xmlns:a16="http://schemas.microsoft.com/office/drawing/2014/main" id="{2A5A0896-538B-49D7-A552-0BC22B531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Snack for Mind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F2A889CF-3233-4243-9442-718239DF7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Vector clock tells me what I know</a:t>
            </a:r>
          </a:p>
          <a:p>
            <a:pPr lvl="1"/>
            <a:r>
              <a:rPr lang="en-US" altLang="en-US"/>
              <a:t>One-dimensional data structure</a:t>
            </a:r>
          </a:p>
          <a:p>
            <a:pPr lvl="3"/>
            <a:endParaRPr lang="en-US" altLang="en-US"/>
          </a:p>
          <a:p>
            <a:r>
              <a:rPr lang="en-US" altLang="en-US"/>
              <a:t>Matrix clock tells me what I know about what other people know</a:t>
            </a:r>
          </a:p>
          <a:p>
            <a:pPr lvl="1"/>
            <a:r>
              <a:rPr lang="en-US" altLang="en-US"/>
              <a:t>Two-dimensional data structure</a:t>
            </a:r>
          </a:p>
          <a:p>
            <a:pPr lvl="2"/>
            <a:endParaRPr lang="en-US" altLang="en-US"/>
          </a:p>
          <a:p>
            <a:r>
              <a:rPr lang="en-US" altLang="en-US"/>
              <a:t>?? tells me what I know about what other people know about what other people know</a:t>
            </a:r>
          </a:p>
          <a:p>
            <a:pPr lvl="1"/>
            <a:r>
              <a:rPr lang="en-US" altLang="en-US"/>
              <a:t>??-dimensional data structure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4F14D1FC-2768-4B47-84CA-E018BFCF23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F2B1BD29-B816-4B73-A098-5E02EAD0A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80AEFD1-E4A0-4A67-BA2A-F0ED83E3EDB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62" name="Rectangle 2">
            <a:extLst>
              <a:ext uri="{FF2B5EF4-FFF2-40B4-BE49-F238E27FC236}">
                <a16:creationId xmlns:a16="http://schemas.microsoft.com/office/drawing/2014/main" id="{B4F145A5-B5BF-4C08-9C0B-A88B2FC3C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80E86768-8B96-4956-8FCA-444DC18EC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675188"/>
          </a:xfrm>
        </p:spPr>
        <p:txBody>
          <a:bodyPr/>
          <a:lstStyle/>
          <a:p>
            <a:r>
              <a:rPr lang="en-US" altLang="en-US"/>
              <a:t>Chapter 7 “Models and Clocks”</a:t>
            </a:r>
          </a:p>
          <a:p>
            <a:pPr lvl="1"/>
            <a:r>
              <a:rPr lang="en-US" altLang="en-US"/>
              <a:t>Goal: Define “time” in a distributed system</a:t>
            </a:r>
          </a:p>
          <a:p>
            <a:pPr lvl="2"/>
            <a:endParaRPr lang="en-US" altLang="en-US"/>
          </a:p>
          <a:p>
            <a:r>
              <a:rPr lang="en-US" altLang="en-US"/>
              <a:t>Logical clock</a:t>
            </a:r>
          </a:p>
          <a:p>
            <a:pPr lvl="1"/>
            <a:r>
              <a:rPr lang="en-US" altLang="en-US"/>
              <a:t>“happened before” </a:t>
            </a:r>
            <a:r>
              <a:rPr lang="en-US" altLang="en-US">
                <a:sym typeface="Symbol" panose="05050102010706020507" pitchFamily="18" charset="2"/>
              </a:rPr>
              <a:t> smaller clock value</a:t>
            </a:r>
          </a:p>
          <a:p>
            <a:pPr lvl="2"/>
            <a:endParaRPr lang="en-US" altLang="en-US"/>
          </a:p>
          <a:p>
            <a:r>
              <a:rPr lang="en-US" altLang="en-US"/>
              <a:t>Vector clock</a:t>
            </a:r>
          </a:p>
          <a:p>
            <a:pPr lvl="1"/>
            <a:r>
              <a:rPr lang="en-US" altLang="en-US"/>
              <a:t>“happened before” </a:t>
            </a:r>
            <a:r>
              <a:rPr lang="en-US" altLang="en-US">
                <a:sym typeface="Symbol" panose="05050102010706020507" pitchFamily="18" charset="2"/>
              </a:rPr>
              <a:t> smaller clock value</a:t>
            </a:r>
          </a:p>
          <a:p>
            <a:pPr lvl="2"/>
            <a:endParaRPr lang="en-US" altLang="en-US"/>
          </a:p>
          <a:p>
            <a:r>
              <a:rPr lang="en-US" altLang="en-US"/>
              <a:t>Matrix clock</a:t>
            </a:r>
          </a:p>
          <a:p>
            <a:pPr lvl="1"/>
            <a:r>
              <a:rPr lang="en-US" altLang="en-US"/>
              <a:t>Gives a process knowledge about what other processes know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20E3FA7D-5E04-4FCA-9F6E-473DD4478D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E1530D49-3767-4602-9A98-EDAAFBD50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A241C44-CA0B-4296-B622-EE983ED2CE5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59138" name="Rectangle 2">
            <a:extLst>
              <a:ext uri="{FF2B5EF4-FFF2-40B4-BE49-F238E27FC236}">
                <a16:creationId xmlns:a16="http://schemas.microsoft.com/office/drawing/2014/main" id="{7A736F8F-68C8-4A98-ACCF-70A45812C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Homework Assignment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F7CE7BB4-B541-469D-AED5-AF58FC931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4675188"/>
          </a:xfrm>
        </p:spPr>
        <p:txBody>
          <a:bodyPr/>
          <a:lstStyle/>
          <a:p>
            <a:r>
              <a:rPr lang="en-US" altLang="en-US"/>
              <a:t>Page 126</a:t>
            </a:r>
          </a:p>
          <a:p>
            <a:pPr lvl="1"/>
            <a:r>
              <a:rPr lang="en-US" altLang="en-US"/>
              <a:t>Problem 7.2 – give a counter-example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Show that “concurrent with” is not a transitive relation</a:t>
            </a:r>
          </a:p>
          <a:p>
            <a:pPr lvl="1"/>
            <a:r>
              <a:rPr lang="en-US" altLang="en-US"/>
              <a:t>Problem 7.4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We discussed a method by which we can totally order all events within a system. If two events have the same logical time, we broke the tie using process identifiers. This scheme always favor processes with smaller identifiers. Suggest a scheme that does not have this disadvantage. (Hint: Use th evalue of the logical clock in determining the priority.)</a:t>
            </a:r>
          </a:p>
          <a:p>
            <a:pPr lvl="1"/>
            <a:r>
              <a:rPr lang="en-US" altLang="en-US"/>
              <a:t>Problem 7.7 – Prove that the solution satisfies the property of logical clocks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you have implemented the vector clock algorithm. However, some application needs Lamport’s logical clock. Write a function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that takes as input a vector timestamp and outputs a logical clock timestamp.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/>
              <a:t>Read Chapter 9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B28200B4-F05C-47D3-ACEE-E04A3130F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B99DAC48-1B1D-4742-8493-E7CABB53A2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715071E-1525-4002-B16C-977291C6679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ECC794F0-E3C3-4FFE-8574-CE78DF181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Today’s Roadmap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23E13603-6D22-4E10-83E2-2B462B21F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Chapter 7 “Models and Clocks”</a:t>
            </a:r>
          </a:p>
          <a:p>
            <a:pPr lvl="1"/>
            <a:r>
              <a:rPr lang="en-US" altLang="en-US"/>
              <a:t>Goal: Define “time” in a distributed system</a:t>
            </a:r>
          </a:p>
          <a:p>
            <a:pPr lvl="1"/>
            <a:endParaRPr lang="en-US" altLang="en-US"/>
          </a:p>
          <a:p>
            <a:r>
              <a:rPr lang="en-US" altLang="en-US"/>
              <a:t>Logical clock</a:t>
            </a:r>
          </a:p>
          <a:p>
            <a:endParaRPr lang="en-US" altLang="en-US"/>
          </a:p>
          <a:p>
            <a:r>
              <a:rPr lang="en-US" altLang="en-US"/>
              <a:t>Vector clock</a:t>
            </a:r>
          </a:p>
          <a:p>
            <a:endParaRPr lang="en-US" altLang="en-US"/>
          </a:p>
          <a:p>
            <a:r>
              <a:rPr lang="en-US" altLang="en-US"/>
              <a:t>Matrix clock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51443D2F-173C-409B-951E-6FDFE9E04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FE99661A-0002-4127-AACB-178E30C77E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D883CDE-80A0-4BE9-890F-748858E6CBE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7986" name="Rectangle 2">
            <a:extLst>
              <a:ext uri="{FF2B5EF4-FFF2-40B4-BE49-F238E27FC236}">
                <a16:creationId xmlns:a16="http://schemas.microsoft.com/office/drawing/2014/main" id="{86FE5A3D-E6F3-4F57-8E3F-574A4B3FF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Assumptions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12CDB570-2977-414F-A6F0-A517BC9C5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Process can perform three kinds of atomic actions/events</a:t>
            </a:r>
          </a:p>
          <a:p>
            <a:pPr lvl="1"/>
            <a:r>
              <a:rPr lang="en-US" altLang="en-US" sz="1800">
                <a:solidFill>
                  <a:schemeClr val="hlink"/>
                </a:solidFill>
              </a:rPr>
              <a:t>Local computation</a:t>
            </a:r>
          </a:p>
          <a:p>
            <a:pPr lvl="1"/>
            <a:r>
              <a:rPr lang="en-US" altLang="en-US" sz="1800">
                <a:solidFill>
                  <a:schemeClr val="hlink"/>
                </a:solidFill>
              </a:rPr>
              <a:t>Send</a:t>
            </a:r>
            <a:r>
              <a:rPr lang="en-US" altLang="en-US" sz="1800"/>
              <a:t> a single message to a single process</a:t>
            </a:r>
          </a:p>
          <a:p>
            <a:pPr lvl="1"/>
            <a:r>
              <a:rPr lang="en-US" altLang="en-US" sz="1800">
                <a:solidFill>
                  <a:schemeClr val="hlink"/>
                </a:solidFill>
              </a:rPr>
              <a:t>Receive</a:t>
            </a:r>
            <a:r>
              <a:rPr lang="en-US" altLang="en-US" sz="1800"/>
              <a:t> a single message from a single process</a:t>
            </a:r>
          </a:p>
          <a:p>
            <a:pPr lvl="1"/>
            <a:r>
              <a:rPr lang="en-US" altLang="en-US" sz="1800"/>
              <a:t>No atomic broadcast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Communication model</a:t>
            </a:r>
          </a:p>
          <a:p>
            <a:pPr lvl="1"/>
            <a:r>
              <a:rPr lang="en-US" altLang="en-US" sz="1800"/>
              <a:t>Point-to-point</a:t>
            </a:r>
          </a:p>
          <a:p>
            <a:pPr lvl="1"/>
            <a:r>
              <a:rPr lang="en-US" altLang="en-US" sz="1800"/>
              <a:t>Error-free, infinite buffer</a:t>
            </a:r>
          </a:p>
          <a:p>
            <a:pPr lvl="1"/>
            <a:r>
              <a:rPr lang="en-US" altLang="en-US" sz="1800"/>
              <a:t>Potentially out of order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7E8192DF-6E8B-4BB9-86C8-712E384385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DD15EBC-CC06-46BB-AFB2-8C419A9F6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32FB7EA5-31F8-4300-AE53-29DDB9A711D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9010" name="Rectangle 2">
            <a:extLst>
              <a:ext uri="{FF2B5EF4-FFF2-40B4-BE49-F238E27FC236}">
                <a16:creationId xmlns:a16="http://schemas.microsoft.com/office/drawing/2014/main" id="{4DD9C029-8546-4361-A749-779C272EB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Motivation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18CA0B3A-C9AC-4DF4-9D22-BD3082579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126038"/>
          </a:xfrm>
        </p:spPr>
        <p:txBody>
          <a:bodyPr/>
          <a:lstStyle/>
          <a:p>
            <a:r>
              <a:rPr lang="en-US" altLang="en-US" sz="2000"/>
              <a:t>Many protocols need to impose an ordering among events</a:t>
            </a:r>
          </a:p>
          <a:p>
            <a:pPr lvl="1"/>
            <a:r>
              <a:rPr lang="en-US" altLang="en-US" sz="1800"/>
              <a:t>Event A: You mom deposit some money into your bank account as your birthday gift</a:t>
            </a:r>
          </a:p>
          <a:p>
            <a:pPr lvl="1"/>
            <a:r>
              <a:rPr lang="en-US" altLang="en-US" sz="1800"/>
              <a:t>Event B: You use your ATM card to use the money to buy some stuff</a:t>
            </a:r>
          </a:p>
          <a:p>
            <a:pPr lvl="1"/>
            <a:r>
              <a:rPr lang="en-US" altLang="en-US" sz="1800"/>
              <a:t>Your bank needs to properly order the two events</a:t>
            </a:r>
          </a:p>
          <a:p>
            <a:pPr lvl="3"/>
            <a:r>
              <a:rPr lang="en-US" altLang="en-US" sz="1400"/>
              <a:t>		</a:t>
            </a:r>
          </a:p>
          <a:p>
            <a:r>
              <a:rPr lang="en-US" altLang="en-US" sz="2000"/>
              <a:t>Physical clocks:</a:t>
            </a:r>
          </a:p>
          <a:p>
            <a:pPr lvl="1"/>
            <a:r>
              <a:rPr lang="en-US" altLang="en-US" sz="1800"/>
              <a:t>Seems to completely solve the problem</a:t>
            </a:r>
          </a:p>
          <a:p>
            <a:pPr lvl="1"/>
            <a:r>
              <a:rPr lang="en-US" altLang="en-US" sz="1800"/>
              <a:t>But what about theory of relativity?</a:t>
            </a:r>
          </a:p>
          <a:p>
            <a:pPr lvl="1"/>
            <a:r>
              <a:rPr lang="en-US" altLang="en-US" sz="1800"/>
              <a:t>Even without theory of relativity – efficiency problems </a:t>
            </a:r>
          </a:p>
          <a:p>
            <a:pPr lvl="4"/>
            <a:r>
              <a:rPr lang="en-US" altLang="en-US" sz="1400"/>
              <a:t>	</a:t>
            </a:r>
          </a:p>
          <a:p>
            <a:r>
              <a:rPr lang="en-US" altLang="en-US" sz="2000"/>
              <a:t>How accurate is sufficient?</a:t>
            </a:r>
          </a:p>
          <a:p>
            <a:pPr lvl="1"/>
            <a:r>
              <a:rPr lang="en-US" altLang="en-US" sz="1800"/>
              <a:t>Without out-of-band communication: Message propagation delay</a:t>
            </a:r>
          </a:p>
          <a:p>
            <a:pPr lvl="1"/>
            <a:r>
              <a:rPr lang="en-US" altLang="en-US" sz="1800"/>
              <a:t>With out-of-band communication: distance/speed of light</a:t>
            </a:r>
          </a:p>
          <a:p>
            <a:pPr lvl="1"/>
            <a:r>
              <a:rPr lang="en-US" altLang="en-US" sz="1800"/>
              <a:t>In other words, some time it has to be “quite” accurate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72615264-B1BA-4A54-8FF8-9A1F09D2AB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F32A77FE-ECA6-403D-B648-8F55C7DF77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F8D2C98-F1C6-486B-9CFA-C44993C431C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0034" name="Rectangle 2">
            <a:extLst>
              <a:ext uri="{FF2B5EF4-FFF2-40B4-BE49-F238E27FC236}">
                <a16:creationId xmlns:a16="http://schemas.microsoft.com/office/drawing/2014/main" id="{79049DF5-196C-4A61-A12A-015E43921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“Clocks”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360AD181-ECD7-417C-8833-23B292D7A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7772400" cy="2292350"/>
          </a:xfrm>
        </p:spPr>
        <p:txBody>
          <a:bodyPr/>
          <a:lstStyle/>
          <a:p>
            <a:r>
              <a:rPr lang="en-US" altLang="en-US"/>
              <a:t>Software “clocks” can incur much lower overhead than maintaining (sufficiently accurate) physical clocks</a:t>
            </a:r>
          </a:p>
          <a:p>
            <a:endParaRPr lang="en-US" altLang="en-US"/>
          </a:p>
          <a:p>
            <a:r>
              <a:rPr lang="en-US" altLang="en-US"/>
              <a:t>Allows a protocol to infer ordering among events</a:t>
            </a:r>
          </a:p>
          <a:p>
            <a:endParaRPr lang="en-US" altLang="en-US"/>
          </a:p>
          <a:p>
            <a:r>
              <a:rPr lang="en-US" altLang="en-US"/>
              <a:t>Goal of software “clocks”: Capture event ordering that are visible to users who do not have physical clocks</a:t>
            </a:r>
          </a:p>
          <a:p>
            <a:pPr lvl="1"/>
            <a:r>
              <a:rPr lang="en-US" altLang="en-US"/>
              <a:t>But what orderings are visible to users without physical clocks?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402C0CFC-F6AA-4CEB-96AA-29FF36D5E9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83A35317-BF50-4B4C-A06B-C969A0FD0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8DF5461-3034-4774-8C41-76410A4E26E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1058" name="Rectangle 2">
            <a:extLst>
              <a:ext uri="{FF2B5EF4-FFF2-40B4-BE49-F238E27FC236}">
                <a16:creationId xmlns:a16="http://schemas.microsoft.com/office/drawing/2014/main" id="{3E9C17EB-17EA-4BE6-A89D-93ECC0F65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6388"/>
            <a:ext cx="8097838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Visible Ordering to Users without Physical Clocks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ECAA0D50-FBBA-406C-9A5E-F211E1BD0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3810000" cy="1301750"/>
          </a:xfrm>
        </p:spPr>
        <p:txBody>
          <a:bodyPr/>
          <a:lstStyle/>
          <a:p>
            <a:r>
              <a:rPr lang="en-US" altLang="en-US" sz="2000"/>
              <a:t>A </a:t>
            </a:r>
            <a:r>
              <a:rPr lang="en-US" altLang="en-US" sz="2000">
                <a:sym typeface="Symbol" panose="05050102010706020507" pitchFamily="18" charset="2"/>
              </a:rPr>
              <a:t> B (process order)</a:t>
            </a:r>
          </a:p>
          <a:p>
            <a:r>
              <a:rPr lang="en-US" altLang="en-US" sz="2000"/>
              <a:t>B </a:t>
            </a:r>
            <a:r>
              <a:rPr lang="en-US" altLang="en-US" sz="2000">
                <a:sym typeface="Symbol" panose="05050102010706020507" pitchFamily="18" charset="2"/>
              </a:rPr>
              <a:t> C (send-receive order)</a:t>
            </a:r>
          </a:p>
          <a:p>
            <a:r>
              <a:rPr lang="en-US" altLang="en-US" sz="2000"/>
              <a:t>A </a:t>
            </a:r>
            <a:r>
              <a:rPr lang="en-US" altLang="en-US" sz="2000">
                <a:sym typeface="Symbol" panose="05050102010706020507" pitchFamily="18" charset="2"/>
              </a:rPr>
              <a:t> C (transitivity)</a:t>
            </a:r>
          </a:p>
          <a:p>
            <a:endParaRPr lang="en-US" altLang="en-US" sz="2000">
              <a:sym typeface="Symbol" panose="05050102010706020507" pitchFamily="18" charset="2"/>
            </a:endParaRPr>
          </a:p>
        </p:txBody>
      </p:sp>
      <p:sp>
        <p:nvSpPr>
          <p:cNvPr id="8198" name="Oval 5">
            <a:extLst>
              <a:ext uri="{FF2B5EF4-FFF2-40B4-BE49-F238E27FC236}">
                <a16:creationId xmlns:a16="http://schemas.microsoft.com/office/drawing/2014/main" id="{E4FC1110-3181-43B2-8977-7566AA2E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8199" name="Oval 6">
            <a:extLst>
              <a:ext uri="{FF2B5EF4-FFF2-40B4-BE49-F238E27FC236}">
                <a16:creationId xmlns:a16="http://schemas.microsoft.com/office/drawing/2014/main" id="{E592A589-3E0D-44F5-ABEF-AD5150B9B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8200" name="Oval 7">
            <a:extLst>
              <a:ext uri="{FF2B5EF4-FFF2-40B4-BE49-F238E27FC236}">
                <a16:creationId xmlns:a16="http://schemas.microsoft.com/office/drawing/2014/main" id="{244DB61B-FE5C-4D86-93D1-EBF61CB3E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8201" name="Oval 9">
            <a:extLst>
              <a:ext uri="{FF2B5EF4-FFF2-40B4-BE49-F238E27FC236}">
                <a16:creationId xmlns:a16="http://schemas.microsoft.com/office/drawing/2014/main" id="{29CCE991-02FB-4DDA-ADB0-8BE8E5F54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151DE277-7C13-483F-B0D3-1DA9C6BC9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8203" name="Oval 12">
            <a:extLst>
              <a:ext uri="{FF2B5EF4-FFF2-40B4-BE49-F238E27FC236}">
                <a16:creationId xmlns:a16="http://schemas.microsoft.com/office/drawing/2014/main" id="{60565914-67B0-45A2-8A2A-B1119B15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8204" name="Oval 14">
            <a:extLst>
              <a:ext uri="{FF2B5EF4-FFF2-40B4-BE49-F238E27FC236}">
                <a16:creationId xmlns:a16="http://schemas.microsoft.com/office/drawing/2014/main" id="{C7FD6A81-5E53-4EB5-A378-32EC48D34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8205" name="Oval 15">
            <a:extLst>
              <a:ext uri="{FF2B5EF4-FFF2-40B4-BE49-F238E27FC236}">
                <a16:creationId xmlns:a16="http://schemas.microsoft.com/office/drawing/2014/main" id="{4FC2588D-4633-47A0-86E8-BDCCBFAF8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8206" name="Oval 16">
            <a:extLst>
              <a:ext uri="{FF2B5EF4-FFF2-40B4-BE49-F238E27FC236}">
                <a16:creationId xmlns:a16="http://schemas.microsoft.com/office/drawing/2014/main" id="{E29453EC-3B92-4758-AA79-5F0B5624B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8207" name="Line 17">
            <a:extLst>
              <a:ext uri="{FF2B5EF4-FFF2-40B4-BE49-F238E27FC236}">
                <a16:creationId xmlns:a16="http://schemas.microsoft.com/office/drawing/2014/main" id="{3B4B458B-A397-47DD-91BE-52C8972E6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8768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8208" name="Oval 19">
            <a:extLst>
              <a:ext uri="{FF2B5EF4-FFF2-40B4-BE49-F238E27FC236}">
                <a16:creationId xmlns:a16="http://schemas.microsoft.com/office/drawing/2014/main" id="{25F650E1-FAFF-409A-A244-36601FEA1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8209" name="Oval 20">
            <a:extLst>
              <a:ext uri="{FF2B5EF4-FFF2-40B4-BE49-F238E27FC236}">
                <a16:creationId xmlns:a16="http://schemas.microsoft.com/office/drawing/2014/main" id="{C6225EEC-8DE5-4D6E-AC47-F678E830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8210" name="Oval 23">
            <a:extLst>
              <a:ext uri="{FF2B5EF4-FFF2-40B4-BE49-F238E27FC236}">
                <a16:creationId xmlns:a16="http://schemas.microsoft.com/office/drawing/2014/main" id="{525694B9-49F9-4AE1-B748-D76134785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8211" name="Line 24">
            <a:extLst>
              <a:ext uri="{FF2B5EF4-FFF2-40B4-BE49-F238E27FC236}">
                <a16:creationId xmlns:a16="http://schemas.microsoft.com/office/drawing/2014/main" id="{DBC305CB-1DD0-432E-9879-A719316F2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6388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8212" name="Text Box 25">
            <a:extLst>
              <a:ext uri="{FF2B5EF4-FFF2-40B4-BE49-F238E27FC236}">
                <a16:creationId xmlns:a16="http://schemas.microsoft.com/office/drawing/2014/main" id="{3CFA2A6F-DE7E-44A5-954A-07222605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97313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user1 (process1)</a:t>
            </a:r>
          </a:p>
        </p:txBody>
      </p:sp>
      <p:sp>
        <p:nvSpPr>
          <p:cNvPr id="8213" name="Text Box 26">
            <a:extLst>
              <a:ext uri="{FF2B5EF4-FFF2-40B4-BE49-F238E27FC236}">
                <a16:creationId xmlns:a16="http://schemas.microsoft.com/office/drawing/2014/main" id="{551D1A7F-0781-47C3-B61A-8A065AA8F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323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user2 (process2)</a:t>
            </a:r>
          </a:p>
        </p:txBody>
      </p:sp>
      <p:sp>
        <p:nvSpPr>
          <p:cNvPr id="8214" name="Text Box 27">
            <a:extLst>
              <a:ext uri="{FF2B5EF4-FFF2-40B4-BE49-F238E27FC236}">
                <a16:creationId xmlns:a16="http://schemas.microsoft.com/office/drawing/2014/main" id="{1CCE6206-9C9C-4E83-B152-888526D9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43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user3 (process3)</a:t>
            </a:r>
          </a:p>
        </p:txBody>
      </p:sp>
      <p:sp>
        <p:nvSpPr>
          <p:cNvPr id="8215" name="Line 28">
            <a:extLst>
              <a:ext uri="{FF2B5EF4-FFF2-40B4-BE49-F238E27FC236}">
                <a16:creationId xmlns:a16="http://schemas.microsoft.com/office/drawing/2014/main" id="{50CDAEA5-240B-464F-9DC9-5BAB1493F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91000"/>
            <a:ext cx="2362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8216" name="Line 29">
            <a:extLst>
              <a:ext uri="{FF2B5EF4-FFF2-40B4-BE49-F238E27FC236}">
                <a16:creationId xmlns:a16="http://schemas.microsoft.com/office/drawing/2014/main" id="{821E65E4-3B9D-4764-9A7F-9D591079B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8217" name="Line 31">
            <a:extLst>
              <a:ext uri="{FF2B5EF4-FFF2-40B4-BE49-F238E27FC236}">
                <a16:creationId xmlns:a16="http://schemas.microsoft.com/office/drawing/2014/main" id="{D4124E47-AA35-4977-8A38-C763620E81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9530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8218" name="Text Box 32">
            <a:extLst>
              <a:ext uri="{FF2B5EF4-FFF2-40B4-BE49-F238E27FC236}">
                <a16:creationId xmlns:a16="http://schemas.microsoft.com/office/drawing/2014/main" id="{4FEC3DD2-E848-4ADC-BC8C-064C34B0C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3592513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8219" name="Text Box 33">
            <a:extLst>
              <a:ext uri="{FF2B5EF4-FFF2-40B4-BE49-F238E27FC236}">
                <a16:creationId xmlns:a16="http://schemas.microsoft.com/office/drawing/2014/main" id="{33E13356-2FAD-4DF2-AF78-EF64C71F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81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8220" name="Text Box 34">
            <a:extLst>
              <a:ext uri="{FF2B5EF4-FFF2-40B4-BE49-F238E27FC236}">
                <a16:creationId xmlns:a16="http://schemas.microsoft.com/office/drawing/2014/main" id="{7C5939D0-0D75-41E2-AA9B-ED2DE5117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4037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8221" name="Text Box 35">
            <a:extLst>
              <a:ext uri="{FF2B5EF4-FFF2-40B4-BE49-F238E27FC236}">
                <a16:creationId xmlns:a16="http://schemas.microsoft.com/office/drawing/2014/main" id="{4466C17F-2C7E-482B-97A9-D68DEB7F1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991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8222" name="Rectangle 36">
            <a:extLst>
              <a:ext uri="{FF2B5EF4-FFF2-40B4-BE49-F238E27FC236}">
                <a16:creationId xmlns:a16="http://schemas.microsoft.com/office/drawing/2014/main" id="{E2FCC068-75CE-402D-A2A1-358B90F2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447800"/>
            <a:ext cx="28956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</a:pPr>
            <a:r>
              <a:rPr lang="en-US" altLang="en-US" sz="2000">
                <a:sym typeface="Symbol" panose="05050102010706020507" pitchFamily="18" charset="2"/>
              </a:rPr>
              <a:t>A ? D</a:t>
            </a:r>
          </a:p>
          <a:p>
            <a:pPr>
              <a:buSzTx/>
            </a:pPr>
            <a:r>
              <a:rPr lang="en-US" altLang="en-US" sz="2000">
                <a:sym typeface="Symbol" panose="05050102010706020507" pitchFamily="18" charset="2"/>
              </a:rPr>
              <a:t>B ? D</a:t>
            </a:r>
          </a:p>
          <a:p>
            <a:pPr>
              <a:buSzTx/>
            </a:pPr>
            <a:r>
              <a:rPr lang="en-US" altLang="en-US" sz="2000">
                <a:sym typeface="Symbol" panose="05050102010706020507" pitchFamily="18" charset="2"/>
              </a:rPr>
              <a:t>C ? D</a:t>
            </a:r>
          </a:p>
          <a:p>
            <a:pPr>
              <a:buSzTx/>
            </a:pPr>
            <a:endParaRPr lang="en-US" altLang="en-US" sz="20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77FB5539-B526-4A44-8023-DC3C704431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0C0FB8D2-48A2-413E-928E-A7B54320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F9889F0-A0CC-40C1-A402-29D42645E78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051ABFCD-82E6-40F8-8770-B32EAE9A2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“Happened-Before” Relation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5B93FBC-8779-44F2-9617-2A4CFBE92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“Happened-before” relation captures the ordering that is visible to users when there is no physical clock</a:t>
            </a:r>
          </a:p>
          <a:p>
            <a:pPr lvl="1"/>
            <a:r>
              <a:rPr lang="en-US" altLang="en-US"/>
              <a:t>A partial order among events </a:t>
            </a:r>
          </a:p>
          <a:p>
            <a:pPr lvl="1"/>
            <a:r>
              <a:rPr lang="en-US" altLang="en-US"/>
              <a:t>Process order, send-receive order, transitivity</a:t>
            </a:r>
          </a:p>
          <a:p>
            <a:pPr lvl="1"/>
            <a:endParaRPr lang="en-US" altLang="en-US"/>
          </a:p>
          <a:p>
            <a:r>
              <a:rPr lang="en-US" altLang="en-US"/>
              <a:t>First introduced by Lamport – Considered to be the first fundamental result in distributed computing</a:t>
            </a:r>
          </a:p>
          <a:p>
            <a:pPr lvl="1"/>
            <a:endParaRPr lang="en-US" altLang="en-US"/>
          </a:p>
          <a:p>
            <a:r>
              <a:rPr lang="en-US" altLang="en-US"/>
              <a:t>Goal of software “clock” is to capture the above “happened-before” relation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1D172389-07AC-4FB4-96FD-4E8420CDFB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38F7995F-47F5-4AC4-BCAE-2CEDD10E7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897DC21-F489-4068-95DD-91656EDF3F2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4130" name="Rectangle 2">
            <a:extLst>
              <a:ext uri="{FF2B5EF4-FFF2-40B4-BE49-F238E27FC236}">
                <a16:creationId xmlns:a16="http://schemas.microsoft.com/office/drawing/2014/main" id="{FF02D57D-69A6-4F40-A531-7CF74A280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Software “Clock” 1: Logical Clocks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004667AD-6D97-496E-998E-E985CDAC7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4250"/>
            <a:ext cx="7772400" cy="2063750"/>
          </a:xfrm>
        </p:spPr>
        <p:txBody>
          <a:bodyPr/>
          <a:lstStyle/>
          <a:p>
            <a:r>
              <a:rPr lang="en-US" altLang="en-US"/>
              <a:t>Each event has a single integer as its logical clock value</a:t>
            </a:r>
          </a:p>
          <a:p>
            <a:pPr lvl="1"/>
            <a:r>
              <a:rPr lang="en-US" altLang="en-US"/>
              <a:t>Each process has a local counter C</a:t>
            </a:r>
          </a:p>
          <a:p>
            <a:pPr lvl="1"/>
            <a:r>
              <a:rPr lang="en-US" altLang="en-US"/>
              <a:t>Increment C at each “local computation” and “send” event</a:t>
            </a:r>
          </a:p>
          <a:p>
            <a:pPr lvl="1"/>
            <a:r>
              <a:rPr lang="en-US" altLang="en-US"/>
              <a:t>When sending a message, logical clock value V is attached to the message. At each “receive” event, C = max(C,  V) + 1 </a:t>
            </a:r>
          </a:p>
        </p:txBody>
      </p:sp>
      <p:sp>
        <p:nvSpPr>
          <p:cNvPr id="10246" name="Oval 5">
            <a:extLst>
              <a:ext uri="{FF2B5EF4-FFF2-40B4-BE49-F238E27FC236}">
                <a16:creationId xmlns:a16="http://schemas.microsoft.com/office/drawing/2014/main" id="{1D55D691-0805-4F1D-B901-62E13241E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47" name="Oval 6">
            <a:extLst>
              <a:ext uri="{FF2B5EF4-FFF2-40B4-BE49-F238E27FC236}">
                <a16:creationId xmlns:a16="http://schemas.microsoft.com/office/drawing/2014/main" id="{6C40C578-BF51-4525-AB71-575B49CD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48" name="Oval 7">
            <a:extLst>
              <a:ext uri="{FF2B5EF4-FFF2-40B4-BE49-F238E27FC236}">
                <a16:creationId xmlns:a16="http://schemas.microsoft.com/office/drawing/2014/main" id="{370388F4-5DFB-43C8-97C1-C2435CE9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49" name="Oval 9">
            <a:extLst>
              <a:ext uri="{FF2B5EF4-FFF2-40B4-BE49-F238E27FC236}">
                <a16:creationId xmlns:a16="http://schemas.microsoft.com/office/drawing/2014/main" id="{AD44D248-A100-4177-849F-99A1921E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0960D450-88F1-4E55-92EE-E47A2FA7F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267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51" name="Oval 12">
            <a:extLst>
              <a:ext uri="{FF2B5EF4-FFF2-40B4-BE49-F238E27FC236}">
                <a16:creationId xmlns:a16="http://schemas.microsoft.com/office/drawing/2014/main" id="{EB114471-F5E8-4B30-B3FD-D10B57F3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2" name="Oval 14">
            <a:extLst>
              <a:ext uri="{FF2B5EF4-FFF2-40B4-BE49-F238E27FC236}">
                <a16:creationId xmlns:a16="http://schemas.microsoft.com/office/drawing/2014/main" id="{1450B59D-034E-4FD4-AE7E-8864A6F4C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3" name="Oval 15">
            <a:extLst>
              <a:ext uri="{FF2B5EF4-FFF2-40B4-BE49-F238E27FC236}">
                <a16:creationId xmlns:a16="http://schemas.microsoft.com/office/drawing/2014/main" id="{B822F2D0-4D8A-4CCD-BF42-C3A91DF8B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4" name="Oval 16">
            <a:extLst>
              <a:ext uri="{FF2B5EF4-FFF2-40B4-BE49-F238E27FC236}">
                <a16:creationId xmlns:a16="http://schemas.microsoft.com/office/drawing/2014/main" id="{EC69DAFE-7FCB-4F19-85FB-4DEBDEEFC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5" name="Line 17">
            <a:extLst>
              <a:ext uri="{FF2B5EF4-FFF2-40B4-BE49-F238E27FC236}">
                <a16:creationId xmlns:a16="http://schemas.microsoft.com/office/drawing/2014/main" id="{E6DE487B-0957-40EE-940E-177F02528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56" name="Oval 19">
            <a:extLst>
              <a:ext uri="{FF2B5EF4-FFF2-40B4-BE49-F238E27FC236}">
                <a16:creationId xmlns:a16="http://schemas.microsoft.com/office/drawing/2014/main" id="{A3BB55B2-2B33-406A-9CCC-13B395A57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7" name="Oval 20">
            <a:extLst>
              <a:ext uri="{FF2B5EF4-FFF2-40B4-BE49-F238E27FC236}">
                <a16:creationId xmlns:a16="http://schemas.microsoft.com/office/drawing/2014/main" id="{998F956F-B457-4E3F-8146-1A17C844C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8" name="Oval 23">
            <a:extLst>
              <a:ext uri="{FF2B5EF4-FFF2-40B4-BE49-F238E27FC236}">
                <a16:creationId xmlns:a16="http://schemas.microsoft.com/office/drawing/2014/main" id="{FFDA5B6B-0452-4DEF-AE30-2E210BF47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59" name="Line 24">
            <a:extLst>
              <a:ext uri="{FF2B5EF4-FFF2-40B4-BE49-F238E27FC236}">
                <a16:creationId xmlns:a16="http://schemas.microsoft.com/office/drawing/2014/main" id="{50DC5535-1473-46E7-9C12-33416AEFC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0" name="Text Box 25">
            <a:extLst>
              <a:ext uri="{FF2B5EF4-FFF2-40B4-BE49-F238E27FC236}">
                <a16:creationId xmlns:a16="http://schemas.microsoft.com/office/drawing/2014/main" id="{17C99912-50F0-49E9-9D10-B86097FA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49713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user1 (process1)</a:t>
            </a:r>
          </a:p>
        </p:txBody>
      </p:sp>
      <p:sp>
        <p:nvSpPr>
          <p:cNvPr id="10261" name="Text Box 26">
            <a:extLst>
              <a:ext uri="{FF2B5EF4-FFF2-40B4-BE49-F238E27FC236}">
                <a16:creationId xmlns:a16="http://schemas.microsoft.com/office/drawing/2014/main" id="{161530AB-BAD9-427F-BA9D-8446B3309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4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user2 (process2)</a:t>
            </a:r>
          </a:p>
        </p:txBody>
      </p:sp>
      <p:sp>
        <p:nvSpPr>
          <p:cNvPr id="10262" name="Text Box 27">
            <a:extLst>
              <a:ext uri="{FF2B5EF4-FFF2-40B4-BE49-F238E27FC236}">
                <a16:creationId xmlns:a16="http://schemas.microsoft.com/office/drawing/2014/main" id="{5C563275-AD0E-4D39-B2EF-94F562E31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46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user3 (process3)</a:t>
            </a:r>
          </a:p>
        </p:txBody>
      </p:sp>
      <p:sp>
        <p:nvSpPr>
          <p:cNvPr id="10263" name="Line 29">
            <a:extLst>
              <a:ext uri="{FF2B5EF4-FFF2-40B4-BE49-F238E27FC236}">
                <a16:creationId xmlns:a16="http://schemas.microsoft.com/office/drawing/2014/main" id="{9CA96FE1-E56F-474F-A76D-0B5966499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4" name="Line 31">
            <a:extLst>
              <a:ext uri="{FF2B5EF4-FFF2-40B4-BE49-F238E27FC236}">
                <a16:creationId xmlns:a16="http://schemas.microsoft.com/office/drawing/2014/main" id="{1C2431F3-75F7-47BF-881E-0A1979092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105400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5" name="Text Box 36">
            <a:extLst>
              <a:ext uri="{FF2B5EF4-FFF2-40B4-BE49-F238E27FC236}">
                <a16:creationId xmlns:a16="http://schemas.microsoft.com/office/drawing/2014/main" id="{92780563-619D-4E94-9596-D3C4049A0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0266" name="Text Box 39">
            <a:extLst>
              <a:ext uri="{FF2B5EF4-FFF2-40B4-BE49-F238E27FC236}">
                <a16:creationId xmlns:a16="http://schemas.microsoft.com/office/drawing/2014/main" id="{603A303F-58C5-4CAA-8BBD-0B8221A5D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3810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10267" name="Text Box 40">
            <a:extLst>
              <a:ext uri="{FF2B5EF4-FFF2-40B4-BE49-F238E27FC236}">
                <a16:creationId xmlns:a16="http://schemas.microsoft.com/office/drawing/2014/main" id="{F86FB5CE-408F-4E84-A6D5-D1DCADAC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3" y="3810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0268" name="Text Box 42">
            <a:extLst>
              <a:ext uri="{FF2B5EF4-FFF2-40B4-BE49-F238E27FC236}">
                <a16:creationId xmlns:a16="http://schemas.microsoft.com/office/drawing/2014/main" id="{44BC9516-2832-4383-B02F-ACFCB2840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10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10269" name="Text Box 43">
            <a:extLst>
              <a:ext uri="{FF2B5EF4-FFF2-40B4-BE49-F238E27FC236}">
                <a16:creationId xmlns:a16="http://schemas.microsoft.com/office/drawing/2014/main" id="{AD0D8D21-EF5E-4BD5-B32F-952EC6403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556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0270" name="Text Box 45">
            <a:extLst>
              <a:ext uri="{FF2B5EF4-FFF2-40B4-BE49-F238E27FC236}">
                <a16:creationId xmlns:a16="http://schemas.microsoft.com/office/drawing/2014/main" id="{E45573DE-D580-4368-8FAF-8F275630D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52800"/>
            <a:ext cx="1901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3 = max(1,2)+1</a:t>
            </a:r>
          </a:p>
        </p:txBody>
      </p:sp>
      <p:sp>
        <p:nvSpPr>
          <p:cNvPr id="10271" name="Text Box 46">
            <a:extLst>
              <a:ext uri="{FF2B5EF4-FFF2-40B4-BE49-F238E27FC236}">
                <a16:creationId xmlns:a16="http://schemas.microsoft.com/office/drawing/2014/main" id="{56D8C9B9-96F8-4B76-B683-03E05FB38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4556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0272" name="Text Box 47">
            <a:extLst>
              <a:ext uri="{FF2B5EF4-FFF2-40B4-BE49-F238E27FC236}">
                <a16:creationId xmlns:a16="http://schemas.microsoft.com/office/drawing/2014/main" id="{7AAEE1F5-F51E-45DD-B3DC-8B378D273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63" y="45561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0273" name="Text Box 48">
            <a:extLst>
              <a:ext uri="{FF2B5EF4-FFF2-40B4-BE49-F238E27FC236}">
                <a16:creationId xmlns:a16="http://schemas.microsoft.com/office/drawing/2014/main" id="{D45923E4-3B3A-4824-A004-22FD1536D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533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0274" name="Text Box 49">
            <a:extLst>
              <a:ext uri="{FF2B5EF4-FFF2-40B4-BE49-F238E27FC236}">
                <a16:creationId xmlns:a16="http://schemas.microsoft.com/office/drawing/2014/main" id="{5080D6F0-D501-402C-A8FA-0F8F7900A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463" y="533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10275" name="Text Box 52">
            <a:extLst>
              <a:ext uri="{FF2B5EF4-FFF2-40B4-BE49-F238E27FC236}">
                <a16:creationId xmlns:a16="http://schemas.microsoft.com/office/drawing/2014/main" id="{26BF60BE-1AC2-41CE-8F75-065224FA7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563" y="5394325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0276" name="Text Box 53">
            <a:extLst>
              <a:ext uri="{FF2B5EF4-FFF2-40B4-BE49-F238E27FC236}">
                <a16:creationId xmlns:a16="http://schemas.microsoft.com/office/drawing/2014/main" id="{0A458C86-C67A-4075-B3CE-041B6A69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72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0277" name="Text Box 54">
            <a:extLst>
              <a:ext uri="{FF2B5EF4-FFF2-40B4-BE49-F238E27FC236}">
                <a16:creationId xmlns:a16="http://schemas.microsoft.com/office/drawing/2014/main" id="{AF805FD7-A99D-4039-B2A4-ECFB9B212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29000"/>
            <a:ext cx="1901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4 = max(3,3)+1</a:t>
            </a:r>
          </a:p>
        </p:txBody>
      </p:sp>
      <p:sp>
        <p:nvSpPr>
          <p:cNvPr id="10278" name="Freeform 55">
            <a:extLst>
              <a:ext uri="{FF2B5EF4-FFF2-40B4-BE49-F238E27FC236}">
                <a16:creationId xmlns:a16="http://schemas.microsoft.com/office/drawing/2014/main" id="{F5999F55-A808-4CBF-93F9-FE376DE58821}"/>
              </a:ext>
            </a:extLst>
          </p:cNvPr>
          <p:cNvSpPr>
            <a:spLocks/>
          </p:cNvSpPr>
          <p:nvPr/>
        </p:nvSpPr>
        <p:spPr bwMode="auto">
          <a:xfrm>
            <a:off x="3886200" y="3810000"/>
            <a:ext cx="1092200" cy="990600"/>
          </a:xfrm>
          <a:custGeom>
            <a:avLst/>
            <a:gdLst>
              <a:gd name="T0" fmla="*/ 2147483647 w 688"/>
              <a:gd name="T1" fmla="*/ 0 h 624"/>
              <a:gd name="T2" fmla="*/ 2147483647 w 688"/>
              <a:gd name="T3" fmla="*/ 2147483647 h 624"/>
              <a:gd name="T4" fmla="*/ 2147483647 w 688"/>
              <a:gd name="T5" fmla="*/ 2147483647 h 624"/>
              <a:gd name="T6" fmla="*/ 0 60000 65536"/>
              <a:gd name="T7" fmla="*/ 0 60000 65536"/>
              <a:gd name="T8" fmla="*/ 0 60000 65536"/>
              <a:gd name="T9" fmla="*/ 0 w 688"/>
              <a:gd name="T10" fmla="*/ 0 h 624"/>
              <a:gd name="T11" fmla="*/ 688 w 6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624">
                <a:moveTo>
                  <a:pt x="16" y="0"/>
                </a:moveTo>
                <a:cubicBezTo>
                  <a:pt x="8" y="164"/>
                  <a:pt x="0" y="328"/>
                  <a:pt x="112" y="432"/>
                </a:cubicBezTo>
                <a:cubicBezTo>
                  <a:pt x="224" y="536"/>
                  <a:pt x="456" y="580"/>
                  <a:pt x="688" y="6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79" name="Freeform 56">
            <a:extLst>
              <a:ext uri="{FF2B5EF4-FFF2-40B4-BE49-F238E27FC236}">
                <a16:creationId xmlns:a16="http://schemas.microsoft.com/office/drawing/2014/main" id="{3E2EF781-FB10-45CB-9018-21E03210A7FC}"/>
              </a:ext>
            </a:extLst>
          </p:cNvPr>
          <p:cNvSpPr>
            <a:spLocks/>
          </p:cNvSpPr>
          <p:nvPr/>
        </p:nvSpPr>
        <p:spPr bwMode="auto">
          <a:xfrm>
            <a:off x="5911850" y="3810000"/>
            <a:ext cx="596900" cy="914400"/>
          </a:xfrm>
          <a:custGeom>
            <a:avLst/>
            <a:gdLst>
              <a:gd name="T0" fmla="*/ 0 w 376"/>
              <a:gd name="T1" fmla="*/ 0 h 576"/>
              <a:gd name="T2" fmla="*/ 2147483647 w 376"/>
              <a:gd name="T3" fmla="*/ 2147483647 h 576"/>
              <a:gd name="T4" fmla="*/ 2147483647 w 376"/>
              <a:gd name="T5" fmla="*/ 2147483647 h 576"/>
              <a:gd name="T6" fmla="*/ 0 60000 65536"/>
              <a:gd name="T7" fmla="*/ 0 60000 65536"/>
              <a:gd name="T8" fmla="*/ 0 60000 65536"/>
              <a:gd name="T9" fmla="*/ 0 w 376"/>
              <a:gd name="T10" fmla="*/ 0 h 576"/>
              <a:gd name="T11" fmla="*/ 376 w 3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576">
                <a:moveTo>
                  <a:pt x="0" y="0"/>
                </a:moveTo>
                <a:cubicBezTo>
                  <a:pt x="148" y="120"/>
                  <a:pt x="296" y="240"/>
                  <a:pt x="336" y="336"/>
                </a:cubicBezTo>
                <a:cubicBezTo>
                  <a:pt x="376" y="432"/>
                  <a:pt x="308" y="504"/>
                  <a:pt x="240" y="5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D:\yhf\cstemplate.pot</Template>
  <TotalTime>0</TotalTime>
  <Words>1894</Words>
  <Application>Microsoft Office PowerPoint</Application>
  <PresentationFormat>Letter Paper (8.5x11 in)</PresentationFormat>
  <Paragraphs>359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宋体</vt:lpstr>
      <vt:lpstr>Arial</vt:lpstr>
      <vt:lpstr>Symbol</vt:lpstr>
      <vt:lpstr>Times New Roman</vt:lpstr>
      <vt:lpstr>Wingdings</vt:lpstr>
      <vt:lpstr>cstemplate</vt:lpstr>
      <vt:lpstr>CS4231 Parallel and Distributed Algorithms </vt:lpstr>
      <vt:lpstr>Review of Last Lecture</vt:lpstr>
      <vt:lpstr>Today’s Roadmap</vt:lpstr>
      <vt:lpstr>Assumptions</vt:lpstr>
      <vt:lpstr>Motivation</vt:lpstr>
      <vt:lpstr>Software “Clocks”</vt:lpstr>
      <vt:lpstr>Visible Ordering to Users without Physical Clocks</vt:lpstr>
      <vt:lpstr>“Happened-Before” Relation</vt:lpstr>
      <vt:lpstr>Software “Clock” 1: Logical Clocks</vt:lpstr>
      <vt:lpstr>Logical Clock Properties</vt:lpstr>
      <vt:lpstr>Software “Clock” 2: Vector Clocks</vt:lpstr>
      <vt:lpstr>Vector Clock Protocol</vt:lpstr>
      <vt:lpstr>Vector Clock Properties</vt:lpstr>
      <vt:lpstr>Vector Clock Properties</vt:lpstr>
      <vt:lpstr>Example Application of Vector Clock</vt:lpstr>
      <vt:lpstr>Software “Clock” 3: Matrix Clocks</vt:lpstr>
      <vt:lpstr>Matrix Clock Protocol</vt:lpstr>
      <vt:lpstr>Matrix Clock Example</vt:lpstr>
      <vt:lpstr>Application of Matrix Clock</vt:lpstr>
      <vt:lpstr>A Snack for Mind</vt:lpstr>
      <vt:lpstr>Summary</vt:lpstr>
      <vt:lpstr>Homework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2015-01-27T05:42:16Z</dcterms:created>
  <dcterms:modified xsi:type="dcterms:W3CDTF">2021-01-04T09:05:52Z</dcterms:modified>
</cp:coreProperties>
</file>