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31"/>
  </p:notesMasterIdLst>
  <p:handoutMasterIdLst>
    <p:handoutMasterId r:id="rId32"/>
  </p:handoutMasterIdLst>
  <p:sldIdLst>
    <p:sldId id="256" r:id="rId2"/>
    <p:sldId id="468" r:id="rId3"/>
    <p:sldId id="739" r:id="rId4"/>
    <p:sldId id="740" r:id="rId5"/>
    <p:sldId id="743" r:id="rId6"/>
    <p:sldId id="744" r:id="rId7"/>
    <p:sldId id="745" r:id="rId8"/>
    <p:sldId id="638" r:id="rId9"/>
    <p:sldId id="746" r:id="rId10"/>
    <p:sldId id="747" r:id="rId11"/>
    <p:sldId id="749" r:id="rId12"/>
    <p:sldId id="748" r:id="rId13"/>
    <p:sldId id="751" r:id="rId14"/>
    <p:sldId id="752" r:id="rId15"/>
    <p:sldId id="753" r:id="rId16"/>
    <p:sldId id="754" r:id="rId17"/>
    <p:sldId id="755" r:id="rId18"/>
    <p:sldId id="756" r:id="rId19"/>
    <p:sldId id="757" r:id="rId20"/>
    <p:sldId id="758" r:id="rId21"/>
    <p:sldId id="759" r:id="rId22"/>
    <p:sldId id="760" r:id="rId23"/>
    <p:sldId id="761" r:id="rId24"/>
    <p:sldId id="763" r:id="rId25"/>
    <p:sldId id="764" r:id="rId26"/>
    <p:sldId id="765" r:id="rId27"/>
    <p:sldId id="766" r:id="rId28"/>
    <p:sldId id="767" r:id="rId29"/>
    <p:sldId id="308" r:id="rId3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E2FFC5"/>
    <a:srgbClr val="FFFFCC"/>
    <a:srgbClr val="FFCC99"/>
    <a:srgbClr val="FF6600"/>
    <a:srgbClr val="99CCFF"/>
    <a:srgbClr val="CCECFF"/>
    <a:srgbClr val="666699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8" autoAdjust="0"/>
    <p:restoredTop sz="90385" autoAdjust="0"/>
  </p:normalViewPr>
  <p:slideViewPr>
    <p:cSldViewPr snapToGrid="0">
      <p:cViewPr varScale="1">
        <p:scale>
          <a:sx n="116" d="100"/>
          <a:sy n="116" d="100"/>
        </p:scale>
        <p:origin x="98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3420" y="-1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1400" b="1"/>
            <a:t>Compile</a:t>
          </a:r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1400" b="1"/>
            <a:t>Execute</a:t>
          </a:r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1400" b="1">
              <a:solidFill>
                <a:schemeClr val="tx1"/>
              </a:solidFill>
            </a:rPr>
            <a:t>Edit</a:t>
          </a: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39921" custRadScaleRad="108985" custRadScaleInc="84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E39B1-DEE8-4A45-A385-F29C53872361}" type="pres">
      <dgm:prSet presAssocID="{58AB6B1C-C21F-4364-ACA8-705E866302CC}" presName="sibTrans" presStyleLbl="node1" presStyleIdx="0" presStyleCnt="3"/>
      <dgm:spPr/>
      <dgm:t>
        <a:bodyPr/>
        <a:lstStyle/>
        <a:p>
          <a:endParaRPr lang="en-US"/>
        </a:p>
      </dgm:t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5407C-2ABA-4D53-A6E4-65C1E42F44ED}" type="pres">
      <dgm:prSet presAssocID="{F6C2D785-60EF-4587-AFCF-1F8354AF04F3}" presName="sibTrans" presStyleLbl="node1" presStyleIdx="1" presStyleCnt="3"/>
      <dgm:spPr/>
      <dgm:t>
        <a:bodyPr/>
        <a:lstStyle/>
        <a:p>
          <a:endParaRPr lang="en-US"/>
        </a:p>
      </dgm:t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CF257E-0E6F-48A7-B73F-3BF9D7D3B8C9}" type="pres">
      <dgm:prSet presAssocID="{410C827A-8B8F-4BD2-9371-0AF8EB9697F0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166FA727-BF34-4D5B-9149-C5B27A4C4D60}" type="presOf" srcId="{F6C2D785-60EF-4587-AFCF-1F8354AF04F3}" destId="{1DA5407C-2ABA-4D53-A6E4-65C1E42F44ED}" srcOrd="0" destOrd="0" presId="urn:microsoft.com/office/officeart/2005/8/layout/cycle1"/>
    <dgm:cxn modelId="{8B8D45BE-CB56-41FB-858B-FAC7F05B6124}" type="presOf" srcId="{58AB6B1C-C21F-4364-ACA8-705E866302CC}" destId="{5ACE39B1-DEE8-4A45-A385-F29C53872361}" srcOrd="0" destOrd="0" presId="urn:microsoft.com/office/officeart/2005/8/layout/cycle1"/>
    <dgm:cxn modelId="{ED1E71F8-F5A5-4270-A37F-E8024972E523}" type="presOf" srcId="{410C827A-8B8F-4BD2-9371-0AF8EB9697F0}" destId="{52CF257E-0E6F-48A7-B73F-3BF9D7D3B8C9}" srcOrd="0" destOrd="0" presId="urn:microsoft.com/office/officeart/2005/8/layout/cycle1"/>
    <dgm:cxn modelId="{0C033BD4-0880-4D3D-9EE0-AB70EE9957F7}" type="presOf" srcId="{B3C1612D-F49E-46F5-96F5-811B17CA5296}" destId="{CA33C156-38C2-47B4-B412-AC0AD426ECA9}" srcOrd="0" destOrd="0" presId="urn:microsoft.com/office/officeart/2005/8/layout/cycle1"/>
    <dgm:cxn modelId="{4E699AA3-E0D9-4AEB-909C-F7946F32BC01}" type="presOf" srcId="{97371F4E-EFCC-4489-9D4F-A04749EEC3C7}" destId="{C6F4ECA5-8E55-49A7-A124-2FE27845719F}" srcOrd="0" destOrd="0" presId="urn:microsoft.com/office/officeart/2005/8/layout/cycle1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23E11742-D3B1-4AAC-B423-FF86C4FF7AFB}" type="presOf" srcId="{2949E5D0-E3AE-440C-84E0-4D335FE357A3}" destId="{DAD424E8-6E6A-4FDA-B3E6-483CA922E066}" srcOrd="0" destOrd="0" presId="urn:microsoft.com/office/officeart/2005/8/layout/cycle1"/>
    <dgm:cxn modelId="{9F59EF7D-010D-45E1-BB08-555908099E26}" type="presOf" srcId="{D459C53D-C842-4379-B987-E4C10069BCDB}" destId="{2B2AA75F-9619-46A2-A649-4845E114DAD3}" srcOrd="0" destOrd="0" presId="urn:microsoft.com/office/officeart/2005/8/layout/cycle1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F73AF762-65E7-46BF-AA16-4F00E786A012}" type="presParOf" srcId="{C6F4ECA5-8E55-49A7-A124-2FE27845719F}" destId="{D26C634C-629D-4161-88AF-27FCE15AF6B7}" srcOrd="0" destOrd="0" presId="urn:microsoft.com/office/officeart/2005/8/layout/cycle1"/>
    <dgm:cxn modelId="{7123C19A-1821-49C5-831E-167050F00B00}" type="presParOf" srcId="{C6F4ECA5-8E55-49A7-A124-2FE27845719F}" destId="{DAD424E8-6E6A-4FDA-B3E6-483CA922E066}" srcOrd="1" destOrd="0" presId="urn:microsoft.com/office/officeart/2005/8/layout/cycle1"/>
    <dgm:cxn modelId="{0E781553-46A1-4724-A891-420C531BB789}" type="presParOf" srcId="{C6F4ECA5-8E55-49A7-A124-2FE27845719F}" destId="{5ACE39B1-DEE8-4A45-A385-F29C53872361}" srcOrd="2" destOrd="0" presId="urn:microsoft.com/office/officeart/2005/8/layout/cycle1"/>
    <dgm:cxn modelId="{BD7AE3B1-D136-4D76-9A5E-228823A112CE}" type="presParOf" srcId="{C6F4ECA5-8E55-49A7-A124-2FE27845719F}" destId="{76FA96CB-7B53-4B64-9D50-6A84EDF8069E}" srcOrd="3" destOrd="0" presId="urn:microsoft.com/office/officeart/2005/8/layout/cycle1"/>
    <dgm:cxn modelId="{339A1439-6844-4371-B2BB-3D66ABFD89B9}" type="presParOf" srcId="{C6F4ECA5-8E55-49A7-A124-2FE27845719F}" destId="{2B2AA75F-9619-46A2-A649-4845E114DAD3}" srcOrd="4" destOrd="0" presId="urn:microsoft.com/office/officeart/2005/8/layout/cycle1"/>
    <dgm:cxn modelId="{31DDCA3C-C5FB-4DC0-BA8A-10326E4E077F}" type="presParOf" srcId="{C6F4ECA5-8E55-49A7-A124-2FE27845719F}" destId="{1DA5407C-2ABA-4D53-A6E4-65C1E42F44ED}" srcOrd="5" destOrd="0" presId="urn:microsoft.com/office/officeart/2005/8/layout/cycle1"/>
    <dgm:cxn modelId="{1C99B4B0-51CB-406B-8DF0-95733A952FC1}" type="presParOf" srcId="{C6F4ECA5-8E55-49A7-A124-2FE27845719F}" destId="{7647305E-982E-4611-88D4-4B010B25F2E9}" srcOrd="6" destOrd="0" presId="urn:microsoft.com/office/officeart/2005/8/layout/cycle1"/>
    <dgm:cxn modelId="{39FCCC69-9FD2-4132-BD46-1472B9A117BD}" type="presParOf" srcId="{C6F4ECA5-8E55-49A7-A124-2FE27845719F}" destId="{CA33C156-38C2-47B4-B412-AC0AD426ECA9}" srcOrd="7" destOrd="0" presId="urn:microsoft.com/office/officeart/2005/8/layout/cycle1"/>
    <dgm:cxn modelId="{C4E15D95-3D50-4C39-85FE-A85261C50FAB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778717" y="110464"/>
          <a:ext cx="746568" cy="53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Compile</a:t>
          </a:r>
        </a:p>
      </dsp:txBody>
      <dsp:txXfrm>
        <a:off x="778717" y="110464"/>
        <a:ext cx="746568" cy="533563"/>
      </dsp:txXfrm>
    </dsp:sp>
    <dsp:sp modelId="{5ACE39B1-DEE8-4A45-A385-F29C53872361}">
      <dsp:nvSpPr>
        <dsp:cNvPr id="0" name=""/>
        <dsp:cNvSpPr/>
      </dsp:nvSpPr>
      <dsp:spPr>
        <a:xfrm>
          <a:off x="69878" y="3311"/>
          <a:ext cx="1261216" cy="1261216"/>
        </a:xfrm>
        <a:prstGeom prst="circularArrow">
          <a:avLst>
            <a:gd name="adj1" fmla="val 8250"/>
            <a:gd name="adj2" fmla="val 576212"/>
            <a:gd name="adj3" fmla="val 2056047"/>
            <a:gd name="adj4" fmla="val 67103"/>
            <a:gd name="adj5" fmla="val 962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339049" y="881764"/>
          <a:ext cx="734786" cy="53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Execute</a:t>
          </a:r>
        </a:p>
      </dsp:txBody>
      <dsp:txXfrm>
        <a:off x="339049" y="881764"/>
        <a:ext cx="734786" cy="533563"/>
      </dsp:txXfrm>
    </dsp:sp>
    <dsp:sp modelId="{1DA5407C-2ABA-4D53-A6E4-65C1E42F44ED}">
      <dsp:nvSpPr>
        <dsp:cNvPr id="0" name=""/>
        <dsp:cNvSpPr/>
      </dsp:nvSpPr>
      <dsp:spPr>
        <a:xfrm>
          <a:off x="72892" y="209"/>
          <a:ext cx="1261216" cy="1261216"/>
        </a:xfrm>
        <a:prstGeom prst="circularArrow">
          <a:avLst>
            <a:gd name="adj1" fmla="val 8250"/>
            <a:gd name="adj2" fmla="val 576212"/>
            <a:gd name="adj3" fmla="val 10175227"/>
            <a:gd name="adj4" fmla="val 8083573"/>
            <a:gd name="adj5" fmla="val 962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-11796" y="104568"/>
          <a:ext cx="533563" cy="53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>
              <a:solidFill>
                <a:schemeClr val="tx1"/>
              </a:solidFill>
            </a:rPr>
            <a:t>Edit</a:t>
          </a:r>
        </a:p>
      </dsp:txBody>
      <dsp:txXfrm>
        <a:off x="-11796" y="104568"/>
        <a:ext cx="533563" cy="533563"/>
      </dsp:txXfrm>
    </dsp:sp>
    <dsp:sp modelId="{52CF257E-0E6F-48A7-B73F-3BF9D7D3B8C9}">
      <dsp:nvSpPr>
        <dsp:cNvPr id="0" name=""/>
        <dsp:cNvSpPr/>
      </dsp:nvSpPr>
      <dsp:spPr>
        <a:xfrm>
          <a:off x="67210" y="1777"/>
          <a:ext cx="1261216" cy="1261216"/>
        </a:xfrm>
        <a:prstGeom prst="circularArrow">
          <a:avLst>
            <a:gd name="adj1" fmla="val 8250"/>
            <a:gd name="adj2" fmla="val 576212"/>
            <a:gd name="adj3" fmla="val 16163000"/>
            <a:gd name="adj4" fmla="val 15007613"/>
            <a:gd name="adj5" fmla="val 962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11-Feb-19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38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08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66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47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09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20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031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61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9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42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82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0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82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384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199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0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229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483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96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622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4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59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2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317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49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 dirty="0" smtClean="0"/>
              <a:t>Lecture #11a: The Processor: </a:t>
            </a:r>
            <a:r>
              <a:rPr lang="en-SG" dirty="0" err="1" smtClean="0"/>
              <a:t>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 smtClean="0"/>
              <a:t>Lecture #11a: The Processor: </a:t>
            </a:r>
            <a:r>
              <a:rPr lang="en-SG" dirty="0" err="1" smtClean="0"/>
              <a:t>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 smtClean="0"/>
              <a:t>Lecture #11a: The Processor: </a:t>
            </a:r>
            <a:r>
              <a:rPr lang="en-SG" dirty="0" err="1" smtClean="0"/>
              <a:t>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 smtClean="0"/>
              <a:t>Lecture #11a: The Processor: </a:t>
            </a:r>
            <a:r>
              <a:rPr lang="en-SG" dirty="0" err="1" smtClean="0"/>
              <a:t>Datapath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 smtClean="0"/>
              <a:t>Lecture #11a: The Processor: </a:t>
            </a:r>
            <a:r>
              <a:rPr lang="en-SG" dirty="0" err="1" smtClean="0"/>
              <a:t>Datapath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dirty="0" smtClean="0"/>
              <a:t>Lecture #11a: The Processor: </a:t>
            </a:r>
            <a:r>
              <a:rPr lang="en-SG" dirty="0" err="1" smtClean="0"/>
              <a:t>Datapath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 dirty="0" smtClean="0"/>
              <a:t>Lecture #11a: The Processor: </a:t>
            </a:r>
            <a:r>
              <a:rPr lang="en-SG" dirty="0" err="1" smtClean="0"/>
              <a:t>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#11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05840" y="3462867"/>
            <a:ext cx="7254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The Processor: </a:t>
            </a:r>
            <a:r>
              <a:rPr lang="en-SG" sz="4000" dirty="0" err="1">
                <a:solidFill>
                  <a:srgbClr val="C00000"/>
                </a:solidFill>
                <a:latin typeface="Calibri" panose="020F0502020204030204" pitchFamily="34" charset="0"/>
              </a:rPr>
              <a:t>Datapath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</a:t>
            </a:r>
            <a:r>
              <a:rPr lang="en-SG" dirty="0" smtClean="0"/>
              <a:t>11a: </a:t>
            </a:r>
            <a:r>
              <a:rPr lang="en-SG" dirty="0"/>
              <a:t>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>
                <a:solidFill>
                  <a:srgbClr val="0000FF"/>
                </a:solidFill>
                <a:latin typeface="+mn-lt"/>
              </a:rPr>
              <a:t>3.2	Compiling to MIPS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Key Idea #1:</a:t>
            </a:r>
            <a:br>
              <a:rPr lang="en-US" sz="2800" dirty="0" smtClean="0"/>
            </a:br>
            <a:r>
              <a:rPr lang="en-US" sz="2800" dirty="0" smtClean="0"/>
              <a:t>Compilation is a </a:t>
            </a:r>
            <a:r>
              <a:rPr lang="en-US" sz="2800" i="1" dirty="0" smtClean="0">
                <a:solidFill>
                  <a:srgbClr val="0000FF"/>
                </a:solidFill>
              </a:rPr>
              <a:t>structured process</a:t>
            </a:r>
          </a:p>
          <a:p>
            <a:pPr marL="274320" lvl="1" indent="0">
              <a:spcBef>
                <a:spcPts val="600"/>
              </a:spcBef>
              <a:buSzPct val="100000"/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2400" b="1" dirty="0" smtClean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2400" b="1" dirty="0" smtClean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a[0] </a:t>
            </a:r>
            <a:r>
              <a:rPr lang="en-US" sz="2400" b="1" dirty="0" smtClean="0">
                <a:latin typeface="Consolas" panose="020B0609020204030204" pitchFamily="49" charset="0"/>
                <a:cs typeface="Courier New" pitchFamily="49" charset="0"/>
              </a:rPr>
              <a:t>= a[1] + x;</a:t>
            </a:r>
            <a:br>
              <a:rPr lang="en-US" sz="2400" b="1" dirty="0" smtClean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sz="2400" dirty="0" smtClean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Each structure can be compiled </a:t>
            </a:r>
            <a:r>
              <a:rPr lang="en-US" sz="2400" i="1" dirty="0" smtClean="0">
                <a:solidFill>
                  <a:srgbClr val="0000FF"/>
                </a:solidFill>
              </a:rPr>
              <a:t>independently</a:t>
            </a:r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858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769" y="366659"/>
            <a:ext cx="1303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 smtClean="0">
                <a:latin typeface="Consolas" panose="020B0609020204030204" pitchFamily="49" charset="0"/>
                <a:cs typeface="Courier New" pitchFamily="49" charset="0"/>
              </a:rPr>
              <a:t>(x 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a[0] = </a:t>
            </a:r>
            <a:endParaRPr lang="en-US" sz="1200" b="1" dirty="0" smtClean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  <a:cs typeface="Courier New" pitchFamily="49" charset="0"/>
              </a:rPr>
              <a:t>   a[1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] + x;</a:t>
            </a:r>
          </a:p>
          <a:p>
            <a:r>
              <a:rPr lang="en-US" sz="1200" b="1" dirty="0" smtClean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sz="12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5108031" y="4552950"/>
            <a:ext cx="3578767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(x != 0) {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552950"/>
            <a:ext cx="3578767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a[0] = a[1] + x;</a:t>
            </a:r>
            <a:endParaRPr lang="en-US" sz="24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08031" y="4183618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</a:rPr>
              <a:t>Outer Structure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4183618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</a:rPr>
              <a:t>Inner Structure</a:t>
            </a:r>
            <a:endParaRPr lang="en-GB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2777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</a:t>
            </a:r>
            <a:r>
              <a:rPr lang="en-SG" dirty="0" smtClean="0"/>
              <a:t>11a: </a:t>
            </a:r>
            <a:r>
              <a:rPr lang="en-SG" dirty="0"/>
              <a:t>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>
                <a:solidFill>
                  <a:srgbClr val="0000FF"/>
                </a:solidFill>
                <a:latin typeface="+mn-lt"/>
              </a:rPr>
              <a:t>3.2	Compiling to MIPS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Key Idea #2:</a:t>
            </a:r>
            <a:br>
              <a:rPr lang="en-US" sz="2800" dirty="0" smtClean="0"/>
            </a:br>
            <a:r>
              <a:rPr lang="en-US" sz="2800" dirty="0" smtClean="0"/>
              <a:t>Variable-to-Register Mapping</a:t>
            </a:r>
            <a:endParaRPr lang="en-US" sz="2800" i="1" dirty="0" smtClean="0">
              <a:solidFill>
                <a:srgbClr val="0000FF"/>
              </a:solidFill>
            </a:endParaRPr>
          </a:p>
          <a:p>
            <a:pPr marL="274320" lvl="1" indent="0">
              <a:spcBef>
                <a:spcPts val="600"/>
              </a:spcBef>
              <a:buSzPct val="100000"/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2400" b="1" dirty="0" smtClean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2400" b="1" dirty="0" smtClean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a[0] </a:t>
            </a:r>
            <a:r>
              <a:rPr lang="en-US" sz="2400" b="1" dirty="0" smtClean="0">
                <a:latin typeface="Consolas" panose="020B0609020204030204" pitchFamily="49" charset="0"/>
                <a:cs typeface="Courier New" pitchFamily="49" charset="0"/>
              </a:rPr>
              <a:t>= a[1] + x;</a:t>
            </a:r>
            <a:br>
              <a:rPr lang="en-US" sz="2400" b="1" dirty="0" smtClean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sz="2400" dirty="0" smtClean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Let the mapping be:</a:t>
            </a:r>
          </a:p>
          <a:p>
            <a:pPr marL="820103" lvl="2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200" dirty="0" smtClean="0"/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858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769" y="366659"/>
            <a:ext cx="1303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 smtClean="0">
                <a:latin typeface="Consolas" panose="020B0609020204030204" pitchFamily="49" charset="0"/>
                <a:cs typeface="Courier New" pitchFamily="49" charset="0"/>
              </a:rPr>
              <a:t>(x 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a[0] = </a:t>
            </a:r>
            <a:endParaRPr lang="en-US" sz="1200" b="1" dirty="0" smtClean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  <a:cs typeface="Courier New" pitchFamily="49" charset="0"/>
              </a:rPr>
              <a:t>   a[1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] + x;</a:t>
            </a:r>
          </a:p>
          <a:p>
            <a:r>
              <a:rPr lang="en-US" sz="1200" b="1" dirty="0" smtClean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sz="12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406089"/>
              </p:ext>
            </p:extLst>
          </p:nvPr>
        </p:nvGraphicFramePr>
        <p:xfrm>
          <a:off x="1085850" y="4016375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095123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11618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50976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Number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59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x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$s0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$16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58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a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$s1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$17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426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7721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</a:t>
            </a:r>
            <a:r>
              <a:rPr lang="en-SG" dirty="0" smtClean="0"/>
              <a:t>11a: </a:t>
            </a:r>
            <a:r>
              <a:rPr lang="en-SG" dirty="0"/>
              <a:t>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>
                <a:solidFill>
                  <a:srgbClr val="0000FF"/>
                </a:solidFill>
                <a:latin typeface="+mn-lt"/>
              </a:rPr>
              <a:t>3.2	Compiling to MIPS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Common Technique #1:</a:t>
            </a:r>
            <a:br>
              <a:rPr lang="en-US" sz="2800" dirty="0" smtClean="0"/>
            </a:br>
            <a:r>
              <a:rPr lang="en-US" sz="2800" dirty="0" smtClean="0"/>
              <a:t>Invert the condition for shorter code</a:t>
            </a:r>
            <a:br>
              <a:rPr lang="en-US" sz="2800" dirty="0" smtClean="0"/>
            </a:br>
            <a:r>
              <a:rPr lang="en-US" sz="2800" dirty="0" smtClean="0"/>
              <a:t>(Lecture #8, Slide 22)</a:t>
            </a:r>
            <a:endParaRPr lang="en-US" sz="2800" i="1" dirty="0" smtClean="0">
              <a:solidFill>
                <a:srgbClr val="0000FF"/>
              </a:solidFill>
            </a:endParaRPr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858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769" y="366659"/>
            <a:ext cx="1303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 smtClean="0">
                <a:latin typeface="Consolas" panose="020B0609020204030204" pitchFamily="49" charset="0"/>
                <a:cs typeface="Courier New" pitchFamily="49" charset="0"/>
              </a:rPr>
              <a:t>(x 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a[0] = </a:t>
            </a:r>
            <a:endParaRPr lang="en-US" sz="1200" b="1" dirty="0" smtClean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  <a:cs typeface="Courier New" pitchFamily="49" charset="0"/>
              </a:rPr>
              <a:t>   a[1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] + x;</a:t>
            </a:r>
          </a:p>
          <a:p>
            <a:r>
              <a:rPr lang="en-US" sz="1200" b="1" dirty="0" smtClean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sz="12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3176587"/>
            <a:ext cx="3578767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(x != 0) {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2807255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</a:rPr>
              <a:t>Outer Structure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171951" y="3176587"/>
            <a:ext cx="4514850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# Inner Structure</a:t>
            </a:r>
          </a:p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71951" y="2807255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</a:rPr>
              <a:t>Outer MIPS Code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18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121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032" y="366659"/>
            <a:ext cx="1303231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</a:rPr>
              <a:t>Mapping:</a:t>
            </a:r>
          </a:p>
          <a:p>
            <a:endParaRPr lang="en-US" sz="1200" b="1" dirty="0" smtClean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nsolas" panose="020B0609020204030204" pitchFamily="49" charset="0"/>
                <a:cs typeface="Courier New" pitchFamily="49" charset="0"/>
              </a:rPr>
              <a:t>x: $16</a:t>
            </a:r>
          </a:p>
          <a:p>
            <a:r>
              <a:rPr lang="en-US" sz="1200" b="1" dirty="0" smtClean="0">
                <a:latin typeface="Consolas" panose="020B0609020204030204" pitchFamily="49" charset="0"/>
                <a:cs typeface="Courier New" pitchFamily="49" charset="0"/>
              </a:rPr>
              <a:t>a: $17</a:t>
            </a:r>
            <a:endParaRPr lang="en-US" sz="12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0840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/>
      <p:bldP spid="16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</a:t>
            </a:r>
            <a:r>
              <a:rPr lang="en-SG" dirty="0" smtClean="0"/>
              <a:t>11a: </a:t>
            </a:r>
            <a:r>
              <a:rPr lang="en-SG" dirty="0"/>
              <a:t>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>
                <a:solidFill>
                  <a:srgbClr val="0000FF"/>
                </a:solidFill>
                <a:latin typeface="+mn-lt"/>
              </a:rPr>
              <a:t>3.2	Compiling to MIPS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Common Technique #2: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Break complex operations, use temp register</a:t>
            </a:r>
            <a:br>
              <a:rPr lang="en-US" sz="2800" dirty="0" smtClean="0"/>
            </a:br>
            <a:r>
              <a:rPr lang="en-US" sz="2800" dirty="0" smtClean="0"/>
              <a:t>(Lecture #7, Slide 29)</a:t>
            </a:r>
            <a:endParaRPr lang="en-US" sz="2800" dirty="0"/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858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769" y="366659"/>
            <a:ext cx="1303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 smtClean="0">
                <a:latin typeface="Consolas" panose="020B0609020204030204" pitchFamily="49" charset="0"/>
                <a:cs typeface="Courier New" pitchFamily="49" charset="0"/>
              </a:rPr>
              <a:t>(x 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a[0] = </a:t>
            </a:r>
            <a:endParaRPr lang="en-US" sz="1200" b="1" dirty="0" smtClean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  <a:cs typeface="Courier New" pitchFamily="49" charset="0"/>
              </a:rPr>
              <a:t>   a[1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] + x;</a:t>
            </a:r>
          </a:p>
          <a:p>
            <a:r>
              <a:rPr lang="en-US" sz="1200" b="1" dirty="0" smtClean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sz="12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8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121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032" y="366659"/>
            <a:ext cx="130323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</a:rPr>
              <a:t>Mapping:</a:t>
            </a:r>
          </a:p>
          <a:p>
            <a:endParaRPr lang="en-US" sz="1200" b="1" dirty="0" smtClean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nsolas" panose="020B0609020204030204" pitchFamily="49" charset="0"/>
                <a:cs typeface="Courier New" pitchFamily="49" charset="0"/>
              </a:rPr>
              <a:t>x: $16</a:t>
            </a:r>
          </a:p>
          <a:p>
            <a:r>
              <a:rPr lang="en-US" sz="1200" b="1" dirty="0" smtClean="0">
                <a:latin typeface="Consolas" panose="020B0609020204030204" pitchFamily="49" charset="0"/>
                <a:cs typeface="Courier New" pitchFamily="49" charset="0"/>
              </a:rPr>
              <a:t>a: $17</a:t>
            </a:r>
          </a:p>
          <a:p>
            <a:r>
              <a:rPr lang="en-US" sz="1200" b="1" dirty="0" smtClean="0">
                <a:latin typeface="Consolas" panose="020B0609020204030204" pitchFamily="49" charset="0"/>
                <a:cs typeface="Courier New" pitchFamily="49" charset="0"/>
              </a:rPr>
              <a:t>$t1: $8</a:t>
            </a:r>
            <a:endParaRPr lang="en-US" sz="12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3176587"/>
            <a:ext cx="3578767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a[0] = a[1] + x;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" y="2807255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</a:rPr>
              <a:t>Inner Structure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171951" y="3176587"/>
            <a:ext cx="4514850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$t1  = a[1];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$t1  = $t1 +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a[0] = $t1;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71951" y="2807255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</a:rPr>
              <a:t>Simplified Inner Structure</a:t>
            </a:r>
            <a:endParaRPr lang="en-GB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350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 animBg="1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</a:t>
            </a:r>
            <a:r>
              <a:rPr lang="en-SG" dirty="0" smtClean="0"/>
              <a:t>11a: </a:t>
            </a:r>
            <a:r>
              <a:rPr lang="en-SG" dirty="0"/>
              <a:t>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>
                <a:solidFill>
                  <a:srgbClr val="0000FF"/>
                </a:solidFill>
                <a:latin typeface="+mn-lt"/>
              </a:rPr>
              <a:t>3.2	Compiling to MIPS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Common Technique #3: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Array access is </a:t>
            </a:r>
            <a:r>
              <a:rPr lang="en-US" sz="28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800" dirty="0" smtClean="0"/>
              <a:t>, array update is </a:t>
            </a:r>
            <a:r>
              <a:rPr lang="en-US" sz="28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(Lecture #8, Slide 13)</a:t>
            </a:r>
          </a:p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858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769" y="366659"/>
            <a:ext cx="1303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 smtClean="0">
                <a:latin typeface="Consolas" panose="020B0609020204030204" pitchFamily="49" charset="0"/>
                <a:cs typeface="Courier New" pitchFamily="49" charset="0"/>
              </a:rPr>
              <a:t>(x 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a[0] = </a:t>
            </a:r>
            <a:endParaRPr lang="en-US" sz="1200" b="1" dirty="0" smtClean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  <a:cs typeface="Courier New" pitchFamily="49" charset="0"/>
              </a:rPr>
              <a:t>   a[1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] + x;</a:t>
            </a:r>
          </a:p>
          <a:p>
            <a:r>
              <a:rPr lang="en-US" sz="1200" b="1" dirty="0" smtClean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sz="12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8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121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032" y="366659"/>
            <a:ext cx="130323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</a:rPr>
              <a:t>Mapping:</a:t>
            </a:r>
          </a:p>
          <a:p>
            <a:endParaRPr lang="en-US" sz="1200" b="1" dirty="0" smtClean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nsolas" panose="020B0609020204030204" pitchFamily="49" charset="0"/>
                <a:cs typeface="Courier New" pitchFamily="49" charset="0"/>
              </a:rPr>
              <a:t>x: $16</a:t>
            </a:r>
          </a:p>
          <a:p>
            <a:r>
              <a:rPr lang="en-US" sz="1200" b="1" dirty="0" smtClean="0">
                <a:latin typeface="Consolas" panose="020B0609020204030204" pitchFamily="49" charset="0"/>
                <a:cs typeface="Courier New" pitchFamily="49" charset="0"/>
              </a:rPr>
              <a:t>a: $17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$t1: $</a:t>
            </a:r>
            <a:r>
              <a:rPr lang="en-US" sz="1200" b="1" dirty="0" smtClean="0">
                <a:latin typeface="Consolas" panose="020B0609020204030204" pitchFamily="49" charset="0"/>
                <a:cs typeface="Courier New" pitchFamily="49" charset="0"/>
              </a:rPr>
              <a:t>8</a:t>
            </a:r>
            <a:endParaRPr lang="en-US" sz="12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3176587"/>
            <a:ext cx="3578767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$t1  = a[1];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$t1  = $t1 +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a[0] = $t1;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" y="2807255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Simplified Inner Structure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171951" y="3176587"/>
            <a:ext cx="4514850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24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71951" y="2807255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</a:rPr>
              <a:t>Inner MIPS </a:t>
            </a:r>
            <a:r>
              <a:rPr lang="en-US" b="1" dirty="0">
                <a:solidFill>
                  <a:srgbClr val="006600"/>
                </a:solidFill>
              </a:rPr>
              <a:t>Code</a:t>
            </a:r>
            <a:endParaRPr lang="en-GB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635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 animBg="1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</a:t>
            </a:r>
            <a:r>
              <a:rPr lang="en-SG" dirty="0" smtClean="0"/>
              <a:t>11a: </a:t>
            </a:r>
            <a:r>
              <a:rPr lang="en-SG" dirty="0"/>
              <a:t>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>
                <a:solidFill>
                  <a:srgbClr val="0000FF"/>
                </a:solidFill>
                <a:latin typeface="+mn-lt"/>
              </a:rPr>
              <a:t>3.2	Compiling to MIPS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Common Error #1: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Assume that the address of the next word can be found by incrementing the address in a register by 1 instead of by the word size in bytes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Example:</a:t>
            </a:r>
          </a:p>
          <a:p>
            <a:pPr marL="820103" lvl="2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$t1  = a[1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];</a:t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smtClean="0"/>
              <a:t>is translated to</a:t>
            </a:r>
            <a:br>
              <a:rPr lang="en-US" sz="2200" dirty="0" smtClean="0"/>
            </a:br>
            <a:r>
              <a:rPr lang="en-US" sz="20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17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instead of</a:t>
            </a:r>
            <a:br>
              <a:rPr lang="en-US" sz="2200" dirty="0" smtClean="0"/>
            </a:br>
            <a:r>
              <a:rPr lang="en-US" sz="20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17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200" dirty="0" smtClean="0"/>
          </a:p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858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769" y="366659"/>
            <a:ext cx="1303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 smtClean="0">
                <a:latin typeface="Consolas" panose="020B0609020204030204" pitchFamily="49" charset="0"/>
                <a:cs typeface="Courier New" pitchFamily="49" charset="0"/>
              </a:rPr>
              <a:t>(x 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a[0] = </a:t>
            </a:r>
            <a:endParaRPr lang="en-US" sz="1200" b="1" dirty="0" smtClean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  <a:cs typeface="Courier New" pitchFamily="49" charset="0"/>
              </a:rPr>
              <a:t>   a[1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] + x;</a:t>
            </a:r>
          </a:p>
          <a:p>
            <a:r>
              <a:rPr lang="en-US" sz="1200" b="1" dirty="0" smtClean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sz="12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8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121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032" y="366659"/>
            <a:ext cx="130323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</a:rPr>
              <a:t>Mapping:</a:t>
            </a:r>
          </a:p>
          <a:p>
            <a:endParaRPr lang="en-US" sz="1200" b="1" dirty="0" smtClean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nsolas" panose="020B0609020204030204" pitchFamily="49" charset="0"/>
                <a:cs typeface="Courier New" pitchFamily="49" charset="0"/>
              </a:rPr>
              <a:t>x: $16</a:t>
            </a:r>
          </a:p>
          <a:p>
            <a:r>
              <a:rPr lang="en-US" sz="1200" b="1" dirty="0" smtClean="0">
                <a:latin typeface="Consolas" panose="020B0609020204030204" pitchFamily="49" charset="0"/>
                <a:cs typeface="Courier New" pitchFamily="49" charset="0"/>
              </a:rPr>
              <a:t>a: $17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$t1: $</a:t>
            </a:r>
            <a:r>
              <a:rPr lang="en-US" sz="1200" b="1" dirty="0" smtClean="0">
                <a:latin typeface="Consolas" panose="020B0609020204030204" pitchFamily="49" charset="0"/>
                <a:cs typeface="Courier New" pitchFamily="49" charset="0"/>
              </a:rPr>
              <a:t>8</a:t>
            </a:r>
            <a:endParaRPr lang="en-US" sz="12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5583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</a:t>
            </a:r>
            <a:r>
              <a:rPr lang="en-SG" dirty="0" smtClean="0"/>
              <a:t>11a: </a:t>
            </a:r>
            <a:r>
              <a:rPr lang="en-SG" dirty="0"/>
              <a:t>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>
                <a:solidFill>
                  <a:srgbClr val="0000FF"/>
                </a:solidFill>
                <a:latin typeface="+mn-lt"/>
              </a:rPr>
              <a:t>3.2	Compiling to MIPS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Last Step:</a:t>
            </a:r>
            <a:br>
              <a:rPr lang="en-US" sz="2800" dirty="0" smtClean="0"/>
            </a:br>
            <a:r>
              <a:rPr lang="en-US" sz="2800" dirty="0" smtClean="0"/>
              <a:t>Combine the two structures logically</a:t>
            </a:r>
            <a:endParaRPr lang="en-US" sz="2400" i="1" dirty="0" smtClean="0">
              <a:solidFill>
                <a:srgbClr val="0000FF"/>
              </a:solidFill>
            </a:endParaRPr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858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769" y="366659"/>
            <a:ext cx="1303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 smtClean="0">
                <a:latin typeface="Consolas" panose="020B0609020204030204" pitchFamily="49" charset="0"/>
                <a:cs typeface="Courier New" pitchFamily="49" charset="0"/>
              </a:rPr>
              <a:t>(x 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a[0] = </a:t>
            </a:r>
            <a:endParaRPr lang="en-US" sz="1200" b="1" dirty="0" smtClean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  <a:cs typeface="Courier New" pitchFamily="49" charset="0"/>
              </a:rPr>
              <a:t>   a[1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] + x;</a:t>
            </a:r>
          </a:p>
          <a:p>
            <a:r>
              <a:rPr lang="en-US" sz="1200" b="1" dirty="0" smtClean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sz="12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2638425"/>
            <a:ext cx="3578767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2269093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</a:rPr>
              <a:t>Inner MIPS Code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16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121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032" y="366659"/>
            <a:ext cx="130323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</a:rPr>
              <a:t>Mapping:</a:t>
            </a:r>
          </a:p>
          <a:p>
            <a:endParaRPr lang="en-US" sz="1200" b="1" dirty="0" smtClean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200" b="1" dirty="0" smtClean="0">
                <a:latin typeface="Consolas" panose="020B0609020204030204" pitchFamily="49" charset="0"/>
                <a:cs typeface="Courier New" pitchFamily="49" charset="0"/>
              </a:rPr>
              <a:t>x: $16</a:t>
            </a:r>
          </a:p>
          <a:p>
            <a:r>
              <a:rPr lang="en-US" sz="1200" b="1" dirty="0" smtClean="0">
                <a:latin typeface="Consolas" panose="020B0609020204030204" pitchFamily="49" charset="0"/>
                <a:cs typeface="Courier New" pitchFamily="49" charset="0"/>
              </a:rPr>
              <a:t>a: $17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$t1: $</a:t>
            </a:r>
            <a:r>
              <a:rPr lang="en-US" sz="1200" b="1" dirty="0" smtClean="0">
                <a:latin typeface="Consolas" panose="020B0609020204030204" pitchFamily="49" charset="0"/>
                <a:cs typeface="Courier New" pitchFamily="49" charset="0"/>
              </a:rPr>
              <a:t>8</a:t>
            </a:r>
            <a:endParaRPr lang="en-US" sz="12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171951" y="2638425"/>
            <a:ext cx="4514850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# Inner Structure</a:t>
            </a:r>
          </a:p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71951" y="2269093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</a:rPr>
              <a:t>Outer MIPS Code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	 </a:t>
            </a:r>
            <a:r>
              <a:rPr lang="en-US" sz="24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pPr lvl="1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7199" y="4488418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</a:rPr>
              <a:t>Combined MIPS Code</a:t>
            </a:r>
            <a:endParaRPr lang="en-GB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553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23" grpId="0" animBg="1"/>
      <p:bldP spid="24" grpId="0"/>
      <p:bldP spid="26" grpId="0" animBg="1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</a:t>
            </a:r>
            <a:r>
              <a:rPr lang="en-SG" dirty="0" smtClean="0"/>
              <a:t>11a: </a:t>
            </a:r>
            <a:r>
              <a:rPr lang="en-SG" dirty="0"/>
              <a:t>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>
                <a:solidFill>
                  <a:srgbClr val="0000FF"/>
                </a:solidFill>
                <a:latin typeface="+mn-lt"/>
              </a:rPr>
              <a:t>3.3	Assembling to Binary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Instruction Types Used:</a:t>
            </a:r>
          </a:p>
          <a:p>
            <a:pPr marL="731520" lvl="1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R-Format:</a:t>
            </a:r>
            <a:r>
              <a:rPr lang="en-US" dirty="0" smtClean="0"/>
              <a:t> (Lecture #9, Slide 8)</a:t>
            </a:r>
          </a:p>
          <a:p>
            <a:pPr lvl="2">
              <a:spcBef>
                <a:spcPts val="600"/>
              </a:spcBef>
              <a:buSzPct val="100000"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rd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66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 smtClean="0">
                <a:solidFill>
                  <a:srgbClr val="006600"/>
                </a:solidFill>
                <a:latin typeface="Consolas" panose="020B0609020204030204" pitchFamily="49" charset="0"/>
              </a:rPr>
              <a:t>rs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66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 smtClean="0">
                <a:solidFill>
                  <a:srgbClr val="006600"/>
                </a:solidFill>
                <a:latin typeface="Consolas" panose="020B0609020204030204" pitchFamily="49" charset="0"/>
              </a:rPr>
              <a:t>rt</a:t>
            </a:r>
            <a:endParaRPr lang="en-US" dirty="0" smtClean="0">
              <a:solidFill>
                <a:srgbClr val="006600"/>
              </a:solidFill>
              <a:latin typeface="Consolas" panose="020B0609020204030204" pitchFamily="49" charset="0"/>
            </a:endParaRPr>
          </a:p>
          <a:p>
            <a:pPr lvl="2">
              <a:spcBef>
                <a:spcPts val="600"/>
              </a:spcBef>
              <a:buSzPct val="100000"/>
            </a:pPr>
            <a:endParaRPr lang="en-US" dirty="0" smtClean="0"/>
          </a:p>
          <a:p>
            <a:pPr lvl="2">
              <a:spcBef>
                <a:spcPts val="600"/>
              </a:spcBef>
              <a:buSzPct val="100000"/>
            </a:pPr>
            <a:endParaRPr lang="en-US" dirty="0" smtClean="0"/>
          </a:p>
          <a:p>
            <a:pPr marL="731520" lvl="1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I-Format:</a:t>
            </a:r>
            <a:r>
              <a:rPr lang="en-US" dirty="0" smtClean="0"/>
              <a:t> (Lecture #9, Slide 14)</a:t>
            </a:r>
          </a:p>
          <a:p>
            <a:pPr lvl="2">
              <a:spcBef>
                <a:spcPts val="600"/>
              </a:spcBef>
              <a:buSzPct val="100000"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rt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66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6600"/>
                </a:solidFill>
                <a:latin typeface="Consolas" panose="020B0609020204030204" pitchFamily="49" charset="0"/>
              </a:rPr>
              <a:t>rs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immediate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2">
              <a:spcBef>
                <a:spcPts val="600"/>
              </a:spcBef>
              <a:buSzPct val="100000"/>
            </a:pPr>
            <a:endParaRPr lang="en-US" dirty="0" smtClean="0"/>
          </a:p>
          <a:p>
            <a:pPr lvl="2">
              <a:spcBef>
                <a:spcPts val="600"/>
              </a:spcBef>
              <a:buSzPct val="100000"/>
            </a:pPr>
            <a:endParaRPr lang="en-US" dirty="0" smtClean="0"/>
          </a:p>
          <a:p>
            <a:pPr marL="731520" lvl="1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Branch:</a:t>
            </a:r>
            <a:r>
              <a:rPr lang="en-US" dirty="0" smtClean="0"/>
              <a:t>     (Lecture #9, Slide 22)</a:t>
            </a:r>
          </a:p>
          <a:p>
            <a:pPr lvl="2">
              <a:spcBef>
                <a:spcPts val="600"/>
              </a:spcBef>
              <a:buSzPct val="100000"/>
            </a:pPr>
            <a:r>
              <a:rPr lang="en-US" dirty="0" smtClean="0"/>
              <a:t>Uses I-Format</a:t>
            </a:r>
          </a:p>
          <a:p>
            <a:pPr lvl="2">
              <a:spcBef>
                <a:spcPts val="600"/>
              </a:spcBef>
              <a:buSzPct val="100000"/>
            </a:pPr>
            <a:r>
              <a:rPr lang="en-US" b="1" kern="0" dirty="0" smtClean="0">
                <a:solidFill>
                  <a:srgbClr val="C00000"/>
                </a:solidFill>
              </a:rPr>
              <a:t>PC</a:t>
            </a:r>
            <a:r>
              <a:rPr lang="en-US" b="1" kern="0" dirty="0" smtClean="0">
                <a:solidFill>
                  <a:prstClr val="black"/>
                </a:solidFill>
              </a:rPr>
              <a:t> </a:t>
            </a:r>
            <a:r>
              <a:rPr lang="en-US" b="1" kern="0" dirty="0">
                <a:solidFill>
                  <a:prstClr val="black"/>
                </a:solidFill>
              </a:rPr>
              <a:t>= (</a:t>
            </a:r>
            <a:r>
              <a:rPr lang="en-US" b="1" kern="0" dirty="0">
                <a:solidFill>
                  <a:srgbClr val="C00000"/>
                </a:solidFill>
              </a:rPr>
              <a:t>PC</a:t>
            </a:r>
            <a:r>
              <a:rPr lang="en-US" b="1" kern="0" dirty="0">
                <a:solidFill>
                  <a:prstClr val="black"/>
                </a:solidFill>
              </a:rPr>
              <a:t> + 4) + (</a:t>
            </a:r>
            <a:r>
              <a:rPr lang="en-US" b="1" kern="0" dirty="0">
                <a:solidFill>
                  <a:srgbClr val="002060"/>
                </a:solidFill>
                <a:latin typeface="Courier New" pitchFamily="49" charset="0"/>
              </a:rPr>
              <a:t>immediate</a:t>
            </a:r>
            <a:r>
              <a:rPr lang="en-US" b="1" kern="0" dirty="0">
                <a:solidFill>
                  <a:prstClr val="black"/>
                </a:solidFill>
              </a:rPr>
              <a:t> </a:t>
            </a:r>
            <a:r>
              <a:rPr lang="en-US" b="1" kern="0" dirty="0">
                <a:solidFill>
                  <a:prstClr val="black"/>
                </a:solidFill>
                <a:sym typeface="Symbol" pitchFamily="18" charset="2"/>
              </a:rPr>
              <a:t></a:t>
            </a:r>
            <a:r>
              <a:rPr lang="en-US" b="1" kern="0" dirty="0">
                <a:solidFill>
                  <a:prstClr val="black"/>
                </a:solidFill>
              </a:rPr>
              <a:t> 4)</a:t>
            </a:r>
            <a:endParaRPr lang="en-US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457200" y="2562041"/>
            <a:ext cx="8229600" cy="582174"/>
            <a:chOff x="457200" y="2562041"/>
            <a:chExt cx="8229600" cy="582174"/>
          </a:xfrm>
        </p:grpSpPr>
        <p:grpSp>
          <p:nvGrpSpPr>
            <p:cNvPr id="2" name="Group 1"/>
            <p:cNvGrpSpPr/>
            <p:nvPr/>
          </p:nvGrpSpPr>
          <p:grpSpPr>
            <a:xfrm>
              <a:off x="457200" y="2853128"/>
              <a:ext cx="8229600" cy="291087"/>
              <a:chOff x="457200" y="2615003"/>
              <a:chExt cx="8229600" cy="4572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57200" y="2615003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9812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2766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5720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8674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162800" y="2615003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1092786" y="2562041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2467561" y="2562041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37" name="Text Box 8"/>
            <p:cNvSpPr txBox="1">
              <a:spLocks noChangeArrowheads="1"/>
            </p:cNvSpPr>
            <p:nvPr/>
          </p:nvSpPr>
          <p:spPr bwMode="auto">
            <a:xfrm>
              <a:off x="3735974" y="2562041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38" name="Text Box 9"/>
            <p:cNvSpPr txBox="1">
              <a:spLocks noChangeArrowheads="1"/>
            </p:cNvSpPr>
            <p:nvPr/>
          </p:nvSpPr>
          <p:spPr bwMode="auto">
            <a:xfrm>
              <a:off x="5004386" y="2562041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39" name="Text Box 10"/>
            <p:cNvSpPr txBox="1">
              <a:spLocks noChangeArrowheads="1"/>
            </p:cNvSpPr>
            <p:nvPr/>
          </p:nvSpPr>
          <p:spPr bwMode="auto">
            <a:xfrm>
              <a:off x="7647574" y="2562041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6272799" y="2562041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7200" y="4015912"/>
            <a:ext cx="8229600" cy="598312"/>
            <a:chOff x="457200" y="4015912"/>
            <a:chExt cx="8229600" cy="598312"/>
          </a:xfrm>
        </p:grpSpPr>
        <p:grpSp>
          <p:nvGrpSpPr>
            <p:cNvPr id="41" name="Group 40"/>
            <p:cNvGrpSpPr/>
            <p:nvPr/>
          </p:nvGrpSpPr>
          <p:grpSpPr>
            <a:xfrm>
              <a:off x="457200" y="4306999"/>
              <a:ext cx="8229600" cy="307225"/>
              <a:chOff x="457200" y="3429000"/>
              <a:chExt cx="8229600" cy="4572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immediate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47" name="Text Box 6"/>
            <p:cNvSpPr txBox="1">
              <a:spLocks noChangeArrowheads="1"/>
            </p:cNvSpPr>
            <p:nvPr/>
          </p:nvSpPr>
          <p:spPr bwMode="auto">
            <a:xfrm>
              <a:off x="1092786" y="4015912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2467561" y="4015912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9" name="Text Box 8"/>
            <p:cNvSpPr txBox="1">
              <a:spLocks noChangeArrowheads="1"/>
            </p:cNvSpPr>
            <p:nvPr/>
          </p:nvSpPr>
          <p:spPr bwMode="auto">
            <a:xfrm>
              <a:off x="3735974" y="4015912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0" name="Text Box 11"/>
            <p:cNvSpPr txBox="1">
              <a:spLocks noChangeArrowheads="1"/>
            </p:cNvSpPr>
            <p:nvPr/>
          </p:nvSpPr>
          <p:spPr bwMode="auto">
            <a:xfrm>
              <a:off x="6195854" y="4015912"/>
              <a:ext cx="49244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 smtClean="0">
                  <a:latin typeface="Courier New" pitchFamily="49" charset="0"/>
                </a:rPr>
                <a:t>16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7472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366659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0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0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673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charRg st="190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charRg st="190" end="2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</a:t>
            </a:r>
            <a:r>
              <a:rPr lang="en-SG" dirty="0" smtClean="0"/>
              <a:t>11a: </a:t>
            </a:r>
            <a:r>
              <a:rPr lang="en-SG" dirty="0"/>
              <a:t>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>
                <a:solidFill>
                  <a:srgbClr val="0000FF"/>
                </a:solidFill>
                <a:latin typeface="+mn-lt"/>
              </a:rPr>
              <a:t>3.3	Assembling to Binary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Else</a:t>
            </a:r>
            <a:endParaRPr lang="en-US" sz="28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Compute immediate value</a:t>
            </a:r>
            <a:br>
              <a:rPr lang="en-US" sz="2400" dirty="0" smtClean="0"/>
            </a:br>
            <a:r>
              <a:rPr lang="en-US" sz="2400" dirty="0" smtClean="0"/>
              <a:t>(Lecture #9, Slide 27)</a:t>
            </a:r>
          </a:p>
          <a:p>
            <a:pPr marL="820103" lvl="2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immediate</a:t>
            </a:r>
            <a:r>
              <a:rPr lang="en-US" sz="2200" dirty="0" smtClean="0">
                <a:latin typeface="Consolas" panose="020B0609020204030204" pitchFamily="49" charset="0"/>
              </a:rPr>
              <a:t> = 3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Fill in fields (</a:t>
            </a:r>
            <a:r>
              <a:rPr lang="en-US" sz="2400" i="1" dirty="0" smtClean="0"/>
              <a:t>refer to MIPS Reference Data</a:t>
            </a:r>
            <a:r>
              <a:rPr lang="en-US" sz="2400" dirty="0" smtClean="0"/>
              <a:t>)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Convert to binary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7472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366659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0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0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	 </a:t>
            </a:r>
            <a:r>
              <a:rPr lang="en-US" sz="24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pPr lvl="1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1426" y="514244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971550" y="629987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Elbow Connector 8"/>
          <p:cNvCxnSpPr>
            <a:stCxn id="7" idx="3"/>
            <a:endCxn id="54" idx="3"/>
          </p:cNvCxnSpPr>
          <p:nvPr/>
        </p:nvCxnSpPr>
        <p:spPr>
          <a:xfrm flipH="1">
            <a:off x="1219200" y="5261509"/>
            <a:ext cx="2809876" cy="1157430"/>
          </a:xfrm>
          <a:prstGeom prst="bentConnector3">
            <a:avLst>
              <a:gd name="adj1" fmla="val -4440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57200" y="3406069"/>
            <a:ext cx="8229600" cy="598312"/>
            <a:chOff x="457200" y="3406069"/>
            <a:chExt cx="8229600" cy="598312"/>
          </a:xfrm>
        </p:grpSpPr>
        <p:grpSp>
          <p:nvGrpSpPr>
            <p:cNvPr id="56" name="Group 55"/>
            <p:cNvGrpSpPr/>
            <p:nvPr/>
          </p:nvGrpSpPr>
          <p:grpSpPr>
            <a:xfrm>
              <a:off x="457200" y="3697156"/>
              <a:ext cx="8229600" cy="307225"/>
              <a:chOff x="457200" y="3429000"/>
              <a:chExt cx="8229600" cy="457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3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7" name="Text Box 6"/>
            <p:cNvSpPr txBox="1">
              <a:spLocks noChangeArrowheads="1"/>
            </p:cNvSpPr>
            <p:nvPr/>
          </p:nvSpPr>
          <p:spPr bwMode="auto">
            <a:xfrm>
              <a:off x="1092786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2467561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3735974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6195854" y="3406069"/>
              <a:ext cx="49244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 smtClean="0">
                  <a:latin typeface="Courier New" pitchFamily="49" charset="0"/>
                </a:rPr>
                <a:t>16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7200" y="4415676"/>
            <a:ext cx="8229600" cy="307225"/>
            <a:chOff x="457200" y="3429000"/>
            <a:chExt cx="8229600" cy="457200"/>
          </a:xfrm>
        </p:grpSpPr>
        <p:sp>
          <p:nvSpPr>
            <p:cNvPr id="71" name="Rectangle 70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000100</a:t>
              </a:r>
              <a:endPara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0000000000000011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50023" y="5428606"/>
            <a:ext cx="1438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+3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417082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</a:t>
            </a:r>
            <a:r>
              <a:rPr lang="en-SG" dirty="0" smtClean="0"/>
              <a:t>11a: </a:t>
            </a:r>
            <a:r>
              <a:rPr lang="en-SG" dirty="0"/>
              <a:t>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>
                <a:solidFill>
                  <a:srgbClr val="0000FF"/>
                </a:solidFill>
                <a:latin typeface="+mn-lt"/>
              </a:rPr>
              <a:t>3.3	Assembling to Binary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 smtClean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Fill in fields (</a:t>
            </a:r>
            <a:r>
              <a:rPr lang="en-US" sz="2400" i="1" dirty="0" smtClean="0"/>
              <a:t>refer to MIPS Reference Data</a:t>
            </a:r>
            <a:r>
              <a:rPr lang="en-US" sz="2400" dirty="0" smtClean="0"/>
              <a:t>)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Convert to binary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7472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366659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0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0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0001 00</a:t>
            </a:r>
            <a:r>
              <a:rPr lang="en-US" sz="2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10 0000 0000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0000 0000 0000 0011</a:t>
            </a:r>
            <a:endParaRPr lang="en-US" sz="2400" b="1" dirty="0" smtClean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	 </a:t>
            </a:r>
            <a:r>
              <a:rPr lang="en-US" sz="24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</a:t>
            </a:r>
            <a:r>
              <a:rPr lang="en-US" sz="24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pPr lvl="1"/>
            <a:r>
              <a:rPr lang="en-US" sz="24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1426" y="514244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971550" y="629987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457200" y="2161439"/>
            <a:ext cx="8229600" cy="598312"/>
            <a:chOff x="457200" y="3406069"/>
            <a:chExt cx="8229600" cy="598312"/>
          </a:xfrm>
        </p:grpSpPr>
        <p:grpSp>
          <p:nvGrpSpPr>
            <p:cNvPr id="56" name="Group 55"/>
            <p:cNvGrpSpPr/>
            <p:nvPr/>
          </p:nvGrpSpPr>
          <p:grpSpPr>
            <a:xfrm>
              <a:off x="457200" y="3697156"/>
              <a:ext cx="8229600" cy="307225"/>
              <a:chOff x="457200" y="3429000"/>
              <a:chExt cx="8229600" cy="457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35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17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8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7" name="Text Box 6"/>
            <p:cNvSpPr txBox="1">
              <a:spLocks noChangeArrowheads="1"/>
            </p:cNvSpPr>
            <p:nvPr/>
          </p:nvSpPr>
          <p:spPr bwMode="auto">
            <a:xfrm>
              <a:off x="1092786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2467561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3735974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6195854" y="3406069"/>
              <a:ext cx="49244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 smtClean="0">
                  <a:latin typeface="Courier New" pitchFamily="49" charset="0"/>
                </a:rPr>
                <a:t>16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7200" y="3171046"/>
            <a:ext cx="8229600" cy="307225"/>
            <a:chOff x="457200" y="3429000"/>
            <a:chExt cx="8229600" cy="457200"/>
          </a:xfrm>
        </p:grpSpPr>
        <p:sp>
          <p:nvSpPr>
            <p:cNvPr id="71" name="Rectangle 70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100011</a:t>
              </a:r>
              <a:endPara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10001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0000000000000100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9614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</a:t>
            </a:r>
            <a:r>
              <a:rPr lang="en-GB" sz="3600" dirty="0" smtClean="0">
                <a:solidFill>
                  <a:srgbClr val="0000FF"/>
                </a:solidFill>
              </a:rPr>
              <a:t>11a: </a:t>
            </a:r>
            <a:r>
              <a:rPr lang="en-GB" sz="3600" dirty="0">
                <a:solidFill>
                  <a:srgbClr val="0000FF"/>
                </a:solidFill>
              </a:rPr>
              <a:t>Processor: </a:t>
            </a:r>
            <a:r>
              <a:rPr lang="en-GB" sz="3600" dirty="0" err="1">
                <a:solidFill>
                  <a:srgbClr val="0000FF"/>
                </a:solidFill>
              </a:rPr>
              <a:t>Datapath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The Complete </a:t>
            </a:r>
            <a:r>
              <a:rPr lang="en-GB" sz="2800" dirty="0" err="1" smtClean="0"/>
              <a:t>Datapath</a:t>
            </a:r>
            <a:r>
              <a:rPr lang="en-GB" sz="2800" dirty="0" smtClean="0"/>
              <a:t>!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2800" dirty="0" smtClean="0"/>
              <a:t>Brief Recap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2800" dirty="0" smtClean="0"/>
              <a:t>From C to Execution</a:t>
            </a:r>
          </a:p>
          <a:p>
            <a:pPr marL="274320" lvl="1" indent="0">
              <a:spcBef>
                <a:spcPts val="600"/>
              </a:spcBef>
              <a:buClrTx/>
              <a:buSzPct val="100000"/>
              <a:buNone/>
              <a:tabLst>
                <a:tab pos="914400" algn="l"/>
              </a:tabLst>
            </a:pPr>
            <a:r>
              <a:rPr lang="en-US" sz="2400" dirty="0" smtClean="0"/>
              <a:t>3.1 	Writing C Program</a:t>
            </a:r>
          </a:p>
          <a:p>
            <a:pPr marL="274320" lvl="1" indent="0">
              <a:spcBef>
                <a:spcPts val="600"/>
              </a:spcBef>
              <a:buClrTx/>
              <a:buSzPct val="100000"/>
              <a:buNone/>
              <a:tabLst>
                <a:tab pos="914400" algn="l"/>
              </a:tabLst>
            </a:pPr>
            <a:r>
              <a:rPr lang="en-US" sz="2400" dirty="0" smtClean="0"/>
              <a:t>3.2 	Compiling to MIPS</a:t>
            </a:r>
          </a:p>
          <a:p>
            <a:pPr marL="274320" lvl="1" indent="0">
              <a:spcBef>
                <a:spcPts val="600"/>
              </a:spcBef>
              <a:buClrTx/>
              <a:buSzPct val="100000"/>
              <a:buNone/>
              <a:tabLst>
                <a:tab pos="914400" algn="l"/>
              </a:tabLst>
            </a:pPr>
            <a:r>
              <a:rPr lang="en-US" sz="2400" dirty="0" smtClean="0"/>
              <a:t>3.3 	Assembling to Binaries</a:t>
            </a:r>
          </a:p>
          <a:p>
            <a:pPr marL="274320" lvl="1" indent="0">
              <a:spcBef>
                <a:spcPts val="600"/>
              </a:spcBef>
              <a:buClrTx/>
              <a:buSzPct val="100000"/>
              <a:buNone/>
              <a:tabLst>
                <a:tab pos="914400" algn="l"/>
              </a:tabLst>
            </a:pPr>
            <a:r>
              <a:rPr lang="en-US" sz="2400" dirty="0" smtClean="0"/>
              <a:t>3.4 	Execution (</a:t>
            </a:r>
            <a:r>
              <a:rPr lang="en-US" sz="2400" dirty="0" err="1" smtClean="0"/>
              <a:t>Datapath</a:t>
            </a:r>
            <a:r>
              <a:rPr lang="en-US" sz="2400" dirty="0" smtClean="0"/>
              <a:t>)</a:t>
            </a:r>
            <a:endParaRPr lang="en-US" sz="2400" dirty="0"/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endParaRPr lang="en-US" sz="2800" dirty="0" smtClean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</a:t>
            </a:r>
            <a:r>
              <a:rPr lang="en-SG" dirty="0" smtClean="0"/>
              <a:t>11a: </a:t>
            </a:r>
            <a:r>
              <a:rPr lang="en-SG" dirty="0"/>
              <a:t>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</a:t>
            </a:r>
            <a:r>
              <a:rPr lang="en-SG" dirty="0" smtClean="0"/>
              <a:t>11a: </a:t>
            </a:r>
            <a:r>
              <a:rPr lang="en-SG" dirty="0"/>
              <a:t>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>
                <a:solidFill>
                  <a:srgbClr val="0000FF"/>
                </a:solidFill>
                <a:latin typeface="+mn-lt"/>
              </a:rPr>
              <a:t>3.3	Assembling to Binary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endParaRPr lang="en-US" sz="2800" dirty="0" smtClean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Fill in fields (</a:t>
            </a:r>
            <a:r>
              <a:rPr lang="en-US" sz="2400" i="1" dirty="0" smtClean="0"/>
              <a:t>refer to MIPS Reference Data</a:t>
            </a:r>
            <a:r>
              <a:rPr lang="en-US" sz="2400" dirty="0" smtClean="0"/>
              <a:t>)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Convert to binary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7472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366659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0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0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10 0000 0000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0000 0000 0000 0011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1000 11</a:t>
            </a:r>
            <a:r>
              <a:rPr lang="en-US" sz="2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10 001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0 1000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0000 0000 0000 0100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pPr lvl="1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1426" y="514244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971550" y="629987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457200" y="2161439"/>
            <a:ext cx="8229600" cy="610336"/>
            <a:chOff x="457200" y="2161439"/>
            <a:chExt cx="8229600" cy="610336"/>
          </a:xfrm>
        </p:grpSpPr>
        <p:grpSp>
          <p:nvGrpSpPr>
            <p:cNvPr id="42" name="Group 41"/>
            <p:cNvGrpSpPr/>
            <p:nvPr/>
          </p:nvGrpSpPr>
          <p:grpSpPr>
            <a:xfrm>
              <a:off x="457200" y="2452526"/>
              <a:ext cx="8229600" cy="319249"/>
              <a:chOff x="457200" y="2615003"/>
              <a:chExt cx="8229600" cy="4572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457200" y="2615003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9812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8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2766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5720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8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8674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162800" y="2615003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32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43" name="Text Box 6"/>
            <p:cNvSpPr txBox="1">
              <a:spLocks noChangeArrowheads="1"/>
            </p:cNvSpPr>
            <p:nvPr/>
          </p:nvSpPr>
          <p:spPr bwMode="auto">
            <a:xfrm>
              <a:off x="1092786" y="216143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2467561" y="216143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3735974" y="216143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5004386" y="216143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7647574" y="216143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6272799" y="216143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57200" y="3159022"/>
            <a:ext cx="8229600" cy="319249"/>
            <a:chOff x="457200" y="2615003"/>
            <a:chExt cx="8229600" cy="457200"/>
          </a:xfrm>
        </p:grpSpPr>
        <p:sp>
          <p:nvSpPr>
            <p:cNvPr id="89" name="Rectangle 88"/>
            <p:cNvSpPr/>
            <p:nvPr/>
          </p:nvSpPr>
          <p:spPr>
            <a:xfrm>
              <a:off x="457200" y="2615003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981200" y="2615003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276600" y="2615003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572000" y="2615003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867400" y="2615003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162800" y="2615003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100000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6171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</a:t>
            </a:r>
            <a:r>
              <a:rPr lang="en-SG" dirty="0" smtClean="0"/>
              <a:t>11a: </a:t>
            </a:r>
            <a:r>
              <a:rPr lang="en-SG" dirty="0"/>
              <a:t>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>
                <a:solidFill>
                  <a:srgbClr val="0000FF"/>
                </a:solidFill>
                <a:latin typeface="+mn-lt"/>
              </a:rPr>
              <a:t>3.3	Assembling to Binary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 smtClean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Fill in fields (</a:t>
            </a:r>
            <a:r>
              <a:rPr lang="en-US" sz="2400" i="1" dirty="0" smtClean="0"/>
              <a:t>refer to MIPS Reference Data</a:t>
            </a:r>
            <a:r>
              <a:rPr lang="en-US" sz="2400" dirty="0" smtClean="0"/>
              <a:t>)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Convert to binary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7472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366659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0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0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10 0000 0000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0000 0000 0000 0011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1000 11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10 001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0 1000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0000 0000 0000 0100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0000 00</a:t>
            </a:r>
            <a:r>
              <a:rPr lang="en-US" sz="2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01 0001 0000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0100 0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000 0010 0000</a:t>
            </a:r>
            <a:endParaRPr lang="en-US" sz="2400" b="1" dirty="0" smtClean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1426" y="514244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971550" y="629987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457200" y="2161439"/>
            <a:ext cx="8229600" cy="598312"/>
            <a:chOff x="457200" y="3406069"/>
            <a:chExt cx="8229600" cy="598312"/>
          </a:xfrm>
        </p:grpSpPr>
        <p:grpSp>
          <p:nvGrpSpPr>
            <p:cNvPr id="56" name="Group 55"/>
            <p:cNvGrpSpPr/>
            <p:nvPr/>
          </p:nvGrpSpPr>
          <p:grpSpPr>
            <a:xfrm>
              <a:off x="457200" y="3697156"/>
              <a:ext cx="8229600" cy="307225"/>
              <a:chOff x="457200" y="3429000"/>
              <a:chExt cx="8229600" cy="457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r>
                  <a:rPr lang="en-US" sz="2000" b="1" dirty="0" smtClean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17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8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7" name="Text Box 6"/>
            <p:cNvSpPr txBox="1">
              <a:spLocks noChangeArrowheads="1"/>
            </p:cNvSpPr>
            <p:nvPr/>
          </p:nvSpPr>
          <p:spPr bwMode="auto">
            <a:xfrm>
              <a:off x="1092786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2467561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3735974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6195854" y="3406069"/>
              <a:ext cx="49244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 smtClean="0">
                  <a:latin typeface="Courier New" pitchFamily="49" charset="0"/>
                </a:rPr>
                <a:t>16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7200" y="3171046"/>
            <a:ext cx="8229600" cy="307225"/>
            <a:chOff x="457200" y="3429000"/>
            <a:chExt cx="8229600" cy="457200"/>
          </a:xfrm>
        </p:grpSpPr>
        <p:sp>
          <p:nvSpPr>
            <p:cNvPr id="71" name="Rectangle 70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101011</a:t>
              </a:r>
              <a:endPara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10001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0000000000000000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911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</a:t>
            </a:r>
            <a:r>
              <a:rPr lang="en-SG" dirty="0" smtClean="0"/>
              <a:t>11a: </a:t>
            </a:r>
            <a:r>
              <a:rPr lang="en-SG" dirty="0"/>
              <a:t>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>
                <a:solidFill>
                  <a:srgbClr val="0000FF"/>
                </a:solidFill>
                <a:latin typeface="+mn-lt"/>
              </a:rPr>
              <a:t>3.3	Assembling to Binary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Final Binary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Hard to read?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Don’t worry, this is intended for machine</a:t>
            </a:r>
            <a:br>
              <a:rPr lang="en-US" sz="2400" dirty="0" smtClean="0"/>
            </a:br>
            <a:r>
              <a:rPr lang="en-US" sz="2400" dirty="0" smtClean="0"/>
              <a:t>not for human!</a:t>
            </a:r>
            <a:endParaRPr lang="en-US" sz="2400" dirty="0"/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7472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366659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0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0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10 0000 0000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0000 0000 0000 0011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1000 11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10 001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0 1000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0000 0000 0000 0100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0000 00</a:t>
            </a:r>
            <a:r>
              <a:rPr lang="en-US" sz="2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01 0001 0000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0100 0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000 0010 0000</a:t>
            </a:r>
            <a:endParaRPr lang="en-US" sz="2400" b="1" dirty="0" smtClean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1010 11</a:t>
            </a:r>
            <a:r>
              <a:rPr lang="en-US" sz="2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10 001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0 1000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0000 0000 0000 0000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1426" y="514244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971550" y="629987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6358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</a:t>
            </a:r>
            <a:r>
              <a:rPr lang="en-SG" dirty="0" smtClean="0"/>
              <a:t>11a: </a:t>
            </a:r>
            <a:r>
              <a:rPr lang="en-SG" dirty="0"/>
              <a:t>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>
                <a:solidFill>
                  <a:srgbClr val="0000FF"/>
                </a:solidFill>
                <a:latin typeface="+mn-lt"/>
              </a:rPr>
              <a:t>3.4	Execution (</a:t>
            </a:r>
            <a:r>
              <a:rPr lang="en-SG" sz="3200" dirty="0" err="1" smtClean="0">
                <a:solidFill>
                  <a:srgbClr val="0000FF"/>
                </a:solidFill>
                <a:latin typeface="+mn-lt"/>
              </a:rPr>
              <a:t>Datapath</a:t>
            </a:r>
            <a:r>
              <a:rPr lang="en-SG" sz="3200" dirty="0" smtClean="0">
                <a:solidFill>
                  <a:srgbClr val="0000FF"/>
                </a:solidFill>
                <a:latin typeface="+mn-lt"/>
              </a:rPr>
              <a:t>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Given the binary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Assume two possible executions:</a:t>
            </a:r>
          </a:p>
          <a:p>
            <a:pPr marL="1005840" lvl="2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$16 == $0 	(</a:t>
            </a:r>
            <a:r>
              <a:rPr lang="en-US" i="1" dirty="0" smtClean="0">
                <a:latin typeface="Consolas" panose="020B0609020204030204" pitchFamily="49" charset="0"/>
              </a:rPr>
              <a:t>shorter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marL="1005840" lvl="2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$16 != $0 	(</a:t>
            </a:r>
            <a:r>
              <a:rPr lang="en-US" i="1" dirty="0" smtClean="0">
                <a:latin typeface="Consolas" panose="020B0609020204030204" pitchFamily="49" charset="0"/>
              </a:rPr>
              <a:t>longer 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marL="511175" lvl="1" indent="-23653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latin typeface="Consolas" panose="020B0609020204030204" pitchFamily="49" charset="0"/>
              </a:rPr>
              <a:t>Convention:</a:t>
            </a:r>
          </a:p>
          <a:p>
            <a:pPr marL="548957" lvl="2" indent="0">
              <a:spcBef>
                <a:spcPts val="600"/>
              </a:spcBef>
              <a:buSzPct val="100000"/>
              <a:buNone/>
            </a:pPr>
            <a:r>
              <a:rPr lang="en-US" dirty="0" smtClean="0">
                <a:latin typeface="Consolas" panose="020B0609020204030204" pitchFamily="49" charset="0"/>
              </a:rPr>
              <a:t>Fetch:			Memory:</a:t>
            </a:r>
          </a:p>
          <a:p>
            <a:pPr marL="548957" lvl="2" indent="0">
              <a:spcBef>
                <a:spcPts val="600"/>
              </a:spcBef>
              <a:buSzPct val="100000"/>
              <a:buNone/>
            </a:pPr>
            <a:r>
              <a:rPr lang="en-US" dirty="0" smtClean="0">
                <a:latin typeface="Consolas" panose="020B0609020204030204" pitchFamily="49" charset="0"/>
              </a:rPr>
              <a:t>Decode:			</a:t>
            </a:r>
            <a:r>
              <a:rPr lang="en-US" dirty="0" err="1" smtClean="0">
                <a:latin typeface="Consolas" panose="020B0609020204030204" pitchFamily="49" charset="0"/>
              </a:rPr>
              <a:t>Reg</a:t>
            </a:r>
            <a:r>
              <a:rPr lang="en-US" dirty="0" smtClean="0">
                <a:latin typeface="Consolas" panose="020B0609020204030204" pitchFamily="49" charset="0"/>
              </a:rPr>
              <a:t> Write:</a:t>
            </a:r>
          </a:p>
          <a:p>
            <a:pPr marL="548957" lvl="2" indent="0">
              <a:spcBef>
                <a:spcPts val="600"/>
              </a:spcBef>
              <a:buSzPct val="100000"/>
              <a:buNone/>
            </a:pPr>
            <a:r>
              <a:rPr lang="en-US" dirty="0" smtClean="0">
                <a:latin typeface="Consolas" panose="020B0609020204030204" pitchFamily="49" charset="0"/>
              </a:rPr>
              <a:t>ALU:			Other: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10 0000 0000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0000 0000 0000 0011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1000 11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10 001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0 1000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0000 0000 0000 0100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0000 00</a:t>
            </a:r>
            <a:r>
              <a:rPr lang="en-US" sz="2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01 0001 0000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0100 0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000 0010 0000</a:t>
            </a:r>
            <a:endParaRPr lang="en-US" sz="2400" b="1" dirty="0" smtClean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1010 11</a:t>
            </a:r>
            <a:r>
              <a:rPr lang="en-US" sz="2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10 001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0 1000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0000 0000 0000 0000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1426" y="514244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971550" y="629987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010033" y="3509319"/>
            <a:ext cx="11450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010033" y="3855308"/>
            <a:ext cx="11450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010033" y="4226011"/>
            <a:ext cx="11450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494638" y="3509319"/>
            <a:ext cx="11450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494638" y="3855308"/>
            <a:ext cx="1145059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494638" y="4226011"/>
            <a:ext cx="11450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9866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</a:t>
            </a:r>
            <a:r>
              <a:rPr lang="en-SG" dirty="0" smtClean="0"/>
              <a:t>11a: </a:t>
            </a:r>
            <a:r>
              <a:rPr lang="en-SG" dirty="0"/>
              <a:t>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8610600" y="0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en-US" sz="20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0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EE99D2-0627-4465-BBDD-81FC317CCE83}"/>
              </a:ext>
            </a:extLst>
          </p:cNvPr>
          <p:cNvSpPr/>
          <p:nvPr/>
        </p:nvSpPr>
        <p:spPr>
          <a:xfrm>
            <a:off x="526112" y="1241303"/>
            <a:ext cx="1159509" cy="129374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798A176A-276C-4A8D-B9D3-2BFA7122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6316" y="5186172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2" y="3890772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0244" y="4881371"/>
            <a:ext cx="7302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8EA9B3-2EC5-4EF5-A37D-D4B872EF81B5}"/>
              </a:ext>
            </a:extLst>
          </p:cNvPr>
          <p:cNvCxnSpPr>
            <a:endCxn id="29" idx="0"/>
          </p:cNvCxnSpPr>
          <p:nvPr/>
        </p:nvCxnSpPr>
        <p:spPr>
          <a:xfrm>
            <a:off x="1237258" y="3757423"/>
            <a:ext cx="1300651" cy="57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2526C9-5094-4C10-AA59-BED76764425D}"/>
              </a:ext>
            </a:extLst>
          </p:cNvPr>
          <p:cNvCxnSpPr>
            <a:endCxn id="30" idx="0"/>
          </p:cNvCxnSpPr>
          <p:nvPr/>
        </p:nvCxnSpPr>
        <p:spPr>
          <a:xfrm flipV="1">
            <a:off x="1237258" y="4195572"/>
            <a:ext cx="1300651" cy="2095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50CA0A-C2DA-4F1B-9414-81249C72F899}"/>
              </a:ext>
            </a:extLst>
          </p:cNvPr>
          <p:cNvCxnSpPr/>
          <p:nvPr/>
        </p:nvCxnSpPr>
        <p:spPr>
          <a:xfrm>
            <a:off x="1262808" y="5124349"/>
            <a:ext cx="9575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301" y="35097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18" name="Text Box 310">
            <a:extLst>
              <a:ext uri="{FF2B5EF4-FFF2-40B4-BE49-F238E27FC236}">
                <a16:creationId xmlns:a16="http://schemas.microsoft.com/office/drawing/2014/main" id="{87FF632D-F47E-40B7-B4AB-8CAC159245E9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1283880" y="4070600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19" name="Text Box 324">
            <a:extLst>
              <a:ext uri="{FF2B5EF4-FFF2-40B4-BE49-F238E27FC236}">
                <a16:creationId xmlns:a16="http://schemas.microsoft.com/office/drawing/2014/main" id="{0A28AF33-6516-4990-9155-E1FEDAD75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872" y="51099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20" name="Rounded Rectangle 38">
            <a:extLst>
              <a:ext uri="{FF2B5EF4-FFF2-40B4-BE49-F238E27FC236}">
                <a16:creationId xmlns:a16="http://schemas.microsoft.com/office/drawing/2014/main" id="{88241CF7-B3A2-43FC-9981-6CC95B185793}"/>
              </a:ext>
            </a:extLst>
          </p:cNvPr>
          <p:cNvSpPr/>
          <p:nvPr/>
        </p:nvSpPr>
        <p:spPr>
          <a:xfrm>
            <a:off x="2227800" y="4576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2" name="Shape 39">
            <a:extLst>
              <a:ext uri="{FF2B5EF4-FFF2-40B4-BE49-F238E27FC236}">
                <a16:creationId xmlns:a16="http://schemas.microsoft.com/office/drawing/2014/main" id="{6E30D5CD-6C66-4FC8-9B83-1B4470045210}"/>
              </a:ext>
            </a:extLst>
          </p:cNvPr>
          <p:cNvCxnSpPr>
            <a:stCxn id="18" idx="2"/>
          </p:cNvCxnSpPr>
          <p:nvPr/>
        </p:nvCxnSpPr>
        <p:spPr>
          <a:xfrm rot="16200000" flipH="1">
            <a:off x="1702039" y="4373135"/>
            <a:ext cx="577176" cy="459426"/>
          </a:xfrm>
          <a:prstGeom prst="bentConnector3">
            <a:avLst>
              <a:gd name="adj1" fmla="val 100816"/>
            </a:avLst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22A239-C940-4CC7-97C4-21820A65ADB5}"/>
              </a:ext>
            </a:extLst>
          </p:cNvPr>
          <p:cNvCxnSpPr>
            <a:stCxn id="20" idx="3"/>
            <a:endCxn id="31" idx="0"/>
          </p:cNvCxnSpPr>
          <p:nvPr/>
        </p:nvCxnSpPr>
        <p:spPr>
          <a:xfrm flipV="1">
            <a:off x="2491943" y="4652771"/>
            <a:ext cx="112001" cy="3810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3">
            <a:extLst>
              <a:ext uri="{FF2B5EF4-FFF2-40B4-BE49-F238E27FC236}">
                <a16:creationId xmlns:a16="http://schemas.microsoft.com/office/drawing/2014/main" id="{6677C6A8-A7AA-45DA-A231-10066858EED5}"/>
              </a:ext>
            </a:extLst>
          </p:cNvPr>
          <p:cNvCxnSpPr>
            <a:stCxn id="47" idx="6"/>
          </p:cNvCxnSpPr>
          <p:nvPr/>
        </p:nvCxnSpPr>
        <p:spPr>
          <a:xfrm flipV="1">
            <a:off x="4148861" y="5490972"/>
            <a:ext cx="781611" cy="7239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324">
            <a:extLst>
              <a:ext uri="{FF2B5EF4-FFF2-40B4-BE49-F238E27FC236}">
                <a16:creationId xmlns:a16="http://schemas.microsoft.com/office/drawing/2014/main" id="{9DA18485-F6C6-45A1-B31A-A1F45D79F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450" y="6024372"/>
            <a:ext cx="85462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26" name="Rounded Rectangle 45">
            <a:extLst>
              <a:ext uri="{FF2B5EF4-FFF2-40B4-BE49-F238E27FC236}">
                <a16:creationId xmlns:a16="http://schemas.microsoft.com/office/drawing/2014/main" id="{FDCC33ED-34BD-4839-9008-EF763588EBD2}"/>
              </a:ext>
            </a:extLst>
          </p:cNvPr>
          <p:cNvSpPr/>
          <p:nvPr/>
        </p:nvSpPr>
        <p:spPr>
          <a:xfrm>
            <a:off x="4936812" y="47289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>
            <a:off x="1237265" y="6252972"/>
            <a:ext cx="204710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5" y="5186172"/>
            <a:ext cx="3391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067C24A3-AB93-483C-8256-6DF19CC05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3814572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85FA6F32-F1DE-453C-8DDB-30AD842B0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4195572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id="{AAAA3AEC-3AB2-4BDB-8B02-CAB515B6CD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3944" y="4644834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3E6BCC00-E873-4202-A61A-7B02D6EEF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3741547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A98FB157-78F7-4451-A574-32698A84A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125722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AE65C159-6FB1-41F7-9E78-69C1E4F968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559110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F2541F37-F113-471C-ABA4-FE0C63802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847" y="358597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4" name="Text Box 41">
            <a:extLst>
              <a:ext uri="{FF2B5EF4-FFF2-40B4-BE49-F238E27FC236}">
                <a16:creationId xmlns:a16="http://schemas.microsoft.com/office/drawing/2014/main" id="{242A6DAD-043A-4934-BF7E-F7D3A684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39860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78369993-3842-4F60-92E0-3C9A5D31D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44432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6" name="Text Box 23">
            <a:extLst>
              <a:ext uri="{FF2B5EF4-FFF2-40B4-BE49-F238E27FC236}">
                <a16:creationId xmlns:a16="http://schemas.microsoft.com/office/drawing/2014/main" id="{F5E4F2CB-735D-49B6-899E-0F0158065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295" y="5436997"/>
            <a:ext cx="99097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53847C8-B259-4734-B9F8-CBA7DF64BC7E}"/>
              </a:ext>
            </a:extLst>
          </p:cNvPr>
          <p:cNvSpPr/>
          <p:nvPr/>
        </p:nvSpPr>
        <p:spPr>
          <a:xfrm>
            <a:off x="3005862" y="5948172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Sign Extend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48" name="Line 32">
            <a:extLst>
              <a:ext uri="{FF2B5EF4-FFF2-40B4-BE49-F238E27FC236}">
                <a16:creationId xmlns:a16="http://schemas.microsoft.com/office/drawing/2014/main" id="{A9FE80A9-40CE-483F-8B7F-294439EE6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2" y="3701861"/>
            <a:ext cx="7620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9" name="Line 33">
            <a:extLst>
              <a:ext uri="{FF2B5EF4-FFF2-40B4-BE49-F238E27FC236}">
                <a16:creationId xmlns:a16="http://schemas.microsoft.com/office/drawing/2014/main" id="{4C8420A0-2EC7-42AB-81B6-4EBC414DE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2071" y="404317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0" name="Line 34">
            <a:extLst>
              <a:ext uri="{FF2B5EF4-FFF2-40B4-BE49-F238E27FC236}">
                <a16:creationId xmlns:a16="http://schemas.microsoft.com/office/drawing/2014/main" id="{9679FEAB-1FAA-4231-B497-D92C05564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0071" y="4957572"/>
            <a:ext cx="76200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1" name="Line 35">
            <a:extLst>
              <a:ext uri="{FF2B5EF4-FFF2-40B4-BE49-F238E27FC236}">
                <a16:creationId xmlns:a16="http://schemas.microsoft.com/office/drawing/2014/main" id="{151F2AD3-7E70-4735-A25B-E4EFBD6009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662297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2" name="Line 36">
            <a:extLst>
              <a:ext uri="{FF2B5EF4-FFF2-40B4-BE49-F238E27FC236}">
                <a16:creationId xmlns:a16="http://schemas.microsoft.com/office/drawing/2014/main" id="{55377F68-B118-45E7-B8AC-CEFD32CC1A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470210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" name="Line 37">
            <a:extLst>
              <a:ext uri="{FF2B5EF4-FFF2-40B4-BE49-F238E27FC236}">
                <a16:creationId xmlns:a16="http://schemas.microsoft.com/office/drawing/2014/main" id="{7D5BC88A-8E21-4D61-AA7F-B271E0EE7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1" y="4240022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" name="Line 38">
            <a:extLst>
              <a:ext uri="{FF2B5EF4-FFF2-40B4-BE49-F238E27FC236}">
                <a16:creationId xmlns:a16="http://schemas.microsoft.com/office/drawing/2014/main" id="{74AB081D-B4B7-43E8-88BC-78CFC67857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071" y="3701860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" name="Line 41">
            <a:extLst>
              <a:ext uri="{FF2B5EF4-FFF2-40B4-BE49-F238E27FC236}">
                <a16:creationId xmlns:a16="http://schemas.microsoft.com/office/drawing/2014/main" id="{441F9793-F93B-4025-B968-13AC371471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9334" y="3585972"/>
            <a:ext cx="7938" cy="3079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56" name="Text Box 44">
            <a:extLst>
              <a:ext uri="{FF2B5EF4-FFF2-40B4-BE49-F238E27FC236}">
                <a16:creationId xmlns:a16="http://schemas.microsoft.com/office/drawing/2014/main" id="{184C5DEE-F0E5-4625-A1C3-18C24BF7F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246" y="4558409"/>
            <a:ext cx="596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ALU</a:t>
            </a:r>
          </a:p>
          <a:p>
            <a:pPr algn="r"/>
            <a:r>
              <a:rPr lang="en-US" sz="1000" b="1" dirty="0">
                <a:latin typeface="Verdana" pitchFamily="34" charset="0"/>
              </a:rPr>
              <a:t>result</a:t>
            </a:r>
          </a:p>
        </p:txBody>
      </p:sp>
      <p:sp>
        <p:nvSpPr>
          <p:cNvPr id="57" name="Text Box 45">
            <a:extLst>
              <a:ext uri="{FF2B5EF4-FFF2-40B4-BE49-F238E27FC236}">
                <a16:creationId xmlns:a16="http://schemas.microsoft.com/office/drawing/2014/main" id="{2C93280C-9B8B-4677-ABB8-FDDF4C8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2" y="4271772"/>
            <a:ext cx="5238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58" name="Text Box 46">
            <a:extLst>
              <a:ext uri="{FF2B5EF4-FFF2-40B4-BE49-F238E27FC236}">
                <a16:creationId xmlns:a16="http://schemas.microsoft.com/office/drawing/2014/main" id="{78EBACD2-C39E-4053-9630-88E270C70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420" y="3308973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59" name="Line 47">
            <a:extLst>
              <a:ext uri="{FF2B5EF4-FFF2-40B4-BE49-F238E27FC236}">
                <a16:creationId xmlns:a16="http://schemas.microsoft.com/office/drawing/2014/main" id="{43C413D6-ACD2-463B-86E2-7A77A3F48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446" y="3741547"/>
            <a:ext cx="230188" cy="777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60" name="Text Box 48">
            <a:extLst>
              <a:ext uri="{FF2B5EF4-FFF2-40B4-BE49-F238E27FC236}">
                <a16:creationId xmlns:a16="http://schemas.microsoft.com/office/drawing/2014/main" id="{820F0684-61E2-4707-907A-068C63E79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1" y="3522472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660066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ACEC6F76-4BA5-4470-A2A1-DB4AED2B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969" y="4491906"/>
            <a:ext cx="1175657" cy="1524000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Line 53">
            <a:extLst>
              <a:ext uri="{FF2B5EF4-FFF2-40B4-BE49-F238E27FC236}">
                <a16:creationId xmlns:a16="http://schemas.microsoft.com/office/drawing/2014/main" id="{2C893798-8507-4711-A89C-68BDF0BD3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2272" y="5643372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3" name="Text Box 55">
            <a:extLst>
              <a:ext uri="{FF2B5EF4-FFF2-40B4-BE49-F238E27FC236}">
                <a16:creationId xmlns:a16="http://schemas.microsoft.com/office/drawing/2014/main" id="{CBB6616D-1A6B-4C55-998C-D039F40E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124" y="4957572"/>
            <a:ext cx="8787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Data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64" name="Text Box 56">
            <a:extLst>
              <a:ext uri="{FF2B5EF4-FFF2-40B4-BE49-F238E27FC236}">
                <a16:creationId xmlns:a16="http://schemas.microsoft.com/office/drawing/2014/main" id="{FF8BF95B-F833-4BC5-82A5-997C966A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0969" y="4642719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sp>
        <p:nvSpPr>
          <p:cNvPr id="65" name="Text Box 57">
            <a:extLst>
              <a:ext uri="{FF2B5EF4-FFF2-40B4-BE49-F238E27FC236}">
                <a16:creationId xmlns:a16="http://schemas.microsoft.com/office/drawing/2014/main" id="{56CD3ECB-2F41-4EB5-8EA4-73AD36C5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6363" y="5398897"/>
            <a:ext cx="450669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 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66" name="Text Box 59">
            <a:extLst>
              <a:ext uri="{FF2B5EF4-FFF2-40B4-BE49-F238E27FC236}">
                <a16:creationId xmlns:a16="http://schemas.microsoft.com/office/drawing/2014/main" id="{7F14F5BC-03DE-4936-83EF-EA380150A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072" y="5627497"/>
            <a:ext cx="47638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Write </a:t>
            </a:r>
          </a:p>
          <a:p>
            <a:r>
              <a:rPr lang="en-US" sz="1000" b="1" dirty="0">
                <a:latin typeface="Verdana" pitchFamily="34" charset="0"/>
              </a:rPr>
              <a:t>Data</a:t>
            </a:r>
          </a:p>
        </p:txBody>
      </p:sp>
      <p:sp>
        <p:nvSpPr>
          <p:cNvPr id="67" name="Line 61">
            <a:extLst>
              <a:ext uri="{FF2B5EF4-FFF2-40B4-BE49-F238E27FC236}">
                <a16:creationId xmlns:a16="http://schemas.microsoft.com/office/drawing/2014/main" id="{5239DE6C-78E4-4262-A3D7-814816225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7178" y="4263305"/>
            <a:ext cx="0" cy="22778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8" name="Text Box 63">
            <a:extLst>
              <a:ext uri="{FF2B5EF4-FFF2-40B4-BE49-F238E27FC236}">
                <a16:creationId xmlns:a16="http://schemas.microsoft.com/office/drawing/2014/main" id="{FB390582-7605-43CF-9319-AA5FAB56D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813" y="3994827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cxnSp>
        <p:nvCxnSpPr>
          <p:cNvPr id="69" name="Elbow Connector 92">
            <a:extLst>
              <a:ext uri="{FF2B5EF4-FFF2-40B4-BE49-F238E27FC236}">
                <a16:creationId xmlns:a16="http://schemas.microsoft.com/office/drawing/2014/main" id="{549C3B18-E459-4DDE-A70A-899494435B68}"/>
              </a:ext>
            </a:extLst>
          </p:cNvPr>
          <p:cNvCxnSpPr/>
          <p:nvPr/>
        </p:nvCxnSpPr>
        <p:spPr>
          <a:xfrm>
            <a:off x="4701872" y="4881372"/>
            <a:ext cx="2057400" cy="990600"/>
          </a:xfrm>
          <a:prstGeom prst="bentConnector3">
            <a:avLst>
              <a:gd name="adj1" fmla="val -617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C61F50-D1B3-4DFF-BCCC-5AB833F10F81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302071" y="4764956"/>
            <a:ext cx="42889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122">
            <a:extLst>
              <a:ext uri="{FF2B5EF4-FFF2-40B4-BE49-F238E27FC236}">
                <a16:creationId xmlns:a16="http://schemas.microsoft.com/office/drawing/2014/main" id="{7109E9A9-3A43-48BB-BAA7-2DC0876DD381}"/>
              </a:ext>
            </a:extLst>
          </p:cNvPr>
          <p:cNvCxnSpPr/>
          <p:nvPr/>
        </p:nvCxnSpPr>
        <p:spPr>
          <a:xfrm>
            <a:off x="6454472" y="4771307"/>
            <a:ext cx="1905000" cy="1405465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100">
            <a:extLst>
              <a:ext uri="{FF2B5EF4-FFF2-40B4-BE49-F238E27FC236}">
                <a16:creationId xmlns:a16="http://schemas.microsoft.com/office/drawing/2014/main" id="{75C73DDC-7681-4D86-AD35-D510BD72B343}"/>
              </a:ext>
            </a:extLst>
          </p:cNvPr>
          <p:cNvCxnSpPr>
            <a:stCxn id="137" idx="3"/>
            <a:endCxn id="36" idx="1"/>
          </p:cNvCxnSpPr>
          <p:nvPr/>
        </p:nvCxnSpPr>
        <p:spPr>
          <a:xfrm flipH="1" flipV="1">
            <a:off x="3035894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3030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Line 28">
            <a:extLst>
              <a:ext uri="{FF2B5EF4-FFF2-40B4-BE49-F238E27FC236}">
                <a16:creationId xmlns:a16="http://schemas.microsoft.com/office/drawing/2014/main" id="{7ED00514-3547-4FF3-9DF3-554CD66F2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9072" y="2442972"/>
            <a:ext cx="91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0" name="Rectangle 152">
            <a:extLst>
              <a:ext uri="{FF2B5EF4-FFF2-40B4-BE49-F238E27FC236}">
                <a16:creationId xmlns:a16="http://schemas.microsoft.com/office/drawing/2014/main" id="{BB47381E-ADFF-4BD4-8D2E-522ACA184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909" y="1299972"/>
            <a:ext cx="4572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r>
              <a:rPr lang="en-US" sz="1400" b="1" dirty="0"/>
              <a:t>PC</a:t>
            </a:r>
          </a:p>
        </p:txBody>
      </p:sp>
      <p:sp>
        <p:nvSpPr>
          <p:cNvPr id="91" name="Line 155">
            <a:extLst>
              <a:ext uri="{FF2B5EF4-FFF2-40B4-BE49-F238E27FC236}">
                <a16:creationId xmlns:a16="http://schemas.microsoft.com/office/drawing/2014/main" id="{39FF5453-7BAF-4A43-B63F-2E37C562C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365060"/>
            <a:ext cx="569912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2" name="Line 156">
            <a:extLst>
              <a:ext uri="{FF2B5EF4-FFF2-40B4-BE49-F238E27FC236}">
                <a16:creationId xmlns:a16="http://schemas.microsoft.com/office/drawing/2014/main" id="{5B3C861E-6674-4FFB-967B-488FBD3B8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8872" y="154127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3" name="Line 157">
            <a:extLst>
              <a:ext uri="{FF2B5EF4-FFF2-40B4-BE49-F238E27FC236}">
                <a16:creationId xmlns:a16="http://schemas.microsoft.com/office/drawing/2014/main" id="{D4EF0A34-F8E6-4785-A705-CA4D64B9CF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8959" y="1846072"/>
            <a:ext cx="569912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4" name="Line 158">
            <a:extLst>
              <a:ext uri="{FF2B5EF4-FFF2-40B4-BE49-F238E27FC236}">
                <a16:creationId xmlns:a16="http://schemas.microsoft.com/office/drawing/2014/main" id="{0C8E82A6-C3D7-4FC9-A7FF-03A6A1C8D5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766697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5" name="Line 159">
            <a:extLst>
              <a:ext uri="{FF2B5EF4-FFF2-40B4-BE49-F238E27FC236}">
                <a16:creationId xmlns:a16="http://schemas.microsoft.com/office/drawing/2014/main" id="{B3B8D9A2-A0EC-4C11-A242-FECCCFE86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685735"/>
            <a:ext cx="74612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6" name="Line 160">
            <a:extLst>
              <a:ext uri="{FF2B5EF4-FFF2-40B4-BE49-F238E27FC236}">
                <a16:creationId xmlns:a16="http://schemas.microsoft.com/office/drawing/2014/main" id="{9B68C7B3-0D63-417C-A9EF-10CAFD981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590485"/>
            <a:ext cx="74612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7" name="Line 161">
            <a:extLst>
              <a:ext uri="{FF2B5EF4-FFF2-40B4-BE49-F238E27FC236}">
                <a16:creationId xmlns:a16="http://schemas.microsoft.com/office/drawing/2014/main" id="{339E8EA5-590E-48AA-8599-3D15CCD770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365060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8" name="Text Box 162">
            <a:extLst>
              <a:ext uri="{FF2B5EF4-FFF2-40B4-BE49-F238E27FC236}">
                <a16:creationId xmlns:a16="http://schemas.microsoft.com/office/drawing/2014/main" id="{D57B2851-7AEC-4439-A633-25064AEC3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659" y="1528572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99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434" y="1854010"/>
            <a:ext cx="2651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0" name="Text Box 167">
            <a:extLst>
              <a:ext uri="{FF2B5EF4-FFF2-40B4-BE49-F238E27FC236}">
                <a16:creationId xmlns:a16="http://schemas.microsoft.com/office/drawing/2014/main" id="{CF66DE7A-DAB4-42F2-A662-6CA4719A4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297" y="1708773"/>
            <a:ext cx="20161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101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1107" y="1440870"/>
            <a:ext cx="576983" cy="1150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02" name="Straight Arrow Connector 136">
            <a:extLst>
              <a:ext uri="{FF2B5EF4-FFF2-40B4-BE49-F238E27FC236}">
                <a16:creationId xmlns:a16="http://schemas.microsoft.com/office/drawing/2014/main" id="{8FDF6928-8EC6-4546-A8AA-D567DBEFAF49}"/>
              </a:ext>
            </a:extLst>
          </p:cNvPr>
          <p:cNvCxnSpPr/>
          <p:nvPr/>
        </p:nvCxnSpPr>
        <p:spPr>
          <a:xfrm>
            <a:off x="4549472" y="1680972"/>
            <a:ext cx="1522413" cy="351365"/>
          </a:xfrm>
          <a:prstGeom prst="bentConnector3">
            <a:avLst>
              <a:gd name="adj1" fmla="val 504"/>
            </a:avLst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03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4" name="Line 28">
            <a:extLst>
              <a:ext uri="{FF2B5EF4-FFF2-40B4-BE49-F238E27FC236}">
                <a16:creationId xmlns:a16="http://schemas.microsoft.com/office/drawing/2014/main" id="{7F17B83A-7E91-4F14-8ACF-0470B08AB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072" y="2214372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6" name="Line 176">
            <a:extLst>
              <a:ext uri="{FF2B5EF4-FFF2-40B4-BE49-F238E27FC236}">
                <a16:creationId xmlns:a16="http://schemas.microsoft.com/office/drawing/2014/main" id="{5BAEAA2B-11BA-40CF-A370-35437FBEB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1909572"/>
            <a:ext cx="57150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7" name="Line 177">
            <a:extLst>
              <a:ext uri="{FF2B5EF4-FFF2-40B4-BE49-F238E27FC236}">
                <a16:creationId xmlns:a16="http://schemas.microsoft.com/office/drawing/2014/main" id="{42DB8C86-76A8-41C0-A00C-F6AC735C9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4972" y="208578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8" name="Line 178">
            <a:extLst>
              <a:ext uri="{FF2B5EF4-FFF2-40B4-BE49-F238E27FC236}">
                <a16:creationId xmlns:a16="http://schemas.microsoft.com/office/drawing/2014/main" id="{6D90862B-B9C3-444B-98A1-FB5A249920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73472" y="2390584"/>
            <a:ext cx="5715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9" name="Line 179">
            <a:extLst>
              <a:ext uri="{FF2B5EF4-FFF2-40B4-BE49-F238E27FC236}">
                <a16:creationId xmlns:a16="http://schemas.microsoft.com/office/drawing/2014/main" id="{F200A1B4-D23A-465E-B7DA-513AA2FB3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311209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0" name="Line 180">
            <a:extLst>
              <a:ext uri="{FF2B5EF4-FFF2-40B4-BE49-F238E27FC236}">
                <a16:creationId xmlns:a16="http://schemas.microsoft.com/office/drawing/2014/main" id="{8762A6D0-1839-4BE4-BE05-2E30AB763B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230247"/>
            <a:ext cx="76200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1" name="Line 181">
            <a:extLst>
              <a:ext uri="{FF2B5EF4-FFF2-40B4-BE49-F238E27FC236}">
                <a16:creationId xmlns:a16="http://schemas.microsoft.com/office/drawing/2014/main" id="{B4D35242-3AEF-42F7-BB91-357455752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2134997"/>
            <a:ext cx="762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2" name="Line 182">
            <a:extLst>
              <a:ext uri="{FF2B5EF4-FFF2-40B4-BE49-F238E27FC236}">
                <a16:creationId xmlns:a16="http://schemas.microsoft.com/office/drawing/2014/main" id="{6E6288A9-C6B0-4A69-B6BD-CADF3A219F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1909572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3" name="Text Box 183">
            <a:extLst>
              <a:ext uri="{FF2B5EF4-FFF2-40B4-BE49-F238E27FC236}">
                <a16:creationId xmlns:a16="http://schemas.microsoft.com/office/drawing/2014/main" id="{9CCB2BF9-BDBB-4111-B4A7-323E61410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034" y="2076259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114" name="Rounded Rectangle 102">
            <a:extLst>
              <a:ext uri="{FF2B5EF4-FFF2-40B4-BE49-F238E27FC236}">
                <a16:creationId xmlns:a16="http://schemas.microsoft.com/office/drawing/2014/main" id="{4FE57BB6-7CE3-4A9D-B8F4-E30011C1E6A0}"/>
              </a:ext>
            </a:extLst>
          </p:cNvPr>
          <p:cNvSpPr/>
          <p:nvPr/>
        </p:nvSpPr>
        <p:spPr>
          <a:xfrm>
            <a:off x="7064072" y="1528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15" name="Text Box 319">
            <a:extLst>
              <a:ext uri="{FF2B5EF4-FFF2-40B4-BE49-F238E27FC236}">
                <a16:creationId xmlns:a16="http://schemas.microsoft.com/office/drawing/2014/main" id="{6E1E6FEA-4C82-46DF-AD88-AFB482FF8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161" y="2671572"/>
            <a:ext cx="683199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PCSrc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16" name="Line 16">
            <a:extLst>
              <a:ext uri="{FF2B5EF4-FFF2-40B4-BE49-F238E27FC236}">
                <a16:creationId xmlns:a16="http://schemas.microsoft.com/office/drawing/2014/main" id="{55E94B85-6D22-435A-AFEC-CA82A4CEE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6143" y="2442972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17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472D344-E34A-4AAC-B9FF-5C63AD10AF86}"/>
              </a:ext>
            </a:extLst>
          </p:cNvPr>
          <p:cNvCxnSpPr/>
          <p:nvPr/>
        </p:nvCxnSpPr>
        <p:spPr>
          <a:xfrm flipV="1">
            <a:off x="4549472" y="2671572"/>
            <a:ext cx="0" cy="2819400"/>
          </a:xfrm>
          <a:prstGeom prst="line">
            <a:avLst/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Box 55">
            <a:extLst>
              <a:ext uri="{FF2B5EF4-FFF2-40B4-BE49-F238E27FC236}">
                <a16:creationId xmlns:a16="http://schemas.microsoft.com/office/drawing/2014/main" id="{1C0E4219-B7D3-483D-BC49-D2FAB0E63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99" y="1260355"/>
            <a:ext cx="11528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Instruction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121" name="Line 42">
            <a:extLst>
              <a:ext uri="{FF2B5EF4-FFF2-40B4-BE49-F238E27FC236}">
                <a16:creationId xmlns:a16="http://schemas.microsoft.com/office/drawing/2014/main" id="{7B9DB152-8E81-4634-A53D-8622DC43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2073" y="4195571"/>
            <a:ext cx="228600" cy="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" name="Text Box 49">
            <a:extLst>
              <a:ext uri="{FF2B5EF4-FFF2-40B4-BE49-F238E27FC236}">
                <a16:creationId xmlns:a16="http://schemas.microsoft.com/office/drawing/2014/main" id="{A6C68BE8-9E82-443A-9255-19390B448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984" y="4025709"/>
            <a:ext cx="801688" cy="24606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is0?</a:t>
            </a:r>
          </a:p>
        </p:txBody>
      </p:sp>
      <p:sp>
        <p:nvSpPr>
          <p:cNvPr id="123" name="Text Box 56">
            <a:extLst>
              <a:ext uri="{FF2B5EF4-FFF2-40B4-BE49-F238E27FC236}">
                <a16:creationId xmlns:a16="http://schemas.microsoft.com/office/drawing/2014/main" id="{47341089-D752-4061-80C5-E33F8E0F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717" y="2290572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cxnSp>
        <p:nvCxnSpPr>
          <p:cNvPr id="124" name="Straight Arrow Connector 136">
            <a:extLst>
              <a:ext uri="{FF2B5EF4-FFF2-40B4-BE49-F238E27FC236}">
                <a16:creationId xmlns:a16="http://schemas.microsoft.com/office/drawing/2014/main" id="{1603E52D-F608-4B7F-8459-D33D90668868}"/>
              </a:ext>
            </a:extLst>
          </p:cNvPr>
          <p:cNvCxnSpPr>
            <a:cxnSpLocks/>
          </p:cNvCxnSpPr>
          <p:nvPr/>
        </p:nvCxnSpPr>
        <p:spPr>
          <a:xfrm rot="5400000">
            <a:off x="1613391" y="1513490"/>
            <a:ext cx="960438" cy="838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25" name="Text Box 56">
            <a:extLst>
              <a:ext uri="{FF2B5EF4-FFF2-40B4-BE49-F238E27FC236}">
                <a16:creationId xmlns:a16="http://schemas.microsoft.com/office/drawing/2014/main" id="{BADC2C51-495F-4774-8E7B-BCB0B3CE5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20" y="1819004"/>
            <a:ext cx="9909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Instruction</a:t>
            </a:r>
          </a:p>
        </p:txBody>
      </p:sp>
      <p:cxnSp>
        <p:nvCxnSpPr>
          <p:cNvPr id="126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9171" y="1942115"/>
            <a:ext cx="12700" cy="2524839"/>
          </a:xfrm>
          <a:prstGeom prst="bentConnector3">
            <a:avLst>
              <a:gd name="adj1" fmla="val 25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8" name="Text Box 319">
            <a:extLst>
              <a:ext uri="{FF2B5EF4-FFF2-40B4-BE49-F238E27FC236}">
                <a16:creationId xmlns:a16="http://schemas.microsoft.com/office/drawing/2014/main" id="{0F586651-9B60-43A9-9866-57270AF4B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441" y="5567172"/>
            <a:ext cx="80502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RegDst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29" name="Line 16">
            <a:extLst>
              <a:ext uri="{FF2B5EF4-FFF2-40B4-BE49-F238E27FC236}">
                <a16:creationId xmlns:a16="http://schemas.microsoft.com/office/drawing/2014/main" id="{C46B9607-A3CF-40C0-A8FC-51F71F8868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672" y="5490972"/>
            <a:ext cx="0" cy="152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Line 60">
            <a:extLst>
              <a:ext uri="{FF2B5EF4-FFF2-40B4-BE49-F238E27FC236}">
                <a16:creationId xmlns:a16="http://schemas.microsoft.com/office/drawing/2014/main" id="{DAA80261-FB0C-4D35-9C80-277E1032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8872" y="6015906"/>
            <a:ext cx="0" cy="30480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1" name="Text Box 62">
            <a:extLst>
              <a:ext uri="{FF2B5EF4-FFF2-40B4-BE49-F238E27FC236}">
                <a16:creationId xmlns:a16="http://schemas.microsoft.com/office/drawing/2014/main" id="{942439A3-E10E-4DE9-936F-91AD9E2CE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472" y="6252972"/>
            <a:ext cx="10294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MemRead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2" name="Text Box 319">
            <a:extLst>
              <a:ext uri="{FF2B5EF4-FFF2-40B4-BE49-F238E27FC236}">
                <a16:creationId xmlns:a16="http://schemas.microsoft.com/office/drawing/2014/main" id="{4CAF7716-5999-40A5-B6D4-4E46B95D3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647" y="4375773"/>
            <a:ext cx="80342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3" name="Line 16">
            <a:extLst>
              <a:ext uri="{FF2B5EF4-FFF2-40B4-BE49-F238E27FC236}">
                <a16:creationId xmlns:a16="http://schemas.microsoft.com/office/drawing/2014/main" id="{0FD65F83-06FB-498D-A346-9D401A8E7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872" y="4576572"/>
            <a:ext cx="0" cy="19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5" name="Text Box 319">
            <a:extLst>
              <a:ext uri="{FF2B5EF4-FFF2-40B4-BE49-F238E27FC236}">
                <a16:creationId xmlns:a16="http://schemas.microsoft.com/office/drawing/2014/main" id="{DC681D0E-EF66-4CD3-97D1-FD0AA5D0C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1110" y="4966948"/>
            <a:ext cx="113685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MemToReg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6" name="Line 16">
            <a:extLst>
              <a:ext uri="{FF2B5EF4-FFF2-40B4-BE49-F238E27FC236}">
                <a16:creationId xmlns:a16="http://schemas.microsoft.com/office/drawing/2014/main" id="{AF34729E-D78C-4DAC-86E4-4682DCFFB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4620" y="5246554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" name="Rounded Rectangle 125">
            <a:extLst>
              <a:ext uri="{FF2B5EF4-FFF2-40B4-BE49-F238E27FC236}">
                <a16:creationId xmlns:a16="http://schemas.microsoft.com/office/drawing/2014/main" id="{3EBC4193-D2E0-4FAC-ACAD-214BCF37E84D}"/>
              </a:ext>
            </a:extLst>
          </p:cNvPr>
          <p:cNvSpPr/>
          <p:nvPr/>
        </p:nvSpPr>
        <p:spPr>
          <a:xfrm>
            <a:off x="8359472" y="54147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40901" y="3758271"/>
            <a:ext cx="1844070" cy="647700"/>
            <a:chOff x="1240901" y="3173433"/>
            <a:chExt cx="1844070" cy="647700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140" idx="0"/>
            </p:cNvCxnSpPr>
            <p:nvPr/>
          </p:nvCxnSpPr>
          <p:spPr>
            <a:xfrm>
              <a:off x="1240901" y="3173433"/>
              <a:ext cx="1300651" cy="57149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141" idx="0"/>
            </p:cNvCxnSpPr>
            <p:nvPr/>
          </p:nvCxnSpPr>
          <p:spPr>
            <a:xfrm flipV="1">
              <a:off x="1240901" y="3611582"/>
              <a:ext cx="1300651" cy="209551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230582"/>
              <a:ext cx="543419" cy="127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41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611582"/>
              <a:ext cx="543419" cy="1587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cxnSp>
        <p:nvCxnSpPr>
          <p:cNvPr id="142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4999" y="1942115"/>
            <a:ext cx="12700" cy="2524839"/>
          </a:xfrm>
          <a:prstGeom prst="bentConnector3">
            <a:avLst>
              <a:gd name="adj1" fmla="val 2550000"/>
            </a:avLst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1" y="3890772"/>
            <a:ext cx="13716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5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0243" y="4881371"/>
            <a:ext cx="730228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AB6EE2B6-7C9E-47B8-8610-EAE3089B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511" y="3585973"/>
            <a:ext cx="1129733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E2F8D9BD-153D-406A-B3D7-B62B2182F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3720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RR1</a:t>
            </a: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80CA3067-9A2D-422E-91FC-AB9890688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101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RR2</a:t>
            </a: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C8DF64B5-C0A2-4A29-9AEC-5BE7EBFC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500372"/>
            <a:ext cx="32756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</a:t>
            </a:r>
          </a:p>
        </p:txBody>
      </p:sp>
      <p:sp>
        <p:nvSpPr>
          <p:cNvPr id="36" name="Text Box 20">
            <a:extLst>
              <a:ext uri="{FF2B5EF4-FFF2-40B4-BE49-F238E27FC236}">
                <a16:creationId xmlns:a16="http://schemas.microsoft.com/office/drawing/2014/main" id="{85E95618-5B42-495D-9914-239D52A32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4" y="5016151"/>
            <a:ext cx="5991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WD</a:t>
            </a:r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29E30E8C-9659-4D45-BC42-FA9C256DE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3738372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RD1</a:t>
            </a:r>
          </a:p>
        </p:txBody>
      </p:sp>
      <p:sp>
        <p:nvSpPr>
          <p:cNvPr id="38" name="Text Box 22">
            <a:extLst>
              <a:ext uri="{FF2B5EF4-FFF2-40B4-BE49-F238E27FC236}">
                <a16:creationId xmlns:a16="http://schemas.microsoft.com/office/drawing/2014/main" id="{B6927DFB-B405-43FF-A3B9-3E8F5C650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4787551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RD2</a:t>
            </a:r>
          </a:p>
        </p:txBody>
      </p:sp>
      <p:sp>
        <p:nvSpPr>
          <p:cNvPr id="39" name="Text Box 36">
            <a:extLst>
              <a:ext uri="{FF2B5EF4-FFF2-40B4-BE49-F238E27FC236}">
                <a16:creationId xmlns:a16="http://schemas.microsoft.com/office/drawing/2014/main" id="{F3A1524E-F11C-448B-8F5A-615828039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4251" y="4271772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B3533A7-D6A4-4DAB-A770-F84AECD0EBBE}"/>
              </a:ext>
            </a:extLst>
          </p:cNvPr>
          <p:cNvSpPr/>
          <p:nvPr/>
        </p:nvSpPr>
        <p:spPr>
          <a:xfrm rot="5400000">
            <a:off x="358472" y="2823972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31:26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E8D6519-E15A-43AA-8977-5CB43160F115}"/>
              </a:ext>
            </a:extLst>
          </p:cNvPr>
          <p:cNvSpPr/>
          <p:nvPr/>
        </p:nvSpPr>
        <p:spPr>
          <a:xfrm rot="5400000">
            <a:off x="415622" y="35288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25:21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F6D5A76-2EF4-40EB-84B6-3F0BABC3AB60}"/>
              </a:ext>
            </a:extLst>
          </p:cNvPr>
          <p:cNvSpPr/>
          <p:nvPr/>
        </p:nvSpPr>
        <p:spPr>
          <a:xfrm rot="5400000">
            <a:off x="415622" y="41765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20:16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F4CEFE9-31C9-408B-9884-24D9A7824379}"/>
              </a:ext>
            </a:extLst>
          </p:cNvPr>
          <p:cNvSpPr/>
          <p:nvPr/>
        </p:nvSpPr>
        <p:spPr>
          <a:xfrm rot="5400000">
            <a:off x="225122" y="5471922"/>
            <a:ext cx="102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immediate</a:t>
            </a:r>
            <a:endParaRPr lang="en-US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10:6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6D273AC-3556-4C3C-8AEC-8170C47B2D87}"/>
              </a:ext>
            </a:extLst>
          </p:cNvPr>
          <p:cNvSpPr/>
          <p:nvPr/>
        </p:nvSpPr>
        <p:spPr>
          <a:xfrm rot="5400000">
            <a:off x="739472" y="2900172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000100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3002ACD-7960-40DB-98DD-70A9FB5B27FD}"/>
              </a:ext>
            </a:extLst>
          </p:cNvPr>
          <p:cNvSpPr/>
          <p:nvPr/>
        </p:nvSpPr>
        <p:spPr>
          <a:xfrm rot="5400000">
            <a:off x="796622" y="36050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10000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4B0F8A2-4C5A-4B8B-B53D-30401D142D09}"/>
              </a:ext>
            </a:extLst>
          </p:cNvPr>
          <p:cNvSpPr/>
          <p:nvPr/>
        </p:nvSpPr>
        <p:spPr>
          <a:xfrm rot="5400000">
            <a:off x="796622" y="42527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0000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8578308-0273-4711-896D-23F8845AD483}"/>
              </a:ext>
            </a:extLst>
          </p:cNvPr>
          <p:cNvSpPr/>
          <p:nvPr/>
        </p:nvSpPr>
        <p:spPr>
          <a:xfrm rot="5400000">
            <a:off x="91772" y="5605272"/>
            <a:ext cx="2057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0000000000000011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7" name="Left Bracket 126">
            <a:extLst>
              <a:ext uri="{FF2B5EF4-FFF2-40B4-BE49-F238E27FC236}">
                <a16:creationId xmlns:a16="http://schemas.microsoft.com/office/drawing/2014/main" id="{F658C2B5-7B6D-4562-8144-F8DFCB1DD3F6}"/>
              </a:ext>
            </a:extLst>
          </p:cNvPr>
          <p:cNvSpPr/>
          <p:nvPr/>
        </p:nvSpPr>
        <p:spPr>
          <a:xfrm>
            <a:off x="510872" y="2671572"/>
            <a:ext cx="76200" cy="403860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4" y="5186931"/>
            <a:ext cx="33911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0" name="Line 42">
            <a:extLst>
              <a:ext uri="{FF2B5EF4-FFF2-40B4-BE49-F238E27FC236}">
                <a16:creationId xmlns:a16="http://schemas.microsoft.com/office/drawing/2014/main" id="{7B9DB152-8E81-4634-A53D-8622DC43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2073" y="4197124"/>
            <a:ext cx="228600" cy="1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15375" name="Group 15374"/>
          <p:cNvGrpSpPr/>
          <p:nvPr/>
        </p:nvGrpSpPr>
        <p:grpSpPr>
          <a:xfrm>
            <a:off x="1272872" y="6214872"/>
            <a:ext cx="3276600" cy="38100"/>
            <a:chOff x="1272872" y="5630034"/>
            <a:chExt cx="3276600" cy="381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1272872" y="5668134"/>
              <a:ext cx="1750744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4148861" y="5630034"/>
              <a:ext cx="400611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 flipV="1">
            <a:off x="4540005" y="2687021"/>
            <a:ext cx="14361" cy="354852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5" name="Line 28">
            <a:extLst>
              <a:ext uri="{FF2B5EF4-FFF2-40B4-BE49-F238E27FC236}">
                <a16:creationId xmlns:a16="http://schemas.microsoft.com/office/drawing/2014/main" id="{7ED00514-3547-4FF3-9DF3-554CD66F2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7485" y="2434583"/>
            <a:ext cx="9144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6CE78BF-E25E-44C2-ADAB-8BFD241966C7}"/>
              </a:ext>
            </a:extLst>
          </p:cNvPr>
          <p:cNvSpPr/>
          <p:nvPr/>
        </p:nvSpPr>
        <p:spPr>
          <a:xfrm>
            <a:off x="3808611" y="2151510"/>
            <a:ext cx="1414455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Shift 2-bit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76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3561" y="1854010"/>
            <a:ext cx="26511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77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9234" y="1440870"/>
            <a:ext cx="576983" cy="1150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>
            <a:off x="3562654" y="1688023"/>
            <a:ext cx="99171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36">
            <a:extLst>
              <a:ext uri="{FF2B5EF4-FFF2-40B4-BE49-F238E27FC236}">
                <a16:creationId xmlns:a16="http://schemas.microsoft.com/office/drawing/2014/main" id="{8FDF6928-8EC6-4546-A8AA-D567DBEFAF49}"/>
              </a:ext>
            </a:extLst>
          </p:cNvPr>
          <p:cNvCxnSpPr/>
          <p:nvPr/>
        </p:nvCxnSpPr>
        <p:spPr>
          <a:xfrm>
            <a:off x="4549471" y="1672560"/>
            <a:ext cx="1522413" cy="351365"/>
          </a:xfrm>
          <a:prstGeom prst="bentConnector3">
            <a:avLst>
              <a:gd name="adj1" fmla="val 504"/>
            </a:avLst>
          </a:prstGeom>
          <a:ln>
            <a:headEnd type="oval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Line 28">
            <a:extLst>
              <a:ext uri="{FF2B5EF4-FFF2-40B4-BE49-F238E27FC236}">
                <a16:creationId xmlns:a16="http://schemas.microsoft.com/office/drawing/2014/main" id="{7F17B83A-7E91-4F14-8ACF-0470B08AB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072" y="2214372"/>
            <a:ext cx="3810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85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Content Placeholder 2"/>
          <p:cNvSpPr>
            <a:spLocks noGrp="1"/>
          </p:cNvSpPr>
          <p:nvPr>
            <p:ph idx="1"/>
          </p:nvPr>
        </p:nvSpPr>
        <p:spPr>
          <a:xfrm>
            <a:off x="457200" y="442532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Assume </a:t>
            </a:r>
            <a:r>
              <a:rPr lang="en-US" sz="2800" dirty="0" smtClean="0">
                <a:latin typeface="Consolas" panose="020B0609020204030204" pitchFamily="49" charset="0"/>
              </a:rPr>
              <a:t>$16 == $0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9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258" y="3564567"/>
            <a:ext cx="458780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FF"/>
                </a:solidFill>
                <a:latin typeface="Verdana" pitchFamily="34" charset="0"/>
              </a:rPr>
              <a:t>$16</a:t>
            </a:r>
            <a:endParaRPr lang="en-US" sz="1000" b="1" dirty="0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190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944" y="3962905"/>
            <a:ext cx="36740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  <a:latin typeface="Verdana" pitchFamily="34" charset="0"/>
              </a:rPr>
              <a:t>$0</a:t>
            </a:r>
            <a:endParaRPr lang="en-US" sz="1000" b="1" dirty="0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192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8062" y="3915749"/>
            <a:ext cx="69762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  <a:latin typeface="Verdana" pitchFamily="34" charset="0"/>
              </a:rPr>
              <a:t>R[$16]</a:t>
            </a:r>
            <a:endParaRPr lang="en-US" sz="1000" b="1" dirty="0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193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920" y="4907142"/>
            <a:ext cx="606256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  <a:latin typeface="Verdana" pitchFamily="34" charset="0"/>
              </a:rPr>
              <a:t>R[$0]</a:t>
            </a:r>
            <a:endParaRPr lang="en-US" sz="1000" b="1" dirty="0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194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5829" y="3939214"/>
            <a:ext cx="566181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  <a:latin typeface="Verdana" pitchFamily="34" charset="0"/>
              </a:rPr>
              <a:t>TRUE</a:t>
            </a:r>
            <a:endParaRPr lang="en-US" sz="1000" b="1" dirty="0">
              <a:solidFill>
                <a:srgbClr val="0000FF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4194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5" grpId="0" animBg="1"/>
      <p:bldP spid="146" grpId="0" animBg="1"/>
      <p:bldP spid="150" grpId="0" animBg="1"/>
      <p:bldP spid="175" grpId="0" animBg="1"/>
      <p:bldP spid="176" grpId="0" animBg="1"/>
      <p:bldP spid="177" grpId="0" animBg="1"/>
      <p:bldP spid="184" grpId="0" animBg="1"/>
      <p:bldP spid="189" grpId="0"/>
      <p:bldP spid="190" grpId="0"/>
      <p:bldP spid="192" grpId="0"/>
      <p:bldP spid="193" grpId="0"/>
      <p:bldP spid="19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</a:t>
            </a:r>
            <a:r>
              <a:rPr lang="en-SG" dirty="0" smtClean="0"/>
              <a:t>11a: </a:t>
            </a:r>
            <a:r>
              <a:rPr lang="en-SG" dirty="0"/>
              <a:t>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8610600" y="0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en-US" sz="20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0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EE99D2-0627-4465-BBDD-81FC317CCE83}"/>
              </a:ext>
            </a:extLst>
          </p:cNvPr>
          <p:cNvSpPr/>
          <p:nvPr/>
        </p:nvSpPr>
        <p:spPr>
          <a:xfrm>
            <a:off x="526112" y="1241303"/>
            <a:ext cx="1159509" cy="129374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798A176A-276C-4A8D-B9D3-2BFA7122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6316" y="5186172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2" y="3890772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0244" y="4881371"/>
            <a:ext cx="7302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8EA9B3-2EC5-4EF5-A37D-D4B872EF81B5}"/>
              </a:ext>
            </a:extLst>
          </p:cNvPr>
          <p:cNvCxnSpPr>
            <a:endCxn id="29" idx="0"/>
          </p:cNvCxnSpPr>
          <p:nvPr/>
        </p:nvCxnSpPr>
        <p:spPr>
          <a:xfrm>
            <a:off x="1237258" y="3757423"/>
            <a:ext cx="1300651" cy="57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2526C9-5094-4C10-AA59-BED76764425D}"/>
              </a:ext>
            </a:extLst>
          </p:cNvPr>
          <p:cNvCxnSpPr>
            <a:endCxn id="30" idx="0"/>
          </p:cNvCxnSpPr>
          <p:nvPr/>
        </p:nvCxnSpPr>
        <p:spPr>
          <a:xfrm flipV="1">
            <a:off x="1237258" y="4195572"/>
            <a:ext cx="1300651" cy="2095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50CA0A-C2DA-4F1B-9414-81249C72F899}"/>
              </a:ext>
            </a:extLst>
          </p:cNvPr>
          <p:cNvCxnSpPr/>
          <p:nvPr/>
        </p:nvCxnSpPr>
        <p:spPr>
          <a:xfrm>
            <a:off x="1262808" y="5124349"/>
            <a:ext cx="9575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301" y="35097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18" name="Text Box 310">
            <a:extLst>
              <a:ext uri="{FF2B5EF4-FFF2-40B4-BE49-F238E27FC236}">
                <a16:creationId xmlns:a16="http://schemas.microsoft.com/office/drawing/2014/main" id="{87FF632D-F47E-40B7-B4AB-8CAC159245E9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1283880" y="4070600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19" name="Text Box 324">
            <a:extLst>
              <a:ext uri="{FF2B5EF4-FFF2-40B4-BE49-F238E27FC236}">
                <a16:creationId xmlns:a16="http://schemas.microsoft.com/office/drawing/2014/main" id="{0A28AF33-6516-4990-9155-E1FEDAD75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872" y="51099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20" name="Rounded Rectangle 38">
            <a:extLst>
              <a:ext uri="{FF2B5EF4-FFF2-40B4-BE49-F238E27FC236}">
                <a16:creationId xmlns:a16="http://schemas.microsoft.com/office/drawing/2014/main" id="{88241CF7-B3A2-43FC-9981-6CC95B185793}"/>
              </a:ext>
            </a:extLst>
          </p:cNvPr>
          <p:cNvSpPr/>
          <p:nvPr/>
        </p:nvSpPr>
        <p:spPr>
          <a:xfrm>
            <a:off x="2227800" y="4576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2" name="Shape 39">
            <a:extLst>
              <a:ext uri="{FF2B5EF4-FFF2-40B4-BE49-F238E27FC236}">
                <a16:creationId xmlns:a16="http://schemas.microsoft.com/office/drawing/2014/main" id="{6E30D5CD-6C66-4FC8-9B83-1B4470045210}"/>
              </a:ext>
            </a:extLst>
          </p:cNvPr>
          <p:cNvCxnSpPr>
            <a:stCxn id="18" idx="2"/>
          </p:cNvCxnSpPr>
          <p:nvPr/>
        </p:nvCxnSpPr>
        <p:spPr>
          <a:xfrm rot="16200000" flipH="1">
            <a:off x="1702039" y="4373135"/>
            <a:ext cx="577176" cy="459426"/>
          </a:xfrm>
          <a:prstGeom prst="bentConnector3">
            <a:avLst>
              <a:gd name="adj1" fmla="val 100816"/>
            </a:avLst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22A239-C940-4CC7-97C4-21820A65ADB5}"/>
              </a:ext>
            </a:extLst>
          </p:cNvPr>
          <p:cNvCxnSpPr>
            <a:stCxn id="20" idx="3"/>
            <a:endCxn id="31" idx="0"/>
          </p:cNvCxnSpPr>
          <p:nvPr/>
        </p:nvCxnSpPr>
        <p:spPr>
          <a:xfrm flipV="1">
            <a:off x="2491943" y="4652771"/>
            <a:ext cx="112001" cy="3810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3">
            <a:extLst>
              <a:ext uri="{FF2B5EF4-FFF2-40B4-BE49-F238E27FC236}">
                <a16:creationId xmlns:a16="http://schemas.microsoft.com/office/drawing/2014/main" id="{6677C6A8-A7AA-45DA-A231-10066858EED5}"/>
              </a:ext>
            </a:extLst>
          </p:cNvPr>
          <p:cNvCxnSpPr>
            <a:stCxn id="47" idx="6"/>
          </p:cNvCxnSpPr>
          <p:nvPr/>
        </p:nvCxnSpPr>
        <p:spPr>
          <a:xfrm flipV="1">
            <a:off x="4148861" y="5490972"/>
            <a:ext cx="781611" cy="7239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324">
            <a:extLst>
              <a:ext uri="{FF2B5EF4-FFF2-40B4-BE49-F238E27FC236}">
                <a16:creationId xmlns:a16="http://schemas.microsoft.com/office/drawing/2014/main" id="{9DA18485-F6C6-45A1-B31A-A1F45D79F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450" y="6024372"/>
            <a:ext cx="85462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26" name="Rounded Rectangle 45">
            <a:extLst>
              <a:ext uri="{FF2B5EF4-FFF2-40B4-BE49-F238E27FC236}">
                <a16:creationId xmlns:a16="http://schemas.microsoft.com/office/drawing/2014/main" id="{FDCC33ED-34BD-4839-9008-EF763588EBD2}"/>
              </a:ext>
            </a:extLst>
          </p:cNvPr>
          <p:cNvSpPr/>
          <p:nvPr/>
        </p:nvSpPr>
        <p:spPr>
          <a:xfrm>
            <a:off x="4936812" y="47289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>
            <a:off x="1237265" y="6252972"/>
            <a:ext cx="204710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5" y="5186172"/>
            <a:ext cx="3391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067C24A3-AB93-483C-8256-6DF19CC05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3814572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85FA6F32-F1DE-453C-8DDB-30AD842B0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4195572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id="{AAAA3AEC-3AB2-4BDB-8B02-CAB515B6CD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3944" y="4644834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3E6BCC00-E873-4202-A61A-7B02D6EEF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3741547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A98FB157-78F7-4451-A574-32698A84A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125722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AE65C159-6FB1-41F7-9E78-69C1E4F968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559110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F2541F37-F113-471C-ABA4-FE0C63802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847" y="358597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4" name="Text Box 41">
            <a:extLst>
              <a:ext uri="{FF2B5EF4-FFF2-40B4-BE49-F238E27FC236}">
                <a16:creationId xmlns:a16="http://schemas.microsoft.com/office/drawing/2014/main" id="{242A6DAD-043A-4934-BF7E-F7D3A684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39860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78369993-3842-4F60-92E0-3C9A5D31D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44432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6" name="Text Box 23">
            <a:extLst>
              <a:ext uri="{FF2B5EF4-FFF2-40B4-BE49-F238E27FC236}">
                <a16:creationId xmlns:a16="http://schemas.microsoft.com/office/drawing/2014/main" id="{F5E4F2CB-735D-49B6-899E-0F0158065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295" y="5436997"/>
            <a:ext cx="99097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53847C8-B259-4734-B9F8-CBA7DF64BC7E}"/>
              </a:ext>
            </a:extLst>
          </p:cNvPr>
          <p:cNvSpPr/>
          <p:nvPr/>
        </p:nvSpPr>
        <p:spPr>
          <a:xfrm>
            <a:off x="3005862" y="5948172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Sign Extend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48" name="Line 32">
            <a:extLst>
              <a:ext uri="{FF2B5EF4-FFF2-40B4-BE49-F238E27FC236}">
                <a16:creationId xmlns:a16="http://schemas.microsoft.com/office/drawing/2014/main" id="{A9FE80A9-40CE-483F-8B7F-294439EE6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2" y="3701861"/>
            <a:ext cx="7620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9" name="Line 33">
            <a:extLst>
              <a:ext uri="{FF2B5EF4-FFF2-40B4-BE49-F238E27FC236}">
                <a16:creationId xmlns:a16="http://schemas.microsoft.com/office/drawing/2014/main" id="{4C8420A0-2EC7-42AB-81B6-4EBC414DE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2071" y="404317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0" name="Line 34">
            <a:extLst>
              <a:ext uri="{FF2B5EF4-FFF2-40B4-BE49-F238E27FC236}">
                <a16:creationId xmlns:a16="http://schemas.microsoft.com/office/drawing/2014/main" id="{9679FEAB-1FAA-4231-B497-D92C05564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0071" y="4957572"/>
            <a:ext cx="76200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1" name="Line 35">
            <a:extLst>
              <a:ext uri="{FF2B5EF4-FFF2-40B4-BE49-F238E27FC236}">
                <a16:creationId xmlns:a16="http://schemas.microsoft.com/office/drawing/2014/main" id="{151F2AD3-7E70-4735-A25B-E4EFBD6009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662297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2" name="Line 36">
            <a:extLst>
              <a:ext uri="{FF2B5EF4-FFF2-40B4-BE49-F238E27FC236}">
                <a16:creationId xmlns:a16="http://schemas.microsoft.com/office/drawing/2014/main" id="{55377F68-B118-45E7-B8AC-CEFD32CC1A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470210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" name="Line 37">
            <a:extLst>
              <a:ext uri="{FF2B5EF4-FFF2-40B4-BE49-F238E27FC236}">
                <a16:creationId xmlns:a16="http://schemas.microsoft.com/office/drawing/2014/main" id="{7D5BC88A-8E21-4D61-AA7F-B271E0EE7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1" y="4240022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" name="Line 38">
            <a:extLst>
              <a:ext uri="{FF2B5EF4-FFF2-40B4-BE49-F238E27FC236}">
                <a16:creationId xmlns:a16="http://schemas.microsoft.com/office/drawing/2014/main" id="{74AB081D-B4B7-43E8-88BC-78CFC67857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071" y="3701860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" name="Line 41">
            <a:extLst>
              <a:ext uri="{FF2B5EF4-FFF2-40B4-BE49-F238E27FC236}">
                <a16:creationId xmlns:a16="http://schemas.microsoft.com/office/drawing/2014/main" id="{441F9793-F93B-4025-B968-13AC371471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9334" y="3585972"/>
            <a:ext cx="7938" cy="3079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56" name="Text Box 44">
            <a:extLst>
              <a:ext uri="{FF2B5EF4-FFF2-40B4-BE49-F238E27FC236}">
                <a16:creationId xmlns:a16="http://schemas.microsoft.com/office/drawing/2014/main" id="{184C5DEE-F0E5-4625-A1C3-18C24BF7F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246" y="4558409"/>
            <a:ext cx="596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ALU</a:t>
            </a:r>
          </a:p>
          <a:p>
            <a:pPr algn="r"/>
            <a:r>
              <a:rPr lang="en-US" sz="1000" b="1" dirty="0">
                <a:latin typeface="Verdana" pitchFamily="34" charset="0"/>
              </a:rPr>
              <a:t>result</a:t>
            </a:r>
          </a:p>
        </p:txBody>
      </p:sp>
      <p:sp>
        <p:nvSpPr>
          <p:cNvPr id="57" name="Text Box 45">
            <a:extLst>
              <a:ext uri="{FF2B5EF4-FFF2-40B4-BE49-F238E27FC236}">
                <a16:creationId xmlns:a16="http://schemas.microsoft.com/office/drawing/2014/main" id="{2C93280C-9B8B-4677-ABB8-FDDF4C8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2" y="4271772"/>
            <a:ext cx="5238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58" name="Text Box 46">
            <a:extLst>
              <a:ext uri="{FF2B5EF4-FFF2-40B4-BE49-F238E27FC236}">
                <a16:creationId xmlns:a16="http://schemas.microsoft.com/office/drawing/2014/main" id="{78EBACD2-C39E-4053-9630-88E270C70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420" y="3308973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59" name="Line 47">
            <a:extLst>
              <a:ext uri="{FF2B5EF4-FFF2-40B4-BE49-F238E27FC236}">
                <a16:creationId xmlns:a16="http://schemas.microsoft.com/office/drawing/2014/main" id="{43C413D6-ACD2-463B-86E2-7A77A3F48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446" y="3741547"/>
            <a:ext cx="230188" cy="777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60" name="Text Box 48">
            <a:extLst>
              <a:ext uri="{FF2B5EF4-FFF2-40B4-BE49-F238E27FC236}">
                <a16:creationId xmlns:a16="http://schemas.microsoft.com/office/drawing/2014/main" id="{820F0684-61E2-4707-907A-068C63E79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1" y="3522472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660066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ACEC6F76-4BA5-4470-A2A1-DB4AED2B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969" y="4491906"/>
            <a:ext cx="1175657" cy="1524000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Line 53">
            <a:extLst>
              <a:ext uri="{FF2B5EF4-FFF2-40B4-BE49-F238E27FC236}">
                <a16:creationId xmlns:a16="http://schemas.microsoft.com/office/drawing/2014/main" id="{2C893798-8507-4711-A89C-68BDF0BD3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2272" y="5643372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3" name="Text Box 55">
            <a:extLst>
              <a:ext uri="{FF2B5EF4-FFF2-40B4-BE49-F238E27FC236}">
                <a16:creationId xmlns:a16="http://schemas.microsoft.com/office/drawing/2014/main" id="{CBB6616D-1A6B-4C55-998C-D039F40E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124" y="4957572"/>
            <a:ext cx="8787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Data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64" name="Text Box 56">
            <a:extLst>
              <a:ext uri="{FF2B5EF4-FFF2-40B4-BE49-F238E27FC236}">
                <a16:creationId xmlns:a16="http://schemas.microsoft.com/office/drawing/2014/main" id="{FF8BF95B-F833-4BC5-82A5-997C966A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0969" y="4642719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sp>
        <p:nvSpPr>
          <p:cNvPr id="65" name="Text Box 57">
            <a:extLst>
              <a:ext uri="{FF2B5EF4-FFF2-40B4-BE49-F238E27FC236}">
                <a16:creationId xmlns:a16="http://schemas.microsoft.com/office/drawing/2014/main" id="{56CD3ECB-2F41-4EB5-8EA4-73AD36C5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6363" y="5398897"/>
            <a:ext cx="450669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 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66" name="Text Box 59">
            <a:extLst>
              <a:ext uri="{FF2B5EF4-FFF2-40B4-BE49-F238E27FC236}">
                <a16:creationId xmlns:a16="http://schemas.microsoft.com/office/drawing/2014/main" id="{7F14F5BC-03DE-4936-83EF-EA380150A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072" y="5627497"/>
            <a:ext cx="47638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Write </a:t>
            </a:r>
          </a:p>
          <a:p>
            <a:r>
              <a:rPr lang="en-US" sz="1000" b="1" dirty="0">
                <a:latin typeface="Verdana" pitchFamily="34" charset="0"/>
              </a:rPr>
              <a:t>Data</a:t>
            </a:r>
          </a:p>
        </p:txBody>
      </p:sp>
      <p:sp>
        <p:nvSpPr>
          <p:cNvPr id="67" name="Line 61">
            <a:extLst>
              <a:ext uri="{FF2B5EF4-FFF2-40B4-BE49-F238E27FC236}">
                <a16:creationId xmlns:a16="http://schemas.microsoft.com/office/drawing/2014/main" id="{5239DE6C-78E4-4262-A3D7-814816225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7178" y="4263305"/>
            <a:ext cx="0" cy="22778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8" name="Text Box 63">
            <a:extLst>
              <a:ext uri="{FF2B5EF4-FFF2-40B4-BE49-F238E27FC236}">
                <a16:creationId xmlns:a16="http://schemas.microsoft.com/office/drawing/2014/main" id="{FB390582-7605-43CF-9319-AA5FAB56D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813" y="3994827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cxnSp>
        <p:nvCxnSpPr>
          <p:cNvPr id="69" name="Elbow Connector 92">
            <a:extLst>
              <a:ext uri="{FF2B5EF4-FFF2-40B4-BE49-F238E27FC236}">
                <a16:creationId xmlns:a16="http://schemas.microsoft.com/office/drawing/2014/main" id="{549C3B18-E459-4DDE-A70A-899494435B68}"/>
              </a:ext>
            </a:extLst>
          </p:cNvPr>
          <p:cNvCxnSpPr/>
          <p:nvPr/>
        </p:nvCxnSpPr>
        <p:spPr>
          <a:xfrm>
            <a:off x="4701872" y="4881372"/>
            <a:ext cx="2057400" cy="990600"/>
          </a:xfrm>
          <a:prstGeom prst="bentConnector3">
            <a:avLst>
              <a:gd name="adj1" fmla="val -617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C61F50-D1B3-4DFF-BCCC-5AB833F10F81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302071" y="4764956"/>
            <a:ext cx="42889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122">
            <a:extLst>
              <a:ext uri="{FF2B5EF4-FFF2-40B4-BE49-F238E27FC236}">
                <a16:creationId xmlns:a16="http://schemas.microsoft.com/office/drawing/2014/main" id="{7109E9A9-3A43-48BB-BAA7-2DC0876DD381}"/>
              </a:ext>
            </a:extLst>
          </p:cNvPr>
          <p:cNvCxnSpPr/>
          <p:nvPr/>
        </p:nvCxnSpPr>
        <p:spPr>
          <a:xfrm>
            <a:off x="6454472" y="4771307"/>
            <a:ext cx="1905000" cy="1405465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100">
            <a:extLst>
              <a:ext uri="{FF2B5EF4-FFF2-40B4-BE49-F238E27FC236}">
                <a16:creationId xmlns:a16="http://schemas.microsoft.com/office/drawing/2014/main" id="{75C73DDC-7681-4D86-AD35-D510BD72B343}"/>
              </a:ext>
            </a:extLst>
          </p:cNvPr>
          <p:cNvCxnSpPr>
            <a:stCxn id="137" idx="3"/>
            <a:endCxn id="36" idx="1"/>
          </p:cNvCxnSpPr>
          <p:nvPr/>
        </p:nvCxnSpPr>
        <p:spPr>
          <a:xfrm flipH="1" flipV="1">
            <a:off x="3035894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3030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Line 28">
            <a:extLst>
              <a:ext uri="{FF2B5EF4-FFF2-40B4-BE49-F238E27FC236}">
                <a16:creationId xmlns:a16="http://schemas.microsoft.com/office/drawing/2014/main" id="{7ED00514-3547-4FF3-9DF3-554CD66F2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9072" y="2442972"/>
            <a:ext cx="91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0" name="Rectangle 152">
            <a:extLst>
              <a:ext uri="{FF2B5EF4-FFF2-40B4-BE49-F238E27FC236}">
                <a16:creationId xmlns:a16="http://schemas.microsoft.com/office/drawing/2014/main" id="{BB47381E-ADFF-4BD4-8D2E-522ACA184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909" y="1299972"/>
            <a:ext cx="4572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r>
              <a:rPr lang="en-US" sz="1400" b="1" dirty="0"/>
              <a:t>PC</a:t>
            </a:r>
          </a:p>
        </p:txBody>
      </p:sp>
      <p:sp>
        <p:nvSpPr>
          <p:cNvPr id="91" name="Line 155">
            <a:extLst>
              <a:ext uri="{FF2B5EF4-FFF2-40B4-BE49-F238E27FC236}">
                <a16:creationId xmlns:a16="http://schemas.microsoft.com/office/drawing/2014/main" id="{39FF5453-7BAF-4A43-B63F-2E37C562C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365060"/>
            <a:ext cx="569912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2" name="Line 156">
            <a:extLst>
              <a:ext uri="{FF2B5EF4-FFF2-40B4-BE49-F238E27FC236}">
                <a16:creationId xmlns:a16="http://schemas.microsoft.com/office/drawing/2014/main" id="{5B3C861E-6674-4FFB-967B-488FBD3B8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8872" y="154127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3" name="Line 157">
            <a:extLst>
              <a:ext uri="{FF2B5EF4-FFF2-40B4-BE49-F238E27FC236}">
                <a16:creationId xmlns:a16="http://schemas.microsoft.com/office/drawing/2014/main" id="{D4EF0A34-F8E6-4785-A705-CA4D64B9CF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8959" y="1846072"/>
            <a:ext cx="569912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4" name="Line 158">
            <a:extLst>
              <a:ext uri="{FF2B5EF4-FFF2-40B4-BE49-F238E27FC236}">
                <a16:creationId xmlns:a16="http://schemas.microsoft.com/office/drawing/2014/main" id="{0C8E82A6-C3D7-4FC9-A7FF-03A6A1C8D5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766697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5" name="Line 159">
            <a:extLst>
              <a:ext uri="{FF2B5EF4-FFF2-40B4-BE49-F238E27FC236}">
                <a16:creationId xmlns:a16="http://schemas.microsoft.com/office/drawing/2014/main" id="{B3B8D9A2-A0EC-4C11-A242-FECCCFE86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685735"/>
            <a:ext cx="74612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6" name="Line 160">
            <a:extLst>
              <a:ext uri="{FF2B5EF4-FFF2-40B4-BE49-F238E27FC236}">
                <a16:creationId xmlns:a16="http://schemas.microsoft.com/office/drawing/2014/main" id="{9B68C7B3-0D63-417C-A9EF-10CAFD981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590485"/>
            <a:ext cx="74612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7" name="Line 161">
            <a:extLst>
              <a:ext uri="{FF2B5EF4-FFF2-40B4-BE49-F238E27FC236}">
                <a16:creationId xmlns:a16="http://schemas.microsoft.com/office/drawing/2014/main" id="{339E8EA5-590E-48AA-8599-3D15CCD770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365060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8" name="Text Box 162">
            <a:extLst>
              <a:ext uri="{FF2B5EF4-FFF2-40B4-BE49-F238E27FC236}">
                <a16:creationId xmlns:a16="http://schemas.microsoft.com/office/drawing/2014/main" id="{D57B2851-7AEC-4439-A633-25064AEC3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659" y="1528572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99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434" y="1854010"/>
            <a:ext cx="2651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0" name="Text Box 167">
            <a:extLst>
              <a:ext uri="{FF2B5EF4-FFF2-40B4-BE49-F238E27FC236}">
                <a16:creationId xmlns:a16="http://schemas.microsoft.com/office/drawing/2014/main" id="{CF66DE7A-DAB4-42F2-A662-6CA4719A4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297" y="1708773"/>
            <a:ext cx="20161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101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1107" y="1440870"/>
            <a:ext cx="576983" cy="1150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02" name="Straight Arrow Connector 136">
            <a:extLst>
              <a:ext uri="{FF2B5EF4-FFF2-40B4-BE49-F238E27FC236}">
                <a16:creationId xmlns:a16="http://schemas.microsoft.com/office/drawing/2014/main" id="{8FDF6928-8EC6-4546-A8AA-D567DBEFAF49}"/>
              </a:ext>
            </a:extLst>
          </p:cNvPr>
          <p:cNvCxnSpPr/>
          <p:nvPr/>
        </p:nvCxnSpPr>
        <p:spPr>
          <a:xfrm>
            <a:off x="4549472" y="1680972"/>
            <a:ext cx="1522413" cy="351365"/>
          </a:xfrm>
          <a:prstGeom prst="bentConnector3">
            <a:avLst>
              <a:gd name="adj1" fmla="val 504"/>
            </a:avLst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03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4" name="Line 28">
            <a:extLst>
              <a:ext uri="{FF2B5EF4-FFF2-40B4-BE49-F238E27FC236}">
                <a16:creationId xmlns:a16="http://schemas.microsoft.com/office/drawing/2014/main" id="{7F17B83A-7E91-4F14-8ACF-0470B08AB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072" y="2214372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6" name="Line 176">
            <a:extLst>
              <a:ext uri="{FF2B5EF4-FFF2-40B4-BE49-F238E27FC236}">
                <a16:creationId xmlns:a16="http://schemas.microsoft.com/office/drawing/2014/main" id="{5BAEAA2B-11BA-40CF-A370-35437FBEB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1909572"/>
            <a:ext cx="57150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7" name="Line 177">
            <a:extLst>
              <a:ext uri="{FF2B5EF4-FFF2-40B4-BE49-F238E27FC236}">
                <a16:creationId xmlns:a16="http://schemas.microsoft.com/office/drawing/2014/main" id="{42DB8C86-76A8-41C0-A00C-F6AC735C9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4972" y="208578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8" name="Line 178">
            <a:extLst>
              <a:ext uri="{FF2B5EF4-FFF2-40B4-BE49-F238E27FC236}">
                <a16:creationId xmlns:a16="http://schemas.microsoft.com/office/drawing/2014/main" id="{6D90862B-B9C3-444B-98A1-FB5A249920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73472" y="2390584"/>
            <a:ext cx="5715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9" name="Line 179">
            <a:extLst>
              <a:ext uri="{FF2B5EF4-FFF2-40B4-BE49-F238E27FC236}">
                <a16:creationId xmlns:a16="http://schemas.microsoft.com/office/drawing/2014/main" id="{F200A1B4-D23A-465E-B7DA-513AA2FB3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311209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0" name="Line 180">
            <a:extLst>
              <a:ext uri="{FF2B5EF4-FFF2-40B4-BE49-F238E27FC236}">
                <a16:creationId xmlns:a16="http://schemas.microsoft.com/office/drawing/2014/main" id="{8762A6D0-1839-4BE4-BE05-2E30AB763B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230247"/>
            <a:ext cx="76200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1" name="Line 181">
            <a:extLst>
              <a:ext uri="{FF2B5EF4-FFF2-40B4-BE49-F238E27FC236}">
                <a16:creationId xmlns:a16="http://schemas.microsoft.com/office/drawing/2014/main" id="{B4D35242-3AEF-42F7-BB91-357455752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2134997"/>
            <a:ext cx="762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2" name="Line 182">
            <a:extLst>
              <a:ext uri="{FF2B5EF4-FFF2-40B4-BE49-F238E27FC236}">
                <a16:creationId xmlns:a16="http://schemas.microsoft.com/office/drawing/2014/main" id="{6E6288A9-C6B0-4A69-B6BD-CADF3A219F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1909572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3" name="Text Box 183">
            <a:extLst>
              <a:ext uri="{FF2B5EF4-FFF2-40B4-BE49-F238E27FC236}">
                <a16:creationId xmlns:a16="http://schemas.microsoft.com/office/drawing/2014/main" id="{9CCB2BF9-BDBB-4111-B4A7-323E61410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034" y="2076259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114" name="Rounded Rectangle 102">
            <a:extLst>
              <a:ext uri="{FF2B5EF4-FFF2-40B4-BE49-F238E27FC236}">
                <a16:creationId xmlns:a16="http://schemas.microsoft.com/office/drawing/2014/main" id="{4FE57BB6-7CE3-4A9D-B8F4-E30011C1E6A0}"/>
              </a:ext>
            </a:extLst>
          </p:cNvPr>
          <p:cNvSpPr/>
          <p:nvPr/>
        </p:nvSpPr>
        <p:spPr>
          <a:xfrm>
            <a:off x="7064072" y="1528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15" name="Text Box 319">
            <a:extLst>
              <a:ext uri="{FF2B5EF4-FFF2-40B4-BE49-F238E27FC236}">
                <a16:creationId xmlns:a16="http://schemas.microsoft.com/office/drawing/2014/main" id="{6E1E6FEA-4C82-46DF-AD88-AFB482FF8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161" y="2671572"/>
            <a:ext cx="683199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PCSrc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16" name="Line 16">
            <a:extLst>
              <a:ext uri="{FF2B5EF4-FFF2-40B4-BE49-F238E27FC236}">
                <a16:creationId xmlns:a16="http://schemas.microsoft.com/office/drawing/2014/main" id="{55E94B85-6D22-435A-AFEC-CA82A4CEE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6143" y="2442972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17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472D344-E34A-4AAC-B9FF-5C63AD10AF86}"/>
              </a:ext>
            </a:extLst>
          </p:cNvPr>
          <p:cNvCxnSpPr/>
          <p:nvPr/>
        </p:nvCxnSpPr>
        <p:spPr>
          <a:xfrm flipV="1">
            <a:off x="4549472" y="2671572"/>
            <a:ext cx="0" cy="2819400"/>
          </a:xfrm>
          <a:prstGeom prst="line">
            <a:avLst/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Box 55">
            <a:extLst>
              <a:ext uri="{FF2B5EF4-FFF2-40B4-BE49-F238E27FC236}">
                <a16:creationId xmlns:a16="http://schemas.microsoft.com/office/drawing/2014/main" id="{1C0E4219-B7D3-483D-BC49-D2FAB0E63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99" y="1260355"/>
            <a:ext cx="11528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Instruction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121" name="Line 42">
            <a:extLst>
              <a:ext uri="{FF2B5EF4-FFF2-40B4-BE49-F238E27FC236}">
                <a16:creationId xmlns:a16="http://schemas.microsoft.com/office/drawing/2014/main" id="{7B9DB152-8E81-4634-A53D-8622DC43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2073" y="4195571"/>
            <a:ext cx="228600" cy="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" name="Text Box 49">
            <a:extLst>
              <a:ext uri="{FF2B5EF4-FFF2-40B4-BE49-F238E27FC236}">
                <a16:creationId xmlns:a16="http://schemas.microsoft.com/office/drawing/2014/main" id="{A6C68BE8-9E82-443A-9255-19390B448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984" y="4025709"/>
            <a:ext cx="801688" cy="24606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is0?</a:t>
            </a:r>
          </a:p>
        </p:txBody>
      </p:sp>
      <p:sp>
        <p:nvSpPr>
          <p:cNvPr id="123" name="Text Box 56">
            <a:extLst>
              <a:ext uri="{FF2B5EF4-FFF2-40B4-BE49-F238E27FC236}">
                <a16:creationId xmlns:a16="http://schemas.microsoft.com/office/drawing/2014/main" id="{47341089-D752-4061-80C5-E33F8E0F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717" y="2290572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cxnSp>
        <p:nvCxnSpPr>
          <p:cNvPr id="124" name="Straight Arrow Connector 136">
            <a:extLst>
              <a:ext uri="{FF2B5EF4-FFF2-40B4-BE49-F238E27FC236}">
                <a16:creationId xmlns:a16="http://schemas.microsoft.com/office/drawing/2014/main" id="{1603E52D-F608-4B7F-8459-D33D90668868}"/>
              </a:ext>
            </a:extLst>
          </p:cNvPr>
          <p:cNvCxnSpPr>
            <a:cxnSpLocks/>
          </p:cNvCxnSpPr>
          <p:nvPr/>
        </p:nvCxnSpPr>
        <p:spPr>
          <a:xfrm rot="5400000">
            <a:off x="1613391" y="1513490"/>
            <a:ext cx="960438" cy="838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25" name="Text Box 56">
            <a:extLst>
              <a:ext uri="{FF2B5EF4-FFF2-40B4-BE49-F238E27FC236}">
                <a16:creationId xmlns:a16="http://schemas.microsoft.com/office/drawing/2014/main" id="{BADC2C51-495F-4774-8E7B-BCB0B3CE5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20" y="1819004"/>
            <a:ext cx="9909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Instruction</a:t>
            </a:r>
          </a:p>
        </p:txBody>
      </p:sp>
      <p:cxnSp>
        <p:nvCxnSpPr>
          <p:cNvPr id="126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9171" y="1942115"/>
            <a:ext cx="12700" cy="2524839"/>
          </a:xfrm>
          <a:prstGeom prst="bentConnector3">
            <a:avLst>
              <a:gd name="adj1" fmla="val 25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8" name="Text Box 319">
            <a:extLst>
              <a:ext uri="{FF2B5EF4-FFF2-40B4-BE49-F238E27FC236}">
                <a16:creationId xmlns:a16="http://schemas.microsoft.com/office/drawing/2014/main" id="{0F586651-9B60-43A9-9866-57270AF4B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441" y="5567172"/>
            <a:ext cx="80502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RegDst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29" name="Line 16">
            <a:extLst>
              <a:ext uri="{FF2B5EF4-FFF2-40B4-BE49-F238E27FC236}">
                <a16:creationId xmlns:a16="http://schemas.microsoft.com/office/drawing/2014/main" id="{C46B9607-A3CF-40C0-A8FC-51F71F8868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672" y="5490972"/>
            <a:ext cx="0" cy="152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Line 60">
            <a:extLst>
              <a:ext uri="{FF2B5EF4-FFF2-40B4-BE49-F238E27FC236}">
                <a16:creationId xmlns:a16="http://schemas.microsoft.com/office/drawing/2014/main" id="{DAA80261-FB0C-4D35-9C80-277E1032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8872" y="6015906"/>
            <a:ext cx="0" cy="30480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1" name="Text Box 62">
            <a:extLst>
              <a:ext uri="{FF2B5EF4-FFF2-40B4-BE49-F238E27FC236}">
                <a16:creationId xmlns:a16="http://schemas.microsoft.com/office/drawing/2014/main" id="{942439A3-E10E-4DE9-936F-91AD9E2CE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472" y="6252972"/>
            <a:ext cx="10294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MemRead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2" name="Text Box 319">
            <a:extLst>
              <a:ext uri="{FF2B5EF4-FFF2-40B4-BE49-F238E27FC236}">
                <a16:creationId xmlns:a16="http://schemas.microsoft.com/office/drawing/2014/main" id="{4CAF7716-5999-40A5-B6D4-4E46B95D3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647" y="4375773"/>
            <a:ext cx="80342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3" name="Line 16">
            <a:extLst>
              <a:ext uri="{FF2B5EF4-FFF2-40B4-BE49-F238E27FC236}">
                <a16:creationId xmlns:a16="http://schemas.microsoft.com/office/drawing/2014/main" id="{0FD65F83-06FB-498D-A346-9D401A8E7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872" y="4576572"/>
            <a:ext cx="0" cy="19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5" name="Text Box 319">
            <a:extLst>
              <a:ext uri="{FF2B5EF4-FFF2-40B4-BE49-F238E27FC236}">
                <a16:creationId xmlns:a16="http://schemas.microsoft.com/office/drawing/2014/main" id="{DC681D0E-EF66-4CD3-97D1-FD0AA5D0C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1110" y="4966948"/>
            <a:ext cx="113685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MemToReg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6" name="Line 16">
            <a:extLst>
              <a:ext uri="{FF2B5EF4-FFF2-40B4-BE49-F238E27FC236}">
                <a16:creationId xmlns:a16="http://schemas.microsoft.com/office/drawing/2014/main" id="{AF34729E-D78C-4DAC-86E4-4682DCFFB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4620" y="5246554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" name="Rounded Rectangle 125">
            <a:extLst>
              <a:ext uri="{FF2B5EF4-FFF2-40B4-BE49-F238E27FC236}">
                <a16:creationId xmlns:a16="http://schemas.microsoft.com/office/drawing/2014/main" id="{3EBC4193-D2E0-4FAC-ACAD-214BCF37E84D}"/>
              </a:ext>
            </a:extLst>
          </p:cNvPr>
          <p:cNvSpPr/>
          <p:nvPr/>
        </p:nvSpPr>
        <p:spPr>
          <a:xfrm>
            <a:off x="8359472" y="54147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40901" y="3758271"/>
            <a:ext cx="1844070" cy="647700"/>
            <a:chOff x="1240901" y="3173433"/>
            <a:chExt cx="1844070" cy="647700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140" idx="0"/>
            </p:cNvCxnSpPr>
            <p:nvPr/>
          </p:nvCxnSpPr>
          <p:spPr>
            <a:xfrm>
              <a:off x="1240901" y="3173433"/>
              <a:ext cx="1300651" cy="57149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141" idx="0"/>
            </p:cNvCxnSpPr>
            <p:nvPr/>
          </p:nvCxnSpPr>
          <p:spPr>
            <a:xfrm flipV="1">
              <a:off x="1240901" y="3611582"/>
              <a:ext cx="1300651" cy="209551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230582"/>
              <a:ext cx="543419" cy="127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41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611582"/>
              <a:ext cx="543419" cy="1587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cxnSp>
        <p:nvCxnSpPr>
          <p:cNvPr id="142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4999" y="1942115"/>
            <a:ext cx="12700" cy="2524839"/>
          </a:xfrm>
          <a:prstGeom prst="bentConnector3">
            <a:avLst>
              <a:gd name="adj1" fmla="val 2550000"/>
            </a:avLst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1" y="3890772"/>
            <a:ext cx="13716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5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0243" y="4881371"/>
            <a:ext cx="730228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AB6EE2B6-7C9E-47B8-8610-EAE3089B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511" y="3585973"/>
            <a:ext cx="1129733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E2F8D9BD-153D-406A-B3D7-B62B2182F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3720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RR1</a:t>
            </a: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80CA3067-9A2D-422E-91FC-AB9890688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101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RR2</a:t>
            </a: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C8DF64B5-C0A2-4A29-9AEC-5BE7EBFC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500372"/>
            <a:ext cx="32756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</a:t>
            </a:r>
          </a:p>
        </p:txBody>
      </p:sp>
      <p:sp>
        <p:nvSpPr>
          <p:cNvPr id="36" name="Text Box 20">
            <a:extLst>
              <a:ext uri="{FF2B5EF4-FFF2-40B4-BE49-F238E27FC236}">
                <a16:creationId xmlns:a16="http://schemas.microsoft.com/office/drawing/2014/main" id="{85E95618-5B42-495D-9914-239D52A32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4" y="5016151"/>
            <a:ext cx="5991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WD</a:t>
            </a:r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29E30E8C-9659-4D45-BC42-FA9C256DE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3738372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RD1</a:t>
            </a:r>
          </a:p>
        </p:txBody>
      </p:sp>
      <p:sp>
        <p:nvSpPr>
          <p:cNvPr id="38" name="Text Box 22">
            <a:extLst>
              <a:ext uri="{FF2B5EF4-FFF2-40B4-BE49-F238E27FC236}">
                <a16:creationId xmlns:a16="http://schemas.microsoft.com/office/drawing/2014/main" id="{B6927DFB-B405-43FF-A3B9-3E8F5C650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4787551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RD2</a:t>
            </a:r>
          </a:p>
        </p:txBody>
      </p:sp>
      <p:sp>
        <p:nvSpPr>
          <p:cNvPr id="39" name="Text Box 36">
            <a:extLst>
              <a:ext uri="{FF2B5EF4-FFF2-40B4-BE49-F238E27FC236}">
                <a16:creationId xmlns:a16="http://schemas.microsoft.com/office/drawing/2014/main" id="{F3A1524E-F11C-448B-8F5A-615828039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4251" y="4271772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B3533A7-D6A4-4DAB-A770-F84AECD0EBBE}"/>
              </a:ext>
            </a:extLst>
          </p:cNvPr>
          <p:cNvSpPr/>
          <p:nvPr/>
        </p:nvSpPr>
        <p:spPr>
          <a:xfrm rot="5400000">
            <a:off x="358472" y="2823972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31:26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E8D6519-E15A-43AA-8977-5CB43160F115}"/>
              </a:ext>
            </a:extLst>
          </p:cNvPr>
          <p:cNvSpPr/>
          <p:nvPr/>
        </p:nvSpPr>
        <p:spPr>
          <a:xfrm rot="5400000">
            <a:off x="415622" y="35288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25:21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F6D5A76-2EF4-40EB-84B6-3F0BABC3AB60}"/>
              </a:ext>
            </a:extLst>
          </p:cNvPr>
          <p:cNvSpPr/>
          <p:nvPr/>
        </p:nvSpPr>
        <p:spPr>
          <a:xfrm rot="5400000">
            <a:off x="415622" y="41765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20:16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F4CEFE9-31C9-408B-9884-24D9A7824379}"/>
              </a:ext>
            </a:extLst>
          </p:cNvPr>
          <p:cNvSpPr/>
          <p:nvPr/>
        </p:nvSpPr>
        <p:spPr>
          <a:xfrm rot="5400000">
            <a:off x="225122" y="5471922"/>
            <a:ext cx="102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immediate</a:t>
            </a:r>
            <a:endParaRPr lang="en-US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10:6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6D273AC-3556-4C3C-8AEC-8170C47B2D87}"/>
              </a:ext>
            </a:extLst>
          </p:cNvPr>
          <p:cNvSpPr/>
          <p:nvPr/>
        </p:nvSpPr>
        <p:spPr>
          <a:xfrm rot="5400000">
            <a:off x="739472" y="2900172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000100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3002ACD-7960-40DB-98DD-70A9FB5B27FD}"/>
              </a:ext>
            </a:extLst>
          </p:cNvPr>
          <p:cNvSpPr/>
          <p:nvPr/>
        </p:nvSpPr>
        <p:spPr>
          <a:xfrm rot="5400000">
            <a:off x="796622" y="36050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10000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4B0F8A2-4C5A-4B8B-B53D-30401D142D09}"/>
              </a:ext>
            </a:extLst>
          </p:cNvPr>
          <p:cNvSpPr/>
          <p:nvPr/>
        </p:nvSpPr>
        <p:spPr>
          <a:xfrm rot="5400000">
            <a:off x="796622" y="42527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0000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8578308-0273-4711-896D-23F8845AD483}"/>
              </a:ext>
            </a:extLst>
          </p:cNvPr>
          <p:cNvSpPr/>
          <p:nvPr/>
        </p:nvSpPr>
        <p:spPr>
          <a:xfrm rot="5400000">
            <a:off x="91772" y="5605272"/>
            <a:ext cx="2057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0000000000000011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7" name="Left Bracket 126">
            <a:extLst>
              <a:ext uri="{FF2B5EF4-FFF2-40B4-BE49-F238E27FC236}">
                <a16:creationId xmlns:a16="http://schemas.microsoft.com/office/drawing/2014/main" id="{F658C2B5-7B6D-4562-8144-F8DFCB1DD3F6}"/>
              </a:ext>
            </a:extLst>
          </p:cNvPr>
          <p:cNvSpPr/>
          <p:nvPr/>
        </p:nvSpPr>
        <p:spPr>
          <a:xfrm>
            <a:off x="510872" y="2671572"/>
            <a:ext cx="76200" cy="403860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4" y="5186931"/>
            <a:ext cx="33911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0" name="Line 42">
            <a:extLst>
              <a:ext uri="{FF2B5EF4-FFF2-40B4-BE49-F238E27FC236}">
                <a16:creationId xmlns:a16="http://schemas.microsoft.com/office/drawing/2014/main" id="{7B9DB152-8E81-4634-A53D-8622DC43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2073" y="4197124"/>
            <a:ext cx="228600" cy="1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6CE78BF-E25E-44C2-ADAB-8BFD241966C7}"/>
              </a:ext>
            </a:extLst>
          </p:cNvPr>
          <p:cNvSpPr/>
          <p:nvPr/>
        </p:nvSpPr>
        <p:spPr>
          <a:xfrm>
            <a:off x="3808611" y="2151510"/>
            <a:ext cx="1414455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Shift 2-bit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76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3561" y="1854010"/>
            <a:ext cx="26511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77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9234" y="1440870"/>
            <a:ext cx="576983" cy="1150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85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Content Placeholder 2"/>
          <p:cNvSpPr>
            <a:spLocks noGrp="1"/>
          </p:cNvSpPr>
          <p:nvPr>
            <p:ph idx="1"/>
          </p:nvPr>
        </p:nvSpPr>
        <p:spPr>
          <a:xfrm>
            <a:off x="457200" y="442532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Assume </a:t>
            </a:r>
            <a:r>
              <a:rPr lang="en-US" sz="2800" dirty="0" smtClean="0">
                <a:latin typeface="Consolas" panose="020B0609020204030204" pitchFamily="49" charset="0"/>
              </a:rPr>
              <a:t>$16 != $0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7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48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258" y="3564567"/>
            <a:ext cx="458780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FF"/>
                </a:solidFill>
                <a:latin typeface="Verdana" pitchFamily="34" charset="0"/>
              </a:rPr>
              <a:t>$16</a:t>
            </a:r>
            <a:endParaRPr lang="en-US" sz="1000" b="1" dirty="0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149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944" y="3962905"/>
            <a:ext cx="36740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  <a:latin typeface="Verdana" pitchFamily="34" charset="0"/>
              </a:rPr>
              <a:t>$0</a:t>
            </a:r>
            <a:endParaRPr lang="en-US" sz="1000" b="1" dirty="0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152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8062" y="3915749"/>
            <a:ext cx="69762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  <a:latin typeface="Verdana" pitchFamily="34" charset="0"/>
              </a:rPr>
              <a:t>R[$16]</a:t>
            </a:r>
            <a:endParaRPr lang="en-US" sz="1000" b="1" dirty="0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153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920" y="4907142"/>
            <a:ext cx="606256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  <a:latin typeface="Verdana" pitchFamily="34" charset="0"/>
              </a:rPr>
              <a:t>R[$0]</a:t>
            </a:r>
            <a:endParaRPr lang="en-US" sz="1000" b="1" dirty="0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154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5829" y="3939214"/>
            <a:ext cx="62869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  <a:latin typeface="Verdana" pitchFamily="34" charset="0"/>
              </a:rPr>
              <a:t>FALSE</a:t>
            </a:r>
            <a:endParaRPr lang="en-US" sz="1000" b="1" dirty="0">
              <a:solidFill>
                <a:srgbClr val="0000FF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096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5" grpId="0" animBg="1"/>
      <p:bldP spid="146" grpId="0" animBg="1"/>
      <p:bldP spid="150" grpId="0" animBg="1"/>
      <p:bldP spid="176" grpId="0" animBg="1"/>
      <p:bldP spid="177" grpId="0" animBg="1"/>
      <p:bldP spid="147" grpId="0" animBg="1"/>
      <p:bldP spid="148" grpId="0"/>
      <p:bldP spid="149" grpId="0"/>
      <p:bldP spid="152" grpId="0"/>
      <p:bldP spid="153" grpId="0"/>
      <p:bldP spid="15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</a:t>
            </a:r>
            <a:r>
              <a:rPr lang="en-SG" dirty="0" smtClean="0"/>
              <a:t>11a: </a:t>
            </a:r>
            <a:r>
              <a:rPr lang="en-SG" dirty="0"/>
              <a:t>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8610600" y="0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en-US" sz="20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EE99D2-0627-4465-BBDD-81FC317CCE83}"/>
              </a:ext>
            </a:extLst>
          </p:cNvPr>
          <p:cNvSpPr/>
          <p:nvPr/>
        </p:nvSpPr>
        <p:spPr>
          <a:xfrm>
            <a:off x="526112" y="1241303"/>
            <a:ext cx="1159509" cy="129374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798A176A-276C-4A8D-B9D3-2BFA7122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6316" y="5186172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2" y="3890772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0244" y="4881371"/>
            <a:ext cx="7302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8EA9B3-2EC5-4EF5-A37D-D4B872EF81B5}"/>
              </a:ext>
            </a:extLst>
          </p:cNvPr>
          <p:cNvCxnSpPr>
            <a:endCxn id="29" idx="0"/>
          </p:cNvCxnSpPr>
          <p:nvPr/>
        </p:nvCxnSpPr>
        <p:spPr>
          <a:xfrm>
            <a:off x="1237258" y="3757423"/>
            <a:ext cx="1300651" cy="57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2526C9-5094-4C10-AA59-BED76764425D}"/>
              </a:ext>
            </a:extLst>
          </p:cNvPr>
          <p:cNvCxnSpPr>
            <a:endCxn id="30" idx="0"/>
          </p:cNvCxnSpPr>
          <p:nvPr/>
        </p:nvCxnSpPr>
        <p:spPr>
          <a:xfrm flipV="1">
            <a:off x="1237258" y="4195572"/>
            <a:ext cx="1300651" cy="2095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50CA0A-C2DA-4F1B-9414-81249C72F899}"/>
              </a:ext>
            </a:extLst>
          </p:cNvPr>
          <p:cNvCxnSpPr/>
          <p:nvPr/>
        </p:nvCxnSpPr>
        <p:spPr>
          <a:xfrm>
            <a:off x="1262808" y="5124349"/>
            <a:ext cx="9575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301" y="35097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18" name="Text Box 310">
            <a:extLst>
              <a:ext uri="{FF2B5EF4-FFF2-40B4-BE49-F238E27FC236}">
                <a16:creationId xmlns:a16="http://schemas.microsoft.com/office/drawing/2014/main" id="{87FF632D-F47E-40B7-B4AB-8CAC159245E9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1283880" y="4070600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19" name="Text Box 324">
            <a:extLst>
              <a:ext uri="{FF2B5EF4-FFF2-40B4-BE49-F238E27FC236}">
                <a16:creationId xmlns:a16="http://schemas.microsoft.com/office/drawing/2014/main" id="{0A28AF33-6516-4990-9155-E1FEDAD75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872" y="51099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20" name="Rounded Rectangle 38">
            <a:extLst>
              <a:ext uri="{FF2B5EF4-FFF2-40B4-BE49-F238E27FC236}">
                <a16:creationId xmlns:a16="http://schemas.microsoft.com/office/drawing/2014/main" id="{88241CF7-B3A2-43FC-9981-6CC95B185793}"/>
              </a:ext>
            </a:extLst>
          </p:cNvPr>
          <p:cNvSpPr/>
          <p:nvPr/>
        </p:nvSpPr>
        <p:spPr>
          <a:xfrm>
            <a:off x="2227800" y="4576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2" name="Shape 39">
            <a:extLst>
              <a:ext uri="{FF2B5EF4-FFF2-40B4-BE49-F238E27FC236}">
                <a16:creationId xmlns:a16="http://schemas.microsoft.com/office/drawing/2014/main" id="{6E30D5CD-6C66-4FC8-9B83-1B4470045210}"/>
              </a:ext>
            </a:extLst>
          </p:cNvPr>
          <p:cNvCxnSpPr>
            <a:stCxn id="18" idx="2"/>
          </p:cNvCxnSpPr>
          <p:nvPr/>
        </p:nvCxnSpPr>
        <p:spPr>
          <a:xfrm rot="16200000" flipH="1">
            <a:off x="1702039" y="4373135"/>
            <a:ext cx="577176" cy="459426"/>
          </a:xfrm>
          <a:prstGeom prst="bentConnector3">
            <a:avLst>
              <a:gd name="adj1" fmla="val 100816"/>
            </a:avLst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22A239-C940-4CC7-97C4-21820A65ADB5}"/>
              </a:ext>
            </a:extLst>
          </p:cNvPr>
          <p:cNvCxnSpPr>
            <a:stCxn id="20" idx="3"/>
            <a:endCxn id="31" idx="0"/>
          </p:cNvCxnSpPr>
          <p:nvPr/>
        </p:nvCxnSpPr>
        <p:spPr>
          <a:xfrm flipV="1">
            <a:off x="2491943" y="4652771"/>
            <a:ext cx="112001" cy="3810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3">
            <a:extLst>
              <a:ext uri="{FF2B5EF4-FFF2-40B4-BE49-F238E27FC236}">
                <a16:creationId xmlns:a16="http://schemas.microsoft.com/office/drawing/2014/main" id="{6677C6A8-A7AA-45DA-A231-10066858EED5}"/>
              </a:ext>
            </a:extLst>
          </p:cNvPr>
          <p:cNvCxnSpPr>
            <a:stCxn id="47" idx="6"/>
          </p:cNvCxnSpPr>
          <p:nvPr/>
        </p:nvCxnSpPr>
        <p:spPr>
          <a:xfrm flipV="1">
            <a:off x="4148861" y="5490972"/>
            <a:ext cx="781611" cy="7239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324">
            <a:extLst>
              <a:ext uri="{FF2B5EF4-FFF2-40B4-BE49-F238E27FC236}">
                <a16:creationId xmlns:a16="http://schemas.microsoft.com/office/drawing/2014/main" id="{9DA18485-F6C6-45A1-B31A-A1F45D79F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450" y="6024372"/>
            <a:ext cx="85462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26" name="Rounded Rectangle 45">
            <a:extLst>
              <a:ext uri="{FF2B5EF4-FFF2-40B4-BE49-F238E27FC236}">
                <a16:creationId xmlns:a16="http://schemas.microsoft.com/office/drawing/2014/main" id="{FDCC33ED-34BD-4839-9008-EF763588EBD2}"/>
              </a:ext>
            </a:extLst>
          </p:cNvPr>
          <p:cNvSpPr/>
          <p:nvPr/>
        </p:nvSpPr>
        <p:spPr>
          <a:xfrm>
            <a:off x="4936812" y="47289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>
            <a:off x="1237265" y="6252972"/>
            <a:ext cx="204710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5" y="5186172"/>
            <a:ext cx="3391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067C24A3-AB93-483C-8256-6DF19CC05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3814572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85FA6F32-F1DE-453C-8DDB-30AD842B0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4195572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id="{AAAA3AEC-3AB2-4BDB-8B02-CAB515B6CD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3944" y="4644834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3E6BCC00-E873-4202-A61A-7B02D6EEF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3741547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A98FB157-78F7-4451-A574-32698A84A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125722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AE65C159-6FB1-41F7-9E78-69C1E4F968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559110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F2541F37-F113-471C-ABA4-FE0C63802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847" y="358597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4" name="Text Box 41">
            <a:extLst>
              <a:ext uri="{FF2B5EF4-FFF2-40B4-BE49-F238E27FC236}">
                <a16:creationId xmlns:a16="http://schemas.microsoft.com/office/drawing/2014/main" id="{242A6DAD-043A-4934-BF7E-F7D3A684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39860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78369993-3842-4F60-92E0-3C9A5D31D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44432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6" name="Text Box 23">
            <a:extLst>
              <a:ext uri="{FF2B5EF4-FFF2-40B4-BE49-F238E27FC236}">
                <a16:creationId xmlns:a16="http://schemas.microsoft.com/office/drawing/2014/main" id="{F5E4F2CB-735D-49B6-899E-0F0158065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295" y="5436997"/>
            <a:ext cx="99097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8" name="Line 32">
            <a:extLst>
              <a:ext uri="{FF2B5EF4-FFF2-40B4-BE49-F238E27FC236}">
                <a16:creationId xmlns:a16="http://schemas.microsoft.com/office/drawing/2014/main" id="{A9FE80A9-40CE-483F-8B7F-294439EE6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2" y="3701861"/>
            <a:ext cx="7620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9" name="Line 33">
            <a:extLst>
              <a:ext uri="{FF2B5EF4-FFF2-40B4-BE49-F238E27FC236}">
                <a16:creationId xmlns:a16="http://schemas.microsoft.com/office/drawing/2014/main" id="{4C8420A0-2EC7-42AB-81B6-4EBC414DE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2071" y="404317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0" name="Line 34">
            <a:extLst>
              <a:ext uri="{FF2B5EF4-FFF2-40B4-BE49-F238E27FC236}">
                <a16:creationId xmlns:a16="http://schemas.microsoft.com/office/drawing/2014/main" id="{9679FEAB-1FAA-4231-B497-D92C05564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0071" y="4957572"/>
            <a:ext cx="76200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1" name="Line 35">
            <a:extLst>
              <a:ext uri="{FF2B5EF4-FFF2-40B4-BE49-F238E27FC236}">
                <a16:creationId xmlns:a16="http://schemas.microsoft.com/office/drawing/2014/main" id="{151F2AD3-7E70-4735-A25B-E4EFBD6009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662297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2" name="Line 36">
            <a:extLst>
              <a:ext uri="{FF2B5EF4-FFF2-40B4-BE49-F238E27FC236}">
                <a16:creationId xmlns:a16="http://schemas.microsoft.com/office/drawing/2014/main" id="{55377F68-B118-45E7-B8AC-CEFD32CC1A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470210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" name="Line 37">
            <a:extLst>
              <a:ext uri="{FF2B5EF4-FFF2-40B4-BE49-F238E27FC236}">
                <a16:creationId xmlns:a16="http://schemas.microsoft.com/office/drawing/2014/main" id="{7D5BC88A-8E21-4D61-AA7F-B271E0EE7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1" y="4240022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" name="Line 38">
            <a:extLst>
              <a:ext uri="{FF2B5EF4-FFF2-40B4-BE49-F238E27FC236}">
                <a16:creationId xmlns:a16="http://schemas.microsoft.com/office/drawing/2014/main" id="{74AB081D-B4B7-43E8-88BC-78CFC67857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071" y="3701860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" name="Line 41">
            <a:extLst>
              <a:ext uri="{FF2B5EF4-FFF2-40B4-BE49-F238E27FC236}">
                <a16:creationId xmlns:a16="http://schemas.microsoft.com/office/drawing/2014/main" id="{441F9793-F93B-4025-B968-13AC371471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9334" y="3585972"/>
            <a:ext cx="7938" cy="3079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56" name="Text Box 44">
            <a:extLst>
              <a:ext uri="{FF2B5EF4-FFF2-40B4-BE49-F238E27FC236}">
                <a16:creationId xmlns:a16="http://schemas.microsoft.com/office/drawing/2014/main" id="{184C5DEE-F0E5-4625-A1C3-18C24BF7F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246" y="4558409"/>
            <a:ext cx="596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ALU</a:t>
            </a:r>
          </a:p>
          <a:p>
            <a:pPr algn="r"/>
            <a:r>
              <a:rPr lang="en-US" sz="1000" b="1" dirty="0">
                <a:latin typeface="Verdana" pitchFamily="34" charset="0"/>
              </a:rPr>
              <a:t>result</a:t>
            </a:r>
          </a:p>
        </p:txBody>
      </p:sp>
      <p:sp>
        <p:nvSpPr>
          <p:cNvPr id="57" name="Text Box 45">
            <a:extLst>
              <a:ext uri="{FF2B5EF4-FFF2-40B4-BE49-F238E27FC236}">
                <a16:creationId xmlns:a16="http://schemas.microsoft.com/office/drawing/2014/main" id="{2C93280C-9B8B-4677-ABB8-FDDF4C8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2" y="4271772"/>
            <a:ext cx="5238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58" name="Text Box 46">
            <a:extLst>
              <a:ext uri="{FF2B5EF4-FFF2-40B4-BE49-F238E27FC236}">
                <a16:creationId xmlns:a16="http://schemas.microsoft.com/office/drawing/2014/main" id="{78EBACD2-C39E-4053-9630-88E270C70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420" y="3308973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59" name="Line 47">
            <a:extLst>
              <a:ext uri="{FF2B5EF4-FFF2-40B4-BE49-F238E27FC236}">
                <a16:creationId xmlns:a16="http://schemas.microsoft.com/office/drawing/2014/main" id="{43C413D6-ACD2-463B-86E2-7A77A3F48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446" y="3741547"/>
            <a:ext cx="230188" cy="777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60" name="Text Box 48">
            <a:extLst>
              <a:ext uri="{FF2B5EF4-FFF2-40B4-BE49-F238E27FC236}">
                <a16:creationId xmlns:a16="http://schemas.microsoft.com/office/drawing/2014/main" id="{820F0684-61E2-4707-907A-068C63E79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1" y="3522472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660066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ACEC6F76-4BA5-4470-A2A1-DB4AED2B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969" y="4491906"/>
            <a:ext cx="1175657" cy="1524000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Line 53">
            <a:extLst>
              <a:ext uri="{FF2B5EF4-FFF2-40B4-BE49-F238E27FC236}">
                <a16:creationId xmlns:a16="http://schemas.microsoft.com/office/drawing/2014/main" id="{2C893798-8507-4711-A89C-68BDF0BD3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2272" y="5643372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3" name="Text Box 55">
            <a:extLst>
              <a:ext uri="{FF2B5EF4-FFF2-40B4-BE49-F238E27FC236}">
                <a16:creationId xmlns:a16="http://schemas.microsoft.com/office/drawing/2014/main" id="{CBB6616D-1A6B-4C55-998C-D039F40E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124" y="4957572"/>
            <a:ext cx="8787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Data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64" name="Text Box 56">
            <a:extLst>
              <a:ext uri="{FF2B5EF4-FFF2-40B4-BE49-F238E27FC236}">
                <a16:creationId xmlns:a16="http://schemas.microsoft.com/office/drawing/2014/main" id="{FF8BF95B-F833-4BC5-82A5-997C966A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0969" y="4642719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sp>
        <p:nvSpPr>
          <p:cNvPr id="65" name="Text Box 57">
            <a:extLst>
              <a:ext uri="{FF2B5EF4-FFF2-40B4-BE49-F238E27FC236}">
                <a16:creationId xmlns:a16="http://schemas.microsoft.com/office/drawing/2014/main" id="{56CD3ECB-2F41-4EB5-8EA4-73AD36C5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6363" y="5398897"/>
            <a:ext cx="450669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 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66" name="Text Box 59">
            <a:extLst>
              <a:ext uri="{FF2B5EF4-FFF2-40B4-BE49-F238E27FC236}">
                <a16:creationId xmlns:a16="http://schemas.microsoft.com/office/drawing/2014/main" id="{7F14F5BC-03DE-4936-83EF-EA380150A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072" y="5627497"/>
            <a:ext cx="47638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Write </a:t>
            </a:r>
          </a:p>
          <a:p>
            <a:r>
              <a:rPr lang="en-US" sz="1000" b="1" dirty="0">
                <a:latin typeface="Verdana" pitchFamily="34" charset="0"/>
              </a:rPr>
              <a:t>Data</a:t>
            </a:r>
          </a:p>
        </p:txBody>
      </p:sp>
      <p:sp>
        <p:nvSpPr>
          <p:cNvPr id="67" name="Line 61">
            <a:extLst>
              <a:ext uri="{FF2B5EF4-FFF2-40B4-BE49-F238E27FC236}">
                <a16:creationId xmlns:a16="http://schemas.microsoft.com/office/drawing/2014/main" id="{5239DE6C-78E4-4262-A3D7-814816225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7178" y="4263305"/>
            <a:ext cx="0" cy="22778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8" name="Text Box 63">
            <a:extLst>
              <a:ext uri="{FF2B5EF4-FFF2-40B4-BE49-F238E27FC236}">
                <a16:creationId xmlns:a16="http://schemas.microsoft.com/office/drawing/2014/main" id="{FB390582-7605-43CF-9319-AA5FAB56D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813" y="3994827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cxnSp>
        <p:nvCxnSpPr>
          <p:cNvPr id="69" name="Elbow Connector 92">
            <a:extLst>
              <a:ext uri="{FF2B5EF4-FFF2-40B4-BE49-F238E27FC236}">
                <a16:creationId xmlns:a16="http://schemas.microsoft.com/office/drawing/2014/main" id="{549C3B18-E459-4DDE-A70A-899494435B68}"/>
              </a:ext>
            </a:extLst>
          </p:cNvPr>
          <p:cNvCxnSpPr/>
          <p:nvPr/>
        </p:nvCxnSpPr>
        <p:spPr>
          <a:xfrm>
            <a:off x="4701872" y="4881372"/>
            <a:ext cx="2057400" cy="990600"/>
          </a:xfrm>
          <a:prstGeom prst="bentConnector3">
            <a:avLst>
              <a:gd name="adj1" fmla="val -617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C61F50-D1B3-4DFF-BCCC-5AB833F10F81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302071" y="4764956"/>
            <a:ext cx="42889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122">
            <a:extLst>
              <a:ext uri="{FF2B5EF4-FFF2-40B4-BE49-F238E27FC236}">
                <a16:creationId xmlns:a16="http://schemas.microsoft.com/office/drawing/2014/main" id="{7109E9A9-3A43-48BB-BAA7-2DC0876DD381}"/>
              </a:ext>
            </a:extLst>
          </p:cNvPr>
          <p:cNvCxnSpPr/>
          <p:nvPr/>
        </p:nvCxnSpPr>
        <p:spPr>
          <a:xfrm>
            <a:off x="6454472" y="4771307"/>
            <a:ext cx="1905000" cy="1405465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100">
            <a:extLst>
              <a:ext uri="{FF2B5EF4-FFF2-40B4-BE49-F238E27FC236}">
                <a16:creationId xmlns:a16="http://schemas.microsoft.com/office/drawing/2014/main" id="{75C73DDC-7681-4D86-AD35-D510BD72B343}"/>
              </a:ext>
            </a:extLst>
          </p:cNvPr>
          <p:cNvCxnSpPr>
            <a:stCxn id="137" idx="3"/>
            <a:endCxn id="36" idx="1"/>
          </p:cNvCxnSpPr>
          <p:nvPr/>
        </p:nvCxnSpPr>
        <p:spPr>
          <a:xfrm flipH="1" flipV="1">
            <a:off x="3035894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3030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Line 28">
            <a:extLst>
              <a:ext uri="{FF2B5EF4-FFF2-40B4-BE49-F238E27FC236}">
                <a16:creationId xmlns:a16="http://schemas.microsoft.com/office/drawing/2014/main" id="{7ED00514-3547-4FF3-9DF3-554CD66F2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9072" y="2442972"/>
            <a:ext cx="91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0" name="Rectangle 152">
            <a:extLst>
              <a:ext uri="{FF2B5EF4-FFF2-40B4-BE49-F238E27FC236}">
                <a16:creationId xmlns:a16="http://schemas.microsoft.com/office/drawing/2014/main" id="{BB47381E-ADFF-4BD4-8D2E-522ACA184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909" y="1299972"/>
            <a:ext cx="4572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r>
              <a:rPr lang="en-US" sz="1400" b="1" dirty="0"/>
              <a:t>PC</a:t>
            </a:r>
          </a:p>
        </p:txBody>
      </p:sp>
      <p:sp>
        <p:nvSpPr>
          <p:cNvPr id="91" name="Line 155">
            <a:extLst>
              <a:ext uri="{FF2B5EF4-FFF2-40B4-BE49-F238E27FC236}">
                <a16:creationId xmlns:a16="http://schemas.microsoft.com/office/drawing/2014/main" id="{39FF5453-7BAF-4A43-B63F-2E37C562C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365060"/>
            <a:ext cx="569912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2" name="Line 156">
            <a:extLst>
              <a:ext uri="{FF2B5EF4-FFF2-40B4-BE49-F238E27FC236}">
                <a16:creationId xmlns:a16="http://schemas.microsoft.com/office/drawing/2014/main" id="{5B3C861E-6674-4FFB-967B-488FBD3B8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8872" y="154127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3" name="Line 157">
            <a:extLst>
              <a:ext uri="{FF2B5EF4-FFF2-40B4-BE49-F238E27FC236}">
                <a16:creationId xmlns:a16="http://schemas.microsoft.com/office/drawing/2014/main" id="{D4EF0A34-F8E6-4785-A705-CA4D64B9CF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8959" y="1846072"/>
            <a:ext cx="569912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4" name="Line 158">
            <a:extLst>
              <a:ext uri="{FF2B5EF4-FFF2-40B4-BE49-F238E27FC236}">
                <a16:creationId xmlns:a16="http://schemas.microsoft.com/office/drawing/2014/main" id="{0C8E82A6-C3D7-4FC9-A7FF-03A6A1C8D5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766697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5" name="Line 159">
            <a:extLst>
              <a:ext uri="{FF2B5EF4-FFF2-40B4-BE49-F238E27FC236}">
                <a16:creationId xmlns:a16="http://schemas.microsoft.com/office/drawing/2014/main" id="{B3B8D9A2-A0EC-4C11-A242-FECCCFE86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685735"/>
            <a:ext cx="74612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6" name="Line 160">
            <a:extLst>
              <a:ext uri="{FF2B5EF4-FFF2-40B4-BE49-F238E27FC236}">
                <a16:creationId xmlns:a16="http://schemas.microsoft.com/office/drawing/2014/main" id="{9B68C7B3-0D63-417C-A9EF-10CAFD981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590485"/>
            <a:ext cx="74612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7" name="Line 161">
            <a:extLst>
              <a:ext uri="{FF2B5EF4-FFF2-40B4-BE49-F238E27FC236}">
                <a16:creationId xmlns:a16="http://schemas.microsoft.com/office/drawing/2014/main" id="{339E8EA5-590E-48AA-8599-3D15CCD770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365060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8" name="Text Box 162">
            <a:extLst>
              <a:ext uri="{FF2B5EF4-FFF2-40B4-BE49-F238E27FC236}">
                <a16:creationId xmlns:a16="http://schemas.microsoft.com/office/drawing/2014/main" id="{D57B2851-7AEC-4439-A633-25064AEC3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659" y="1528572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99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434" y="1854010"/>
            <a:ext cx="2651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0" name="Text Box 167">
            <a:extLst>
              <a:ext uri="{FF2B5EF4-FFF2-40B4-BE49-F238E27FC236}">
                <a16:creationId xmlns:a16="http://schemas.microsoft.com/office/drawing/2014/main" id="{CF66DE7A-DAB4-42F2-A662-6CA4719A4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297" y="1708773"/>
            <a:ext cx="20161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101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1107" y="1440870"/>
            <a:ext cx="576983" cy="1150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02" name="Straight Arrow Connector 136">
            <a:extLst>
              <a:ext uri="{FF2B5EF4-FFF2-40B4-BE49-F238E27FC236}">
                <a16:creationId xmlns:a16="http://schemas.microsoft.com/office/drawing/2014/main" id="{8FDF6928-8EC6-4546-A8AA-D567DBEFAF49}"/>
              </a:ext>
            </a:extLst>
          </p:cNvPr>
          <p:cNvCxnSpPr/>
          <p:nvPr/>
        </p:nvCxnSpPr>
        <p:spPr>
          <a:xfrm>
            <a:off x="4549472" y="1680972"/>
            <a:ext cx="1522413" cy="351365"/>
          </a:xfrm>
          <a:prstGeom prst="bentConnector3">
            <a:avLst>
              <a:gd name="adj1" fmla="val 504"/>
            </a:avLst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03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4" name="Line 28">
            <a:extLst>
              <a:ext uri="{FF2B5EF4-FFF2-40B4-BE49-F238E27FC236}">
                <a16:creationId xmlns:a16="http://schemas.microsoft.com/office/drawing/2014/main" id="{7F17B83A-7E91-4F14-8ACF-0470B08AB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072" y="2214372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6" name="Line 176">
            <a:extLst>
              <a:ext uri="{FF2B5EF4-FFF2-40B4-BE49-F238E27FC236}">
                <a16:creationId xmlns:a16="http://schemas.microsoft.com/office/drawing/2014/main" id="{5BAEAA2B-11BA-40CF-A370-35437FBEB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1909572"/>
            <a:ext cx="57150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7" name="Line 177">
            <a:extLst>
              <a:ext uri="{FF2B5EF4-FFF2-40B4-BE49-F238E27FC236}">
                <a16:creationId xmlns:a16="http://schemas.microsoft.com/office/drawing/2014/main" id="{42DB8C86-76A8-41C0-A00C-F6AC735C9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4972" y="208578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8" name="Line 178">
            <a:extLst>
              <a:ext uri="{FF2B5EF4-FFF2-40B4-BE49-F238E27FC236}">
                <a16:creationId xmlns:a16="http://schemas.microsoft.com/office/drawing/2014/main" id="{6D90862B-B9C3-444B-98A1-FB5A249920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73472" y="2390584"/>
            <a:ext cx="5715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9" name="Line 179">
            <a:extLst>
              <a:ext uri="{FF2B5EF4-FFF2-40B4-BE49-F238E27FC236}">
                <a16:creationId xmlns:a16="http://schemas.microsoft.com/office/drawing/2014/main" id="{F200A1B4-D23A-465E-B7DA-513AA2FB3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311209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0" name="Line 180">
            <a:extLst>
              <a:ext uri="{FF2B5EF4-FFF2-40B4-BE49-F238E27FC236}">
                <a16:creationId xmlns:a16="http://schemas.microsoft.com/office/drawing/2014/main" id="{8762A6D0-1839-4BE4-BE05-2E30AB763B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230247"/>
            <a:ext cx="76200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1" name="Line 181">
            <a:extLst>
              <a:ext uri="{FF2B5EF4-FFF2-40B4-BE49-F238E27FC236}">
                <a16:creationId xmlns:a16="http://schemas.microsoft.com/office/drawing/2014/main" id="{B4D35242-3AEF-42F7-BB91-357455752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2134997"/>
            <a:ext cx="762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2" name="Line 182">
            <a:extLst>
              <a:ext uri="{FF2B5EF4-FFF2-40B4-BE49-F238E27FC236}">
                <a16:creationId xmlns:a16="http://schemas.microsoft.com/office/drawing/2014/main" id="{6E6288A9-C6B0-4A69-B6BD-CADF3A219F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1909572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3" name="Text Box 183">
            <a:extLst>
              <a:ext uri="{FF2B5EF4-FFF2-40B4-BE49-F238E27FC236}">
                <a16:creationId xmlns:a16="http://schemas.microsoft.com/office/drawing/2014/main" id="{9CCB2BF9-BDBB-4111-B4A7-323E61410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034" y="2076259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114" name="Rounded Rectangle 102">
            <a:extLst>
              <a:ext uri="{FF2B5EF4-FFF2-40B4-BE49-F238E27FC236}">
                <a16:creationId xmlns:a16="http://schemas.microsoft.com/office/drawing/2014/main" id="{4FE57BB6-7CE3-4A9D-B8F4-E30011C1E6A0}"/>
              </a:ext>
            </a:extLst>
          </p:cNvPr>
          <p:cNvSpPr/>
          <p:nvPr/>
        </p:nvSpPr>
        <p:spPr>
          <a:xfrm>
            <a:off x="7064072" y="1528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15" name="Text Box 319">
            <a:extLst>
              <a:ext uri="{FF2B5EF4-FFF2-40B4-BE49-F238E27FC236}">
                <a16:creationId xmlns:a16="http://schemas.microsoft.com/office/drawing/2014/main" id="{6E1E6FEA-4C82-46DF-AD88-AFB482FF8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161" y="2671572"/>
            <a:ext cx="683199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PCSrc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16" name="Line 16">
            <a:extLst>
              <a:ext uri="{FF2B5EF4-FFF2-40B4-BE49-F238E27FC236}">
                <a16:creationId xmlns:a16="http://schemas.microsoft.com/office/drawing/2014/main" id="{55E94B85-6D22-435A-AFEC-CA82A4CEE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6143" y="2442972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17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472D344-E34A-4AAC-B9FF-5C63AD10AF86}"/>
              </a:ext>
            </a:extLst>
          </p:cNvPr>
          <p:cNvCxnSpPr/>
          <p:nvPr/>
        </p:nvCxnSpPr>
        <p:spPr>
          <a:xfrm flipV="1">
            <a:off x="4549472" y="2671572"/>
            <a:ext cx="0" cy="2819400"/>
          </a:xfrm>
          <a:prstGeom prst="line">
            <a:avLst/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Box 55">
            <a:extLst>
              <a:ext uri="{FF2B5EF4-FFF2-40B4-BE49-F238E27FC236}">
                <a16:creationId xmlns:a16="http://schemas.microsoft.com/office/drawing/2014/main" id="{1C0E4219-B7D3-483D-BC49-D2FAB0E63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99" y="1260355"/>
            <a:ext cx="11528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Instruction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121" name="Line 42">
            <a:extLst>
              <a:ext uri="{FF2B5EF4-FFF2-40B4-BE49-F238E27FC236}">
                <a16:creationId xmlns:a16="http://schemas.microsoft.com/office/drawing/2014/main" id="{7B9DB152-8E81-4634-A53D-8622DC43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2073" y="4195571"/>
            <a:ext cx="228600" cy="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" name="Text Box 49">
            <a:extLst>
              <a:ext uri="{FF2B5EF4-FFF2-40B4-BE49-F238E27FC236}">
                <a16:creationId xmlns:a16="http://schemas.microsoft.com/office/drawing/2014/main" id="{A6C68BE8-9E82-443A-9255-19390B448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984" y="4025709"/>
            <a:ext cx="801688" cy="24606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is0?</a:t>
            </a:r>
          </a:p>
        </p:txBody>
      </p:sp>
      <p:sp>
        <p:nvSpPr>
          <p:cNvPr id="123" name="Text Box 56">
            <a:extLst>
              <a:ext uri="{FF2B5EF4-FFF2-40B4-BE49-F238E27FC236}">
                <a16:creationId xmlns:a16="http://schemas.microsoft.com/office/drawing/2014/main" id="{47341089-D752-4061-80C5-E33F8E0F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717" y="2290572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cxnSp>
        <p:nvCxnSpPr>
          <p:cNvPr id="124" name="Straight Arrow Connector 136">
            <a:extLst>
              <a:ext uri="{FF2B5EF4-FFF2-40B4-BE49-F238E27FC236}">
                <a16:creationId xmlns:a16="http://schemas.microsoft.com/office/drawing/2014/main" id="{1603E52D-F608-4B7F-8459-D33D90668868}"/>
              </a:ext>
            </a:extLst>
          </p:cNvPr>
          <p:cNvCxnSpPr>
            <a:cxnSpLocks/>
          </p:cNvCxnSpPr>
          <p:nvPr/>
        </p:nvCxnSpPr>
        <p:spPr>
          <a:xfrm rot="5400000">
            <a:off x="1613391" y="1513490"/>
            <a:ext cx="960438" cy="838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25" name="Text Box 56">
            <a:extLst>
              <a:ext uri="{FF2B5EF4-FFF2-40B4-BE49-F238E27FC236}">
                <a16:creationId xmlns:a16="http://schemas.microsoft.com/office/drawing/2014/main" id="{BADC2C51-495F-4774-8E7B-BCB0B3CE5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20" y="1819004"/>
            <a:ext cx="9909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Instruction</a:t>
            </a:r>
          </a:p>
        </p:txBody>
      </p:sp>
      <p:cxnSp>
        <p:nvCxnSpPr>
          <p:cNvPr id="126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9171" y="1942115"/>
            <a:ext cx="12700" cy="2524839"/>
          </a:xfrm>
          <a:prstGeom prst="bentConnector3">
            <a:avLst>
              <a:gd name="adj1" fmla="val 25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8" name="Text Box 319">
            <a:extLst>
              <a:ext uri="{FF2B5EF4-FFF2-40B4-BE49-F238E27FC236}">
                <a16:creationId xmlns:a16="http://schemas.microsoft.com/office/drawing/2014/main" id="{0F586651-9B60-43A9-9866-57270AF4B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441" y="5567172"/>
            <a:ext cx="80502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RegDst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29" name="Line 16">
            <a:extLst>
              <a:ext uri="{FF2B5EF4-FFF2-40B4-BE49-F238E27FC236}">
                <a16:creationId xmlns:a16="http://schemas.microsoft.com/office/drawing/2014/main" id="{C46B9607-A3CF-40C0-A8FC-51F71F8868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672" y="5490972"/>
            <a:ext cx="0" cy="152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Line 60">
            <a:extLst>
              <a:ext uri="{FF2B5EF4-FFF2-40B4-BE49-F238E27FC236}">
                <a16:creationId xmlns:a16="http://schemas.microsoft.com/office/drawing/2014/main" id="{DAA80261-FB0C-4D35-9C80-277E1032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8872" y="6015906"/>
            <a:ext cx="0" cy="30480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1" name="Text Box 62">
            <a:extLst>
              <a:ext uri="{FF2B5EF4-FFF2-40B4-BE49-F238E27FC236}">
                <a16:creationId xmlns:a16="http://schemas.microsoft.com/office/drawing/2014/main" id="{942439A3-E10E-4DE9-936F-91AD9E2CE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472" y="6252972"/>
            <a:ext cx="10294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MemRead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2" name="Text Box 319">
            <a:extLst>
              <a:ext uri="{FF2B5EF4-FFF2-40B4-BE49-F238E27FC236}">
                <a16:creationId xmlns:a16="http://schemas.microsoft.com/office/drawing/2014/main" id="{4CAF7716-5999-40A5-B6D4-4E46B95D3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647" y="4375773"/>
            <a:ext cx="80342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3" name="Line 16">
            <a:extLst>
              <a:ext uri="{FF2B5EF4-FFF2-40B4-BE49-F238E27FC236}">
                <a16:creationId xmlns:a16="http://schemas.microsoft.com/office/drawing/2014/main" id="{0FD65F83-06FB-498D-A346-9D401A8E7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872" y="4576572"/>
            <a:ext cx="0" cy="19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5" name="Text Box 319">
            <a:extLst>
              <a:ext uri="{FF2B5EF4-FFF2-40B4-BE49-F238E27FC236}">
                <a16:creationId xmlns:a16="http://schemas.microsoft.com/office/drawing/2014/main" id="{DC681D0E-EF66-4CD3-97D1-FD0AA5D0C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1110" y="4966948"/>
            <a:ext cx="113685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MemToReg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6" name="Line 16">
            <a:extLst>
              <a:ext uri="{FF2B5EF4-FFF2-40B4-BE49-F238E27FC236}">
                <a16:creationId xmlns:a16="http://schemas.microsoft.com/office/drawing/2014/main" id="{AF34729E-D78C-4DAC-86E4-4682DCFFB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4620" y="5246554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" name="Rounded Rectangle 125">
            <a:extLst>
              <a:ext uri="{FF2B5EF4-FFF2-40B4-BE49-F238E27FC236}">
                <a16:creationId xmlns:a16="http://schemas.microsoft.com/office/drawing/2014/main" id="{3EBC4193-D2E0-4FAC-ACAD-214BCF37E84D}"/>
              </a:ext>
            </a:extLst>
          </p:cNvPr>
          <p:cNvSpPr/>
          <p:nvPr/>
        </p:nvSpPr>
        <p:spPr>
          <a:xfrm>
            <a:off x="8359472" y="54147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142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4999" y="1942115"/>
            <a:ext cx="12700" cy="2524839"/>
          </a:xfrm>
          <a:prstGeom prst="bentConnector3">
            <a:avLst>
              <a:gd name="adj1" fmla="val 2550000"/>
            </a:avLst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1" y="3890772"/>
            <a:ext cx="13716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AB6EE2B6-7C9E-47B8-8610-EAE3089B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511" y="3585973"/>
            <a:ext cx="1129733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E2F8D9BD-153D-406A-B3D7-B62B2182F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3720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RR1</a:t>
            </a: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80CA3067-9A2D-422E-91FC-AB9890688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101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RR2</a:t>
            </a: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C8DF64B5-C0A2-4A29-9AEC-5BE7EBFC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500372"/>
            <a:ext cx="32756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</a:t>
            </a:r>
          </a:p>
        </p:txBody>
      </p:sp>
      <p:sp>
        <p:nvSpPr>
          <p:cNvPr id="36" name="Text Box 20">
            <a:extLst>
              <a:ext uri="{FF2B5EF4-FFF2-40B4-BE49-F238E27FC236}">
                <a16:creationId xmlns:a16="http://schemas.microsoft.com/office/drawing/2014/main" id="{85E95618-5B42-495D-9914-239D52A32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4" y="5016151"/>
            <a:ext cx="5991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WD</a:t>
            </a:r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29E30E8C-9659-4D45-BC42-FA9C256DE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3738372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RD1</a:t>
            </a:r>
          </a:p>
        </p:txBody>
      </p:sp>
      <p:sp>
        <p:nvSpPr>
          <p:cNvPr id="38" name="Text Box 22">
            <a:extLst>
              <a:ext uri="{FF2B5EF4-FFF2-40B4-BE49-F238E27FC236}">
                <a16:creationId xmlns:a16="http://schemas.microsoft.com/office/drawing/2014/main" id="{B6927DFB-B405-43FF-A3B9-3E8F5C650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4787551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RD2</a:t>
            </a:r>
          </a:p>
        </p:txBody>
      </p:sp>
      <p:sp>
        <p:nvSpPr>
          <p:cNvPr id="39" name="Text Box 36">
            <a:extLst>
              <a:ext uri="{FF2B5EF4-FFF2-40B4-BE49-F238E27FC236}">
                <a16:creationId xmlns:a16="http://schemas.microsoft.com/office/drawing/2014/main" id="{F3A1524E-F11C-448B-8F5A-615828039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4251" y="4271772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B3533A7-D6A4-4DAB-A770-F84AECD0EBBE}"/>
              </a:ext>
            </a:extLst>
          </p:cNvPr>
          <p:cNvSpPr/>
          <p:nvPr/>
        </p:nvSpPr>
        <p:spPr>
          <a:xfrm rot="5400000">
            <a:off x="358472" y="2823972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31:26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E8D6519-E15A-43AA-8977-5CB43160F115}"/>
              </a:ext>
            </a:extLst>
          </p:cNvPr>
          <p:cNvSpPr/>
          <p:nvPr/>
        </p:nvSpPr>
        <p:spPr>
          <a:xfrm rot="5400000">
            <a:off x="415622" y="35288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25:21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F6D5A76-2EF4-40EB-84B6-3F0BABC3AB60}"/>
              </a:ext>
            </a:extLst>
          </p:cNvPr>
          <p:cNvSpPr/>
          <p:nvPr/>
        </p:nvSpPr>
        <p:spPr>
          <a:xfrm rot="5400000">
            <a:off x="415622" y="41765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US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20:16</a:t>
            </a:r>
            <a:endParaRPr lang="en-SG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F4CEFE9-31C9-408B-9884-24D9A7824379}"/>
              </a:ext>
            </a:extLst>
          </p:cNvPr>
          <p:cNvSpPr/>
          <p:nvPr/>
        </p:nvSpPr>
        <p:spPr>
          <a:xfrm rot="5400000">
            <a:off x="225122" y="5471922"/>
            <a:ext cx="102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immediate</a:t>
            </a:r>
            <a:endParaRPr lang="en-US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10:6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6D273AC-3556-4C3C-8AEC-8170C47B2D87}"/>
              </a:ext>
            </a:extLst>
          </p:cNvPr>
          <p:cNvSpPr/>
          <p:nvPr/>
        </p:nvSpPr>
        <p:spPr>
          <a:xfrm rot="5400000">
            <a:off x="739472" y="2900172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100011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3002ACD-7960-40DB-98DD-70A9FB5B27FD}"/>
              </a:ext>
            </a:extLst>
          </p:cNvPr>
          <p:cNvSpPr/>
          <p:nvPr/>
        </p:nvSpPr>
        <p:spPr>
          <a:xfrm rot="5400000">
            <a:off x="796622" y="36050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10001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4B0F8A2-4C5A-4B8B-B53D-30401D142D09}"/>
              </a:ext>
            </a:extLst>
          </p:cNvPr>
          <p:cNvSpPr/>
          <p:nvPr/>
        </p:nvSpPr>
        <p:spPr>
          <a:xfrm rot="5400000">
            <a:off x="796622" y="42527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01000</a:t>
            </a:r>
            <a:endParaRPr lang="en-SG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7" name="Left Bracket 126">
            <a:extLst>
              <a:ext uri="{FF2B5EF4-FFF2-40B4-BE49-F238E27FC236}">
                <a16:creationId xmlns:a16="http://schemas.microsoft.com/office/drawing/2014/main" id="{F658C2B5-7B6D-4562-8144-F8DFCB1DD3F6}"/>
              </a:ext>
            </a:extLst>
          </p:cNvPr>
          <p:cNvSpPr/>
          <p:nvPr/>
        </p:nvSpPr>
        <p:spPr>
          <a:xfrm>
            <a:off x="510872" y="2671572"/>
            <a:ext cx="76200" cy="403860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4" y="5186931"/>
            <a:ext cx="33911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6CE78BF-E25E-44C2-ADAB-8BFD241966C7}"/>
              </a:ext>
            </a:extLst>
          </p:cNvPr>
          <p:cNvSpPr/>
          <p:nvPr/>
        </p:nvSpPr>
        <p:spPr>
          <a:xfrm>
            <a:off x="3808611" y="2151510"/>
            <a:ext cx="1414455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Shift 2-bit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76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3561" y="1854010"/>
            <a:ext cx="26511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77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9234" y="1440870"/>
            <a:ext cx="576983" cy="1150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85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Content Placeholder 2"/>
          <p:cNvSpPr>
            <a:spLocks noGrp="1"/>
          </p:cNvSpPr>
          <p:nvPr>
            <p:ph idx="1"/>
          </p:nvPr>
        </p:nvSpPr>
        <p:spPr>
          <a:xfrm>
            <a:off x="457200" y="442533"/>
            <a:ext cx="8130746" cy="725678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Assume </a:t>
            </a:r>
            <a:r>
              <a:rPr lang="en-US" sz="2800" dirty="0" smtClean="0">
                <a:latin typeface="Consolas" panose="020B0609020204030204" pitchFamily="49" charset="0"/>
              </a:rPr>
              <a:t>$16 != $0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7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40901" y="3758271"/>
            <a:ext cx="1844070" cy="1275501"/>
            <a:chOff x="1240901" y="3758271"/>
            <a:chExt cx="1844070" cy="1275501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140" idx="0"/>
            </p:cNvCxnSpPr>
            <p:nvPr/>
          </p:nvCxnSpPr>
          <p:spPr>
            <a:xfrm>
              <a:off x="1240901" y="3758271"/>
              <a:ext cx="1300651" cy="57149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18" idx="2"/>
            </p:cNvCxnSpPr>
            <p:nvPr/>
          </p:nvCxnSpPr>
          <p:spPr>
            <a:xfrm flipV="1">
              <a:off x="1240901" y="4314260"/>
              <a:ext cx="520013" cy="91712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815420"/>
              <a:ext cx="543419" cy="127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43" name="Shape 39">
              <a:extLst>
                <a:ext uri="{FF2B5EF4-FFF2-40B4-BE49-F238E27FC236}">
                  <a16:creationId xmlns:a16="http://schemas.microsoft.com/office/drawing/2014/main" id="{6E30D5CD-6C66-4FC8-9B83-1B4470045210}"/>
                </a:ext>
              </a:extLst>
            </p:cNvPr>
            <p:cNvCxnSpPr/>
            <p:nvPr/>
          </p:nvCxnSpPr>
          <p:spPr>
            <a:xfrm rot="16200000" flipH="1">
              <a:off x="1708555" y="4379811"/>
              <a:ext cx="577176" cy="459426"/>
            </a:xfrm>
            <a:prstGeom prst="bentConnector3">
              <a:avLst>
                <a:gd name="adj1" fmla="val 100816"/>
              </a:avLst>
            </a:prstGeom>
            <a:ln>
              <a:headEnd type="oval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022A239-C940-4CC7-97C4-21820A65ADB5}"/>
                </a:ext>
              </a:extLst>
            </p:cNvPr>
            <p:cNvCxnSpPr>
              <a:endCxn id="149" idx="0"/>
            </p:cNvCxnSpPr>
            <p:nvPr/>
          </p:nvCxnSpPr>
          <p:spPr>
            <a:xfrm flipV="1">
              <a:off x="2486176" y="4652771"/>
              <a:ext cx="112001" cy="381001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9" name="Line 26">
              <a:extLst>
                <a:ext uri="{FF2B5EF4-FFF2-40B4-BE49-F238E27FC236}">
                  <a16:creationId xmlns:a16="http://schemas.microsoft.com/office/drawing/2014/main" id="{AAAA3AEC-3AB2-4BDB-8B02-CAB515B6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8177" y="4644834"/>
              <a:ext cx="477383" cy="793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237265" y="5490972"/>
            <a:ext cx="3693207" cy="762000"/>
            <a:chOff x="1237265" y="5490972"/>
            <a:chExt cx="3693207" cy="762000"/>
          </a:xfrm>
        </p:grpSpPr>
        <p:cxnSp>
          <p:nvCxnSpPr>
            <p:cNvPr id="151" name="Straight Connector 53">
              <a:extLst>
                <a:ext uri="{FF2B5EF4-FFF2-40B4-BE49-F238E27FC236}">
                  <a16:creationId xmlns:a16="http://schemas.microsoft.com/office/drawing/2014/main" id="{6677C6A8-A7AA-45DA-A231-10066858EED5}"/>
                </a:ext>
              </a:extLst>
            </p:cNvPr>
            <p:cNvCxnSpPr/>
            <p:nvPr/>
          </p:nvCxnSpPr>
          <p:spPr>
            <a:xfrm flipV="1">
              <a:off x="4148861" y="5490972"/>
              <a:ext cx="781611" cy="723900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1237265" y="6252972"/>
              <a:ext cx="2047106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28578308-0273-4711-896D-23F8845AD483}"/>
              </a:ext>
            </a:extLst>
          </p:cNvPr>
          <p:cNvSpPr/>
          <p:nvPr/>
        </p:nvSpPr>
        <p:spPr>
          <a:xfrm rot="5400000">
            <a:off x="91772" y="5605272"/>
            <a:ext cx="2057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0000000000000100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53847C8-B259-4734-B9F8-CBA7DF64BC7E}"/>
              </a:ext>
            </a:extLst>
          </p:cNvPr>
          <p:cNvSpPr/>
          <p:nvPr/>
        </p:nvSpPr>
        <p:spPr>
          <a:xfrm>
            <a:off x="3005862" y="5948172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Sign Extend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5C61F50-D1B3-4DFF-BCCC-5AB833F10F81}"/>
              </a:ext>
            </a:extLst>
          </p:cNvPr>
          <p:cNvCxnSpPr>
            <a:cxnSpLocks/>
          </p:cNvCxnSpPr>
          <p:nvPr/>
        </p:nvCxnSpPr>
        <p:spPr>
          <a:xfrm>
            <a:off x="6314045" y="4765630"/>
            <a:ext cx="4288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4" name="Line 53">
            <a:extLst>
              <a:ext uri="{FF2B5EF4-FFF2-40B4-BE49-F238E27FC236}">
                <a16:creationId xmlns:a16="http://schemas.microsoft.com/office/drawing/2014/main" id="{2C893798-8507-4711-A89C-68BDF0BD3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2272" y="5643372"/>
            <a:ext cx="457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55" name="Elbow Connector 100">
            <a:extLst>
              <a:ext uri="{FF2B5EF4-FFF2-40B4-BE49-F238E27FC236}">
                <a16:creationId xmlns:a16="http://schemas.microsoft.com/office/drawing/2014/main" id="{75C73DDC-7681-4D86-AD35-D510BD72B343}"/>
              </a:ext>
            </a:extLst>
          </p:cNvPr>
          <p:cNvCxnSpPr>
            <a:stCxn id="137" idx="3"/>
            <a:endCxn id="36" idx="1"/>
          </p:cNvCxnSpPr>
          <p:nvPr/>
        </p:nvCxnSpPr>
        <p:spPr>
          <a:xfrm flipH="1" flipV="1">
            <a:off x="3035894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2898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0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258" y="3564567"/>
            <a:ext cx="458780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FF"/>
                </a:solidFill>
                <a:latin typeface="Verdana" pitchFamily="34" charset="0"/>
              </a:rPr>
              <a:t>$17</a:t>
            </a:r>
            <a:endParaRPr lang="en-US" sz="1000" b="1" dirty="0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161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944" y="4360209"/>
            <a:ext cx="36740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  <a:latin typeface="Verdana" pitchFamily="34" charset="0"/>
              </a:rPr>
              <a:t>$8</a:t>
            </a:r>
            <a:endParaRPr lang="en-US" sz="1000" b="1" dirty="0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164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8062" y="3915749"/>
            <a:ext cx="69762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  <a:latin typeface="Verdana" pitchFamily="34" charset="0"/>
              </a:rPr>
              <a:t>R[$17]</a:t>
            </a:r>
            <a:endParaRPr lang="en-US" sz="1000" b="1" dirty="0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165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4996" y="4907142"/>
            <a:ext cx="27603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  <a:latin typeface="Verdana" pitchFamily="34" charset="0"/>
              </a:rPr>
              <a:t>4</a:t>
            </a:r>
            <a:endParaRPr lang="en-US" sz="1000" b="1" dirty="0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166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5226" y="4466244"/>
            <a:ext cx="899605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  <a:latin typeface="Verdana" pitchFamily="34" charset="0"/>
              </a:rPr>
              <a:t>R[$17]+4</a:t>
            </a:r>
            <a:endParaRPr lang="en-US" sz="1000" b="1" dirty="0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167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3223" y="5717769"/>
            <a:ext cx="115929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  <a:latin typeface="Verdana" pitchFamily="34" charset="0"/>
              </a:rPr>
              <a:t>M[R[$17]+4]</a:t>
            </a:r>
            <a:endParaRPr lang="en-US" sz="1000" b="1" dirty="0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168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725" y="4827238"/>
            <a:ext cx="115929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  <a:latin typeface="Verdana" pitchFamily="34" charset="0"/>
              </a:rPr>
              <a:t>M[R[$17]+4]</a:t>
            </a:r>
            <a:endParaRPr lang="en-US" sz="1000" b="1" dirty="0">
              <a:solidFill>
                <a:srgbClr val="0000FF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5379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6" grpId="0" animBg="1"/>
      <p:bldP spid="176" grpId="0" animBg="1"/>
      <p:bldP spid="177" grpId="0" animBg="1"/>
      <p:bldP spid="147" grpId="0" animBg="1"/>
      <p:bldP spid="154" grpId="0" animBg="1"/>
      <p:bldP spid="160" grpId="0"/>
      <p:bldP spid="161" grpId="0"/>
      <p:bldP spid="164" grpId="0"/>
      <p:bldP spid="165" grpId="0"/>
      <p:bldP spid="166" grpId="0"/>
      <p:bldP spid="167" grpId="0"/>
      <p:bldP spid="16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</a:t>
            </a:r>
            <a:r>
              <a:rPr lang="en-SG" dirty="0" smtClean="0"/>
              <a:t>11a: </a:t>
            </a:r>
            <a:r>
              <a:rPr lang="en-SG" dirty="0"/>
              <a:t>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8610600" y="0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>
              <a:spcBef>
                <a:spcPts val="600"/>
              </a:spcBef>
              <a:buSzPct val="100000"/>
            </a:pPr>
            <a:r>
              <a:rPr lang="en-US" sz="20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add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EE99D2-0627-4465-BBDD-81FC317CCE83}"/>
              </a:ext>
            </a:extLst>
          </p:cNvPr>
          <p:cNvSpPr/>
          <p:nvPr/>
        </p:nvSpPr>
        <p:spPr>
          <a:xfrm>
            <a:off x="526112" y="1241303"/>
            <a:ext cx="1159509" cy="129374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798A176A-276C-4A8D-B9D3-2BFA7122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6316" y="5186172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2" y="3890772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0244" y="4881371"/>
            <a:ext cx="7302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8EA9B3-2EC5-4EF5-A37D-D4B872EF81B5}"/>
              </a:ext>
            </a:extLst>
          </p:cNvPr>
          <p:cNvCxnSpPr>
            <a:endCxn id="29" idx="0"/>
          </p:cNvCxnSpPr>
          <p:nvPr/>
        </p:nvCxnSpPr>
        <p:spPr>
          <a:xfrm>
            <a:off x="1237258" y="3757423"/>
            <a:ext cx="1300651" cy="57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2526C9-5094-4C10-AA59-BED76764425D}"/>
              </a:ext>
            </a:extLst>
          </p:cNvPr>
          <p:cNvCxnSpPr>
            <a:endCxn id="30" idx="0"/>
          </p:cNvCxnSpPr>
          <p:nvPr/>
        </p:nvCxnSpPr>
        <p:spPr>
          <a:xfrm flipV="1">
            <a:off x="1237258" y="4195572"/>
            <a:ext cx="1300651" cy="2095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50CA0A-C2DA-4F1B-9414-81249C72F899}"/>
              </a:ext>
            </a:extLst>
          </p:cNvPr>
          <p:cNvCxnSpPr/>
          <p:nvPr/>
        </p:nvCxnSpPr>
        <p:spPr>
          <a:xfrm>
            <a:off x="1262808" y="5124349"/>
            <a:ext cx="9575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301" y="35097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18" name="Text Box 310">
            <a:extLst>
              <a:ext uri="{FF2B5EF4-FFF2-40B4-BE49-F238E27FC236}">
                <a16:creationId xmlns:a16="http://schemas.microsoft.com/office/drawing/2014/main" id="{87FF632D-F47E-40B7-B4AB-8CAC159245E9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1283880" y="4070600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20" name="Rounded Rectangle 38">
            <a:extLst>
              <a:ext uri="{FF2B5EF4-FFF2-40B4-BE49-F238E27FC236}">
                <a16:creationId xmlns:a16="http://schemas.microsoft.com/office/drawing/2014/main" id="{88241CF7-B3A2-43FC-9981-6CC95B185793}"/>
              </a:ext>
            </a:extLst>
          </p:cNvPr>
          <p:cNvSpPr/>
          <p:nvPr/>
        </p:nvSpPr>
        <p:spPr>
          <a:xfrm>
            <a:off x="2227800" y="4576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2" name="Shape 39">
            <a:extLst>
              <a:ext uri="{FF2B5EF4-FFF2-40B4-BE49-F238E27FC236}">
                <a16:creationId xmlns:a16="http://schemas.microsoft.com/office/drawing/2014/main" id="{6E30D5CD-6C66-4FC8-9B83-1B4470045210}"/>
              </a:ext>
            </a:extLst>
          </p:cNvPr>
          <p:cNvCxnSpPr>
            <a:stCxn id="18" idx="2"/>
          </p:cNvCxnSpPr>
          <p:nvPr/>
        </p:nvCxnSpPr>
        <p:spPr>
          <a:xfrm rot="16200000" flipH="1">
            <a:off x="1702039" y="4373135"/>
            <a:ext cx="577176" cy="459426"/>
          </a:xfrm>
          <a:prstGeom prst="bentConnector3">
            <a:avLst>
              <a:gd name="adj1" fmla="val 100816"/>
            </a:avLst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22A239-C940-4CC7-97C4-21820A65ADB5}"/>
              </a:ext>
            </a:extLst>
          </p:cNvPr>
          <p:cNvCxnSpPr>
            <a:stCxn id="20" idx="3"/>
            <a:endCxn id="31" idx="0"/>
          </p:cNvCxnSpPr>
          <p:nvPr/>
        </p:nvCxnSpPr>
        <p:spPr>
          <a:xfrm flipV="1">
            <a:off x="2491943" y="4652771"/>
            <a:ext cx="112001" cy="3810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3">
            <a:extLst>
              <a:ext uri="{FF2B5EF4-FFF2-40B4-BE49-F238E27FC236}">
                <a16:creationId xmlns:a16="http://schemas.microsoft.com/office/drawing/2014/main" id="{6677C6A8-A7AA-45DA-A231-10066858EED5}"/>
              </a:ext>
            </a:extLst>
          </p:cNvPr>
          <p:cNvCxnSpPr>
            <a:stCxn id="47" idx="6"/>
          </p:cNvCxnSpPr>
          <p:nvPr/>
        </p:nvCxnSpPr>
        <p:spPr>
          <a:xfrm flipV="1">
            <a:off x="4148861" y="5490972"/>
            <a:ext cx="781611" cy="7239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324">
            <a:extLst>
              <a:ext uri="{FF2B5EF4-FFF2-40B4-BE49-F238E27FC236}">
                <a16:creationId xmlns:a16="http://schemas.microsoft.com/office/drawing/2014/main" id="{9DA18485-F6C6-45A1-B31A-A1F45D79F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450" y="6024372"/>
            <a:ext cx="85462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26" name="Rounded Rectangle 45">
            <a:extLst>
              <a:ext uri="{FF2B5EF4-FFF2-40B4-BE49-F238E27FC236}">
                <a16:creationId xmlns:a16="http://schemas.microsoft.com/office/drawing/2014/main" id="{FDCC33ED-34BD-4839-9008-EF763588EBD2}"/>
              </a:ext>
            </a:extLst>
          </p:cNvPr>
          <p:cNvSpPr/>
          <p:nvPr/>
        </p:nvSpPr>
        <p:spPr>
          <a:xfrm>
            <a:off x="4936812" y="47289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>
            <a:off x="1237265" y="6252972"/>
            <a:ext cx="204710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5" y="5186172"/>
            <a:ext cx="3391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067C24A3-AB93-483C-8256-6DF19CC05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3814572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85FA6F32-F1DE-453C-8DDB-30AD842B0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4195572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id="{AAAA3AEC-3AB2-4BDB-8B02-CAB515B6CD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3944" y="4644834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3E6BCC00-E873-4202-A61A-7B02D6EEF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3741547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A98FB157-78F7-4451-A574-32698A84A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125722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AE65C159-6FB1-41F7-9E78-69C1E4F968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559110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F2541F37-F113-471C-ABA4-FE0C63802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847" y="358597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4" name="Text Box 41">
            <a:extLst>
              <a:ext uri="{FF2B5EF4-FFF2-40B4-BE49-F238E27FC236}">
                <a16:creationId xmlns:a16="http://schemas.microsoft.com/office/drawing/2014/main" id="{242A6DAD-043A-4934-BF7E-F7D3A684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39860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78369993-3842-4F60-92E0-3C9A5D31D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44432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6" name="Text Box 23">
            <a:extLst>
              <a:ext uri="{FF2B5EF4-FFF2-40B4-BE49-F238E27FC236}">
                <a16:creationId xmlns:a16="http://schemas.microsoft.com/office/drawing/2014/main" id="{F5E4F2CB-735D-49B6-899E-0F0158065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295" y="5436997"/>
            <a:ext cx="99097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8" name="Line 32">
            <a:extLst>
              <a:ext uri="{FF2B5EF4-FFF2-40B4-BE49-F238E27FC236}">
                <a16:creationId xmlns:a16="http://schemas.microsoft.com/office/drawing/2014/main" id="{A9FE80A9-40CE-483F-8B7F-294439EE6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2" y="3701861"/>
            <a:ext cx="7620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9" name="Line 33">
            <a:extLst>
              <a:ext uri="{FF2B5EF4-FFF2-40B4-BE49-F238E27FC236}">
                <a16:creationId xmlns:a16="http://schemas.microsoft.com/office/drawing/2014/main" id="{4C8420A0-2EC7-42AB-81B6-4EBC414DE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2071" y="404317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0" name="Line 34">
            <a:extLst>
              <a:ext uri="{FF2B5EF4-FFF2-40B4-BE49-F238E27FC236}">
                <a16:creationId xmlns:a16="http://schemas.microsoft.com/office/drawing/2014/main" id="{9679FEAB-1FAA-4231-B497-D92C05564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0071" y="4957572"/>
            <a:ext cx="76200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1" name="Line 35">
            <a:extLst>
              <a:ext uri="{FF2B5EF4-FFF2-40B4-BE49-F238E27FC236}">
                <a16:creationId xmlns:a16="http://schemas.microsoft.com/office/drawing/2014/main" id="{151F2AD3-7E70-4735-A25B-E4EFBD6009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662297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2" name="Line 36">
            <a:extLst>
              <a:ext uri="{FF2B5EF4-FFF2-40B4-BE49-F238E27FC236}">
                <a16:creationId xmlns:a16="http://schemas.microsoft.com/office/drawing/2014/main" id="{55377F68-B118-45E7-B8AC-CEFD32CC1A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470210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" name="Line 37">
            <a:extLst>
              <a:ext uri="{FF2B5EF4-FFF2-40B4-BE49-F238E27FC236}">
                <a16:creationId xmlns:a16="http://schemas.microsoft.com/office/drawing/2014/main" id="{7D5BC88A-8E21-4D61-AA7F-B271E0EE7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1" y="4240022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" name="Line 38">
            <a:extLst>
              <a:ext uri="{FF2B5EF4-FFF2-40B4-BE49-F238E27FC236}">
                <a16:creationId xmlns:a16="http://schemas.microsoft.com/office/drawing/2014/main" id="{74AB081D-B4B7-43E8-88BC-78CFC67857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071" y="3701860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" name="Line 41">
            <a:extLst>
              <a:ext uri="{FF2B5EF4-FFF2-40B4-BE49-F238E27FC236}">
                <a16:creationId xmlns:a16="http://schemas.microsoft.com/office/drawing/2014/main" id="{441F9793-F93B-4025-B968-13AC371471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9334" y="3585972"/>
            <a:ext cx="7938" cy="3079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56" name="Text Box 44">
            <a:extLst>
              <a:ext uri="{FF2B5EF4-FFF2-40B4-BE49-F238E27FC236}">
                <a16:creationId xmlns:a16="http://schemas.microsoft.com/office/drawing/2014/main" id="{184C5DEE-F0E5-4625-A1C3-18C24BF7F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246" y="4558409"/>
            <a:ext cx="596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ALU</a:t>
            </a:r>
          </a:p>
          <a:p>
            <a:pPr algn="r"/>
            <a:r>
              <a:rPr lang="en-US" sz="1000" b="1" dirty="0">
                <a:latin typeface="Verdana" pitchFamily="34" charset="0"/>
              </a:rPr>
              <a:t>result</a:t>
            </a:r>
          </a:p>
        </p:txBody>
      </p:sp>
      <p:sp>
        <p:nvSpPr>
          <p:cNvPr id="57" name="Text Box 45">
            <a:extLst>
              <a:ext uri="{FF2B5EF4-FFF2-40B4-BE49-F238E27FC236}">
                <a16:creationId xmlns:a16="http://schemas.microsoft.com/office/drawing/2014/main" id="{2C93280C-9B8B-4677-ABB8-FDDF4C8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2" y="4271772"/>
            <a:ext cx="5238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58" name="Text Box 46">
            <a:extLst>
              <a:ext uri="{FF2B5EF4-FFF2-40B4-BE49-F238E27FC236}">
                <a16:creationId xmlns:a16="http://schemas.microsoft.com/office/drawing/2014/main" id="{78EBACD2-C39E-4053-9630-88E270C70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420" y="3308973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59" name="Line 47">
            <a:extLst>
              <a:ext uri="{FF2B5EF4-FFF2-40B4-BE49-F238E27FC236}">
                <a16:creationId xmlns:a16="http://schemas.microsoft.com/office/drawing/2014/main" id="{43C413D6-ACD2-463B-86E2-7A77A3F48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446" y="3741547"/>
            <a:ext cx="230188" cy="777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60" name="Text Box 48">
            <a:extLst>
              <a:ext uri="{FF2B5EF4-FFF2-40B4-BE49-F238E27FC236}">
                <a16:creationId xmlns:a16="http://schemas.microsoft.com/office/drawing/2014/main" id="{820F0684-61E2-4707-907A-068C63E79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1" y="3522472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660066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ACEC6F76-4BA5-4470-A2A1-DB4AED2B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969" y="4491906"/>
            <a:ext cx="1175657" cy="1524000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Line 53">
            <a:extLst>
              <a:ext uri="{FF2B5EF4-FFF2-40B4-BE49-F238E27FC236}">
                <a16:creationId xmlns:a16="http://schemas.microsoft.com/office/drawing/2014/main" id="{2C893798-8507-4711-A89C-68BDF0BD3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2272" y="5643372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3" name="Text Box 55">
            <a:extLst>
              <a:ext uri="{FF2B5EF4-FFF2-40B4-BE49-F238E27FC236}">
                <a16:creationId xmlns:a16="http://schemas.microsoft.com/office/drawing/2014/main" id="{CBB6616D-1A6B-4C55-998C-D039F40E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124" y="4957572"/>
            <a:ext cx="8787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Data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64" name="Text Box 56">
            <a:extLst>
              <a:ext uri="{FF2B5EF4-FFF2-40B4-BE49-F238E27FC236}">
                <a16:creationId xmlns:a16="http://schemas.microsoft.com/office/drawing/2014/main" id="{FF8BF95B-F833-4BC5-82A5-997C966A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0969" y="4642719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sp>
        <p:nvSpPr>
          <p:cNvPr id="65" name="Text Box 57">
            <a:extLst>
              <a:ext uri="{FF2B5EF4-FFF2-40B4-BE49-F238E27FC236}">
                <a16:creationId xmlns:a16="http://schemas.microsoft.com/office/drawing/2014/main" id="{56CD3ECB-2F41-4EB5-8EA4-73AD36C5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6363" y="5398897"/>
            <a:ext cx="450669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 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66" name="Text Box 59">
            <a:extLst>
              <a:ext uri="{FF2B5EF4-FFF2-40B4-BE49-F238E27FC236}">
                <a16:creationId xmlns:a16="http://schemas.microsoft.com/office/drawing/2014/main" id="{7F14F5BC-03DE-4936-83EF-EA380150A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072" y="5627497"/>
            <a:ext cx="47638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Write </a:t>
            </a:r>
          </a:p>
          <a:p>
            <a:r>
              <a:rPr lang="en-US" sz="1000" b="1" dirty="0">
                <a:latin typeface="Verdana" pitchFamily="34" charset="0"/>
              </a:rPr>
              <a:t>Data</a:t>
            </a:r>
          </a:p>
        </p:txBody>
      </p:sp>
      <p:sp>
        <p:nvSpPr>
          <p:cNvPr id="67" name="Line 61">
            <a:extLst>
              <a:ext uri="{FF2B5EF4-FFF2-40B4-BE49-F238E27FC236}">
                <a16:creationId xmlns:a16="http://schemas.microsoft.com/office/drawing/2014/main" id="{5239DE6C-78E4-4262-A3D7-814816225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7178" y="4263305"/>
            <a:ext cx="0" cy="22778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8" name="Text Box 63">
            <a:extLst>
              <a:ext uri="{FF2B5EF4-FFF2-40B4-BE49-F238E27FC236}">
                <a16:creationId xmlns:a16="http://schemas.microsoft.com/office/drawing/2014/main" id="{FB390582-7605-43CF-9319-AA5FAB56D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813" y="3994827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cxnSp>
        <p:nvCxnSpPr>
          <p:cNvPr id="69" name="Elbow Connector 92">
            <a:extLst>
              <a:ext uri="{FF2B5EF4-FFF2-40B4-BE49-F238E27FC236}">
                <a16:creationId xmlns:a16="http://schemas.microsoft.com/office/drawing/2014/main" id="{549C3B18-E459-4DDE-A70A-899494435B68}"/>
              </a:ext>
            </a:extLst>
          </p:cNvPr>
          <p:cNvCxnSpPr/>
          <p:nvPr/>
        </p:nvCxnSpPr>
        <p:spPr>
          <a:xfrm>
            <a:off x="4701872" y="4881372"/>
            <a:ext cx="2057400" cy="990600"/>
          </a:xfrm>
          <a:prstGeom prst="bentConnector3">
            <a:avLst>
              <a:gd name="adj1" fmla="val -617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C61F50-D1B3-4DFF-BCCC-5AB833F10F81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302071" y="4764956"/>
            <a:ext cx="42889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122">
            <a:extLst>
              <a:ext uri="{FF2B5EF4-FFF2-40B4-BE49-F238E27FC236}">
                <a16:creationId xmlns:a16="http://schemas.microsoft.com/office/drawing/2014/main" id="{7109E9A9-3A43-48BB-BAA7-2DC0876DD381}"/>
              </a:ext>
            </a:extLst>
          </p:cNvPr>
          <p:cNvCxnSpPr/>
          <p:nvPr/>
        </p:nvCxnSpPr>
        <p:spPr>
          <a:xfrm>
            <a:off x="6454472" y="4771307"/>
            <a:ext cx="1905000" cy="1405465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100">
            <a:extLst>
              <a:ext uri="{FF2B5EF4-FFF2-40B4-BE49-F238E27FC236}">
                <a16:creationId xmlns:a16="http://schemas.microsoft.com/office/drawing/2014/main" id="{75C73DDC-7681-4D86-AD35-D510BD72B343}"/>
              </a:ext>
            </a:extLst>
          </p:cNvPr>
          <p:cNvCxnSpPr>
            <a:stCxn id="137" idx="3"/>
            <a:endCxn id="36" idx="1"/>
          </p:cNvCxnSpPr>
          <p:nvPr/>
        </p:nvCxnSpPr>
        <p:spPr>
          <a:xfrm flipH="1" flipV="1">
            <a:off x="3035894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3030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Line 28">
            <a:extLst>
              <a:ext uri="{FF2B5EF4-FFF2-40B4-BE49-F238E27FC236}">
                <a16:creationId xmlns:a16="http://schemas.microsoft.com/office/drawing/2014/main" id="{7ED00514-3547-4FF3-9DF3-554CD66F2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9072" y="2442972"/>
            <a:ext cx="91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0" name="Rectangle 152">
            <a:extLst>
              <a:ext uri="{FF2B5EF4-FFF2-40B4-BE49-F238E27FC236}">
                <a16:creationId xmlns:a16="http://schemas.microsoft.com/office/drawing/2014/main" id="{BB47381E-ADFF-4BD4-8D2E-522ACA184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909" y="1299972"/>
            <a:ext cx="4572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r>
              <a:rPr lang="en-US" sz="1400" b="1" dirty="0"/>
              <a:t>PC</a:t>
            </a:r>
          </a:p>
        </p:txBody>
      </p:sp>
      <p:sp>
        <p:nvSpPr>
          <p:cNvPr id="91" name="Line 155">
            <a:extLst>
              <a:ext uri="{FF2B5EF4-FFF2-40B4-BE49-F238E27FC236}">
                <a16:creationId xmlns:a16="http://schemas.microsoft.com/office/drawing/2014/main" id="{39FF5453-7BAF-4A43-B63F-2E37C562C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365060"/>
            <a:ext cx="569912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2" name="Line 156">
            <a:extLst>
              <a:ext uri="{FF2B5EF4-FFF2-40B4-BE49-F238E27FC236}">
                <a16:creationId xmlns:a16="http://schemas.microsoft.com/office/drawing/2014/main" id="{5B3C861E-6674-4FFB-967B-488FBD3B8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8872" y="154127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3" name="Line 157">
            <a:extLst>
              <a:ext uri="{FF2B5EF4-FFF2-40B4-BE49-F238E27FC236}">
                <a16:creationId xmlns:a16="http://schemas.microsoft.com/office/drawing/2014/main" id="{D4EF0A34-F8E6-4785-A705-CA4D64B9CF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8959" y="1846072"/>
            <a:ext cx="569912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4" name="Line 158">
            <a:extLst>
              <a:ext uri="{FF2B5EF4-FFF2-40B4-BE49-F238E27FC236}">
                <a16:creationId xmlns:a16="http://schemas.microsoft.com/office/drawing/2014/main" id="{0C8E82A6-C3D7-4FC9-A7FF-03A6A1C8D5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766697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5" name="Line 159">
            <a:extLst>
              <a:ext uri="{FF2B5EF4-FFF2-40B4-BE49-F238E27FC236}">
                <a16:creationId xmlns:a16="http://schemas.microsoft.com/office/drawing/2014/main" id="{B3B8D9A2-A0EC-4C11-A242-FECCCFE86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685735"/>
            <a:ext cx="74612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6" name="Line 160">
            <a:extLst>
              <a:ext uri="{FF2B5EF4-FFF2-40B4-BE49-F238E27FC236}">
                <a16:creationId xmlns:a16="http://schemas.microsoft.com/office/drawing/2014/main" id="{9B68C7B3-0D63-417C-A9EF-10CAFD981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590485"/>
            <a:ext cx="74612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7" name="Line 161">
            <a:extLst>
              <a:ext uri="{FF2B5EF4-FFF2-40B4-BE49-F238E27FC236}">
                <a16:creationId xmlns:a16="http://schemas.microsoft.com/office/drawing/2014/main" id="{339E8EA5-590E-48AA-8599-3D15CCD770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365060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8" name="Text Box 162">
            <a:extLst>
              <a:ext uri="{FF2B5EF4-FFF2-40B4-BE49-F238E27FC236}">
                <a16:creationId xmlns:a16="http://schemas.microsoft.com/office/drawing/2014/main" id="{D57B2851-7AEC-4439-A633-25064AEC3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659" y="1528572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99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434" y="1854010"/>
            <a:ext cx="2651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0" name="Text Box 167">
            <a:extLst>
              <a:ext uri="{FF2B5EF4-FFF2-40B4-BE49-F238E27FC236}">
                <a16:creationId xmlns:a16="http://schemas.microsoft.com/office/drawing/2014/main" id="{CF66DE7A-DAB4-42F2-A662-6CA4719A4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297" y="1708773"/>
            <a:ext cx="20161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101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1107" y="1440870"/>
            <a:ext cx="576983" cy="1150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02" name="Straight Arrow Connector 136">
            <a:extLst>
              <a:ext uri="{FF2B5EF4-FFF2-40B4-BE49-F238E27FC236}">
                <a16:creationId xmlns:a16="http://schemas.microsoft.com/office/drawing/2014/main" id="{8FDF6928-8EC6-4546-A8AA-D567DBEFAF49}"/>
              </a:ext>
            </a:extLst>
          </p:cNvPr>
          <p:cNvCxnSpPr/>
          <p:nvPr/>
        </p:nvCxnSpPr>
        <p:spPr>
          <a:xfrm>
            <a:off x="4549472" y="1680972"/>
            <a:ext cx="1522413" cy="351365"/>
          </a:xfrm>
          <a:prstGeom prst="bentConnector3">
            <a:avLst>
              <a:gd name="adj1" fmla="val 504"/>
            </a:avLst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03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4" name="Line 28">
            <a:extLst>
              <a:ext uri="{FF2B5EF4-FFF2-40B4-BE49-F238E27FC236}">
                <a16:creationId xmlns:a16="http://schemas.microsoft.com/office/drawing/2014/main" id="{7F17B83A-7E91-4F14-8ACF-0470B08AB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072" y="2214372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6" name="Line 176">
            <a:extLst>
              <a:ext uri="{FF2B5EF4-FFF2-40B4-BE49-F238E27FC236}">
                <a16:creationId xmlns:a16="http://schemas.microsoft.com/office/drawing/2014/main" id="{5BAEAA2B-11BA-40CF-A370-35437FBEB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1909572"/>
            <a:ext cx="57150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7" name="Line 177">
            <a:extLst>
              <a:ext uri="{FF2B5EF4-FFF2-40B4-BE49-F238E27FC236}">
                <a16:creationId xmlns:a16="http://schemas.microsoft.com/office/drawing/2014/main" id="{42DB8C86-76A8-41C0-A00C-F6AC735C9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4972" y="208578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8" name="Line 178">
            <a:extLst>
              <a:ext uri="{FF2B5EF4-FFF2-40B4-BE49-F238E27FC236}">
                <a16:creationId xmlns:a16="http://schemas.microsoft.com/office/drawing/2014/main" id="{6D90862B-B9C3-444B-98A1-FB5A249920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73472" y="2390584"/>
            <a:ext cx="5715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9" name="Line 179">
            <a:extLst>
              <a:ext uri="{FF2B5EF4-FFF2-40B4-BE49-F238E27FC236}">
                <a16:creationId xmlns:a16="http://schemas.microsoft.com/office/drawing/2014/main" id="{F200A1B4-D23A-465E-B7DA-513AA2FB3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311209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0" name="Line 180">
            <a:extLst>
              <a:ext uri="{FF2B5EF4-FFF2-40B4-BE49-F238E27FC236}">
                <a16:creationId xmlns:a16="http://schemas.microsoft.com/office/drawing/2014/main" id="{8762A6D0-1839-4BE4-BE05-2E30AB763B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230247"/>
            <a:ext cx="76200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1" name="Line 181">
            <a:extLst>
              <a:ext uri="{FF2B5EF4-FFF2-40B4-BE49-F238E27FC236}">
                <a16:creationId xmlns:a16="http://schemas.microsoft.com/office/drawing/2014/main" id="{B4D35242-3AEF-42F7-BB91-357455752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2134997"/>
            <a:ext cx="762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2" name="Line 182">
            <a:extLst>
              <a:ext uri="{FF2B5EF4-FFF2-40B4-BE49-F238E27FC236}">
                <a16:creationId xmlns:a16="http://schemas.microsoft.com/office/drawing/2014/main" id="{6E6288A9-C6B0-4A69-B6BD-CADF3A219F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1909572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3" name="Text Box 183">
            <a:extLst>
              <a:ext uri="{FF2B5EF4-FFF2-40B4-BE49-F238E27FC236}">
                <a16:creationId xmlns:a16="http://schemas.microsoft.com/office/drawing/2014/main" id="{9CCB2BF9-BDBB-4111-B4A7-323E61410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034" y="2076259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114" name="Rounded Rectangle 102">
            <a:extLst>
              <a:ext uri="{FF2B5EF4-FFF2-40B4-BE49-F238E27FC236}">
                <a16:creationId xmlns:a16="http://schemas.microsoft.com/office/drawing/2014/main" id="{4FE57BB6-7CE3-4A9D-B8F4-E30011C1E6A0}"/>
              </a:ext>
            </a:extLst>
          </p:cNvPr>
          <p:cNvSpPr/>
          <p:nvPr/>
        </p:nvSpPr>
        <p:spPr>
          <a:xfrm>
            <a:off x="7064072" y="1528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15" name="Text Box 319">
            <a:extLst>
              <a:ext uri="{FF2B5EF4-FFF2-40B4-BE49-F238E27FC236}">
                <a16:creationId xmlns:a16="http://schemas.microsoft.com/office/drawing/2014/main" id="{6E1E6FEA-4C82-46DF-AD88-AFB482FF8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161" y="2671572"/>
            <a:ext cx="683199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PCSrc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16" name="Line 16">
            <a:extLst>
              <a:ext uri="{FF2B5EF4-FFF2-40B4-BE49-F238E27FC236}">
                <a16:creationId xmlns:a16="http://schemas.microsoft.com/office/drawing/2014/main" id="{55E94B85-6D22-435A-AFEC-CA82A4CEE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6143" y="2442972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17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472D344-E34A-4AAC-B9FF-5C63AD10AF86}"/>
              </a:ext>
            </a:extLst>
          </p:cNvPr>
          <p:cNvCxnSpPr/>
          <p:nvPr/>
        </p:nvCxnSpPr>
        <p:spPr>
          <a:xfrm flipV="1">
            <a:off x="4549472" y="2671572"/>
            <a:ext cx="0" cy="2819400"/>
          </a:xfrm>
          <a:prstGeom prst="line">
            <a:avLst/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Box 55">
            <a:extLst>
              <a:ext uri="{FF2B5EF4-FFF2-40B4-BE49-F238E27FC236}">
                <a16:creationId xmlns:a16="http://schemas.microsoft.com/office/drawing/2014/main" id="{1C0E4219-B7D3-483D-BC49-D2FAB0E63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99" y="1260355"/>
            <a:ext cx="11528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Instruction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121" name="Line 42">
            <a:extLst>
              <a:ext uri="{FF2B5EF4-FFF2-40B4-BE49-F238E27FC236}">
                <a16:creationId xmlns:a16="http://schemas.microsoft.com/office/drawing/2014/main" id="{7B9DB152-8E81-4634-A53D-8622DC43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2073" y="4195571"/>
            <a:ext cx="228600" cy="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" name="Text Box 49">
            <a:extLst>
              <a:ext uri="{FF2B5EF4-FFF2-40B4-BE49-F238E27FC236}">
                <a16:creationId xmlns:a16="http://schemas.microsoft.com/office/drawing/2014/main" id="{A6C68BE8-9E82-443A-9255-19390B448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984" y="4025709"/>
            <a:ext cx="801688" cy="24606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is0?</a:t>
            </a:r>
          </a:p>
        </p:txBody>
      </p:sp>
      <p:sp>
        <p:nvSpPr>
          <p:cNvPr id="123" name="Text Box 56">
            <a:extLst>
              <a:ext uri="{FF2B5EF4-FFF2-40B4-BE49-F238E27FC236}">
                <a16:creationId xmlns:a16="http://schemas.microsoft.com/office/drawing/2014/main" id="{47341089-D752-4061-80C5-E33F8E0F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717" y="2290572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cxnSp>
        <p:nvCxnSpPr>
          <p:cNvPr id="124" name="Straight Arrow Connector 136">
            <a:extLst>
              <a:ext uri="{FF2B5EF4-FFF2-40B4-BE49-F238E27FC236}">
                <a16:creationId xmlns:a16="http://schemas.microsoft.com/office/drawing/2014/main" id="{1603E52D-F608-4B7F-8459-D33D90668868}"/>
              </a:ext>
            </a:extLst>
          </p:cNvPr>
          <p:cNvCxnSpPr>
            <a:cxnSpLocks/>
          </p:cNvCxnSpPr>
          <p:nvPr/>
        </p:nvCxnSpPr>
        <p:spPr>
          <a:xfrm rot="5400000">
            <a:off x="1613391" y="1513490"/>
            <a:ext cx="960438" cy="838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25" name="Text Box 56">
            <a:extLst>
              <a:ext uri="{FF2B5EF4-FFF2-40B4-BE49-F238E27FC236}">
                <a16:creationId xmlns:a16="http://schemas.microsoft.com/office/drawing/2014/main" id="{BADC2C51-495F-4774-8E7B-BCB0B3CE5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20" y="1819004"/>
            <a:ext cx="9909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Instruction</a:t>
            </a:r>
          </a:p>
        </p:txBody>
      </p:sp>
      <p:cxnSp>
        <p:nvCxnSpPr>
          <p:cNvPr id="126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9171" y="1942115"/>
            <a:ext cx="12700" cy="2524839"/>
          </a:xfrm>
          <a:prstGeom prst="bentConnector3">
            <a:avLst>
              <a:gd name="adj1" fmla="val 25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8" name="Text Box 319">
            <a:extLst>
              <a:ext uri="{FF2B5EF4-FFF2-40B4-BE49-F238E27FC236}">
                <a16:creationId xmlns:a16="http://schemas.microsoft.com/office/drawing/2014/main" id="{0F586651-9B60-43A9-9866-57270AF4B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441" y="5567172"/>
            <a:ext cx="80502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RegDst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29" name="Line 16">
            <a:extLst>
              <a:ext uri="{FF2B5EF4-FFF2-40B4-BE49-F238E27FC236}">
                <a16:creationId xmlns:a16="http://schemas.microsoft.com/office/drawing/2014/main" id="{C46B9607-A3CF-40C0-A8FC-51F71F8868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672" y="5490972"/>
            <a:ext cx="0" cy="152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Line 60">
            <a:extLst>
              <a:ext uri="{FF2B5EF4-FFF2-40B4-BE49-F238E27FC236}">
                <a16:creationId xmlns:a16="http://schemas.microsoft.com/office/drawing/2014/main" id="{DAA80261-FB0C-4D35-9C80-277E1032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8872" y="6015906"/>
            <a:ext cx="0" cy="30480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1" name="Text Box 62">
            <a:extLst>
              <a:ext uri="{FF2B5EF4-FFF2-40B4-BE49-F238E27FC236}">
                <a16:creationId xmlns:a16="http://schemas.microsoft.com/office/drawing/2014/main" id="{942439A3-E10E-4DE9-936F-91AD9E2CE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472" y="6252972"/>
            <a:ext cx="10294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MemRead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2" name="Text Box 319">
            <a:extLst>
              <a:ext uri="{FF2B5EF4-FFF2-40B4-BE49-F238E27FC236}">
                <a16:creationId xmlns:a16="http://schemas.microsoft.com/office/drawing/2014/main" id="{4CAF7716-5999-40A5-B6D4-4E46B95D3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647" y="4375773"/>
            <a:ext cx="80342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3" name="Line 16">
            <a:extLst>
              <a:ext uri="{FF2B5EF4-FFF2-40B4-BE49-F238E27FC236}">
                <a16:creationId xmlns:a16="http://schemas.microsoft.com/office/drawing/2014/main" id="{0FD65F83-06FB-498D-A346-9D401A8E7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872" y="4576572"/>
            <a:ext cx="0" cy="19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5" name="Text Box 319">
            <a:extLst>
              <a:ext uri="{FF2B5EF4-FFF2-40B4-BE49-F238E27FC236}">
                <a16:creationId xmlns:a16="http://schemas.microsoft.com/office/drawing/2014/main" id="{DC681D0E-EF66-4CD3-97D1-FD0AA5D0C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1110" y="4966948"/>
            <a:ext cx="113685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MemToReg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6" name="Line 16">
            <a:extLst>
              <a:ext uri="{FF2B5EF4-FFF2-40B4-BE49-F238E27FC236}">
                <a16:creationId xmlns:a16="http://schemas.microsoft.com/office/drawing/2014/main" id="{AF34729E-D78C-4DAC-86E4-4682DCFFB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4620" y="5246554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" name="Rounded Rectangle 125">
            <a:extLst>
              <a:ext uri="{FF2B5EF4-FFF2-40B4-BE49-F238E27FC236}">
                <a16:creationId xmlns:a16="http://schemas.microsoft.com/office/drawing/2014/main" id="{3EBC4193-D2E0-4FAC-ACAD-214BCF37E84D}"/>
              </a:ext>
            </a:extLst>
          </p:cNvPr>
          <p:cNvSpPr/>
          <p:nvPr/>
        </p:nvSpPr>
        <p:spPr>
          <a:xfrm>
            <a:off x="8359472" y="54147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142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4999" y="1942115"/>
            <a:ext cx="12700" cy="2524839"/>
          </a:xfrm>
          <a:prstGeom prst="bentConnector3">
            <a:avLst>
              <a:gd name="adj1" fmla="val 2550000"/>
            </a:avLst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1" y="3890772"/>
            <a:ext cx="13716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AB6EE2B6-7C9E-47B8-8610-EAE3089B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511" y="3585973"/>
            <a:ext cx="1129733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E2F8D9BD-153D-406A-B3D7-B62B2182F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3720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RR1</a:t>
            </a: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80CA3067-9A2D-422E-91FC-AB9890688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101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RR2</a:t>
            </a: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C8DF64B5-C0A2-4A29-9AEC-5BE7EBFC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500372"/>
            <a:ext cx="32756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</a:t>
            </a:r>
          </a:p>
        </p:txBody>
      </p:sp>
      <p:sp>
        <p:nvSpPr>
          <p:cNvPr id="36" name="Text Box 20">
            <a:extLst>
              <a:ext uri="{FF2B5EF4-FFF2-40B4-BE49-F238E27FC236}">
                <a16:creationId xmlns:a16="http://schemas.microsoft.com/office/drawing/2014/main" id="{85E95618-5B42-495D-9914-239D52A32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4" y="5016151"/>
            <a:ext cx="5991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WD</a:t>
            </a:r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29E30E8C-9659-4D45-BC42-FA9C256DE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3738372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RD1</a:t>
            </a:r>
          </a:p>
        </p:txBody>
      </p:sp>
      <p:sp>
        <p:nvSpPr>
          <p:cNvPr id="38" name="Text Box 22">
            <a:extLst>
              <a:ext uri="{FF2B5EF4-FFF2-40B4-BE49-F238E27FC236}">
                <a16:creationId xmlns:a16="http://schemas.microsoft.com/office/drawing/2014/main" id="{B6927DFB-B405-43FF-A3B9-3E8F5C650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4787551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RD2</a:t>
            </a:r>
          </a:p>
        </p:txBody>
      </p:sp>
      <p:sp>
        <p:nvSpPr>
          <p:cNvPr id="39" name="Text Box 36">
            <a:extLst>
              <a:ext uri="{FF2B5EF4-FFF2-40B4-BE49-F238E27FC236}">
                <a16:creationId xmlns:a16="http://schemas.microsoft.com/office/drawing/2014/main" id="{F3A1524E-F11C-448B-8F5A-615828039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4251" y="4271772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127" name="Left Bracket 126">
            <a:extLst>
              <a:ext uri="{FF2B5EF4-FFF2-40B4-BE49-F238E27FC236}">
                <a16:creationId xmlns:a16="http://schemas.microsoft.com/office/drawing/2014/main" id="{F658C2B5-7B6D-4562-8144-F8DFCB1DD3F6}"/>
              </a:ext>
            </a:extLst>
          </p:cNvPr>
          <p:cNvSpPr/>
          <p:nvPr/>
        </p:nvSpPr>
        <p:spPr>
          <a:xfrm>
            <a:off x="510872" y="2671572"/>
            <a:ext cx="76200" cy="403860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4" y="5186931"/>
            <a:ext cx="33911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6CE78BF-E25E-44C2-ADAB-8BFD241966C7}"/>
              </a:ext>
            </a:extLst>
          </p:cNvPr>
          <p:cNvSpPr/>
          <p:nvPr/>
        </p:nvSpPr>
        <p:spPr>
          <a:xfrm>
            <a:off x="3808611" y="2151510"/>
            <a:ext cx="1414455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Shift 2-bit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76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3561" y="1854010"/>
            <a:ext cx="26511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77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9234" y="1440870"/>
            <a:ext cx="576983" cy="1150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85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Content Placeholder 2"/>
          <p:cNvSpPr>
            <a:spLocks noGrp="1"/>
          </p:cNvSpPr>
          <p:nvPr>
            <p:ph idx="1"/>
          </p:nvPr>
        </p:nvSpPr>
        <p:spPr>
          <a:xfrm>
            <a:off x="457200" y="442533"/>
            <a:ext cx="8130746" cy="725678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Assume </a:t>
            </a:r>
            <a:r>
              <a:rPr lang="en-US" sz="2800" dirty="0" smtClean="0">
                <a:latin typeface="Consolas" panose="020B0609020204030204" pitchFamily="49" charset="0"/>
              </a:rPr>
              <a:t>$16 != $0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7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53847C8-B259-4734-B9F8-CBA7DF64BC7E}"/>
              </a:ext>
            </a:extLst>
          </p:cNvPr>
          <p:cNvSpPr/>
          <p:nvPr/>
        </p:nvSpPr>
        <p:spPr>
          <a:xfrm>
            <a:off x="3005862" y="5948172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Sign Extend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155" name="Elbow Connector 100">
            <a:extLst>
              <a:ext uri="{FF2B5EF4-FFF2-40B4-BE49-F238E27FC236}">
                <a16:creationId xmlns:a16="http://schemas.microsoft.com/office/drawing/2014/main" id="{75C73DDC-7681-4D86-AD35-D510BD72B343}"/>
              </a:ext>
            </a:extLst>
          </p:cNvPr>
          <p:cNvCxnSpPr>
            <a:stCxn id="137" idx="3"/>
            <a:endCxn id="36" idx="1"/>
          </p:cNvCxnSpPr>
          <p:nvPr/>
        </p:nvCxnSpPr>
        <p:spPr>
          <a:xfrm flipH="1" flipV="1">
            <a:off x="3035894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2898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86" name="Group 91">
            <a:extLst>
              <a:ext uri="{FF2B5EF4-FFF2-40B4-BE49-F238E27FC236}">
                <a16:creationId xmlns:a16="http://schemas.microsoft.com/office/drawing/2014/main" id="{FDD13120-9D1C-4830-8060-3203EB1CC90B}"/>
              </a:ext>
            </a:extLst>
          </p:cNvPr>
          <p:cNvGrpSpPr/>
          <p:nvPr/>
        </p:nvGrpSpPr>
        <p:grpSpPr>
          <a:xfrm rot="5400000">
            <a:off x="-1317928" y="4499232"/>
            <a:ext cx="4114800" cy="457200"/>
            <a:chOff x="457200" y="3429000"/>
            <a:chExt cx="8229600" cy="457200"/>
          </a:xfrm>
          <a:noFill/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DB3533A7-D6A4-4DAB-A770-F84AECD0EBBE}"/>
                </a:ext>
              </a:extLst>
            </p:cNvPr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31:26</a:t>
              </a:r>
              <a:endParaRPr lang="en-SG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E8D6519-E15A-43AA-8977-5CB43160F115}"/>
                </a:ext>
              </a:extLst>
            </p:cNvPr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25:21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BF6D5A76-2EF4-40EB-84B6-3F0BABC3AB60}"/>
                </a:ext>
              </a:extLst>
            </p:cNvPr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20:16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0D207BB-5ADB-49BD-8EAE-2DE496E383C9}"/>
                </a:ext>
              </a:extLst>
            </p:cNvPr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rd</a:t>
              </a:r>
            </a:p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15:11</a:t>
              </a:r>
              <a:endParaRPr lang="en-SG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4F4CEFE9-31C9-408B-9884-24D9A7824379}"/>
                </a:ext>
              </a:extLst>
            </p:cNvPr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shamt</a:t>
              </a:r>
              <a:endPara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10:6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419B3406-94E1-4037-8AFE-844B5EF04AC4}"/>
                </a:ext>
              </a:extLst>
            </p:cNvPr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funct</a:t>
              </a:r>
              <a:endPara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4" name="Group 109">
            <a:extLst>
              <a:ext uri="{FF2B5EF4-FFF2-40B4-BE49-F238E27FC236}">
                <a16:creationId xmlns:a16="http://schemas.microsoft.com/office/drawing/2014/main" id="{2139F562-8A65-45B2-A72C-B1C0E15B010C}"/>
              </a:ext>
            </a:extLst>
          </p:cNvPr>
          <p:cNvGrpSpPr/>
          <p:nvPr/>
        </p:nvGrpSpPr>
        <p:grpSpPr>
          <a:xfrm rot="5400000">
            <a:off x="-936928" y="4575432"/>
            <a:ext cx="4114800" cy="304800"/>
            <a:chOff x="457200" y="3429000"/>
            <a:chExt cx="8229600" cy="45720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6D273AC-3556-4C3C-8AEC-8170C47B2D87}"/>
                </a:ext>
              </a:extLst>
            </p:cNvPr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53002ACD-7960-40DB-98DD-70A9FB5B27FD}"/>
                </a:ext>
              </a:extLst>
            </p:cNvPr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94B0F8A2-4C5A-4B8B-B53D-30401D142D09}"/>
                </a:ext>
              </a:extLst>
            </p:cNvPr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65464BB4-01E5-4240-AD84-CCB96594EF52}"/>
                </a:ext>
              </a:extLst>
            </p:cNvPr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EB1B91B-8954-46E6-BEA2-993DD8A9EF2E}"/>
                </a:ext>
              </a:extLst>
            </p:cNvPr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28578308-0273-4711-896D-23F8845AD483}"/>
                </a:ext>
              </a:extLst>
            </p:cNvPr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100000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240901" y="3758271"/>
            <a:ext cx="1844070" cy="1371174"/>
            <a:chOff x="1240901" y="3758271"/>
            <a:chExt cx="1844070" cy="1371174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209" idx="0"/>
            </p:cNvCxnSpPr>
            <p:nvPr/>
          </p:nvCxnSpPr>
          <p:spPr>
            <a:xfrm>
              <a:off x="1240901" y="3758271"/>
              <a:ext cx="1300651" cy="57149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210" idx="0"/>
            </p:cNvCxnSpPr>
            <p:nvPr/>
          </p:nvCxnSpPr>
          <p:spPr>
            <a:xfrm flipV="1">
              <a:off x="1240901" y="4196420"/>
              <a:ext cx="1300651" cy="209551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09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815420"/>
              <a:ext cx="543419" cy="127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10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4196420"/>
              <a:ext cx="543419" cy="1587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6022A239-C940-4CC7-97C4-21820A65ADB5}"/>
                </a:ext>
              </a:extLst>
            </p:cNvPr>
            <p:cNvCxnSpPr>
              <a:endCxn id="217" idx="0"/>
            </p:cNvCxnSpPr>
            <p:nvPr/>
          </p:nvCxnSpPr>
          <p:spPr>
            <a:xfrm flipV="1">
              <a:off x="2486176" y="4652771"/>
              <a:ext cx="112001" cy="381001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17" name="Line 26">
              <a:extLst>
                <a:ext uri="{FF2B5EF4-FFF2-40B4-BE49-F238E27FC236}">
                  <a16:creationId xmlns:a16="http://schemas.microsoft.com/office/drawing/2014/main" id="{AAAA3AEC-3AB2-4BDB-8B02-CAB515B6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8177" y="4644834"/>
              <a:ext cx="477383" cy="793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950CA0A-C2DA-4F1B-9414-81249C72F899}"/>
                </a:ext>
              </a:extLst>
            </p:cNvPr>
            <p:cNvCxnSpPr/>
            <p:nvPr/>
          </p:nvCxnSpPr>
          <p:spPr>
            <a:xfrm>
              <a:off x="1262808" y="5129445"/>
              <a:ext cx="957532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20" name="Text Box 324">
            <a:extLst>
              <a:ext uri="{FF2B5EF4-FFF2-40B4-BE49-F238E27FC236}">
                <a16:creationId xmlns:a16="http://schemas.microsoft.com/office/drawing/2014/main" id="{0A28AF33-6516-4990-9155-E1FEDAD75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872" y="51099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221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0243" y="4881371"/>
            <a:ext cx="730228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6302071" y="4764956"/>
            <a:ext cx="2056416" cy="1411815"/>
            <a:chOff x="6302071" y="4764956"/>
            <a:chExt cx="2056416" cy="141181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302071" y="4764956"/>
              <a:ext cx="152401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2" name="Elbow Connector 122">
              <a:extLst>
                <a:ext uri="{FF2B5EF4-FFF2-40B4-BE49-F238E27FC236}">
                  <a16:creationId xmlns:a16="http://schemas.microsoft.com/office/drawing/2014/main" id="{7109E9A9-3A43-48BB-BAA7-2DC0876DD381}"/>
                </a:ext>
              </a:extLst>
            </p:cNvPr>
            <p:cNvCxnSpPr/>
            <p:nvPr/>
          </p:nvCxnSpPr>
          <p:spPr>
            <a:xfrm>
              <a:off x="6453487" y="4771306"/>
              <a:ext cx="1905000" cy="1405465"/>
            </a:xfrm>
            <a:prstGeom prst="bentConnector3">
              <a:avLst>
                <a:gd name="adj1" fmla="val -222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oval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23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944" y="3564567"/>
            <a:ext cx="36740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FF"/>
                </a:solidFill>
                <a:latin typeface="Verdana" pitchFamily="34" charset="0"/>
              </a:rPr>
              <a:t>$8</a:t>
            </a:r>
            <a:endParaRPr lang="en-US" sz="1000" b="1" dirty="0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224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258" y="3964432"/>
            <a:ext cx="458780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FF"/>
                </a:solidFill>
                <a:latin typeface="Verdana" pitchFamily="34" charset="0"/>
              </a:rPr>
              <a:t>$16</a:t>
            </a:r>
            <a:endParaRPr lang="en-US" sz="1000" b="1" dirty="0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225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944" y="4351515"/>
            <a:ext cx="36740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00FF"/>
                </a:solidFill>
                <a:latin typeface="Verdana" pitchFamily="34" charset="0"/>
              </a:rPr>
              <a:t>$8</a:t>
            </a:r>
            <a:endParaRPr lang="en-US" sz="1000" b="1" dirty="0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226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8062" y="3915749"/>
            <a:ext cx="69762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  <a:latin typeface="Verdana" pitchFamily="34" charset="0"/>
              </a:rPr>
              <a:t>R[$18]</a:t>
            </a:r>
            <a:endParaRPr lang="en-US" sz="1000" b="1" dirty="0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227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920" y="4907142"/>
            <a:ext cx="69762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  <a:latin typeface="Verdana" pitchFamily="34" charset="0"/>
              </a:rPr>
              <a:t>R[$16]</a:t>
            </a:r>
            <a:endParaRPr lang="en-US" sz="1000" b="1" dirty="0">
              <a:solidFill>
                <a:srgbClr val="0000FF"/>
              </a:solidFill>
              <a:latin typeface="Verdana" pitchFamily="34" charset="0"/>
            </a:endParaRPr>
          </a:p>
        </p:txBody>
      </p:sp>
      <p:sp>
        <p:nvSpPr>
          <p:cNvPr id="229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6074" y="4843271"/>
            <a:ext cx="1321196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0000FF"/>
                </a:solidFill>
                <a:latin typeface="Verdana" pitchFamily="34" charset="0"/>
              </a:rPr>
              <a:t>R[$18]+R[$16]</a:t>
            </a:r>
            <a:endParaRPr lang="en-US" sz="1000" b="1" dirty="0">
              <a:solidFill>
                <a:srgbClr val="0000FF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9373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6" grpId="0" animBg="1"/>
      <p:bldP spid="176" grpId="0" animBg="1"/>
      <p:bldP spid="177" grpId="0" animBg="1"/>
      <p:bldP spid="147" grpId="0" animBg="1"/>
      <p:bldP spid="221" grpId="0" animBg="1"/>
      <p:bldP spid="223" grpId="0"/>
      <p:bldP spid="224" grpId="0"/>
      <p:bldP spid="225" grpId="0"/>
      <p:bldP spid="226" grpId="0"/>
      <p:bldP spid="227" grpId="0"/>
      <p:bldP spid="2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</a:t>
            </a:r>
            <a:r>
              <a:rPr lang="en-SG" dirty="0" smtClean="0"/>
              <a:t>11a: </a:t>
            </a:r>
            <a:r>
              <a:rPr lang="en-SG" dirty="0"/>
              <a:t>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8610600" y="0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en-US" sz="20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17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EE99D2-0627-4465-BBDD-81FC317CCE83}"/>
              </a:ext>
            </a:extLst>
          </p:cNvPr>
          <p:cNvSpPr/>
          <p:nvPr/>
        </p:nvSpPr>
        <p:spPr>
          <a:xfrm>
            <a:off x="526112" y="1241303"/>
            <a:ext cx="1159509" cy="129374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798A176A-276C-4A8D-B9D3-2BFA7122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6316" y="5186172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2" y="3890772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0244" y="4881371"/>
            <a:ext cx="7302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8EA9B3-2EC5-4EF5-A37D-D4B872EF81B5}"/>
              </a:ext>
            </a:extLst>
          </p:cNvPr>
          <p:cNvCxnSpPr>
            <a:endCxn id="29" idx="0"/>
          </p:cNvCxnSpPr>
          <p:nvPr/>
        </p:nvCxnSpPr>
        <p:spPr>
          <a:xfrm>
            <a:off x="1237258" y="3757423"/>
            <a:ext cx="1300651" cy="57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2526C9-5094-4C10-AA59-BED76764425D}"/>
              </a:ext>
            </a:extLst>
          </p:cNvPr>
          <p:cNvCxnSpPr>
            <a:endCxn id="30" idx="0"/>
          </p:cNvCxnSpPr>
          <p:nvPr/>
        </p:nvCxnSpPr>
        <p:spPr>
          <a:xfrm flipV="1">
            <a:off x="1237258" y="4195572"/>
            <a:ext cx="1300651" cy="2095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50CA0A-C2DA-4F1B-9414-81249C72F899}"/>
              </a:ext>
            </a:extLst>
          </p:cNvPr>
          <p:cNvCxnSpPr/>
          <p:nvPr/>
        </p:nvCxnSpPr>
        <p:spPr>
          <a:xfrm>
            <a:off x="1262808" y="5124349"/>
            <a:ext cx="9575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301" y="35097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18" name="Text Box 310">
            <a:extLst>
              <a:ext uri="{FF2B5EF4-FFF2-40B4-BE49-F238E27FC236}">
                <a16:creationId xmlns:a16="http://schemas.microsoft.com/office/drawing/2014/main" id="{87FF632D-F47E-40B7-B4AB-8CAC159245E9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1283880" y="4070600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19" name="Text Box 324">
            <a:extLst>
              <a:ext uri="{FF2B5EF4-FFF2-40B4-BE49-F238E27FC236}">
                <a16:creationId xmlns:a16="http://schemas.microsoft.com/office/drawing/2014/main" id="{0A28AF33-6516-4990-9155-E1FEDAD75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872" y="51099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20" name="Rounded Rectangle 38">
            <a:extLst>
              <a:ext uri="{FF2B5EF4-FFF2-40B4-BE49-F238E27FC236}">
                <a16:creationId xmlns:a16="http://schemas.microsoft.com/office/drawing/2014/main" id="{88241CF7-B3A2-43FC-9981-6CC95B185793}"/>
              </a:ext>
            </a:extLst>
          </p:cNvPr>
          <p:cNvSpPr/>
          <p:nvPr/>
        </p:nvSpPr>
        <p:spPr>
          <a:xfrm>
            <a:off x="2227800" y="4576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2" name="Shape 39">
            <a:extLst>
              <a:ext uri="{FF2B5EF4-FFF2-40B4-BE49-F238E27FC236}">
                <a16:creationId xmlns:a16="http://schemas.microsoft.com/office/drawing/2014/main" id="{6E30D5CD-6C66-4FC8-9B83-1B4470045210}"/>
              </a:ext>
            </a:extLst>
          </p:cNvPr>
          <p:cNvCxnSpPr>
            <a:stCxn id="18" idx="2"/>
          </p:cNvCxnSpPr>
          <p:nvPr/>
        </p:nvCxnSpPr>
        <p:spPr>
          <a:xfrm rot="16200000" flipH="1">
            <a:off x="1702039" y="4373135"/>
            <a:ext cx="577176" cy="459426"/>
          </a:xfrm>
          <a:prstGeom prst="bentConnector3">
            <a:avLst>
              <a:gd name="adj1" fmla="val 100816"/>
            </a:avLst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22A239-C940-4CC7-97C4-21820A65ADB5}"/>
              </a:ext>
            </a:extLst>
          </p:cNvPr>
          <p:cNvCxnSpPr>
            <a:stCxn id="20" idx="3"/>
            <a:endCxn id="31" idx="0"/>
          </p:cNvCxnSpPr>
          <p:nvPr/>
        </p:nvCxnSpPr>
        <p:spPr>
          <a:xfrm flipV="1">
            <a:off x="2491943" y="4652771"/>
            <a:ext cx="112001" cy="3810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3">
            <a:extLst>
              <a:ext uri="{FF2B5EF4-FFF2-40B4-BE49-F238E27FC236}">
                <a16:creationId xmlns:a16="http://schemas.microsoft.com/office/drawing/2014/main" id="{6677C6A8-A7AA-45DA-A231-10066858EED5}"/>
              </a:ext>
            </a:extLst>
          </p:cNvPr>
          <p:cNvCxnSpPr>
            <a:stCxn id="47" idx="6"/>
          </p:cNvCxnSpPr>
          <p:nvPr/>
        </p:nvCxnSpPr>
        <p:spPr>
          <a:xfrm flipV="1">
            <a:off x="4148861" y="5490972"/>
            <a:ext cx="781611" cy="7239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324">
            <a:extLst>
              <a:ext uri="{FF2B5EF4-FFF2-40B4-BE49-F238E27FC236}">
                <a16:creationId xmlns:a16="http://schemas.microsoft.com/office/drawing/2014/main" id="{9DA18485-F6C6-45A1-B31A-A1F45D79F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450" y="6024372"/>
            <a:ext cx="85462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26" name="Rounded Rectangle 45">
            <a:extLst>
              <a:ext uri="{FF2B5EF4-FFF2-40B4-BE49-F238E27FC236}">
                <a16:creationId xmlns:a16="http://schemas.microsoft.com/office/drawing/2014/main" id="{FDCC33ED-34BD-4839-9008-EF763588EBD2}"/>
              </a:ext>
            </a:extLst>
          </p:cNvPr>
          <p:cNvSpPr/>
          <p:nvPr/>
        </p:nvSpPr>
        <p:spPr>
          <a:xfrm>
            <a:off x="4936812" y="47289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>
            <a:off x="1237265" y="6252972"/>
            <a:ext cx="204710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5" y="5186172"/>
            <a:ext cx="3391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067C24A3-AB93-483C-8256-6DF19CC05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3814572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85FA6F32-F1DE-453C-8DDB-30AD842B0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4195572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id="{AAAA3AEC-3AB2-4BDB-8B02-CAB515B6CD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3944" y="4644834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3E6BCC00-E873-4202-A61A-7B02D6EEF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3741547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A98FB157-78F7-4451-A574-32698A84A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125722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AE65C159-6FB1-41F7-9E78-69C1E4F968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559110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F2541F37-F113-471C-ABA4-FE0C63802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847" y="358597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4" name="Text Box 41">
            <a:extLst>
              <a:ext uri="{FF2B5EF4-FFF2-40B4-BE49-F238E27FC236}">
                <a16:creationId xmlns:a16="http://schemas.microsoft.com/office/drawing/2014/main" id="{242A6DAD-043A-4934-BF7E-F7D3A684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39860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78369993-3842-4F60-92E0-3C9A5D31D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44432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6" name="Text Box 23">
            <a:extLst>
              <a:ext uri="{FF2B5EF4-FFF2-40B4-BE49-F238E27FC236}">
                <a16:creationId xmlns:a16="http://schemas.microsoft.com/office/drawing/2014/main" id="{F5E4F2CB-735D-49B6-899E-0F0158065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295" y="5436997"/>
            <a:ext cx="99097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8" name="Line 32">
            <a:extLst>
              <a:ext uri="{FF2B5EF4-FFF2-40B4-BE49-F238E27FC236}">
                <a16:creationId xmlns:a16="http://schemas.microsoft.com/office/drawing/2014/main" id="{A9FE80A9-40CE-483F-8B7F-294439EE6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2" y="3701861"/>
            <a:ext cx="7620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9" name="Line 33">
            <a:extLst>
              <a:ext uri="{FF2B5EF4-FFF2-40B4-BE49-F238E27FC236}">
                <a16:creationId xmlns:a16="http://schemas.microsoft.com/office/drawing/2014/main" id="{4C8420A0-2EC7-42AB-81B6-4EBC414DE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2071" y="404317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0" name="Line 34">
            <a:extLst>
              <a:ext uri="{FF2B5EF4-FFF2-40B4-BE49-F238E27FC236}">
                <a16:creationId xmlns:a16="http://schemas.microsoft.com/office/drawing/2014/main" id="{9679FEAB-1FAA-4231-B497-D92C05564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0071" y="4957572"/>
            <a:ext cx="76200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1" name="Line 35">
            <a:extLst>
              <a:ext uri="{FF2B5EF4-FFF2-40B4-BE49-F238E27FC236}">
                <a16:creationId xmlns:a16="http://schemas.microsoft.com/office/drawing/2014/main" id="{151F2AD3-7E70-4735-A25B-E4EFBD6009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662297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2" name="Line 36">
            <a:extLst>
              <a:ext uri="{FF2B5EF4-FFF2-40B4-BE49-F238E27FC236}">
                <a16:creationId xmlns:a16="http://schemas.microsoft.com/office/drawing/2014/main" id="{55377F68-B118-45E7-B8AC-CEFD32CC1A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470210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" name="Line 37">
            <a:extLst>
              <a:ext uri="{FF2B5EF4-FFF2-40B4-BE49-F238E27FC236}">
                <a16:creationId xmlns:a16="http://schemas.microsoft.com/office/drawing/2014/main" id="{7D5BC88A-8E21-4D61-AA7F-B271E0EE7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1" y="4240022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" name="Line 38">
            <a:extLst>
              <a:ext uri="{FF2B5EF4-FFF2-40B4-BE49-F238E27FC236}">
                <a16:creationId xmlns:a16="http://schemas.microsoft.com/office/drawing/2014/main" id="{74AB081D-B4B7-43E8-88BC-78CFC67857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071" y="3701860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" name="Line 41">
            <a:extLst>
              <a:ext uri="{FF2B5EF4-FFF2-40B4-BE49-F238E27FC236}">
                <a16:creationId xmlns:a16="http://schemas.microsoft.com/office/drawing/2014/main" id="{441F9793-F93B-4025-B968-13AC371471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9334" y="3585972"/>
            <a:ext cx="7938" cy="3079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56" name="Text Box 44">
            <a:extLst>
              <a:ext uri="{FF2B5EF4-FFF2-40B4-BE49-F238E27FC236}">
                <a16:creationId xmlns:a16="http://schemas.microsoft.com/office/drawing/2014/main" id="{184C5DEE-F0E5-4625-A1C3-18C24BF7F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246" y="4558409"/>
            <a:ext cx="596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ALU</a:t>
            </a:r>
          </a:p>
          <a:p>
            <a:pPr algn="r"/>
            <a:r>
              <a:rPr lang="en-US" sz="1000" b="1" dirty="0">
                <a:latin typeface="Verdana" pitchFamily="34" charset="0"/>
              </a:rPr>
              <a:t>result</a:t>
            </a:r>
          </a:p>
        </p:txBody>
      </p:sp>
      <p:sp>
        <p:nvSpPr>
          <p:cNvPr id="57" name="Text Box 45">
            <a:extLst>
              <a:ext uri="{FF2B5EF4-FFF2-40B4-BE49-F238E27FC236}">
                <a16:creationId xmlns:a16="http://schemas.microsoft.com/office/drawing/2014/main" id="{2C93280C-9B8B-4677-ABB8-FDDF4C8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2" y="4271772"/>
            <a:ext cx="5238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58" name="Text Box 46">
            <a:extLst>
              <a:ext uri="{FF2B5EF4-FFF2-40B4-BE49-F238E27FC236}">
                <a16:creationId xmlns:a16="http://schemas.microsoft.com/office/drawing/2014/main" id="{78EBACD2-C39E-4053-9630-88E270C70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420" y="3308973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59" name="Line 47">
            <a:extLst>
              <a:ext uri="{FF2B5EF4-FFF2-40B4-BE49-F238E27FC236}">
                <a16:creationId xmlns:a16="http://schemas.microsoft.com/office/drawing/2014/main" id="{43C413D6-ACD2-463B-86E2-7A77A3F48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446" y="3741547"/>
            <a:ext cx="230188" cy="777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60" name="Text Box 48">
            <a:extLst>
              <a:ext uri="{FF2B5EF4-FFF2-40B4-BE49-F238E27FC236}">
                <a16:creationId xmlns:a16="http://schemas.microsoft.com/office/drawing/2014/main" id="{820F0684-61E2-4707-907A-068C63E79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1" y="3522472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660066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ACEC6F76-4BA5-4470-A2A1-DB4AED2B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969" y="4491906"/>
            <a:ext cx="1175657" cy="1524000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Line 53">
            <a:extLst>
              <a:ext uri="{FF2B5EF4-FFF2-40B4-BE49-F238E27FC236}">
                <a16:creationId xmlns:a16="http://schemas.microsoft.com/office/drawing/2014/main" id="{2C893798-8507-4711-A89C-68BDF0BD3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2272" y="5643372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3" name="Text Box 55">
            <a:extLst>
              <a:ext uri="{FF2B5EF4-FFF2-40B4-BE49-F238E27FC236}">
                <a16:creationId xmlns:a16="http://schemas.microsoft.com/office/drawing/2014/main" id="{CBB6616D-1A6B-4C55-998C-D039F40E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124" y="4957572"/>
            <a:ext cx="8787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Data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64" name="Text Box 56">
            <a:extLst>
              <a:ext uri="{FF2B5EF4-FFF2-40B4-BE49-F238E27FC236}">
                <a16:creationId xmlns:a16="http://schemas.microsoft.com/office/drawing/2014/main" id="{FF8BF95B-F833-4BC5-82A5-997C966A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0969" y="4642719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sp>
        <p:nvSpPr>
          <p:cNvPr id="65" name="Text Box 57">
            <a:extLst>
              <a:ext uri="{FF2B5EF4-FFF2-40B4-BE49-F238E27FC236}">
                <a16:creationId xmlns:a16="http://schemas.microsoft.com/office/drawing/2014/main" id="{56CD3ECB-2F41-4EB5-8EA4-73AD36C5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6363" y="5398897"/>
            <a:ext cx="450669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 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66" name="Text Box 59">
            <a:extLst>
              <a:ext uri="{FF2B5EF4-FFF2-40B4-BE49-F238E27FC236}">
                <a16:creationId xmlns:a16="http://schemas.microsoft.com/office/drawing/2014/main" id="{7F14F5BC-03DE-4936-83EF-EA380150A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072" y="5627497"/>
            <a:ext cx="47638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Write </a:t>
            </a:r>
          </a:p>
          <a:p>
            <a:r>
              <a:rPr lang="en-US" sz="1000" b="1" dirty="0">
                <a:latin typeface="Verdana" pitchFamily="34" charset="0"/>
              </a:rPr>
              <a:t>Data</a:t>
            </a:r>
          </a:p>
        </p:txBody>
      </p:sp>
      <p:sp>
        <p:nvSpPr>
          <p:cNvPr id="67" name="Line 61">
            <a:extLst>
              <a:ext uri="{FF2B5EF4-FFF2-40B4-BE49-F238E27FC236}">
                <a16:creationId xmlns:a16="http://schemas.microsoft.com/office/drawing/2014/main" id="{5239DE6C-78E4-4262-A3D7-814816225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7178" y="4263305"/>
            <a:ext cx="0" cy="22778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8" name="Text Box 63">
            <a:extLst>
              <a:ext uri="{FF2B5EF4-FFF2-40B4-BE49-F238E27FC236}">
                <a16:creationId xmlns:a16="http://schemas.microsoft.com/office/drawing/2014/main" id="{FB390582-7605-43CF-9319-AA5FAB56D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813" y="3994827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cxnSp>
        <p:nvCxnSpPr>
          <p:cNvPr id="69" name="Elbow Connector 92">
            <a:extLst>
              <a:ext uri="{FF2B5EF4-FFF2-40B4-BE49-F238E27FC236}">
                <a16:creationId xmlns:a16="http://schemas.microsoft.com/office/drawing/2014/main" id="{549C3B18-E459-4DDE-A70A-899494435B68}"/>
              </a:ext>
            </a:extLst>
          </p:cNvPr>
          <p:cNvCxnSpPr/>
          <p:nvPr/>
        </p:nvCxnSpPr>
        <p:spPr>
          <a:xfrm>
            <a:off x="4701872" y="4881372"/>
            <a:ext cx="2057400" cy="990600"/>
          </a:xfrm>
          <a:prstGeom prst="bentConnector3">
            <a:avLst>
              <a:gd name="adj1" fmla="val -617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C61F50-D1B3-4DFF-BCCC-5AB833F10F81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302071" y="4764956"/>
            <a:ext cx="42889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122">
            <a:extLst>
              <a:ext uri="{FF2B5EF4-FFF2-40B4-BE49-F238E27FC236}">
                <a16:creationId xmlns:a16="http://schemas.microsoft.com/office/drawing/2014/main" id="{7109E9A9-3A43-48BB-BAA7-2DC0876DD381}"/>
              </a:ext>
            </a:extLst>
          </p:cNvPr>
          <p:cNvCxnSpPr/>
          <p:nvPr/>
        </p:nvCxnSpPr>
        <p:spPr>
          <a:xfrm>
            <a:off x="6454472" y="4771307"/>
            <a:ext cx="1905000" cy="1405465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100">
            <a:extLst>
              <a:ext uri="{FF2B5EF4-FFF2-40B4-BE49-F238E27FC236}">
                <a16:creationId xmlns:a16="http://schemas.microsoft.com/office/drawing/2014/main" id="{75C73DDC-7681-4D86-AD35-D510BD72B343}"/>
              </a:ext>
            </a:extLst>
          </p:cNvPr>
          <p:cNvCxnSpPr>
            <a:stCxn id="137" idx="3"/>
            <a:endCxn id="36" idx="1"/>
          </p:cNvCxnSpPr>
          <p:nvPr/>
        </p:nvCxnSpPr>
        <p:spPr>
          <a:xfrm flipH="1" flipV="1">
            <a:off x="3035894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3030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Line 28">
            <a:extLst>
              <a:ext uri="{FF2B5EF4-FFF2-40B4-BE49-F238E27FC236}">
                <a16:creationId xmlns:a16="http://schemas.microsoft.com/office/drawing/2014/main" id="{7ED00514-3547-4FF3-9DF3-554CD66F2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9072" y="2442972"/>
            <a:ext cx="91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0" name="Rectangle 152">
            <a:extLst>
              <a:ext uri="{FF2B5EF4-FFF2-40B4-BE49-F238E27FC236}">
                <a16:creationId xmlns:a16="http://schemas.microsoft.com/office/drawing/2014/main" id="{BB47381E-ADFF-4BD4-8D2E-522ACA184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909" y="1299972"/>
            <a:ext cx="4572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r>
              <a:rPr lang="en-US" sz="1400" b="1" dirty="0"/>
              <a:t>PC</a:t>
            </a:r>
          </a:p>
        </p:txBody>
      </p:sp>
      <p:sp>
        <p:nvSpPr>
          <p:cNvPr id="91" name="Line 155">
            <a:extLst>
              <a:ext uri="{FF2B5EF4-FFF2-40B4-BE49-F238E27FC236}">
                <a16:creationId xmlns:a16="http://schemas.microsoft.com/office/drawing/2014/main" id="{39FF5453-7BAF-4A43-B63F-2E37C562C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365060"/>
            <a:ext cx="569912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2" name="Line 156">
            <a:extLst>
              <a:ext uri="{FF2B5EF4-FFF2-40B4-BE49-F238E27FC236}">
                <a16:creationId xmlns:a16="http://schemas.microsoft.com/office/drawing/2014/main" id="{5B3C861E-6674-4FFB-967B-488FBD3B8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8872" y="154127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3" name="Line 157">
            <a:extLst>
              <a:ext uri="{FF2B5EF4-FFF2-40B4-BE49-F238E27FC236}">
                <a16:creationId xmlns:a16="http://schemas.microsoft.com/office/drawing/2014/main" id="{D4EF0A34-F8E6-4785-A705-CA4D64B9CF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8959" y="1846072"/>
            <a:ext cx="569912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4" name="Line 158">
            <a:extLst>
              <a:ext uri="{FF2B5EF4-FFF2-40B4-BE49-F238E27FC236}">
                <a16:creationId xmlns:a16="http://schemas.microsoft.com/office/drawing/2014/main" id="{0C8E82A6-C3D7-4FC9-A7FF-03A6A1C8D5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766697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5" name="Line 159">
            <a:extLst>
              <a:ext uri="{FF2B5EF4-FFF2-40B4-BE49-F238E27FC236}">
                <a16:creationId xmlns:a16="http://schemas.microsoft.com/office/drawing/2014/main" id="{B3B8D9A2-A0EC-4C11-A242-FECCCFE86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685735"/>
            <a:ext cx="74612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6" name="Line 160">
            <a:extLst>
              <a:ext uri="{FF2B5EF4-FFF2-40B4-BE49-F238E27FC236}">
                <a16:creationId xmlns:a16="http://schemas.microsoft.com/office/drawing/2014/main" id="{9B68C7B3-0D63-417C-A9EF-10CAFD981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590485"/>
            <a:ext cx="74612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7" name="Line 161">
            <a:extLst>
              <a:ext uri="{FF2B5EF4-FFF2-40B4-BE49-F238E27FC236}">
                <a16:creationId xmlns:a16="http://schemas.microsoft.com/office/drawing/2014/main" id="{339E8EA5-590E-48AA-8599-3D15CCD770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365060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8" name="Text Box 162">
            <a:extLst>
              <a:ext uri="{FF2B5EF4-FFF2-40B4-BE49-F238E27FC236}">
                <a16:creationId xmlns:a16="http://schemas.microsoft.com/office/drawing/2014/main" id="{D57B2851-7AEC-4439-A633-25064AEC3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659" y="1528572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99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434" y="1854010"/>
            <a:ext cx="2651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0" name="Text Box 167">
            <a:extLst>
              <a:ext uri="{FF2B5EF4-FFF2-40B4-BE49-F238E27FC236}">
                <a16:creationId xmlns:a16="http://schemas.microsoft.com/office/drawing/2014/main" id="{CF66DE7A-DAB4-42F2-A662-6CA4719A4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297" y="1708773"/>
            <a:ext cx="20161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101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1107" y="1440870"/>
            <a:ext cx="576983" cy="1150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02" name="Straight Arrow Connector 136">
            <a:extLst>
              <a:ext uri="{FF2B5EF4-FFF2-40B4-BE49-F238E27FC236}">
                <a16:creationId xmlns:a16="http://schemas.microsoft.com/office/drawing/2014/main" id="{8FDF6928-8EC6-4546-A8AA-D567DBEFAF49}"/>
              </a:ext>
            </a:extLst>
          </p:cNvPr>
          <p:cNvCxnSpPr/>
          <p:nvPr/>
        </p:nvCxnSpPr>
        <p:spPr>
          <a:xfrm>
            <a:off x="4549472" y="1680972"/>
            <a:ext cx="1522413" cy="351365"/>
          </a:xfrm>
          <a:prstGeom prst="bentConnector3">
            <a:avLst>
              <a:gd name="adj1" fmla="val 504"/>
            </a:avLst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03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4" name="Line 28">
            <a:extLst>
              <a:ext uri="{FF2B5EF4-FFF2-40B4-BE49-F238E27FC236}">
                <a16:creationId xmlns:a16="http://schemas.microsoft.com/office/drawing/2014/main" id="{7F17B83A-7E91-4F14-8ACF-0470B08AB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072" y="2214372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6" name="Line 176">
            <a:extLst>
              <a:ext uri="{FF2B5EF4-FFF2-40B4-BE49-F238E27FC236}">
                <a16:creationId xmlns:a16="http://schemas.microsoft.com/office/drawing/2014/main" id="{5BAEAA2B-11BA-40CF-A370-35437FBEB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1909572"/>
            <a:ext cx="57150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7" name="Line 177">
            <a:extLst>
              <a:ext uri="{FF2B5EF4-FFF2-40B4-BE49-F238E27FC236}">
                <a16:creationId xmlns:a16="http://schemas.microsoft.com/office/drawing/2014/main" id="{42DB8C86-76A8-41C0-A00C-F6AC735C9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4972" y="208578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8" name="Line 178">
            <a:extLst>
              <a:ext uri="{FF2B5EF4-FFF2-40B4-BE49-F238E27FC236}">
                <a16:creationId xmlns:a16="http://schemas.microsoft.com/office/drawing/2014/main" id="{6D90862B-B9C3-444B-98A1-FB5A249920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73472" y="2390584"/>
            <a:ext cx="5715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9" name="Line 179">
            <a:extLst>
              <a:ext uri="{FF2B5EF4-FFF2-40B4-BE49-F238E27FC236}">
                <a16:creationId xmlns:a16="http://schemas.microsoft.com/office/drawing/2014/main" id="{F200A1B4-D23A-465E-B7DA-513AA2FB3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311209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0" name="Line 180">
            <a:extLst>
              <a:ext uri="{FF2B5EF4-FFF2-40B4-BE49-F238E27FC236}">
                <a16:creationId xmlns:a16="http://schemas.microsoft.com/office/drawing/2014/main" id="{8762A6D0-1839-4BE4-BE05-2E30AB763B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230247"/>
            <a:ext cx="76200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1" name="Line 181">
            <a:extLst>
              <a:ext uri="{FF2B5EF4-FFF2-40B4-BE49-F238E27FC236}">
                <a16:creationId xmlns:a16="http://schemas.microsoft.com/office/drawing/2014/main" id="{B4D35242-3AEF-42F7-BB91-357455752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2134997"/>
            <a:ext cx="762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2" name="Line 182">
            <a:extLst>
              <a:ext uri="{FF2B5EF4-FFF2-40B4-BE49-F238E27FC236}">
                <a16:creationId xmlns:a16="http://schemas.microsoft.com/office/drawing/2014/main" id="{6E6288A9-C6B0-4A69-B6BD-CADF3A219F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1909572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3" name="Text Box 183">
            <a:extLst>
              <a:ext uri="{FF2B5EF4-FFF2-40B4-BE49-F238E27FC236}">
                <a16:creationId xmlns:a16="http://schemas.microsoft.com/office/drawing/2014/main" id="{9CCB2BF9-BDBB-4111-B4A7-323E61410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034" y="2076259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114" name="Rounded Rectangle 102">
            <a:extLst>
              <a:ext uri="{FF2B5EF4-FFF2-40B4-BE49-F238E27FC236}">
                <a16:creationId xmlns:a16="http://schemas.microsoft.com/office/drawing/2014/main" id="{4FE57BB6-7CE3-4A9D-B8F4-E30011C1E6A0}"/>
              </a:ext>
            </a:extLst>
          </p:cNvPr>
          <p:cNvSpPr/>
          <p:nvPr/>
        </p:nvSpPr>
        <p:spPr>
          <a:xfrm>
            <a:off x="7064072" y="1528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15" name="Text Box 319">
            <a:extLst>
              <a:ext uri="{FF2B5EF4-FFF2-40B4-BE49-F238E27FC236}">
                <a16:creationId xmlns:a16="http://schemas.microsoft.com/office/drawing/2014/main" id="{6E1E6FEA-4C82-46DF-AD88-AFB482FF8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161" y="2671572"/>
            <a:ext cx="683199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PCSrc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16" name="Line 16">
            <a:extLst>
              <a:ext uri="{FF2B5EF4-FFF2-40B4-BE49-F238E27FC236}">
                <a16:creationId xmlns:a16="http://schemas.microsoft.com/office/drawing/2014/main" id="{55E94B85-6D22-435A-AFEC-CA82A4CEE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6143" y="2442972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17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472D344-E34A-4AAC-B9FF-5C63AD10AF86}"/>
              </a:ext>
            </a:extLst>
          </p:cNvPr>
          <p:cNvCxnSpPr/>
          <p:nvPr/>
        </p:nvCxnSpPr>
        <p:spPr>
          <a:xfrm flipV="1">
            <a:off x="4549472" y="2671572"/>
            <a:ext cx="0" cy="2819400"/>
          </a:xfrm>
          <a:prstGeom prst="line">
            <a:avLst/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Box 55">
            <a:extLst>
              <a:ext uri="{FF2B5EF4-FFF2-40B4-BE49-F238E27FC236}">
                <a16:creationId xmlns:a16="http://schemas.microsoft.com/office/drawing/2014/main" id="{1C0E4219-B7D3-483D-BC49-D2FAB0E63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99" y="1260355"/>
            <a:ext cx="11528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Instruction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121" name="Line 42">
            <a:extLst>
              <a:ext uri="{FF2B5EF4-FFF2-40B4-BE49-F238E27FC236}">
                <a16:creationId xmlns:a16="http://schemas.microsoft.com/office/drawing/2014/main" id="{7B9DB152-8E81-4634-A53D-8622DC43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2073" y="4195571"/>
            <a:ext cx="228600" cy="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" name="Text Box 49">
            <a:extLst>
              <a:ext uri="{FF2B5EF4-FFF2-40B4-BE49-F238E27FC236}">
                <a16:creationId xmlns:a16="http://schemas.microsoft.com/office/drawing/2014/main" id="{A6C68BE8-9E82-443A-9255-19390B448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984" y="4025709"/>
            <a:ext cx="801688" cy="24606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is0?</a:t>
            </a:r>
          </a:p>
        </p:txBody>
      </p:sp>
      <p:sp>
        <p:nvSpPr>
          <p:cNvPr id="123" name="Text Box 56">
            <a:extLst>
              <a:ext uri="{FF2B5EF4-FFF2-40B4-BE49-F238E27FC236}">
                <a16:creationId xmlns:a16="http://schemas.microsoft.com/office/drawing/2014/main" id="{47341089-D752-4061-80C5-E33F8E0F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717" y="2290572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cxnSp>
        <p:nvCxnSpPr>
          <p:cNvPr id="124" name="Straight Arrow Connector 136">
            <a:extLst>
              <a:ext uri="{FF2B5EF4-FFF2-40B4-BE49-F238E27FC236}">
                <a16:creationId xmlns:a16="http://schemas.microsoft.com/office/drawing/2014/main" id="{1603E52D-F608-4B7F-8459-D33D90668868}"/>
              </a:ext>
            </a:extLst>
          </p:cNvPr>
          <p:cNvCxnSpPr>
            <a:cxnSpLocks/>
          </p:cNvCxnSpPr>
          <p:nvPr/>
        </p:nvCxnSpPr>
        <p:spPr>
          <a:xfrm rot="5400000">
            <a:off x="1613391" y="1513490"/>
            <a:ext cx="960438" cy="838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25" name="Text Box 56">
            <a:extLst>
              <a:ext uri="{FF2B5EF4-FFF2-40B4-BE49-F238E27FC236}">
                <a16:creationId xmlns:a16="http://schemas.microsoft.com/office/drawing/2014/main" id="{BADC2C51-495F-4774-8E7B-BCB0B3CE5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20" y="1819004"/>
            <a:ext cx="9909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Instruction</a:t>
            </a:r>
          </a:p>
        </p:txBody>
      </p:sp>
      <p:cxnSp>
        <p:nvCxnSpPr>
          <p:cNvPr id="126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9171" y="1942115"/>
            <a:ext cx="12700" cy="2524839"/>
          </a:xfrm>
          <a:prstGeom prst="bentConnector3">
            <a:avLst>
              <a:gd name="adj1" fmla="val 25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8" name="Text Box 319">
            <a:extLst>
              <a:ext uri="{FF2B5EF4-FFF2-40B4-BE49-F238E27FC236}">
                <a16:creationId xmlns:a16="http://schemas.microsoft.com/office/drawing/2014/main" id="{0F586651-9B60-43A9-9866-57270AF4B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441" y="5567172"/>
            <a:ext cx="80502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RegDst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29" name="Line 16">
            <a:extLst>
              <a:ext uri="{FF2B5EF4-FFF2-40B4-BE49-F238E27FC236}">
                <a16:creationId xmlns:a16="http://schemas.microsoft.com/office/drawing/2014/main" id="{C46B9607-A3CF-40C0-A8FC-51F71F8868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672" y="5490972"/>
            <a:ext cx="0" cy="152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Line 60">
            <a:extLst>
              <a:ext uri="{FF2B5EF4-FFF2-40B4-BE49-F238E27FC236}">
                <a16:creationId xmlns:a16="http://schemas.microsoft.com/office/drawing/2014/main" id="{DAA80261-FB0C-4D35-9C80-277E1032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8872" y="6015906"/>
            <a:ext cx="0" cy="30480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1" name="Text Box 62">
            <a:extLst>
              <a:ext uri="{FF2B5EF4-FFF2-40B4-BE49-F238E27FC236}">
                <a16:creationId xmlns:a16="http://schemas.microsoft.com/office/drawing/2014/main" id="{942439A3-E10E-4DE9-936F-91AD9E2CE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472" y="6252972"/>
            <a:ext cx="10294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MemRead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2" name="Text Box 319">
            <a:extLst>
              <a:ext uri="{FF2B5EF4-FFF2-40B4-BE49-F238E27FC236}">
                <a16:creationId xmlns:a16="http://schemas.microsoft.com/office/drawing/2014/main" id="{4CAF7716-5999-40A5-B6D4-4E46B95D3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647" y="4375773"/>
            <a:ext cx="80342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3" name="Line 16">
            <a:extLst>
              <a:ext uri="{FF2B5EF4-FFF2-40B4-BE49-F238E27FC236}">
                <a16:creationId xmlns:a16="http://schemas.microsoft.com/office/drawing/2014/main" id="{0FD65F83-06FB-498D-A346-9D401A8E7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872" y="4576572"/>
            <a:ext cx="0" cy="19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5" name="Text Box 319">
            <a:extLst>
              <a:ext uri="{FF2B5EF4-FFF2-40B4-BE49-F238E27FC236}">
                <a16:creationId xmlns:a16="http://schemas.microsoft.com/office/drawing/2014/main" id="{DC681D0E-EF66-4CD3-97D1-FD0AA5D0C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1110" y="4966948"/>
            <a:ext cx="113685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MemToReg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6" name="Line 16">
            <a:extLst>
              <a:ext uri="{FF2B5EF4-FFF2-40B4-BE49-F238E27FC236}">
                <a16:creationId xmlns:a16="http://schemas.microsoft.com/office/drawing/2014/main" id="{AF34729E-D78C-4DAC-86E4-4682DCFFB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4620" y="5246554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" name="Rounded Rectangle 125">
            <a:extLst>
              <a:ext uri="{FF2B5EF4-FFF2-40B4-BE49-F238E27FC236}">
                <a16:creationId xmlns:a16="http://schemas.microsoft.com/office/drawing/2014/main" id="{3EBC4193-D2E0-4FAC-ACAD-214BCF37E84D}"/>
              </a:ext>
            </a:extLst>
          </p:cNvPr>
          <p:cNvSpPr/>
          <p:nvPr/>
        </p:nvSpPr>
        <p:spPr>
          <a:xfrm>
            <a:off x="8359472" y="54147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142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4999" y="1942115"/>
            <a:ext cx="12700" cy="2524839"/>
          </a:xfrm>
          <a:prstGeom prst="bentConnector3">
            <a:avLst>
              <a:gd name="adj1" fmla="val 2550000"/>
            </a:avLst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1" y="3890772"/>
            <a:ext cx="13716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AB6EE2B6-7C9E-47B8-8610-EAE3089B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511" y="3585973"/>
            <a:ext cx="1129733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E2F8D9BD-153D-406A-B3D7-B62B2182F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3720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RR1</a:t>
            </a: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80CA3067-9A2D-422E-91FC-AB9890688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101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RR2</a:t>
            </a: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C8DF64B5-C0A2-4A29-9AEC-5BE7EBFC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500372"/>
            <a:ext cx="32756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</a:t>
            </a:r>
          </a:p>
        </p:txBody>
      </p:sp>
      <p:sp>
        <p:nvSpPr>
          <p:cNvPr id="36" name="Text Box 20">
            <a:extLst>
              <a:ext uri="{FF2B5EF4-FFF2-40B4-BE49-F238E27FC236}">
                <a16:creationId xmlns:a16="http://schemas.microsoft.com/office/drawing/2014/main" id="{85E95618-5B42-495D-9914-239D52A32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4" y="5016151"/>
            <a:ext cx="5991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WD</a:t>
            </a:r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29E30E8C-9659-4D45-BC42-FA9C256DE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3738372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RD1</a:t>
            </a:r>
          </a:p>
        </p:txBody>
      </p:sp>
      <p:sp>
        <p:nvSpPr>
          <p:cNvPr id="38" name="Text Box 22">
            <a:extLst>
              <a:ext uri="{FF2B5EF4-FFF2-40B4-BE49-F238E27FC236}">
                <a16:creationId xmlns:a16="http://schemas.microsoft.com/office/drawing/2014/main" id="{B6927DFB-B405-43FF-A3B9-3E8F5C650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4787551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RD2</a:t>
            </a:r>
          </a:p>
        </p:txBody>
      </p:sp>
      <p:sp>
        <p:nvSpPr>
          <p:cNvPr id="39" name="Text Box 36">
            <a:extLst>
              <a:ext uri="{FF2B5EF4-FFF2-40B4-BE49-F238E27FC236}">
                <a16:creationId xmlns:a16="http://schemas.microsoft.com/office/drawing/2014/main" id="{F3A1524E-F11C-448B-8F5A-615828039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4251" y="4271772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B3533A7-D6A4-4DAB-A770-F84AECD0EBBE}"/>
              </a:ext>
            </a:extLst>
          </p:cNvPr>
          <p:cNvSpPr/>
          <p:nvPr/>
        </p:nvSpPr>
        <p:spPr>
          <a:xfrm rot="5400000">
            <a:off x="358472" y="2823972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31:26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E8D6519-E15A-43AA-8977-5CB43160F115}"/>
              </a:ext>
            </a:extLst>
          </p:cNvPr>
          <p:cNvSpPr/>
          <p:nvPr/>
        </p:nvSpPr>
        <p:spPr>
          <a:xfrm rot="5400000">
            <a:off x="415622" y="35288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25:21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F6D5A76-2EF4-40EB-84B6-3F0BABC3AB60}"/>
              </a:ext>
            </a:extLst>
          </p:cNvPr>
          <p:cNvSpPr/>
          <p:nvPr/>
        </p:nvSpPr>
        <p:spPr>
          <a:xfrm rot="5400000">
            <a:off x="415622" y="41765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20:16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F4CEFE9-31C9-408B-9884-24D9A7824379}"/>
              </a:ext>
            </a:extLst>
          </p:cNvPr>
          <p:cNvSpPr/>
          <p:nvPr/>
        </p:nvSpPr>
        <p:spPr>
          <a:xfrm rot="5400000">
            <a:off x="225122" y="5471922"/>
            <a:ext cx="102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immediate</a:t>
            </a:r>
            <a:endParaRPr lang="en-US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10:6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6D273AC-3556-4C3C-8AEC-8170C47B2D87}"/>
              </a:ext>
            </a:extLst>
          </p:cNvPr>
          <p:cNvSpPr/>
          <p:nvPr/>
        </p:nvSpPr>
        <p:spPr>
          <a:xfrm rot="5400000">
            <a:off x="739472" y="2900172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101011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3002ACD-7960-40DB-98DD-70A9FB5B27FD}"/>
              </a:ext>
            </a:extLst>
          </p:cNvPr>
          <p:cNvSpPr/>
          <p:nvPr/>
        </p:nvSpPr>
        <p:spPr>
          <a:xfrm rot="5400000">
            <a:off x="796622" y="36050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10001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4B0F8A2-4C5A-4B8B-B53D-30401D142D09}"/>
              </a:ext>
            </a:extLst>
          </p:cNvPr>
          <p:cNvSpPr/>
          <p:nvPr/>
        </p:nvSpPr>
        <p:spPr>
          <a:xfrm rot="5400000">
            <a:off x="796622" y="42527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01000</a:t>
            </a:r>
            <a:endParaRPr lang="en-SG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7" name="Left Bracket 126">
            <a:extLst>
              <a:ext uri="{FF2B5EF4-FFF2-40B4-BE49-F238E27FC236}">
                <a16:creationId xmlns:a16="http://schemas.microsoft.com/office/drawing/2014/main" id="{F658C2B5-7B6D-4562-8144-F8DFCB1DD3F6}"/>
              </a:ext>
            </a:extLst>
          </p:cNvPr>
          <p:cNvSpPr/>
          <p:nvPr/>
        </p:nvSpPr>
        <p:spPr>
          <a:xfrm>
            <a:off x="510872" y="2671572"/>
            <a:ext cx="76200" cy="403860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4" y="5186931"/>
            <a:ext cx="33911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6CE78BF-E25E-44C2-ADAB-8BFD241966C7}"/>
              </a:ext>
            </a:extLst>
          </p:cNvPr>
          <p:cNvSpPr/>
          <p:nvPr/>
        </p:nvSpPr>
        <p:spPr>
          <a:xfrm>
            <a:off x="3808611" y="2151510"/>
            <a:ext cx="1414455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Shift 2-bit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76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3561" y="1854010"/>
            <a:ext cx="26511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77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9234" y="1440870"/>
            <a:ext cx="576983" cy="1150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85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Content Placeholder 2"/>
          <p:cNvSpPr>
            <a:spLocks noGrp="1"/>
          </p:cNvSpPr>
          <p:nvPr>
            <p:ph idx="1"/>
          </p:nvPr>
        </p:nvSpPr>
        <p:spPr>
          <a:xfrm>
            <a:off x="457200" y="442533"/>
            <a:ext cx="8130746" cy="725678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Assume </a:t>
            </a:r>
            <a:r>
              <a:rPr lang="en-US" sz="2800" dirty="0" smtClean="0">
                <a:latin typeface="Consolas" panose="020B0609020204030204" pitchFamily="49" charset="0"/>
              </a:rPr>
              <a:t>$16 != $0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7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37265" y="5490972"/>
            <a:ext cx="3693207" cy="762000"/>
            <a:chOff x="1237265" y="5490972"/>
            <a:chExt cx="3693207" cy="762000"/>
          </a:xfrm>
        </p:grpSpPr>
        <p:cxnSp>
          <p:nvCxnSpPr>
            <p:cNvPr id="151" name="Straight Connector 53">
              <a:extLst>
                <a:ext uri="{FF2B5EF4-FFF2-40B4-BE49-F238E27FC236}">
                  <a16:creationId xmlns:a16="http://schemas.microsoft.com/office/drawing/2014/main" id="{6677C6A8-A7AA-45DA-A231-10066858EED5}"/>
                </a:ext>
              </a:extLst>
            </p:cNvPr>
            <p:cNvCxnSpPr/>
            <p:nvPr/>
          </p:nvCxnSpPr>
          <p:spPr>
            <a:xfrm flipV="1">
              <a:off x="4148861" y="5490972"/>
              <a:ext cx="781611" cy="723900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1237265" y="6252972"/>
              <a:ext cx="2047106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28578308-0273-4711-896D-23F8845AD483}"/>
              </a:ext>
            </a:extLst>
          </p:cNvPr>
          <p:cNvSpPr/>
          <p:nvPr/>
        </p:nvSpPr>
        <p:spPr>
          <a:xfrm rot="5400000">
            <a:off x="91772" y="5605272"/>
            <a:ext cx="2057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0000000000000000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53847C8-B259-4734-B9F8-CBA7DF64BC7E}"/>
              </a:ext>
            </a:extLst>
          </p:cNvPr>
          <p:cNvSpPr/>
          <p:nvPr/>
        </p:nvSpPr>
        <p:spPr>
          <a:xfrm>
            <a:off x="3005862" y="5948172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Sign Extend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5C61F50-D1B3-4DFF-BCCC-5AB833F10F81}"/>
              </a:ext>
            </a:extLst>
          </p:cNvPr>
          <p:cNvCxnSpPr>
            <a:cxnSpLocks/>
          </p:cNvCxnSpPr>
          <p:nvPr/>
        </p:nvCxnSpPr>
        <p:spPr>
          <a:xfrm>
            <a:off x="6314045" y="4765630"/>
            <a:ext cx="4288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45" name="Group 144"/>
          <p:cNvGrpSpPr/>
          <p:nvPr/>
        </p:nvGrpSpPr>
        <p:grpSpPr>
          <a:xfrm>
            <a:off x="1240901" y="3758271"/>
            <a:ext cx="1844070" cy="647700"/>
            <a:chOff x="1240901" y="3173433"/>
            <a:chExt cx="1844070" cy="647700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157" idx="0"/>
            </p:cNvCxnSpPr>
            <p:nvPr/>
          </p:nvCxnSpPr>
          <p:spPr>
            <a:xfrm>
              <a:off x="1240901" y="3173433"/>
              <a:ext cx="1300651" cy="57149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158" idx="0"/>
            </p:cNvCxnSpPr>
            <p:nvPr/>
          </p:nvCxnSpPr>
          <p:spPr>
            <a:xfrm flipV="1">
              <a:off x="1240901" y="3611582"/>
              <a:ext cx="1300651" cy="209551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57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230582"/>
              <a:ext cx="543419" cy="127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58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611582"/>
              <a:ext cx="543419" cy="1587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200244" y="4880004"/>
            <a:ext cx="2559028" cy="990600"/>
            <a:chOff x="4200244" y="4880004"/>
            <a:chExt cx="2559028" cy="990600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4200244" y="4881371"/>
              <a:ext cx="501628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9" name="Elbow Connector 92">
              <a:extLst>
                <a:ext uri="{FF2B5EF4-FFF2-40B4-BE49-F238E27FC236}">
                  <a16:creationId xmlns:a16="http://schemas.microsoft.com/office/drawing/2014/main" id="{549C3B18-E459-4DDE-A70A-899494435B68}"/>
                </a:ext>
              </a:extLst>
            </p:cNvPr>
            <p:cNvCxnSpPr/>
            <p:nvPr/>
          </p:nvCxnSpPr>
          <p:spPr>
            <a:xfrm>
              <a:off x="4701872" y="4880004"/>
              <a:ext cx="2057400" cy="990600"/>
            </a:xfrm>
            <a:prstGeom prst="bentConnector3">
              <a:avLst>
                <a:gd name="adj1" fmla="val -617"/>
              </a:avLst>
            </a:prstGeom>
            <a:ln>
              <a:headEnd type="oval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98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6" grpId="0" animBg="1"/>
      <p:bldP spid="176" grpId="0" animBg="1"/>
      <p:bldP spid="177" grpId="0" animBg="1"/>
      <p:bldP spid="14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</a:t>
            </a:r>
            <a:r>
              <a:rPr lang="en-SG" dirty="0" smtClean="0"/>
              <a:t>11a: </a:t>
            </a:r>
            <a:r>
              <a:rPr lang="en-SG" dirty="0"/>
              <a:t>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8610600" y="0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Complete </a:t>
            </a:r>
            <a:r>
              <a:rPr lang="en-US" sz="2400" b="1" dirty="0" err="1">
                <a:solidFill>
                  <a:schemeClr val="tx1"/>
                </a:solidFill>
              </a:rPr>
              <a:t>Datapath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90620" y="656465"/>
            <a:ext cx="8587340" cy="5545069"/>
            <a:chOff x="490620" y="656465"/>
            <a:chExt cx="8587340" cy="554506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EEE99D2-0627-4465-BBDD-81FC317CCE83}"/>
                </a:ext>
              </a:extLst>
            </p:cNvPr>
            <p:cNvSpPr/>
            <p:nvPr/>
          </p:nvSpPr>
          <p:spPr>
            <a:xfrm>
              <a:off x="526112" y="656465"/>
              <a:ext cx="1159509" cy="12937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Line 16">
              <a:extLst>
                <a:ext uri="{FF2B5EF4-FFF2-40B4-BE49-F238E27FC236}">
                  <a16:creationId xmlns:a16="http://schemas.microsoft.com/office/drawing/2014/main" id="{798A176A-276C-4A8D-B9D3-2BFA7122B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6316" y="4601334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" name="Line 28">
              <a:extLst>
                <a:ext uri="{FF2B5EF4-FFF2-40B4-BE49-F238E27FC236}">
                  <a16:creationId xmlns:a16="http://schemas.microsoft.com/office/drawing/2014/main" id="{167BD34F-3AE1-4C29-9B18-5C7FE3744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8472" y="3305934"/>
              <a:ext cx="137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" name="Line 29">
              <a:extLst>
                <a:ext uri="{FF2B5EF4-FFF2-40B4-BE49-F238E27FC236}">
                  <a16:creationId xmlns:a16="http://schemas.microsoft.com/office/drawing/2014/main" id="{499E8484-9291-40BF-8BE3-7EA81F0BB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4672" y="4296534"/>
              <a:ext cx="930002" cy="11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29" idx="0"/>
            </p:cNvCxnSpPr>
            <p:nvPr/>
          </p:nvCxnSpPr>
          <p:spPr>
            <a:xfrm>
              <a:off x="1237258" y="3172585"/>
              <a:ext cx="1300651" cy="57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30" idx="0"/>
            </p:cNvCxnSpPr>
            <p:nvPr/>
          </p:nvCxnSpPr>
          <p:spPr>
            <a:xfrm flipV="1">
              <a:off x="1237258" y="3610734"/>
              <a:ext cx="1300651" cy="20955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50CA0A-C2DA-4F1B-9414-81249C72F899}"/>
                </a:ext>
              </a:extLst>
            </p:cNvPr>
            <p:cNvCxnSpPr/>
            <p:nvPr/>
          </p:nvCxnSpPr>
          <p:spPr>
            <a:xfrm>
              <a:off x="1262808" y="4539511"/>
              <a:ext cx="9575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309">
              <a:extLst>
                <a:ext uri="{FF2B5EF4-FFF2-40B4-BE49-F238E27FC236}">
                  <a16:creationId xmlns:a16="http://schemas.microsoft.com/office/drawing/2014/main" id="{6DC2BB07-9113-4F17-8B91-1DD628FBD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3301" y="2924934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18" name="Text Box 310">
              <a:extLst>
                <a:ext uri="{FF2B5EF4-FFF2-40B4-BE49-F238E27FC236}">
                  <a16:creationId xmlns:a16="http://schemas.microsoft.com/office/drawing/2014/main" id="{87FF632D-F47E-40B7-B4AB-8CAC15924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283880" y="3485762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9" name="Text Box 324">
              <a:extLst>
                <a:ext uri="{FF2B5EF4-FFF2-40B4-BE49-F238E27FC236}">
                  <a16:creationId xmlns:a16="http://schemas.microsoft.com/office/drawing/2014/main" id="{0A28AF33-6516-4990-9155-E1FEDAD75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872" y="4525134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88241CF7-B3A2-43FC-9981-6CC95B185793}"/>
                </a:ext>
              </a:extLst>
            </p:cNvPr>
            <p:cNvSpPr/>
            <p:nvPr/>
          </p:nvSpPr>
          <p:spPr>
            <a:xfrm>
              <a:off x="2227800" y="3991734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hape 39">
              <a:extLst>
                <a:ext uri="{FF2B5EF4-FFF2-40B4-BE49-F238E27FC236}">
                  <a16:creationId xmlns:a16="http://schemas.microsoft.com/office/drawing/2014/main" id="{6E30D5CD-6C66-4FC8-9B83-1B4470045210}"/>
                </a:ext>
              </a:extLst>
            </p:cNvPr>
            <p:cNvCxnSpPr>
              <a:stCxn id="18" idx="2"/>
            </p:cNvCxnSpPr>
            <p:nvPr/>
          </p:nvCxnSpPr>
          <p:spPr>
            <a:xfrm rot="16200000" flipH="1">
              <a:off x="1702039" y="3788297"/>
              <a:ext cx="577176" cy="459426"/>
            </a:xfrm>
            <a:prstGeom prst="bentConnector3">
              <a:avLst>
                <a:gd name="adj1" fmla="val 100816"/>
              </a:avLst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022A239-C940-4CC7-97C4-21820A65ADB5}"/>
                </a:ext>
              </a:extLst>
            </p:cNvPr>
            <p:cNvCxnSpPr>
              <a:stCxn id="20" idx="3"/>
              <a:endCxn id="31" idx="0"/>
            </p:cNvCxnSpPr>
            <p:nvPr/>
          </p:nvCxnSpPr>
          <p:spPr>
            <a:xfrm flipV="1">
              <a:off x="2491943" y="4067933"/>
              <a:ext cx="112001" cy="3810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53">
              <a:extLst>
                <a:ext uri="{FF2B5EF4-FFF2-40B4-BE49-F238E27FC236}">
                  <a16:creationId xmlns:a16="http://schemas.microsoft.com/office/drawing/2014/main" id="{6677C6A8-A7AA-45DA-A231-10066858EED5}"/>
                </a:ext>
              </a:extLst>
            </p:cNvPr>
            <p:cNvCxnSpPr>
              <a:stCxn id="47" idx="6"/>
            </p:cNvCxnSpPr>
            <p:nvPr/>
          </p:nvCxnSpPr>
          <p:spPr>
            <a:xfrm flipV="1">
              <a:off x="4148861" y="4906134"/>
              <a:ext cx="781611" cy="723900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Box 324">
              <a:extLst>
                <a:ext uri="{FF2B5EF4-FFF2-40B4-BE49-F238E27FC236}">
                  <a16:creationId xmlns:a16="http://schemas.microsoft.com/office/drawing/2014/main" id="{9DA18485-F6C6-45A1-B31A-A1F45D79F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6450" y="5439534"/>
              <a:ext cx="854622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26" name="Rounded Rectangle 45">
              <a:extLst>
                <a:ext uri="{FF2B5EF4-FFF2-40B4-BE49-F238E27FC236}">
                  <a16:creationId xmlns:a16="http://schemas.microsoft.com/office/drawing/2014/main" id="{FDCC33ED-34BD-4839-9008-EF763588EBD2}"/>
                </a:ext>
              </a:extLst>
            </p:cNvPr>
            <p:cNvSpPr/>
            <p:nvPr/>
          </p:nvSpPr>
          <p:spPr>
            <a:xfrm>
              <a:off x="4936812" y="4144134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1237265" y="5668134"/>
              <a:ext cx="204710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7A232DB5-B0D2-4311-AC35-60C7F90D1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0955" y="4601334"/>
              <a:ext cx="3391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9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7909" y="3229734"/>
              <a:ext cx="543419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0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7909" y="3610734"/>
              <a:ext cx="543419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1" name="Line 26">
              <a:extLst>
                <a:ext uri="{FF2B5EF4-FFF2-40B4-BE49-F238E27FC236}">
                  <a16:creationId xmlns:a16="http://schemas.microsoft.com/office/drawing/2014/main" id="{AAAA3AEC-3AB2-4BDB-8B02-CAB515B6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3944" y="4059996"/>
              <a:ext cx="47738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2" name="Rectangle 15">
              <a:extLst>
                <a:ext uri="{FF2B5EF4-FFF2-40B4-BE49-F238E27FC236}">
                  <a16:creationId xmlns:a16="http://schemas.microsoft.com/office/drawing/2014/main" id="{AB6EE2B6-7C9E-47B8-8610-EAE3089B4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511" y="3001135"/>
              <a:ext cx="1129733" cy="1676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Text Box 17">
              <a:extLst>
                <a:ext uri="{FF2B5EF4-FFF2-40B4-BE49-F238E27FC236}">
                  <a16:creationId xmlns:a16="http://schemas.microsoft.com/office/drawing/2014/main" id="{E2F8D9BD-153D-406A-B3D7-B62B2182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5895" y="3135913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RR1</a:t>
              </a:r>
            </a:p>
          </p:txBody>
        </p:sp>
        <p:sp>
          <p:nvSpPr>
            <p:cNvPr id="34" name="Text Box 18">
              <a:extLst>
                <a:ext uri="{FF2B5EF4-FFF2-40B4-BE49-F238E27FC236}">
                  <a16:creationId xmlns:a16="http://schemas.microsoft.com/office/drawing/2014/main" id="{80CA3067-9A2D-422E-91FC-AB9890688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5895" y="3516913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RR2</a:t>
              </a:r>
            </a:p>
          </p:txBody>
        </p:sp>
        <p:sp>
          <p:nvSpPr>
            <p:cNvPr id="35" name="Text Box 19">
              <a:extLst>
                <a:ext uri="{FF2B5EF4-FFF2-40B4-BE49-F238E27FC236}">
                  <a16:creationId xmlns:a16="http://schemas.microsoft.com/office/drawing/2014/main" id="{C8DF64B5-C0A2-4A29-9AEC-5BE7EBFC3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5895" y="3915534"/>
              <a:ext cx="32756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</a:t>
              </a:r>
            </a:p>
          </p:txBody>
        </p:sp>
        <p:sp>
          <p:nvSpPr>
            <p:cNvPr id="36" name="Text Box 20">
              <a:extLst>
                <a:ext uri="{FF2B5EF4-FFF2-40B4-BE49-F238E27FC236}">
                  <a16:creationId xmlns:a16="http://schemas.microsoft.com/office/drawing/2014/main" id="{85E95618-5B42-495D-9914-239D52A32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5894" y="4431313"/>
              <a:ext cx="5991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WD</a:t>
              </a:r>
            </a:p>
          </p:txBody>
        </p:sp>
        <p:sp>
          <p:nvSpPr>
            <p:cNvPr id="37" name="Text Box 21">
              <a:extLst>
                <a:ext uri="{FF2B5EF4-FFF2-40B4-BE49-F238E27FC236}">
                  <a16:creationId xmlns:a16="http://schemas.microsoft.com/office/drawing/2014/main" id="{29E30E8C-9659-4D45-BC42-FA9C256DE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7229" y="3153534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RD1</a:t>
              </a:r>
            </a:p>
          </p:txBody>
        </p:sp>
        <p:sp>
          <p:nvSpPr>
            <p:cNvPr id="38" name="Text Box 22">
              <a:extLst>
                <a:ext uri="{FF2B5EF4-FFF2-40B4-BE49-F238E27FC236}">
                  <a16:creationId xmlns:a16="http://schemas.microsoft.com/office/drawing/2014/main" id="{B6927DFB-B405-43FF-A3B9-3E8F5C650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7229" y="4202713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RD2</a:t>
              </a:r>
            </a:p>
          </p:txBody>
        </p:sp>
        <p:sp>
          <p:nvSpPr>
            <p:cNvPr id="39" name="Text Box 36">
              <a:extLst>
                <a:ext uri="{FF2B5EF4-FFF2-40B4-BE49-F238E27FC236}">
                  <a16:creationId xmlns:a16="http://schemas.microsoft.com/office/drawing/2014/main" id="{F3A1524E-F11C-448B-8F5A-615828039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251" y="3686934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3E6BCC00-E873-4202-A61A-7B02D6EEF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8398" y="3156709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A98FB157-78F7-4451-A574-32698A84A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8398" y="3540884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AE65C159-6FB1-41F7-9E78-69C1E4F96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8398" y="3974272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" name="Text Box 40">
              <a:extLst>
                <a:ext uri="{FF2B5EF4-FFF2-40B4-BE49-F238E27FC236}">
                  <a16:creationId xmlns:a16="http://schemas.microsoft.com/office/drawing/2014/main" id="{F2541F37-F113-471C-ABA4-FE0C63802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4847" y="3001134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4" name="Text Box 41">
              <a:extLst>
                <a:ext uri="{FF2B5EF4-FFF2-40B4-BE49-F238E27FC236}">
                  <a16:creationId xmlns:a16="http://schemas.microsoft.com/office/drawing/2014/main" id="{242A6DAD-043A-4934-BF7E-F7D3A6848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708" y="3401184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5" name="Text Box 42">
              <a:extLst>
                <a:ext uri="{FF2B5EF4-FFF2-40B4-BE49-F238E27FC236}">
                  <a16:creationId xmlns:a16="http://schemas.microsoft.com/office/drawing/2014/main" id="{78369993-3842-4F60-92E0-3C9A5D31D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708" y="3858384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6" name="Text Box 23">
              <a:extLst>
                <a:ext uri="{FF2B5EF4-FFF2-40B4-BE49-F238E27FC236}">
                  <a16:creationId xmlns:a16="http://schemas.microsoft.com/office/drawing/2014/main" id="{F5E4F2CB-735D-49B6-899E-0F0158065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295" y="4852159"/>
              <a:ext cx="990977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53847C8-B259-4734-B9F8-CBA7DF64BC7E}"/>
                </a:ext>
              </a:extLst>
            </p:cNvPr>
            <p:cNvSpPr/>
            <p:nvPr/>
          </p:nvSpPr>
          <p:spPr>
            <a:xfrm>
              <a:off x="3005862" y="5363334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Sign Extend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Line 32">
              <a:extLst>
                <a:ext uri="{FF2B5EF4-FFF2-40B4-BE49-F238E27FC236}">
                  <a16:creationId xmlns:a16="http://schemas.microsoft.com/office/drawing/2014/main" id="{A9FE80A9-40CE-483F-8B7F-294439EE6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0072" y="3117023"/>
              <a:ext cx="76200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49" name="Line 33">
              <a:extLst>
                <a:ext uri="{FF2B5EF4-FFF2-40B4-BE49-F238E27FC236}">
                  <a16:creationId xmlns:a16="http://schemas.microsoft.com/office/drawing/2014/main" id="{4C8420A0-2EC7-42AB-81B6-4EBC414DE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2071" y="3458334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0" name="Line 34">
              <a:extLst>
                <a:ext uri="{FF2B5EF4-FFF2-40B4-BE49-F238E27FC236}">
                  <a16:creationId xmlns:a16="http://schemas.microsoft.com/office/drawing/2014/main" id="{9679FEAB-1FAA-4231-B497-D92C05564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40071" y="4372734"/>
              <a:ext cx="76200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1" name="Line 35">
              <a:extLst>
                <a:ext uri="{FF2B5EF4-FFF2-40B4-BE49-F238E27FC236}">
                  <a16:creationId xmlns:a16="http://schemas.microsoft.com/office/drawing/2014/main" id="{151F2AD3-7E70-4735-A25B-E4EFBD600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40783" y="4077459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2" name="Line 36">
              <a:extLst>
                <a:ext uri="{FF2B5EF4-FFF2-40B4-BE49-F238E27FC236}">
                  <a16:creationId xmlns:a16="http://schemas.microsoft.com/office/drawing/2014/main" id="{55377F68-B118-45E7-B8AC-CEFD32CC1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40783" y="3885372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3" name="Line 37">
              <a:extLst>
                <a:ext uri="{FF2B5EF4-FFF2-40B4-BE49-F238E27FC236}">
                  <a16:creationId xmlns:a16="http://schemas.microsoft.com/office/drawing/2014/main" id="{7D5BC88A-8E21-4D61-AA7F-B271E0EE7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0071" y="3655184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4" name="Line 38">
              <a:extLst>
                <a:ext uri="{FF2B5EF4-FFF2-40B4-BE49-F238E27FC236}">
                  <a16:creationId xmlns:a16="http://schemas.microsoft.com/office/drawing/2014/main" id="{74AB081D-B4B7-43E8-88BC-78CFC6785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40071" y="3117022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5" name="Line 41">
              <a:extLst>
                <a:ext uri="{FF2B5EF4-FFF2-40B4-BE49-F238E27FC236}">
                  <a16:creationId xmlns:a16="http://schemas.microsoft.com/office/drawing/2014/main" id="{441F9793-F93B-4025-B968-13AC37147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89334" y="3001134"/>
              <a:ext cx="7938" cy="30797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56" name="Text Box 44">
              <a:extLst>
                <a:ext uri="{FF2B5EF4-FFF2-40B4-BE49-F238E27FC236}">
                  <a16:creationId xmlns:a16="http://schemas.microsoft.com/office/drawing/2014/main" id="{184C5DEE-F0E5-4625-A1C3-18C24BF7F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0246" y="3973571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ALU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57" name="Text Box 45">
              <a:extLst>
                <a:ext uri="{FF2B5EF4-FFF2-40B4-BE49-F238E27FC236}">
                  <a16:creationId xmlns:a16="http://schemas.microsoft.com/office/drawing/2014/main" id="{2C93280C-9B8B-4677-ABB8-FDDF4C837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472" y="3686934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58" name="Text Box 46">
              <a:extLst>
                <a:ext uri="{FF2B5EF4-FFF2-40B4-BE49-F238E27FC236}">
                  <a16:creationId xmlns:a16="http://schemas.microsoft.com/office/drawing/2014/main" id="{78EBACD2-C39E-4053-9630-88E270C70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8420" y="2724135"/>
              <a:ext cx="1138452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ALUcontrol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59" name="Line 47">
              <a:extLst>
                <a:ext uri="{FF2B5EF4-FFF2-40B4-BE49-F238E27FC236}">
                  <a16:creationId xmlns:a16="http://schemas.microsoft.com/office/drawing/2014/main" id="{43C413D6-ACD2-463B-86E2-7A77A3F48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73446" y="3156709"/>
              <a:ext cx="230188" cy="777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60" name="Text Box 48">
              <a:extLst>
                <a:ext uri="{FF2B5EF4-FFF2-40B4-BE49-F238E27FC236}">
                  <a16:creationId xmlns:a16="http://schemas.microsoft.com/office/drawing/2014/main" id="{820F0684-61E2-4707-907A-068C63E79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471" y="2937634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660066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61" name="Rectangle 52">
              <a:extLst>
                <a:ext uri="{FF2B5EF4-FFF2-40B4-BE49-F238E27FC236}">
                  <a16:creationId xmlns:a16="http://schemas.microsoft.com/office/drawing/2014/main" id="{ACEC6F76-4BA5-4470-A2A1-DB4AED2BB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0969" y="3907068"/>
              <a:ext cx="1175657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53">
              <a:extLst>
                <a:ext uri="{FF2B5EF4-FFF2-40B4-BE49-F238E27FC236}">
                  <a16:creationId xmlns:a16="http://schemas.microsoft.com/office/drawing/2014/main" id="{2C893798-8507-4711-A89C-68BDF0BD3E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02272" y="5058534"/>
              <a:ext cx="457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3" name="Text Box 55">
              <a:extLst>
                <a:ext uri="{FF2B5EF4-FFF2-40B4-BE49-F238E27FC236}">
                  <a16:creationId xmlns:a16="http://schemas.microsoft.com/office/drawing/2014/main" id="{CBB6616D-1A6B-4C55-998C-D039F40E2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8124" y="4372734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64" name="Text Box 56">
              <a:extLst>
                <a:ext uri="{FF2B5EF4-FFF2-40B4-BE49-F238E27FC236}">
                  <a16:creationId xmlns:a16="http://schemas.microsoft.com/office/drawing/2014/main" id="{FF8BF95B-F833-4BC5-82A5-997C966AE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0969" y="4057881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65" name="Text Box 57">
              <a:extLst>
                <a:ext uri="{FF2B5EF4-FFF2-40B4-BE49-F238E27FC236}">
                  <a16:creationId xmlns:a16="http://schemas.microsoft.com/office/drawing/2014/main" id="{56CD3ECB-2F41-4EB5-8EA4-73AD36C59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6363" y="4814059"/>
              <a:ext cx="45066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66" name="Text Box 59">
              <a:extLst>
                <a:ext uri="{FF2B5EF4-FFF2-40B4-BE49-F238E27FC236}">
                  <a16:creationId xmlns:a16="http://schemas.microsoft.com/office/drawing/2014/main" id="{7F14F5BC-03DE-4936-83EF-EA380150A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3072" y="5042659"/>
              <a:ext cx="476386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Write </a:t>
              </a:r>
            </a:p>
            <a:p>
              <a:r>
                <a:rPr lang="en-US" sz="10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67" name="Line 61">
              <a:extLst>
                <a:ext uri="{FF2B5EF4-FFF2-40B4-BE49-F238E27FC236}">
                  <a16:creationId xmlns:a16="http://schemas.microsoft.com/office/drawing/2014/main" id="{5239DE6C-78E4-4262-A3D7-814816225A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07178" y="3678467"/>
              <a:ext cx="0" cy="227787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8" name="Text Box 63">
              <a:extLst>
                <a:ext uri="{FF2B5EF4-FFF2-40B4-BE49-F238E27FC236}">
                  <a16:creationId xmlns:a16="http://schemas.microsoft.com/office/drawing/2014/main" id="{FB390582-7605-43CF-9319-AA5FAB56D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0813" y="3409989"/>
              <a:ext cx="107273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cxnSp>
          <p:nvCxnSpPr>
            <p:cNvPr id="69" name="Elbow Connector 92">
              <a:extLst>
                <a:ext uri="{FF2B5EF4-FFF2-40B4-BE49-F238E27FC236}">
                  <a16:creationId xmlns:a16="http://schemas.microsoft.com/office/drawing/2014/main" id="{549C3B18-E459-4DDE-A70A-899494435B68}"/>
                </a:ext>
              </a:extLst>
            </p:cNvPr>
            <p:cNvCxnSpPr/>
            <p:nvPr/>
          </p:nvCxnSpPr>
          <p:spPr>
            <a:xfrm>
              <a:off x="4701872" y="4296534"/>
              <a:ext cx="2057400" cy="990600"/>
            </a:xfrm>
            <a:prstGeom prst="bentConnector3">
              <a:avLst>
                <a:gd name="adj1" fmla="val -617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5C61F50-D1B3-4DFF-BCCC-5AB833F10F81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>
              <a:off x="6302071" y="4180118"/>
              <a:ext cx="428898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91">
              <a:extLst>
                <a:ext uri="{FF2B5EF4-FFF2-40B4-BE49-F238E27FC236}">
                  <a16:creationId xmlns:a16="http://schemas.microsoft.com/office/drawing/2014/main" id="{FDD13120-9D1C-4830-8060-3203EB1CC90B}"/>
                </a:ext>
              </a:extLst>
            </p:cNvPr>
            <p:cNvGrpSpPr/>
            <p:nvPr/>
          </p:nvGrpSpPr>
          <p:grpSpPr>
            <a:xfrm rot="5400000">
              <a:off x="-1317928" y="3915534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B3533A7-D6A4-4DAB-A770-F84AECD0EBBE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E8D6519-E15A-43AA-8977-5CB43160F115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F6D5A76-2EF4-40EB-84B6-3F0BABC3AB60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0D207BB-5ADB-49BD-8EAE-2DE496E383C9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F4CEFE9-31C9-408B-9884-24D9A7824379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19B3406-94E1-4037-8AFE-844B5EF04AC4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78" name="Group 109">
              <a:extLst>
                <a:ext uri="{FF2B5EF4-FFF2-40B4-BE49-F238E27FC236}">
                  <a16:creationId xmlns:a16="http://schemas.microsoft.com/office/drawing/2014/main" id="{2139F562-8A65-45B2-A72C-B1C0E15B010C}"/>
                </a:ext>
              </a:extLst>
            </p:cNvPr>
            <p:cNvGrpSpPr/>
            <p:nvPr/>
          </p:nvGrpSpPr>
          <p:grpSpPr>
            <a:xfrm rot="5400000">
              <a:off x="-936928" y="3991734"/>
              <a:ext cx="4114800" cy="304800"/>
              <a:chOff x="457200" y="3429000"/>
              <a:chExt cx="8229600" cy="457200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6D273AC-3556-4C3C-8AEC-8170C47B2D87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3002ACD-7960-40DB-98DD-70A9FB5B27F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4B0F8A2-4C5A-4B8B-B53D-30401D142D09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5464BB4-01E5-4240-AD84-CCB96594EF52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EB1B91B-8954-46E6-BEA2-993DD8A9EF2E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28578308-0273-4711-896D-23F8845AD483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85" name="Elbow Connector 122">
              <a:extLst>
                <a:ext uri="{FF2B5EF4-FFF2-40B4-BE49-F238E27FC236}">
                  <a16:creationId xmlns:a16="http://schemas.microsoft.com/office/drawing/2014/main" id="{7109E9A9-3A43-48BB-BAA7-2DC0876DD381}"/>
                </a:ext>
              </a:extLst>
            </p:cNvPr>
            <p:cNvCxnSpPr/>
            <p:nvPr/>
          </p:nvCxnSpPr>
          <p:spPr>
            <a:xfrm>
              <a:off x="6454472" y="4186469"/>
              <a:ext cx="1905000" cy="1405465"/>
            </a:xfrm>
            <a:prstGeom prst="bentConnector3">
              <a:avLst>
                <a:gd name="adj1" fmla="val -222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100">
              <a:extLst>
                <a:ext uri="{FF2B5EF4-FFF2-40B4-BE49-F238E27FC236}">
                  <a16:creationId xmlns:a16="http://schemas.microsoft.com/office/drawing/2014/main" id="{75C73DDC-7681-4D86-AD35-D510BD72B343}"/>
                </a:ext>
              </a:extLst>
            </p:cNvPr>
            <p:cNvCxnSpPr>
              <a:stCxn id="137" idx="3"/>
              <a:endCxn id="36" idx="1"/>
            </p:cNvCxnSpPr>
            <p:nvPr/>
          </p:nvCxnSpPr>
          <p:spPr>
            <a:xfrm flipH="1" flipV="1">
              <a:off x="3035894" y="4554424"/>
              <a:ext cx="5587721" cy="732710"/>
            </a:xfrm>
            <a:prstGeom prst="bentConnector5">
              <a:avLst>
                <a:gd name="adj1" fmla="val -4091"/>
                <a:gd name="adj2" fmla="val -114398"/>
                <a:gd name="adj3" fmla="val 103030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Line 28">
              <a:extLst>
                <a:ext uri="{FF2B5EF4-FFF2-40B4-BE49-F238E27FC236}">
                  <a16:creationId xmlns:a16="http://schemas.microsoft.com/office/drawing/2014/main" id="{7ED00514-3547-4FF3-9DF3-554CD66F2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59072" y="1858134"/>
              <a:ext cx="914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6CE78BF-E25E-44C2-ADAB-8BFD241966C7}"/>
                </a:ext>
              </a:extLst>
            </p:cNvPr>
            <p:cNvSpPr/>
            <p:nvPr/>
          </p:nvSpPr>
          <p:spPr>
            <a:xfrm>
              <a:off x="3808611" y="1566672"/>
              <a:ext cx="1414455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Left Shift 2-bit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9" name="Group 119">
              <a:extLst>
                <a:ext uri="{FF2B5EF4-FFF2-40B4-BE49-F238E27FC236}">
                  <a16:creationId xmlns:a16="http://schemas.microsoft.com/office/drawing/2014/main" id="{0D8B0634-E0B0-4B22-918A-FC9EC1077595}"/>
                </a:ext>
              </a:extLst>
            </p:cNvPr>
            <p:cNvGrpSpPr/>
            <p:nvPr/>
          </p:nvGrpSpPr>
          <p:grpSpPr>
            <a:xfrm>
              <a:off x="1953909" y="715134"/>
              <a:ext cx="1604963" cy="762000"/>
              <a:chOff x="533400" y="1905000"/>
              <a:chExt cx="1604963" cy="762000"/>
            </a:xfrm>
          </p:grpSpPr>
          <p:sp>
            <p:nvSpPr>
              <p:cNvPr id="90" name="Rectangle 152">
                <a:extLst>
                  <a:ext uri="{FF2B5EF4-FFF2-40B4-BE49-F238E27FC236}">
                    <a16:creationId xmlns:a16="http://schemas.microsoft.com/office/drawing/2014/main" id="{BB47381E-ADFF-4BD4-8D2E-522ACA184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905000"/>
                <a:ext cx="457200" cy="76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sz="1400" b="1" dirty="0"/>
                  <a:t>PC</a:t>
                </a:r>
              </a:p>
            </p:txBody>
          </p:sp>
          <p:sp>
            <p:nvSpPr>
              <p:cNvPr id="91" name="Line 155">
                <a:extLst>
                  <a:ext uri="{FF2B5EF4-FFF2-40B4-BE49-F238E27FC236}">
                    <a16:creationId xmlns:a16="http://schemas.microsoft.com/office/drawing/2014/main" id="{39FF5453-7BAF-4A43-B63F-2E37C562C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1970088"/>
                <a:ext cx="569912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2" name="Line 156">
                <a:extLst>
                  <a:ext uri="{FF2B5EF4-FFF2-40B4-BE49-F238E27FC236}">
                    <a16:creationId xmlns:a16="http://schemas.microsoft.com/office/drawing/2014/main" id="{5B3C861E-6674-4FFB-967B-488FBD3B8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8363" y="21463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3" name="Line 157">
                <a:extLst>
                  <a:ext uri="{FF2B5EF4-FFF2-40B4-BE49-F238E27FC236}">
                    <a16:creationId xmlns:a16="http://schemas.microsoft.com/office/drawing/2014/main" id="{D4EF0A34-F8E6-4785-A705-CA4D64B9C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68450" y="2451100"/>
                <a:ext cx="569912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4" name="Line 158">
                <a:extLst>
                  <a:ext uri="{FF2B5EF4-FFF2-40B4-BE49-F238E27FC236}">
                    <a16:creationId xmlns:a16="http://schemas.microsoft.com/office/drawing/2014/main" id="{0C8E82A6-C3D7-4FC9-A7FF-03A6A1C8D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371725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5" name="Line 159">
                <a:extLst>
                  <a:ext uri="{FF2B5EF4-FFF2-40B4-BE49-F238E27FC236}">
                    <a16:creationId xmlns:a16="http://schemas.microsoft.com/office/drawing/2014/main" id="{B3B8D9A2-A0EC-4C11-A242-FECCCFE86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290763"/>
                <a:ext cx="74612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6" name="Line 160">
                <a:extLst>
                  <a:ext uri="{FF2B5EF4-FFF2-40B4-BE49-F238E27FC236}">
                    <a16:creationId xmlns:a16="http://schemas.microsoft.com/office/drawing/2014/main" id="{9B68C7B3-0D63-417C-A9EF-10CAFD9816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2195513"/>
                <a:ext cx="74612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7" name="Line 161">
                <a:extLst>
                  <a:ext uri="{FF2B5EF4-FFF2-40B4-BE49-F238E27FC236}">
                    <a16:creationId xmlns:a16="http://schemas.microsoft.com/office/drawing/2014/main" id="{339E8EA5-590E-48AA-8599-3D15CCD77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1970088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8" name="Text Box 162">
                <a:extLst>
                  <a:ext uri="{FF2B5EF4-FFF2-40B4-BE49-F238E27FC236}">
                    <a16:creationId xmlns:a16="http://schemas.microsoft.com/office/drawing/2014/main" id="{D57B2851-7AEC-4439-A633-25064AEC3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1150" y="21336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  <p:sp>
            <p:nvSpPr>
              <p:cNvPr id="99" name="Line 163">
                <a:extLst>
                  <a:ext uri="{FF2B5EF4-FFF2-40B4-BE49-F238E27FC236}">
                    <a16:creationId xmlns:a16="http://schemas.microsoft.com/office/drawing/2014/main" id="{BB1045BC-5B1A-4FF2-B8E7-A0BD472F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4925" y="2459038"/>
                <a:ext cx="2651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0" name="Text Box 167">
                <a:extLst>
                  <a:ext uri="{FF2B5EF4-FFF2-40B4-BE49-F238E27FC236}">
                    <a16:creationId xmlns:a16="http://schemas.microsoft.com/office/drawing/2014/main" id="{CF66DE7A-DAB4-42F2-A662-6CA4719A4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3788" y="2313801"/>
                <a:ext cx="201612" cy="276999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101" name="Line 175">
                <a:extLst>
                  <a:ext uri="{FF2B5EF4-FFF2-40B4-BE49-F238E27FC236}">
                    <a16:creationId xmlns:a16="http://schemas.microsoft.com/office/drawing/2014/main" id="{F0432E5B-463A-4F02-98B0-05452DFBA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0598" y="2045898"/>
                <a:ext cx="576983" cy="1150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</p:grpSp>
        <p:cxnSp>
          <p:nvCxnSpPr>
            <p:cNvPr id="102" name="Straight Arrow Connector 136">
              <a:extLst>
                <a:ext uri="{FF2B5EF4-FFF2-40B4-BE49-F238E27FC236}">
                  <a16:creationId xmlns:a16="http://schemas.microsoft.com/office/drawing/2014/main" id="{8FDF6928-8EC6-4546-A8AA-D567DBEFAF49}"/>
                </a:ext>
              </a:extLst>
            </p:cNvPr>
            <p:cNvCxnSpPr/>
            <p:nvPr/>
          </p:nvCxnSpPr>
          <p:spPr>
            <a:xfrm>
              <a:off x="4549472" y="1096134"/>
              <a:ext cx="1522413" cy="351365"/>
            </a:xfrm>
            <a:prstGeom prst="bentConnector3">
              <a:avLst>
                <a:gd name="adj1" fmla="val 504"/>
              </a:avLst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103" name="Line 28">
              <a:extLst>
                <a:ext uri="{FF2B5EF4-FFF2-40B4-BE49-F238E27FC236}">
                  <a16:creationId xmlns:a16="http://schemas.microsoft.com/office/drawing/2014/main" id="{3B5EFBE0-6E1B-416C-8D21-D8067A4F5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8872" y="1096134"/>
              <a:ext cx="3505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104" name="Line 28">
              <a:extLst>
                <a:ext uri="{FF2B5EF4-FFF2-40B4-BE49-F238E27FC236}">
                  <a16:creationId xmlns:a16="http://schemas.microsoft.com/office/drawing/2014/main" id="{7F17B83A-7E91-4F14-8ACF-0470B08AB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83072" y="1629534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grpSp>
          <p:nvGrpSpPr>
            <p:cNvPr id="105" name="Group 108">
              <a:extLst>
                <a:ext uri="{FF2B5EF4-FFF2-40B4-BE49-F238E27FC236}">
                  <a16:creationId xmlns:a16="http://schemas.microsoft.com/office/drawing/2014/main" id="{3956BF6F-6539-47D5-9EAC-C97C22E8CBC1}"/>
                </a:ext>
              </a:extLst>
            </p:cNvPr>
            <p:cNvGrpSpPr/>
            <p:nvPr/>
          </p:nvGrpSpPr>
          <p:grpSpPr>
            <a:xfrm>
              <a:off x="6073472" y="1324734"/>
              <a:ext cx="587374" cy="673099"/>
              <a:chOff x="5945188" y="2195513"/>
              <a:chExt cx="587374" cy="673099"/>
            </a:xfrm>
          </p:grpSpPr>
          <p:sp>
            <p:nvSpPr>
              <p:cNvPr id="106" name="Line 176">
                <a:extLst>
                  <a:ext uri="{FF2B5EF4-FFF2-40B4-BE49-F238E27FC236}">
                    <a16:creationId xmlns:a16="http://schemas.microsoft.com/office/drawing/2014/main" id="{5BAEAA2B-11BA-40CF-A370-35437FBEB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195513"/>
                <a:ext cx="571500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7" name="Line 177">
                <a:extLst>
                  <a:ext uri="{FF2B5EF4-FFF2-40B4-BE49-F238E27FC236}">
                    <a16:creationId xmlns:a16="http://schemas.microsoft.com/office/drawing/2014/main" id="{42DB8C86-76A8-41C0-A00C-F6AC735C9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6688" y="2371725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8" name="Line 178">
                <a:extLst>
                  <a:ext uri="{FF2B5EF4-FFF2-40B4-BE49-F238E27FC236}">
                    <a16:creationId xmlns:a16="http://schemas.microsoft.com/office/drawing/2014/main" id="{6D90862B-B9C3-444B-98A1-FB5A24992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45188" y="2676525"/>
                <a:ext cx="57150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9" name="Line 179">
                <a:extLst>
                  <a:ext uri="{FF2B5EF4-FFF2-40B4-BE49-F238E27FC236}">
                    <a16:creationId xmlns:a16="http://schemas.microsoft.com/office/drawing/2014/main" id="{F200A1B4-D23A-465E-B7DA-513AA2FB3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97150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0" name="Line 180">
                <a:extLst>
                  <a:ext uri="{FF2B5EF4-FFF2-40B4-BE49-F238E27FC236}">
                    <a16:creationId xmlns:a16="http://schemas.microsoft.com/office/drawing/2014/main" id="{8762A6D0-1839-4BE4-BE05-2E30AB763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16188"/>
                <a:ext cx="76200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1" name="Line 181">
                <a:extLst>
                  <a:ext uri="{FF2B5EF4-FFF2-40B4-BE49-F238E27FC236}">
                    <a16:creationId xmlns:a16="http://schemas.microsoft.com/office/drawing/2014/main" id="{B4D35242-3AEF-42F7-BB91-357455752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420938"/>
                <a:ext cx="76200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2" name="Line 182">
                <a:extLst>
                  <a:ext uri="{FF2B5EF4-FFF2-40B4-BE49-F238E27FC236}">
                    <a16:creationId xmlns:a16="http://schemas.microsoft.com/office/drawing/2014/main" id="{6E6288A9-C6B0-4A69-B6BD-CADF3A219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195513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3" name="Text Box 183">
                <a:extLst>
                  <a:ext uri="{FF2B5EF4-FFF2-40B4-BE49-F238E27FC236}">
                    <a16:creationId xmlns:a16="http://schemas.microsoft.com/office/drawing/2014/main" id="{9CCB2BF9-BDBB-4111-B4A7-323E61410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750" y="23622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</p:grpSp>
        <p:sp>
          <p:nvSpPr>
            <p:cNvPr id="114" name="Rounded Rectangle 102">
              <a:extLst>
                <a:ext uri="{FF2B5EF4-FFF2-40B4-BE49-F238E27FC236}">
                  <a16:creationId xmlns:a16="http://schemas.microsoft.com/office/drawing/2014/main" id="{4FE57BB6-7CE3-4A9D-B8F4-E30011C1E6A0}"/>
                </a:ext>
              </a:extLst>
            </p:cNvPr>
            <p:cNvSpPr/>
            <p:nvPr/>
          </p:nvSpPr>
          <p:spPr>
            <a:xfrm>
              <a:off x="7064072" y="943734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 Box 319">
              <a:extLst>
                <a:ext uri="{FF2B5EF4-FFF2-40B4-BE49-F238E27FC236}">
                  <a16:creationId xmlns:a16="http://schemas.microsoft.com/office/drawing/2014/main" id="{6E1E6FEA-4C82-46DF-AD88-AFB482FF8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9161" y="2086734"/>
              <a:ext cx="683199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PCSrc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16" name="Line 16">
              <a:extLst>
                <a:ext uri="{FF2B5EF4-FFF2-40B4-BE49-F238E27FC236}">
                  <a16:creationId xmlns:a16="http://schemas.microsoft.com/office/drawing/2014/main" id="{55E94B85-6D22-435A-AFEC-CA82A4CEE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6143" y="1858134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cxnSp>
          <p:nvCxnSpPr>
            <p:cNvPr id="117" name="Straight Arrow Connector 136">
              <a:extLst>
                <a:ext uri="{FF2B5EF4-FFF2-40B4-BE49-F238E27FC236}">
                  <a16:creationId xmlns:a16="http://schemas.microsoft.com/office/drawing/2014/main" id="{82ADBF68-A69B-45DE-948B-B2197FAAEA6D}"/>
                </a:ext>
              </a:extLst>
            </p:cNvPr>
            <p:cNvCxnSpPr>
              <a:stCxn id="114" idx="3"/>
              <a:endCxn id="90" idx="0"/>
            </p:cNvCxnSpPr>
            <p:nvPr/>
          </p:nvCxnSpPr>
          <p:spPr>
            <a:xfrm flipH="1" flipV="1">
              <a:off x="2182509" y="715134"/>
              <a:ext cx="5145706" cy="685800"/>
            </a:xfrm>
            <a:prstGeom prst="bentConnector4">
              <a:avLst>
                <a:gd name="adj1" fmla="val -4443"/>
                <a:gd name="adj2" fmla="val 13333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472D344-E34A-4AAC-B9FF-5C63AD10AF86}"/>
                </a:ext>
              </a:extLst>
            </p:cNvPr>
            <p:cNvCxnSpPr/>
            <p:nvPr/>
          </p:nvCxnSpPr>
          <p:spPr>
            <a:xfrm flipV="1">
              <a:off x="4549472" y="2086734"/>
              <a:ext cx="0" cy="2819400"/>
            </a:xfrm>
            <a:prstGeom prst="line">
              <a:avLst/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55">
              <a:extLst>
                <a:ext uri="{FF2B5EF4-FFF2-40B4-BE49-F238E27FC236}">
                  <a16:creationId xmlns:a16="http://schemas.microsoft.com/office/drawing/2014/main" id="{1C0E4219-B7D3-483D-BC49-D2FAB0E63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599" y="675517"/>
              <a:ext cx="1152881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121" name="Line 42">
              <a:extLst>
                <a:ext uri="{FF2B5EF4-FFF2-40B4-BE49-F238E27FC236}">
                  <a16:creationId xmlns:a16="http://schemas.microsoft.com/office/drawing/2014/main" id="{7B9DB152-8E81-4634-A53D-8622DC434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02073" y="3610733"/>
              <a:ext cx="22860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22" name="Text Box 49">
              <a:extLst>
                <a:ext uri="{FF2B5EF4-FFF2-40B4-BE49-F238E27FC236}">
                  <a16:creationId xmlns:a16="http://schemas.microsoft.com/office/drawing/2014/main" id="{A6C68BE8-9E82-443A-9255-19390B448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8984" y="3440871"/>
              <a:ext cx="801688" cy="246063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is0?</a:t>
              </a:r>
            </a:p>
          </p:txBody>
        </p:sp>
        <p:sp>
          <p:nvSpPr>
            <p:cNvPr id="123" name="Text Box 56">
              <a:extLst>
                <a:ext uri="{FF2B5EF4-FFF2-40B4-BE49-F238E27FC236}">
                  <a16:creationId xmlns:a16="http://schemas.microsoft.com/office/drawing/2014/main" id="{47341089-D752-4061-80C5-E33F8E0FD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9717" y="1705734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cxnSp>
          <p:nvCxnSpPr>
            <p:cNvPr id="124" name="Straight Arrow Connector 136">
              <a:extLst>
                <a:ext uri="{FF2B5EF4-FFF2-40B4-BE49-F238E27FC236}">
                  <a16:creationId xmlns:a16="http://schemas.microsoft.com/office/drawing/2014/main" id="{1603E52D-F608-4B7F-8459-D33D9066886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13391" y="928652"/>
              <a:ext cx="960438" cy="838200"/>
            </a:xfrm>
            <a:prstGeom prst="bentConnector2">
              <a:avLst/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125" name="Text Box 56">
              <a:extLst>
                <a:ext uri="{FF2B5EF4-FFF2-40B4-BE49-F238E27FC236}">
                  <a16:creationId xmlns:a16="http://schemas.microsoft.com/office/drawing/2014/main" id="{BADC2C51-495F-4774-8E7B-BCB0B3CE5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620" y="1234166"/>
              <a:ext cx="9909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  <p:cxnSp>
          <p:nvCxnSpPr>
            <p:cNvPr id="126" name="Straight Arrow Connector 136">
              <a:extLst>
                <a:ext uri="{FF2B5EF4-FFF2-40B4-BE49-F238E27FC236}">
                  <a16:creationId xmlns:a16="http://schemas.microsoft.com/office/drawing/2014/main" id="{A2141B16-C644-4151-A49F-08A06854227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19171" y="1357277"/>
              <a:ext cx="12700" cy="2524839"/>
            </a:xfrm>
            <a:prstGeom prst="bentConnector3">
              <a:avLst>
                <a:gd name="adj1" fmla="val 25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7" name="Left Bracket 126">
              <a:extLst>
                <a:ext uri="{FF2B5EF4-FFF2-40B4-BE49-F238E27FC236}">
                  <a16:creationId xmlns:a16="http://schemas.microsoft.com/office/drawing/2014/main" id="{F658C2B5-7B6D-4562-8144-F8DFCB1DD3F6}"/>
                </a:ext>
              </a:extLst>
            </p:cNvPr>
            <p:cNvSpPr/>
            <p:nvPr/>
          </p:nvSpPr>
          <p:spPr>
            <a:xfrm>
              <a:off x="510872" y="2086734"/>
              <a:ext cx="76200" cy="4038600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Text Box 319">
              <a:extLst>
                <a:ext uri="{FF2B5EF4-FFF2-40B4-BE49-F238E27FC236}">
                  <a16:creationId xmlns:a16="http://schemas.microsoft.com/office/drawing/2014/main" id="{0F586651-9B60-43A9-9866-57270AF4B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3441" y="4982334"/>
              <a:ext cx="805028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RegDst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29" name="Line 16">
              <a:extLst>
                <a:ext uri="{FF2B5EF4-FFF2-40B4-BE49-F238E27FC236}">
                  <a16:creationId xmlns:a16="http://schemas.microsoft.com/office/drawing/2014/main" id="{C46B9607-A3CF-40C0-A8FC-51F71F886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9672" y="4906134"/>
              <a:ext cx="0" cy="15240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0" name="Line 60">
              <a:extLst>
                <a:ext uri="{FF2B5EF4-FFF2-40B4-BE49-F238E27FC236}">
                  <a16:creationId xmlns:a16="http://schemas.microsoft.com/office/drawing/2014/main" id="{DAA80261-FB0C-4D35-9C80-277E10328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68872" y="5431068"/>
              <a:ext cx="0" cy="3048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1" name="Text Box 62">
              <a:extLst>
                <a:ext uri="{FF2B5EF4-FFF2-40B4-BE49-F238E27FC236}">
                  <a16:creationId xmlns:a16="http://schemas.microsoft.com/office/drawing/2014/main" id="{942439A3-E10E-4DE9-936F-91AD9E2CE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472" y="5668134"/>
              <a:ext cx="102944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2" name="Text Box 319">
              <a:extLst>
                <a:ext uri="{FF2B5EF4-FFF2-40B4-BE49-F238E27FC236}">
                  <a16:creationId xmlns:a16="http://schemas.microsoft.com/office/drawing/2014/main" id="{4CAF7716-5999-40A5-B6D4-4E46B95D3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6647" y="3790935"/>
              <a:ext cx="803425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3" name="Line 16">
              <a:extLst>
                <a:ext uri="{FF2B5EF4-FFF2-40B4-BE49-F238E27FC236}">
                  <a16:creationId xmlns:a16="http://schemas.microsoft.com/office/drawing/2014/main" id="{0FD65F83-06FB-498D-A346-9D401A8E7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2872" y="3991734"/>
              <a:ext cx="0" cy="192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5" name="Text Box 319">
              <a:extLst>
                <a:ext uri="{FF2B5EF4-FFF2-40B4-BE49-F238E27FC236}">
                  <a16:creationId xmlns:a16="http://schemas.microsoft.com/office/drawing/2014/main" id="{DC681D0E-EF66-4CD3-97D1-FD0AA5D0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1110" y="4382110"/>
              <a:ext cx="1136850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MemToReg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6" name="Line 16">
              <a:extLst>
                <a:ext uri="{FF2B5EF4-FFF2-40B4-BE49-F238E27FC236}">
                  <a16:creationId xmlns:a16="http://schemas.microsoft.com/office/drawing/2014/main" id="{AF34729E-D78C-4DAC-86E4-4682DCFFB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94620" y="4661716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7" name="Rounded Rectangle 125">
              <a:extLst>
                <a:ext uri="{FF2B5EF4-FFF2-40B4-BE49-F238E27FC236}">
                  <a16:creationId xmlns:a16="http://schemas.microsoft.com/office/drawing/2014/main" id="{3EBC4193-D2E0-4FAC-ACAD-214BCF37E84D}"/>
                </a:ext>
              </a:extLst>
            </p:cNvPr>
            <p:cNvSpPr/>
            <p:nvPr/>
          </p:nvSpPr>
          <p:spPr>
            <a:xfrm>
              <a:off x="8359472" y="4829934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1170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</a:t>
            </a:r>
            <a:r>
              <a:rPr lang="en-SG" dirty="0" smtClean="0"/>
              <a:t>11a: </a:t>
            </a:r>
            <a:r>
              <a:rPr lang="en-SG" dirty="0"/>
              <a:t>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>
                <a:solidFill>
                  <a:srgbClr val="0000FF"/>
                </a:solidFill>
                <a:latin typeface="+mn-lt"/>
              </a:rPr>
              <a:t>2. Brief Recap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869549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Lecture #7, Slide 4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09BF674-A755-4293-9A12-DE4763FFCD1C}"/>
              </a:ext>
            </a:extLst>
          </p:cNvPr>
          <p:cNvSpPr txBox="1">
            <a:spLocks noChangeArrowheads="1"/>
          </p:cNvSpPr>
          <p:nvPr/>
        </p:nvSpPr>
        <p:spPr>
          <a:xfrm>
            <a:off x="4534100" y="1679859"/>
            <a:ext cx="4152699" cy="4152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indent="-4619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800" dirty="0" smtClean="0"/>
              <a:t>Write program in high-level language (e.g., </a:t>
            </a:r>
            <a:r>
              <a:rPr lang="en-US" sz="1800" b="1" dirty="0" smtClean="0">
                <a:solidFill>
                  <a:srgbClr val="0000FF"/>
                </a:solidFill>
              </a:rPr>
              <a:t>C</a:t>
            </a:r>
            <a:r>
              <a:rPr lang="en-US" sz="1800" dirty="0" smtClean="0"/>
              <a:t>)</a:t>
            </a:r>
            <a:endParaRPr lang="en-US" sz="1800" dirty="0"/>
          </a:p>
          <a:p>
            <a:pPr lvl="1" fontAlgn="auto">
              <a:spcAft>
                <a:spcPts val="0"/>
              </a:spcAft>
            </a:pPr>
            <a:endParaRPr lang="en-US" sz="1800" dirty="0" smtClean="0"/>
          </a:p>
          <a:p>
            <a:pPr marL="274320" lvl="1" indent="0" fontAlgn="auto">
              <a:spcAft>
                <a:spcPts val="0"/>
              </a:spcAft>
              <a:buNone/>
            </a:pPr>
            <a:endParaRPr lang="en-US" sz="700" dirty="0"/>
          </a:p>
        </p:txBody>
      </p:sp>
      <p:pic>
        <p:nvPicPr>
          <p:cNvPr id="9" name="Picture 5" descr="f01-03-P374493">
            <a:extLst>
              <a:ext uri="{FF2B5EF4-FFF2-40B4-BE49-F238E27FC236}">
                <a16:creationId xmlns:a16="http://schemas.microsoft.com/office/drawing/2014/main" id="{AD400439-31E5-4162-82D0-564B11E25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2126" r="15121"/>
          <a:stretch>
            <a:fillRect/>
          </a:stretch>
        </p:blipFill>
        <p:spPr bwMode="auto">
          <a:xfrm>
            <a:off x="792640" y="1877351"/>
            <a:ext cx="3322159" cy="4599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5108031" y="2286101"/>
            <a:ext cx="3578767" cy="35464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(x != 0) {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a[0] = a[1] + x;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7756" y="1796433"/>
            <a:ext cx="3390563" cy="950468"/>
          </a:xfrm>
          <a:prstGeom prst="rect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5078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</a:t>
            </a:r>
            <a:r>
              <a:rPr lang="en-SG" dirty="0" smtClean="0"/>
              <a:t>11a: </a:t>
            </a:r>
            <a:r>
              <a:rPr lang="en-SG" dirty="0"/>
              <a:t>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2. Brief Recap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869549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Lecture #7, Slide 4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09BF674-A755-4293-9A12-DE4763FFCD1C}"/>
              </a:ext>
            </a:extLst>
          </p:cNvPr>
          <p:cNvSpPr txBox="1">
            <a:spLocks noChangeArrowheads="1"/>
          </p:cNvSpPr>
          <p:nvPr/>
        </p:nvSpPr>
        <p:spPr>
          <a:xfrm>
            <a:off x="4534100" y="1679859"/>
            <a:ext cx="4152699" cy="4152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indent="-4619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C00000"/>
                </a:solidFill>
              </a:rPr>
              <a:t>Compiler </a:t>
            </a:r>
            <a:r>
              <a:rPr lang="en-US" sz="1800" dirty="0"/>
              <a:t>translates to </a:t>
            </a:r>
            <a:r>
              <a:rPr lang="en-US" sz="1800" dirty="0" smtClean="0"/>
              <a:t>assembly language (e.g., </a:t>
            </a:r>
            <a:r>
              <a:rPr lang="en-US" sz="1800" b="1" dirty="0" smtClean="0">
                <a:solidFill>
                  <a:srgbClr val="0000FF"/>
                </a:solidFill>
              </a:rPr>
              <a:t>MIPS</a:t>
            </a:r>
            <a:r>
              <a:rPr lang="en-US" sz="1800" dirty="0" smtClean="0"/>
              <a:t>)</a:t>
            </a:r>
            <a:endParaRPr lang="en-US" sz="1800" dirty="0"/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 marL="274320" lvl="1" indent="0" fontAlgn="auto">
              <a:spcAft>
                <a:spcPts val="0"/>
              </a:spcAft>
              <a:buNone/>
            </a:pPr>
            <a:endParaRPr lang="en-US" sz="700" dirty="0"/>
          </a:p>
        </p:txBody>
      </p:sp>
      <p:pic>
        <p:nvPicPr>
          <p:cNvPr id="9" name="Picture 5" descr="f01-03-P374493">
            <a:extLst>
              <a:ext uri="{FF2B5EF4-FFF2-40B4-BE49-F238E27FC236}">
                <a16:creationId xmlns:a16="http://schemas.microsoft.com/office/drawing/2014/main" id="{AD400439-31E5-4162-82D0-564B11E25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2126" r="15121"/>
          <a:stretch>
            <a:fillRect/>
          </a:stretch>
        </p:blipFill>
        <p:spPr bwMode="auto">
          <a:xfrm>
            <a:off x="792640" y="1877351"/>
            <a:ext cx="3322159" cy="4599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5108031" y="2286101"/>
            <a:ext cx="3578767" cy="35464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600" b="1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7756" y="3399955"/>
            <a:ext cx="3390563" cy="1350070"/>
          </a:xfrm>
          <a:prstGeom prst="rect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6102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</a:t>
            </a:r>
            <a:r>
              <a:rPr lang="en-SG" dirty="0" smtClean="0"/>
              <a:t>11a: </a:t>
            </a:r>
            <a:r>
              <a:rPr lang="en-SG" dirty="0"/>
              <a:t>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2. Brief Recap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869549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Lecture #7, Slide 4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09BF674-A755-4293-9A12-DE4763FFCD1C}"/>
              </a:ext>
            </a:extLst>
          </p:cNvPr>
          <p:cNvSpPr txBox="1">
            <a:spLocks noChangeArrowheads="1"/>
          </p:cNvSpPr>
          <p:nvPr/>
        </p:nvSpPr>
        <p:spPr>
          <a:xfrm>
            <a:off x="4534100" y="1679859"/>
            <a:ext cx="4152699" cy="4152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indent="-4619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rgbClr val="C00000"/>
                </a:solidFill>
              </a:rPr>
              <a:t>Assembler </a:t>
            </a:r>
            <a:r>
              <a:rPr lang="en-US" sz="1800" dirty="0"/>
              <a:t>translates to </a:t>
            </a:r>
            <a:r>
              <a:rPr lang="en-US" sz="1800" dirty="0" smtClean="0"/>
              <a:t>machine code (i.e., </a:t>
            </a:r>
            <a:r>
              <a:rPr lang="en-US" sz="1800" b="1" dirty="0" smtClean="0">
                <a:solidFill>
                  <a:srgbClr val="0000FF"/>
                </a:solidFill>
              </a:rPr>
              <a:t>binaries</a:t>
            </a:r>
            <a:r>
              <a:rPr lang="en-US" sz="1800" dirty="0" smtClean="0"/>
              <a:t>)</a:t>
            </a:r>
            <a:endParaRPr lang="en-US" sz="1800" dirty="0"/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 marL="274320" lvl="1" indent="0" fontAlgn="auto">
              <a:spcAft>
                <a:spcPts val="0"/>
              </a:spcAft>
              <a:buNone/>
            </a:pPr>
            <a:endParaRPr lang="en-US" sz="700" dirty="0"/>
          </a:p>
        </p:txBody>
      </p:sp>
      <p:pic>
        <p:nvPicPr>
          <p:cNvPr id="9" name="Picture 5" descr="f01-03-P374493">
            <a:extLst>
              <a:ext uri="{FF2B5EF4-FFF2-40B4-BE49-F238E27FC236}">
                <a16:creationId xmlns:a16="http://schemas.microsoft.com/office/drawing/2014/main" id="{AD400439-31E5-4162-82D0-564B11E25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2126" r="15121"/>
          <a:stretch>
            <a:fillRect/>
          </a:stretch>
        </p:blipFill>
        <p:spPr bwMode="auto">
          <a:xfrm>
            <a:off x="792640" y="1877351"/>
            <a:ext cx="3322159" cy="4599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5108031" y="2286101"/>
            <a:ext cx="3578767" cy="35464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0001 0010 0000 0000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0000 0000 0000 0011</a:t>
            </a:r>
          </a:p>
          <a:p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1000 1110 0010 1000 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0000 0000 0000 0100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0000 0010 0000 1000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0100 0000 0001 0100</a:t>
            </a:r>
          </a:p>
          <a:p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1010 1110 0010 1000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0000 0000 0000 0000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7756" y="5374412"/>
            <a:ext cx="3390563" cy="1350070"/>
          </a:xfrm>
          <a:prstGeom prst="rect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1276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</a:t>
            </a:r>
            <a:r>
              <a:rPr lang="en-SG" dirty="0" smtClean="0"/>
              <a:t>11a: </a:t>
            </a:r>
            <a:r>
              <a:rPr lang="en-SG" dirty="0"/>
              <a:t>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2. Brief Recap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869549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Lecture #7, Slide 4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09BF674-A755-4293-9A12-DE4763FFCD1C}"/>
              </a:ext>
            </a:extLst>
          </p:cNvPr>
          <p:cNvSpPr txBox="1">
            <a:spLocks noChangeArrowheads="1"/>
          </p:cNvSpPr>
          <p:nvPr/>
        </p:nvSpPr>
        <p:spPr>
          <a:xfrm>
            <a:off x="4534100" y="1679859"/>
            <a:ext cx="4152699" cy="4152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indent="-4619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rgbClr val="C00000"/>
                </a:solidFill>
              </a:rPr>
              <a:t>Processor </a:t>
            </a:r>
            <a:r>
              <a:rPr lang="en-US" sz="1800" dirty="0" smtClean="0"/>
              <a:t>executes the machine code (i.e., </a:t>
            </a:r>
            <a:r>
              <a:rPr lang="en-US" sz="1800" b="1" dirty="0" smtClean="0">
                <a:solidFill>
                  <a:srgbClr val="0000FF"/>
                </a:solidFill>
              </a:rPr>
              <a:t>binaries</a:t>
            </a:r>
            <a:r>
              <a:rPr lang="en-US" sz="1800" dirty="0" smtClean="0"/>
              <a:t>)</a:t>
            </a:r>
            <a:endParaRPr lang="en-US" sz="1800" dirty="0"/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 marL="274320" lvl="1" indent="0" fontAlgn="auto">
              <a:spcAft>
                <a:spcPts val="0"/>
              </a:spcAft>
              <a:buNone/>
            </a:pPr>
            <a:endParaRPr lang="en-US" sz="700" dirty="0"/>
          </a:p>
        </p:txBody>
      </p:sp>
      <p:pic>
        <p:nvPicPr>
          <p:cNvPr id="9" name="Picture 5" descr="f01-03-P374493">
            <a:extLst>
              <a:ext uri="{FF2B5EF4-FFF2-40B4-BE49-F238E27FC236}">
                <a16:creationId xmlns:a16="http://schemas.microsoft.com/office/drawing/2014/main" id="{AD400439-31E5-4162-82D0-564B11E25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2126" r="15121"/>
          <a:stretch>
            <a:fillRect/>
          </a:stretch>
        </p:blipFill>
        <p:spPr bwMode="auto">
          <a:xfrm>
            <a:off x="792640" y="1877351"/>
            <a:ext cx="3322159" cy="4599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5108031" y="2286101"/>
            <a:ext cx="3578767" cy="35464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01" name="Group 500"/>
          <p:cNvGrpSpPr/>
          <p:nvPr/>
        </p:nvGrpSpPr>
        <p:grpSpPr>
          <a:xfrm>
            <a:off x="5185382" y="2419706"/>
            <a:ext cx="3471070" cy="2163666"/>
            <a:chOff x="5185382" y="3241631"/>
            <a:chExt cx="3471070" cy="2163666"/>
          </a:xfrm>
        </p:grpSpPr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4EEE99D2-0627-4465-BBDD-81FC317CCE83}"/>
                </a:ext>
              </a:extLst>
            </p:cNvPr>
            <p:cNvSpPr/>
            <p:nvPr/>
          </p:nvSpPr>
          <p:spPr>
            <a:xfrm>
              <a:off x="5251046" y="3241631"/>
              <a:ext cx="452436" cy="5048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"/>
            </a:p>
          </p:txBody>
        </p:sp>
        <p:sp>
          <p:nvSpPr>
            <p:cNvPr id="383" name="Line 16">
              <a:extLst>
                <a:ext uri="{FF2B5EF4-FFF2-40B4-BE49-F238E27FC236}">
                  <a16:creationId xmlns:a16="http://schemas.microsoft.com/office/drawing/2014/main" id="{798A176A-276C-4A8D-B9D3-2BFA7122B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60734" y="4780905"/>
              <a:ext cx="0" cy="10468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800"/>
            </a:p>
          </p:txBody>
        </p:sp>
        <p:sp>
          <p:nvSpPr>
            <p:cNvPr id="384" name="Line 28">
              <a:extLst>
                <a:ext uri="{FF2B5EF4-FFF2-40B4-BE49-F238E27FC236}">
                  <a16:creationId xmlns:a16="http://schemas.microsoft.com/office/drawing/2014/main" id="{167BD34F-3AE1-4C29-9B18-5C7FE3744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72281" y="4275444"/>
              <a:ext cx="5351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385" name="Line 29">
              <a:extLst>
                <a:ext uri="{FF2B5EF4-FFF2-40B4-BE49-F238E27FC236}">
                  <a16:creationId xmlns:a16="http://schemas.microsoft.com/office/drawing/2014/main" id="{499E8484-9291-40BF-8BE3-7EA81F0BB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2014" y="4661973"/>
              <a:ext cx="362883" cy="4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398" idx="0"/>
            </p:cNvCxnSpPr>
            <p:nvPr/>
          </p:nvCxnSpPr>
          <p:spPr>
            <a:xfrm>
              <a:off x="5528533" y="4223412"/>
              <a:ext cx="507509" cy="2229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399" idx="0"/>
            </p:cNvCxnSpPr>
            <p:nvPr/>
          </p:nvCxnSpPr>
          <p:spPr>
            <a:xfrm flipV="1">
              <a:off x="5528533" y="4394376"/>
              <a:ext cx="507509" cy="8176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A950CA0A-C2DA-4F1B-9414-81249C72F899}"/>
                </a:ext>
              </a:extLst>
            </p:cNvPr>
            <p:cNvCxnSpPr/>
            <p:nvPr/>
          </p:nvCxnSpPr>
          <p:spPr>
            <a:xfrm>
              <a:off x="5538502" y="4756782"/>
              <a:ext cx="37362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Text Box 309">
              <a:extLst>
                <a:ext uri="{FF2B5EF4-FFF2-40B4-BE49-F238E27FC236}">
                  <a16:creationId xmlns:a16="http://schemas.microsoft.com/office/drawing/2014/main" id="{6DC2BB07-9113-4F17-8B91-1DD628FBD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2573" y="4126779"/>
              <a:ext cx="184731" cy="12311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390" name="Text Box 310">
              <a:extLst>
                <a:ext uri="{FF2B5EF4-FFF2-40B4-BE49-F238E27FC236}">
                  <a16:creationId xmlns:a16="http://schemas.microsoft.com/office/drawing/2014/main" id="{87FF632D-F47E-40B7-B4AB-8CAC15924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5634996" y="4331752"/>
              <a:ext cx="184731" cy="12311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391" name="Rounded Rectangle 38">
              <a:extLst>
                <a:ext uri="{FF2B5EF4-FFF2-40B4-BE49-F238E27FC236}">
                  <a16:creationId xmlns:a16="http://schemas.microsoft.com/office/drawing/2014/main" id="{88241CF7-B3A2-43FC-9981-6CC95B185793}"/>
                </a:ext>
              </a:extLst>
            </p:cNvPr>
            <p:cNvSpPr/>
            <p:nvPr/>
          </p:nvSpPr>
          <p:spPr>
            <a:xfrm>
              <a:off x="5915038" y="4543041"/>
              <a:ext cx="103068" cy="3567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92" name="Shape 39">
              <a:extLst>
                <a:ext uri="{FF2B5EF4-FFF2-40B4-BE49-F238E27FC236}">
                  <a16:creationId xmlns:a16="http://schemas.microsoft.com/office/drawing/2014/main" id="{6E30D5CD-6C66-4FC8-9B83-1B4470045210}"/>
                </a:ext>
              </a:extLst>
            </p:cNvPr>
            <p:cNvCxnSpPr>
              <a:stCxn id="390" idx="2"/>
            </p:cNvCxnSpPr>
            <p:nvPr/>
          </p:nvCxnSpPr>
          <p:spPr>
            <a:xfrm rot="16200000" flipH="1">
              <a:off x="5717574" y="4471338"/>
              <a:ext cx="211441" cy="177668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6022A239-C940-4CC7-97C4-21820A65ADB5}"/>
                </a:ext>
              </a:extLst>
            </p:cNvPr>
            <p:cNvCxnSpPr>
              <a:stCxn id="391" idx="3"/>
              <a:endCxn id="400" idx="0"/>
            </p:cNvCxnSpPr>
            <p:nvPr/>
          </p:nvCxnSpPr>
          <p:spPr>
            <a:xfrm flipV="1">
              <a:off x="6018106" y="4572774"/>
              <a:ext cx="43702" cy="1486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53">
              <a:extLst>
                <a:ext uri="{FF2B5EF4-FFF2-40B4-BE49-F238E27FC236}">
                  <a16:creationId xmlns:a16="http://schemas.microsoft.com/office/drawing/2014/main" id="{6677C6A8-A7AA-45DA-A231-10066858EED5}"/>
                </a:ext>
              </a:extLst>
            </p:cNvPr>
            <p:cNvCxnSpPr>
              <a:stCxn id="416" idx="6"/>
            </p:cNvCxnSpPr>
            <p:nvPr/>
          </p:nvCxnSpPr>
          <p:spPr>
            <a:xfrm flipV="1">
              <a:off x="6664629" y="4899837"/>
              <a:ext cx="304982" cy="28246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Rounded Rectangle 45">
              <a:extLst>
                <a:ext uri="{FF2B5EF4-FFF2-40B4-BE49-F238E27FC236}">
                  <a16:creationId xmlns:a16="http://schemas.microsoft.com/office/drawing/2014/main" id="{FDCC33ED-34BD-4839-9008-EF763588EBD2}"/>
                </a:ext>
              </a:extLst>
            </p:cNvPr>
            <p:cNvSpPr/>
            <p:nvPr/>
          </p:nvSpPr>
          <p:spPr>
            <a:xfrm>
              <a:off x="6972085" y="4602507"/>
              <a:ext cx="103068" cy="3567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5528535" y="5197166"/>
              <a:ext cx="798773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7" name="Line 28">
              <a:extLst>
                <a:ext uri="{FF2B5EF4-FFF2-40B4-BE49-F238E27FC236}">
                  <a16:creationId xmlns:a16="http://schemas.microsoft.com/office/drawing/2014/main" id="{7A232DB5-B0D2-4311-AC35-60C7F90D1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5152" y="4780905"/>
              <a:ext cx="1323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398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6042" y="4245711"/>
              <a:ext cx="212040" cy="49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399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6042" y="4394376"/>
              <a:ext cx="212040" cy="6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00" name="Line 26">
              <a:extLst>
                <a:ext uri="{FF2B5EF4-FFF2-40B4-BE49-F238E27FC236}">
                  <a16:creationId xmlns:a16="http://schemas.microsoft.com/office/drawing/2014/main" id="{AAAA3AEC-3AB2-4BDB-8B02-CAB515B6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61808" y="4569677"/>
              <a:ext cx="186273" cy="30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01" name="Rectangle 15">
              <a:extLst>
                <a:ext uri="{FF2B5EF4-FFF2-40B4-BE49-F238E27FC236}">
                  <a16:creationId xmlns:a16="http://schemas.microsoft.com/office/drawing/2014/main" id="{AB6EE2B6-7C9E-47B8-8610-EAE3089B4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3861" y="4156513"/>
              <a:ext cx="440818" cy="65412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 sz="800" dirty="0"/>
            </a:p>
          </p:txBody>
        </p:sp>
        <p:sp>
          <p:nvSpPr>
            <p:cNvPr id="402" name="Text Box 17">
              <a:extLst>
                <a:ext uri="{FF2B5EF4-FFF2-40B4-BE49-F238E27FC236}">
                  <a16:creationId xmlns:a16="http://schemas.microsoft.com/office/drawing/2014/main" id="{E2F8D9BD-153D-406A-B3D7-B62B2182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354" y="4209103"/>
              <a:ext cx="184731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403" name="Text Box 18">
              <a:extLst>
                <a:ext uri="{FF2B5EF4-FFF2-40B4-BE49-F238E27FC236}">
                  <a16:creationId xmlns:a16="http://schemas.microsoft.com/office/drawing/2014/main" id="{80CA3067-9A2D-422E-91FC-AB9890688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354" y="4357767"/>
              <a:ext cx="184731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404" name="Text Box 19">
              <a:extLst>
                <a:ext uri="{FF2B5EF4-FFF2-40B4-BE49-F238E27FC236}">
                  <a16:creationId xmlns:a16="http://schemas.microsoft.com/office/drawing/2014/main" id="{C8DF64B5-C0A2-4A29-9AEC-5BE7EBFC3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354" y="4513308"/>
              <a:ext cx="184731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405" name="Text Box 20">
              <a:extLst>
                <a:ext uri="{FF2B5EF4-FFF2-40B4-BE49-F238E27FC236}">
                  <a16:creationId xmlns:a16="http://schemas.microsoft.com/office/drawing/2014/main" id="{85E95618-5B42-495D-9914-239D52A32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354" y="4714563"/>
              <a:ext cx="233796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406" name="Text Box 21">
              <a:extLst>
                <a:ext uri="{FF2B5EF4-FFF2-40B4-BE49-F238E27FC236}">
                  <a16:creationId xmlns:a16="http://schemas.microsoft.com/office/drawing/2014/main" id="{29E30E8C-9659-4D45-BC42-FA9C256DE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1352" y="4215979"/>
              <a:ext cx="184730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407" name="Text Box 22">
              <a:extLst>
                <a:ext uri="{FF2B5EF4-FFF2-40B4-BE49-F238E27FC236}">
                  <a16:creationId xmlns:a16="http://schemas.microsoft.com/office/drawing/2014/main" id="{B6927DFB-B405-43FF-A3B9-3E8F5C650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1352" y="4625365"/>
              <a:ext cx="184730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408" name="Text Box 36">
              <a:extLst>
                <a:ext uri="{FF2B5EF4-FFF2-40B4-BE49-F238E27FC236}">
                  <a16:creationId xmlns:a16="http://schemas.microsoft.com/office/drawing/2014/main" id="{F3A1524E-F11C-448B-8F5A-615828039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3027" y="4424109"/>
              <a:ext cx="487634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409" name="Line 37">
              <a:extLst>
                <a:ext uri="{FF2B5EF4-FFF2-40B4-BE49-F238E27FC236}">
                  <a16:creationId xmlns:a16="http://schemas.microsoft.com/office/drawing/2014/main" id="{3E6BCC00-E873-4202-A61A-7B02D6EEF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18174" y="4217217"/>
              <a:ext cx="39187" cy="66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800"/>
            </a:p>
          </p:txBody>
        </p:sp>
        <p:sp>
          <p:nvSpPr>
            <p:cNvPr id="410" name="Line 38">
              <a:extLst>
                <a:ext uri="{FF2B5EF4-FFF2-40B4-BE49-F238E27FC236}">
                  <a16:creationId xmlns:a16="http://schemas.microsoft.com/office/drawing/2014/main" id="{A98FB157-78F7-4451-A574-32698A84A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18174" y="4367121"/>
              <a:ext cx="39187" cy="66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800"/>
            </a:p>
          </p:txBody>
        </p:sp>
        <p:sp>
          <p:nvSpPr>
            <p:cNvPr id="411" name="Line 39">
              <a:extLst>
                <a:ext uri="{FF2B5EF4-FFF2-40B4-BE49-F238E27FC236}">
                  <a16:creationId xmlns:a16="http://schemas.microsoft.com/office/drawing/2014/main" id="{AE65C159-6FB1-41F7-9E78-69C1E4F96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18174" y="4536227"/>
              <a:ext cx="39187" cy="66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800"/>
            </a:p>
          </p:txBody>
        </p:sp>
        <p:sp>
          <p:nvSpPr>
            <p:cNvPr id="412" name="Text Box 40">
              <a:extLst>
                <a:ext uri="{FF2B5EF4-FFF2-40B4-BE49-F238E27FC236}">
                  <a16:creationId xmlns:a16="http://schemas.microsoft.com/office/drawing/2014/main" id="{F2541F37-F113-471C-ABA4-FE0C63802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8118" y="4132463"/>
              <a:ext cx="114122" cy="153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4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15" name="Text Box 23">
              <a:extLst>
                <a:ext uri="{FF2B5EF4-FFF2-40B4-BE49-F238E27FC236}">
                  <a16:creationId xmlns:a16="http://schemas.microsoft.com/office/drawing/2014/main" id="{F5E4F2CB-735D-49B6-899E-0F0158065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1251" y="4878776"/>
              <a:ext cx="521298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RegWrite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E53847C8-B259-4734-B9F8-CBA7DF64BC7E}"/>
                </a:ext>
              </a:extLst>
            </p:cNvPr>
            <p:cNvSpPr/>
            <p:nvPr/>
          </p:nvSpPr>
          <p:spPr>
            <a:xfrm>
              <a:off x="6218635" y="5078234"/>
              <a:ext cx="445994" cy="2081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417" name="Line 32">
              <a:extLst>
                <a:ext uri="{FF2B5EF4-FFF2-40B4-BE49-F238E27FC236}">
                  <a16:creationId xmlns:a16="http://schemas.microsoft.com/office/drawing/2014/main" id="{A9FE80A9-40CE-483F-8B7F-294439EE6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7475" y="4201732"/>
              <a:ext cx="297330" cy="133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18" name="Line 33">
              <a:extLst>
                <a:ext uri="{FF2B5EF4-FFF2-40B4-BE49-F238E27FC236}">
                  <a16:creationId xmlns:a16="http://schemas.microsoft.com/office/drawing/2014/main" id="{4C8420A0-2EC7-42AB-81B6-4EBC414DE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04804" y="4334910"/>
              <a:ext cx="0" cy="356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19" name="Line 34">
              <a:extLst>
                <a:ext uri="{FF2B5EF4-FFF2-40B4-BE49-F238E27FC236}">
                  <a16:creationId xmlns:a16="http://schemas.microsoft.com/office/drawing/2014/main" id="{9679FEAB-1FAA-4231-B497-D92C05564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7474" y="4691706"/>
              <a:ext cx="297330" cy="1393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20" name="Line 35">
              <a:extLst>
                <a:ext uri="{FF2B5EF4-FFF2-40B4-BE49-F238E27FC236}">
                  <a16:creationId xmlns:a16="http://schemas.microsoft.com/office/drawing/2014/main" id="{151F2AD3-7E70-4735-A25B-E4EFBD600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7752" y="4576491"/>
              <a:ext cx="0" cy="254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800"/>
            </a:p>
          </p:txBody>
        </p:sp>
        <p:sp>
          <p:nvSpPr>
            <p:cNvPr id="421" name="Line 36">
              <a:extLst>
                <a:ext uri="{FF2B5EF4-FFF2-40B4-BE49-F238E27FC236}">
                  <a16:creationId xmlns:a16="http://schemas.microsoft.com/office/drawing/2014/main" id="{55377F68-B118-45E7-B8AC-CEFD32CC1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7752" y="4501539"/>
              <a:ext cx="60086" cy="74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800"/>
            </a:p>
          </p:txBody>
        </p:sp>
        <p:sp>
          <p:nvSpPr>
            <p:cNvPr id="422" name="Line 37">
              <a:extLst>
                <a:ext uri="{FF2B5EF4-FFF2-40B4-BE49-F238E27FC236}">
                  <a16:creationId xmlns:a16="http://schemas.microsoft.com/office/drawing/2014/main" id="{7D5BC88A-8E21-4D61-AA7F-B271E0EE7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7474" y="4411720"/>
              <a:ext cx="60086" cy="898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800"/>
            </a:p>
          </p:txBody>
        </p:sp>
        <p:sp>
          <p:nvSpPr>
            <p:cNvPr id="423" name="Line 38">
              <a:extLst>
                <a:ext uri="{FF2B5EF4-FFF2-40B4-BE49-F238E27FC236}">
                  <a16:creationId xmlns:a16="http://schemas.microsoft.com/office/drawing/2014/main" id="{74AB081D-B4B7-43E8-88BC-78CFC6785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7474" y="4201732"/>
              <a:ext cx="0" cy="2099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800"/>
            </a:p>
          </p:txBody>
        </p:sp>
        <p:sp>
          <p:nvSpPr>
            <p:cNvPr id="424" name="Line 41">
              <a:extLst>
                <a:ext uri="{FF2B5EF4-FFF2-40B4-BE49-F238E27FC236}">
                  <a16:creationId xmlns:a16="http://schemas.microsoft.com/office/drawing/2014/main" id="{441F9793-F93B-4025-B968-13AC37147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82775" y="4156512"/>
              <a:ext cx="3097" cy="120171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>
                <a:solidFill>
                  <a:srgbClr val="660066"/>
                </a:solidFill>
              </a:endParaRPr>
            </a:p>
          </p:txBody>
        </p:sp>
        <p:sp>
          <p:nvSpPr>
            <p:cNvPr id="425" name="Text Box 45">
              <a:extLst>
                <a:ext uri="{FF2B5EF4-FFF2-40B4-BE49-F238E27FC236}">
                  <a16:creationId xmlns:a16="http://schemas.microsoft.com/office/drawing/2014/main" id="{2C93280C-9B8B-4677-ABB8-FDDF4C837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81" y="4424109"/>
              <a:ext cx="325730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426" name="Text Box 46">
              <a:extLst>
                <a:ext uri="{FF2B5EF4-FFF2-40B4-BE49-F238E27FC236}">
                  <a16:creationId xmlns:a16="http://schemas.microsoft.com/office/drawing/2014/main" id="{78EBACD2-C39E-4053-9630-88E270C70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2123" y="4048428"/>
              <a:ext cx="579005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ALUcontrol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27" name="Line 47">
              <a:extLst>
                <a:ext uri="{FF2B5EF4-FFF2-40B4-BE49-F238E27FC236}">
                  <a16:creationId xmlns:a16="http://schemas.microsoft.com/office/drawing/2014/main" id="{43C413D6-ACD2-463B-86E2-7A77A3F48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556" y="4217217"/>
              <a:ext cx="89818" cy="30353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800">
                <a:solidFill>
                  <a:srgbClr val="660066"/>
                </a:solidFill>
              </a:endParaRPr>
            </a:p>
          </p:txBody>
        </p:sp>
        <p:sp>
          <p:nvSpPr>
            <p:cNvPr id="428" name="Rectangle 52">
              <a:extLst>
                <a:ext uri="{FF2B5EF4-FFF2-40B4-BE49-F238E27FC236}">
                  <a16:creationId xmlns:a16="http://schemas.microsoft.com/office/drawing/2014/main" id="{ACEC6F76-4BA5-4470-A2A1-DB4AED2BB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2159" y="4514144"/>
              <a:ext cx="442379" cy="59436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800"/>
            </a:p>
          </p:txBody>
        </p:sp>
        <p:sp>
          <p:nvSpPr>
            <p:cNvPr id="429" name="Line 53">
              <a:extLst>
                <a:ext uri="{FF2B5EF4-FFF2-40B4-BE49-F238E27FC236}">
                  <a16:creationId xmlns:a16="http://schemas.microsoft.com/office/drawing/2014/main" id="{2C893798-8507-4711-A89C-68BDF0BD3E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29196" y="4959303"/>
              <a:ext cx="17839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31" name="Line 61">
              <a:extLst>
                <a:ext uri="{FF2B5EF4-FFF2-40B4-BE49-F238E27FC236}">
                  <a16:creationId xmlns:a16="http://schemas.microsoft.com/office/drawing/2014/main" id="{5239DE6C-78E4-4262-A3D7-814816225A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96993" y="4420805"/>
              <a:ext cx="0" cy="88882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32" name="Text Box 63">
              <a:extLst>
                <a:ext uri="{FF2B5EF4-FFF2-40B4-BE49-F238E27FC236}">
                  <a16:creationId xmlns:a16="http://schemas.microsoft.com/office/drawing/2014/main" id="{FB390582-7605-43CF-9319-AA5FAB56D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7706" y="4316046"/>
              <a:ext cx="554960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cxnSp>
          <p:nvCxnSpPr>
            <p:cNvPr id="433" name="Elbow Connector 92">
              <a:extLst>
                <a:ext uri="{FF2B5EF4-FFF2-40B4-BE49-F238E27FC236}">
                  <a16:creationId xmlns:a16="http://schemas.microsoft.com/office/drawing/2014/main" id="{549C3B18-E459-4DDE-A70A-899494435B68}"/>
                </a:ext>
              </a:extLst>
            </p:cNvPr>
            <p:cNvCxnSpPr/>
            <p:nvPr/>
          </p:nvCxnSpPr>
          <p:spPr>
            <a:xfrm>
              <a:off x="6880412" y="4661973"/>
              <a:ext cx="802790" cy="386529"/>
            </a:xfrm>
            <a:prstGeom prst="bentConnector3">
              <a:avLst>
                <a:gd name="adj1" fmla="val -617"/>
              </a:avLst>
            </a:prstGeom>
            <a:ln w="15875">
              <a:solidFill>
                <a:schemeClr val="tx1"/>
              </a:solidFill>
              <a:headEnd type="oval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Arrow Connector 433">
              <a:extLst>
                <a:ext uri="{FF2B5EF4-FFF2-40B4-BE49-F238E27FC236}">
                  <a16:creationId xmlns:a16="http://schemas.microsoft.com/office/drawing/2014/main" id="{15C61F50-D1B3-4DFF-BCCC-5AB833F10F81}"/>
                </a:ext>
              </a:extLst>
            </p:cNvPr>
            <p:cNvCxnSpPr>
              <a:cxnSpLocks/>
            </p:cNvCxnSpPr>
            <p:nvPr/>
          </p:nvCxnSpPr>
          <p:spPr>
            <a:xfrm>
              <a:off x="7504804" y="4616548"/>
              <a:ext cx="182901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5" name="Group 91">
              <a:extLst>
                <a:ext uri="{FF2B5EF4-FFF2-40B4-BE49-F238E27FC236}">
                  <a16:creationId xmlns:a16="http://schemas.microsoft.com/office/drawing/2014/main" id="{FDD13120-9D1C-4830-8060-3203EB1CC90B}"/>
                </a:ext>
              </a:extLst>
            </p:cNvPr>
            <p:cNvGrpSpPr/>
            <p:nvPr/>
          </p:nvGrpSpPr>
          <p:grpSpPr>
            <a:xfrm rot="5400000">
              <a:off x="5059269" y="5041068"/>
              <a:ext cx="550060" cy="178398"/>
              <a:chOff x="5867400" y="3429000"/>
              <a:chExt cx="2819400" cy="457200"/>
            </a:xfrm>
            <a:noFill/>
          </p:grpSpPr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4F4CEFE9-31C9-408B-9884-24D9A7824379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419B3406-94E1-4037-8AFE-844B5EF04AC4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36" name="Group 109">
              <a:extLst>
                <a:ext uri="{FF2B5EF4-FFF2-40B4-BE49-F238E27FC236}">
                  <a16:creationId xmlns:a16="http://schemas.microsoft.com/office/drawing/2014/main" id="{2139F562-8A65-45B2-A72C-B1C0E15B010C}"/>
                </a:ext>
              </a:extLst>
            </p:cNvPr>
            <p:cNvGrpSpPr/>
            <p:nvPr/>
          </p:nvGrpSpPr>
          <p:grpSpPr>
            <a:xfrm rot="5400000">
              <a:off x="4680173" y="4543041"/>
              <a:ext cx="1605580" cy="118932"/>
              <a:chOff x="457200" y="3429000"/>
              <a:chExt cx="8229600" cy="457200"/>
            </a:xfrm>
          </p:grpSpPr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D6D273AC-3556-4C3C-8AEC-8170C47B2D87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5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53002ACD-7960-40DB-98DD-70A9FB5B27F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94B0F8A2-4C5A-4B8B-B53D-30401D142D09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65464BB4-01E5-4240-AD84-CCB96594EF52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5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FEB1B91B-8954-46E6-BEA2-993DD8A9EF2E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5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28578308-0273-4711-896D-23F8845AD483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5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437" name="Elbow Connector 122">
              <a:extLst>
                <a:ext uri="{FF2B5EF4-FFF2-40B4-BE49-F238E27FC236}">
                  <a16:creationId xmlns:a16="http://schemas.microsoft.com/office/drawing/2014/main" id="{7109E9A9-3A43-48BB-BAA7-2DC0876DD381}"/>
                </a:ext>
              </a:extLst>
            </p:cNvPr>
            <p:cNvCxnSpPr/>
            <p:nvPr/>
          </p:nvCxnSpPr>
          <p:spPr>
            <a:xfrm>
              <a:off x="7564270" y="4619026"/>
              <a:ext cx="743324" cy="548407"/>
            </a:xfrm>
            <a:prstGeom prst="bentConnector3">
              <a:avLst>
                <a:gd name="adj1" fmla="val -222"/>
              </a:avLst>
            </a:prstGeom>
            <a:ln w="15875">
              <a:solidFill>
                <a:schemeClr val="tx1"/>
              </a:solidFill>
              <a:headEnd type="oval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Elbow Connector 100">
              <a:extLst>
                <a:ext uri="{FF2B5EF4-FFF2-40B4-BE49-F238E27FC236}">
                  <a16:creationId xmlns:a16="http://schemas.microsoft.com/office/drawing/2014/main" id="{75C73DDC-7681-4D86-AD35-D510BD72B343}"/>
                </a:ext>
              </a:extLst>
            </p:cNvPr>
            <p:cNvCxnSpPr>
              <a:stCxn id="466" idx="3"/>
              <a:endCxn id="405" idx="1"/>
            </p:cNvCxnSpPr>
            <p:nvPr/>
          </p:nvCxnSpPr>
          <p:spPr>
            <a:xfrm flipH="1" flipV="1">
              <a:off x="6230354" y="4776119"/>
              <a:ext cx="2180308" cy="272383"/>
            </a:xfrm>
            <a:prstGeom prst="bentConnector5">
              <a:avLst>
                <a:gd name="adj1" fmla="val -10485"/>
                <a:gd name="adj2" fmla="val -134870"/>
                <a:gd name="adj3" fmla="val 104150"/>
              </a:avLst>
            </a:prstGeom>
            <a:ln w="15875">
              <a:solidFill>
                <a:schemeClr val="tx1"/>
              </a:solidFill>
              <a:headEnd type="oval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Line 28">
              <a:extLst>
                <a:ext uri="{FF2B5EF4-FFF2-40B4-BE49-F238E27FC236}">
                  <a16:creationId xmlns:a16="http://schemas.microsoft.com/office/drawing/2014/main" id="{7ED00514-3547-4FF3-9DF3-554CD66F2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58810" y="3710518"/>
              <a:ext cx="35679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>
                <a:solidFill>
                  <a:srgbClr val="006600"/>
                </a:solidFill>
              </a:endParaRPr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A6CE78BF-E25E-44C2-ADAB-8BFD241966C7}"/>
                </a:ext>
              </a:extLst>
            </p:cNvPr>
            <p:cNvSpPr/>
            <p:nvPr/>
          </p:nvSpPr>
          <p:spPr>
            <a:xfrm>
              <a:off x="6531865" y="3596791"/>
              <a:ext cx="551915" cy="2081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41" name="Group 119">
              <a:extLst>
                <a:ext uri="{FF2B5EF4-FFF2-40B4-BE49-F238E27FC236}">
                  <a16:creationId xmlns:a16="http://schemas.microsoft.com/office/drawing/2014/main" id="{0D8B0634-E0B0-4B22-918A-FC9EC1077595}"/>
                </a:ext>
              </a:extLst>
            </p:cNvPr>
            <p:cNvGrpSpPr/>
            <p:nvPr/>
          </p:nvGrpSpPr>
          <p:grpSpPr>
            <a:xfrm>
              <a:off x="5808167" y="3264523"/>
              <a:ext cx="626251" cy="301854"/>
              <a:chOff x="533400" y="1905000"/>
              <a:chExt cx="1604963" cy="773594"/>
            </a:xfrm>
          </p:grpSpPr>
          <p:sp>
            <p:nvSpPr>
              <p:cNvPr id="475" name="Rectangle 152">
                <a:extLst>
                  <a:ext uri="{FF2B5EF4-FFF2-40B4-BE49-F238E27FC236}">
                    <a16:creationId xmlns:a16="http://schemas.microsoft.com/office/drawing/2014/main" id="{BB47381E-ADFF-4BD4-8D2E-522ACA184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905000"/>
                <a:ext cx="457200" cy="76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sz="600" b="1" dirty="0"/>
                  <a:t>PC</a:t>
                </a:r>
              </a:p>
            </p:txBody>
          </p:sp>
          <p:sp>
            <p:nvSpPr>
              <p:cNvPr id="476" name="Line 155">
                <a:extLst>
                  <a:ext uri="{FF2B5EF4-FFF2-40B4-BE49-F238E27FC236}">
                    <a16:creationId xmlns:a16="http://schemas.microsoft.com/office/drawing/2014/main" id="{39FF5453-7BAF-4A43-B63F-2E37C562C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1970088"/>
                <a:ext cx="569912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7" name="Line 156">
                <a:extLst>
                  <a:ext uri="{FF2B5EF4-FFF2-40B4-BE49-F238E27FC236}">
                    <a16:creationId xmlns:a16="http://schemas.microsoft.com/office/drawing/2014/main" id="{5B3C861E-6674-4FFB-967B-488FBD3B8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8363" y="21463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8" name="Line 157">
                <a:extLst>
                  <a:ext uri="{FF2B5EF4-FFF2-40B4-BE49-F238E27FC236}">
                    <a16:creationId xmlns:a16="http://schemas.microsoft.com/office/drawing/2014/main" id="{D4EF0A34-F8E6-4785-A705-CA4D64B9C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68450" y="2451100"/>
                <a:ext cx="569912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9" name="Line 158">
                <a:extLst>
                  <a:ext uri="{FF2B5EF4-FFF2-40B4-BE49-F238E27FC236}">
                    <a16:creationId xmlns:a16="http://schemas.microsoft.com/office/drawing/2014/main" id="{0C8E82A6-C3D7-4FC9-A7FF-03A6A1C8D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371725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80" name="Line 159">
                <a:extLst>
                  <a:ext uri="{FF2B5EF4-FFF2-40B4-BE49-F238E27FC236}">
                    <a16:creationId xmlns:a16="http://schemas.microsoft.com/office/drawing/2014/main" id="{B3B8D9A2-A0EC-4C11-A242-FECCCFE86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290763"/>
                <a:ext cx="74612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81" name="Line 160">
                <a:extLst>
                  <a:ext uri="{FF2B5EF4-FFF2-40B4-BE49-F238E27FC236}">
                    <a16:creationId xmlns:a16="http://schemas.microsoft.com/office/drawing/2014/main" id="{9B68C7B3-0D63-417C-A9EF-10CAFD9816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2195513"/>
                <a:ext cx="74612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82" name="Line 161">
                <a:extLst>
                  <a:ext uri="{FF2B5EF4-FFF2-40B4-BE49-F238E27FC236}">
                    <a16:creationId xmlns:a16="http://schemas.microsoft.com/office/drawing/2014/main" id="{339E8EA5-590E-48AA-8599-3D15CCD77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1970088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83" name="Text Box 162">
                <a:extLst>
                  <a:ext uri="{FF2B5EF4-FFF2-40B4-BE49-F238E27FC236}">
                    <a16:creationId xmlns:a16="http://schemas.microsoft.com/office/drawing/2014/main" id="{D57B2851-7AEC-4439-A633-25064AEC3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1151" y="2133601"/>
                <a:ext cx="531811" cy="43382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500" b="1" i="1" dirty="0">
                  <a:latin typeface="Verdana" pitchFamily="34" charset="0"/>
                </a:endParaRPr>
              </a:p>
            </p:txBody>
          </p:sp>
          <p:sp>
            <p:nvSpPr>
              <p:cNvPr id="484" name="Line 163">
                <a:extLst>
                  <a:ext uri="{FF2B5EF4-FFF2-40B4-BE49-F238E27FC236}">
                    <a16:creationId xmlns:a16="http://schemas.microsoft.com/office/drawing/2014/main" id="{BB1045BC-5B1A-4FF2-B8E7-A0BD472F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4925" y="2459038"/>
                <a:ext cx="2651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square"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85" name="Text Box 167">
                <a:extLst>
                  <a:ext uri="{FF2B5EF4-FFF2-40B4-BE49-F238E27FC236}">
                    <a16:creationId xmlns:a16="http://schemas.microsoft.com/office/drawing/2014/main" id="{CF66DE7A-DAB4-42F2-A662-6CA4719A4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3787" y="2244768"/>
                <a:ext cx="201611" cy="433826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500" b="1" dirty="0">
                    <a:solidFill>
                      <a:srgbClr val="006600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486" name="Line 175">
                <a:extLst>
                  <a:ext uri="{FF2B5EF4-FFF2-40B4-BE49-F238E27FC236}">
                    <a16:creationId xmlns:a16="http://schemas.microsoft.com/office/drawing/2014/main" id="{F0432E5B-463A-4F02-98B0-05452DFBA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0598" y="2045898"/>
                <a:ext cx="576983" cy="1150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square"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</p:grpSp>
        <p:cxnSp>
          <p:nvCxnSpPr>
            <p:cNvPr id="442" name="Straight Arrow Connector 136">
              <a:extLst>
                <a:ext uri="{FF2B5EF4-FFF2-40B4-BE49-F238E27FC236}">
                  <a16:creationId xmlns:a16="http://schemas.microsoft.com/office/drawing/2014/main" id="{8FDF6928-8EC6-4546-A8AA-D567DBEFAF49}"/>
                </a:ext>
              </a:extLst>
            </p:cNvPr>
            <p:cNvCxnSpPr/>
            <p:nvPr/>
          </p:nvCxnSpPr>
          <p:spPr>
            <a:xfrm>
              <a:off x="6820946" y="3413188"/>
              <a:ext cx="594040" cy="137101"/>
            </a:xfrm>
            <a:prstGeom prst="bentConnector3">
              <a:avLst>
                <a:gd name="adj1" fmla="val 504"/>
              </a:avLst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sm" len="sm"/>
            </a:ln>
          </p:spPr>
        </p:cxnSp>
        <p:sp>
          <p:nvSpPr>
            <p:cNvPr id="443" name="Line 28">
              <a:extLst>
                <a:ext uri="{FF2B5EF4-FFF2-40B4-BE49-F238E27FC236}">
                  <a16:creationId xmlns:a16="http://schemas.microsoft.com/office/drawing/2014/main" id="{3B5EFBE0-6E1B-416C-8D21-D8067A4F5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34418" y="3413188"/>
              <a:ext cx="136771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>
                <a:solidFill>
                  <a:srgbClr val="006600"/>
                </a:solidFill>
              </a:endParaRPr>
            </a:p>
          </p:txBody>
        </p:sp>
        <p:sp>
          <p:nvSpPr>
            <p:cNvPr id="444" name="Line 28">
              <a:extLst>
                <a:ext uri="{FF2B5EF4-FFF2-40B4-BE49-F238E27FC236}">
                  <a16:creationId xmlns:a16="http://schemas.microsoft.com/office/drawing/2014/main" id="{7F17B83A-7E91-4F14-8ACF-0470B08AB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53469" y="3621319"/>
              <a:ext cx="14866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>
                <a:solidFill>
                  <a:srgbClr val="006600"/>
                </a:solidFill>
              </a:endParaRPr>
            </a:p>
          </p:txBody>
        </p:sp>
        <p:grpSp>
          <p:nvGrpSpPr>
            <p:cNvPr id="445" name="Group 108">
              <a:extLst>
                <a:ext uri="{FF2B5EF4-FFF2-40B4-BE49-F238E27FC236}">
                  <a16:creationId xmlns:a16="http://schemas.microsoft.com/office/drawing/2014/main" id="{3956BF6F-6539-47D5-9EAC-C97C22E8CBC1}"/>
                </a:ext>
              </a:extLst>
            </p:cNvPr>
            <p:cNvGrpSpPr/>
            <p:nvPr/>
          </p:nvGrpSpPr>
          <p:grpSpPr>
            <a:xfrm>
              <a:off x="7415605" y="3502387"/>
              <a:ext cx="229191" cy="262641"/>
              <a:chOff x="5945188" y="2195513"/>
              <a:chExt cx="587374" cy="673099"/>
            </a:xfrm>
          </p:grpSpPr>
          <p:sp>
            <p:nvSpPr>
              <p:cNvPr id="467" name="Line 176">
                <a:extLst>
                  <a:ext uri="{FF2B5EF4-FFF2-40B4-BE49-F238E27FC236}">
                    <a16:creationId xmlns:a16="http://schemas.microsoft.com/office/drawing/2014/main" id="{5BAEAA2B-11BA-40CF-A370-35437FBEB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195513"/>
                <a:ext cx="571500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68" name="Line 177">
                <a:extLst>
                  <a:ext uri="{FF2B5EF4-FFF2-40B4-BE49-F238E27FC236}">
                    <a16:creationId xmlns:a16="http://schemas.microsoft.com/office/drawing/2014/main" id="{42DB8C86-76A8-41C0-A00C-F6AC735C9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6688" y="2371725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69" name="Line 178">
                <a:extLst>
                  <a:ext uri="{FF2B5EF4-FFF2-40B4-BE49-F238E27FC236}">
                    <a16:creationId xmlns:a16="http://schemas.microsoft.com/office/drawing/2014/main" id="{6D90862B-B9C3-444B-98A1-FB5A24992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45188" y="2676525"/>
                <a:ext cx="57150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0" name="Line 179">
                <a:extLst>
                  <a:ext uri="{FF2B5EF4-FFF2-40B4-BE49-F238E27FC236}">
                    <a16:creationId xmlns:a16="http://schemas.microsoft.com/office/drawing/2014/main" id="{F200A1B4-D23A-465E-B7DA-513AA2FB3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97150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1" name="Line 180">
                <a:extLst>
                  <a:ext uri="{FF2B5EF4-FFF2-40B4-BE49-F238E27FC236}">
                    <a16:creationId xmlns:a16="http://schemas.microsoft.com/office/drawing/2014/main" id="{8762A6D0-1839-4BE4-BE05-2E30AB763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16188"/>
                <a:ext cx="76200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2" name="Line 181">
                <a:extLst>
                  <a:ext uri="{FF2B5EF4-FFF2-40B4-BE49-F238E27FC236}">
                    <a16:creationId xmlns:a16="http://schemas.microsoft.com/office/drawing/2014/main" id="{B4D35242-3AEF-42F7-BB91-357455752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420938"/>
                <a:ext cx="76200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3" name="Line 182">
                <a:extLst>
                  <a:ext uri="{FF2B5EF4-FFF2-40B4-BE49-F238E27FC236}">
                    <a16:creationId xmlns:a16="http://schemas.microsoft.com/office/drawing/2014/main" id="{6E6288A9-C6B0-4A69-B6BD-CADF3A219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195513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4" name="Text Box 183">
                <a:extLst>
                  <a:ext uri="{FF2B5EF4-FFF2-40B4-BE49-F238E27FC236}">
                    <a16:creationId xmlns:a16="http://schemas.microsoft.com/office/drawing/2014/main" id="{9CCB2BF9-BDBB-4111-B4A7-323E61410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750" y="2362201"/>
                <a:ext cx="531812" cy="43382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500" b="1" i="1" dirty="0">
                  <a:latin typeface="Verdana" pitchFamily="34" charset="0"/>
                </a:endParaRPr>
              </a:p>
            </p:txBody>
          </p:sp>
        </p:grpSp>
        <p:sp>
          <p:nvSpPr>
            <p:cNvPr id="446" name="Rounded Rectangle 102">
              <a:extLst>
                <a:ext uri="{FF2B5EF4-FFF2-40B4-BE49-F238E27FC236}">
                  <a16:creationId xmlns:a16="http://schemas.microsoft.com/office/drawing/2014/main" id="{4FE57BB6-7CE3-4A9D-B8F4-E30011C1E6A0}"/>
                </a:ext>
              </a:extLst>
            </p:cNvPr>
            <p:cNvSpPr/>
            <p:nvPr/>
          </p:nvSpPr>
          <p:spPr>
            <a:xfrm>
              <a:off x="7802134" y="3353722"/>
              <a:ext cx="103068" cy="3567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447" name="Text Box 319">
              <a:extLst>
                <a:ext uri="{FF2B5EF4-FFF2-40B4-BE49-F238E27FC236}">
                  <a16:creationId xmlns:a16="http://schemas.microsoft.com/office/drawing/2014/main" id="{6E1E6FEA-4C82-46DF-AD88-AFB482FF8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0647" y="3799717"/>
              <a:ext cx="393056" cy="1692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PCSrc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48" name="Line 16">
              <a:extLst>
                <a:ext uri="{FF2B5EF4-FFF2-40B4-BE49-F238E27FC236}">
                  <a16:creationId xmlns:a16="http://schemas.microsoft.com/office/drawing/2014/main" id="{55E94B85-6D22-435A-AFEC-CA82A4CEE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3667" y="3710518"/>
              <a:ext cx="0" cy="1046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800">
                <a:solidFill>
                  <a:srgbClr val="006600"/>
                </a:solidFill>
              </a:endParaRPr>
            </a:p>
          </p:txBody>
        </p:sp>
        <p:cxnSp>
          <p:nvCxnSpPr>
            <p:cNvPr id="449" name="Straight Arrow Connector 136">
              <a:extLst>
                <a:ext uri="{FF2B5EF4-FFF2-40B4-BE49-F238E27FC236}">
                  <a16:creationId xmlns:a16="http://schemas.microsoft.com/office/drawing/2014/main" id="{82ADBF68-A69B-45DE-948B-B2197FAAEA6D}"/>
                </a:ext>
              </a:extLst>
            </p:cNvPr>
            <p:cNvCxnSpPr>
              <a:stCxn id="446" idx="3"/>
              <a:endCxn id="475" idx="0"/>
            </p:cNvCxnSpPr>
            <p:nvPr/>
          </p:nvCxnSpPr>
          <p:spPr>
            <a:xfrm flipH="1" flipV="1">
              <a:off x="5897366" y="3264523"/>
              <a:ext cx="2007835" cy="267597"/>
            </a:xfrm>
            <a:prstGeom prst="bentConnector4">
              <a:avLst>
                <a:gd name="adj1" fmla="val -4443"/>
                <a:gd name="adj2" fmla="val 13333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5472D344-E34A-4AAC-B9FF-5C63AD10AF86}"/>
                </a:ext>
              </a:extLst>
            </p:cNvPr>
            <p:cNvCxnSpPr/>
            <p:nvPr/>
          </p:nvCxnSpPr>
          <p:spPr>
            <a:xfrm flipV="1">
              <a:off x="6820946" y="3799717"/>
              <a:ext cx="0" cy="1100120"/>
            </a:xfrm>
            <a:prstGeom prst="line">
              <a:avLst/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1" name="Text Box 55">
              <a:extLst>
                <a:ext uri="{FF2B5EF4-FFF2-40B4-BE49-F238E27FC236}">
                  <a16:creationId xmlns:a16="http://schemas.microsoft.com/office/drawing/2014/main" id="{1C0E4219-B7D3-483D-BC49-D2FAB0E63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382" y="3403967"/>
              <a:ext cx="58702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452" name="Line 42">
              <a:extLst>
                <a:ext uri="{FF2B5EF4-FFF2-40B4-BE49-F238E27FC236}">
                  <a16:creationId xmlns:a16="http://schemas.microsoft.com/office/drawing/2014/main" id="{7B9DB152-8E81-4634-A53D-8622DC434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04805" y="4394376"/>
              <a:ext cx="17839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53" name="Text Box 56">
              <a:extLst>
                <a:ext uri="{FF2B5EF4-FFF2-40B4-BE49-F238E27FC236}">
                  <a16:creationId xmlns:a16="http://schemas.microsoft.com/office/drawing/2014/main" id="{47341089-D752-4061-80C5-E33F8E0FD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4761" y="3651052"/>
              <a:ext cx="184731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sz="200" b="1" dirty="0">
                <a:latin typeface="Verdana" pitchFamily="34" charset="0"/>
              </a:endParaRPr>
            </a:p>
          </p:txBody>
        </p:sp>
        <p:cxnSp>
          <p:nvCxnSpPr>
            <p:cNvPr id="454" name="Straight Arrow Connector 136">
              <a:extLst>
                <a:ext uri="{FF2B5EF4-FFF2-40B4-BE49-F238E27FC236}">
                  <a16:creationId xmlns:a16="http://schemas.microsoft.com/office/drawing/2014/main" id="{1603E52D-F608-4B7F-8459-D33D9066886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75298" y="3347837"/>
              <a:ext cx="374759" cy="327063"/>
            </a:xfrm>
            <a:prstGeom prst="bentConnector2">
              <a:avLst/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sm" len="sm"/>
            </a:ln>
          </p:spPr>
        </p:cxnSp>
        <p:sp>
          <p:nvSpPr>
            <p:cNvPr id="455" name="Text Box 56">
              <a:extLst>
                <a:ext uri="{FF2B5EF4-FFF2-40B4-BE49-F238E27FC236}">
                  <a16:creationId xmlns:a16="http://schemas.microsoft.com/office/drawing/2014/main" id="{BADC2C51-495F-4774-8E7B-BCB0B3CE5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8170" y="3467048"/>
              <a:ext cx="184731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sz="200" b="1" dirty="0">
                <a:latin typeface="Verdana" pitchFamily="34" charset="0"/>
              </a:endParaRPr>
            </a:p>
          </p:txBody>
        </p:sp>
        <p:cxnSp>
          <p:nvCxnSpPr>
            <p:cNvPr id="456" name="Straight Arrow Connector 136">
              <a:extLst>
                <a:ext uri="{FF2B5EF4-FFF2-40B4-BE49-F238E27FC236}">
                  <a16:creationId xmlns:a16="http://schemas.microsoft.com/office/drawing/2014/main" id="{A2141B16-C644-4151-A49F-08A06854227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248338" y="3515085"/>
              <a:ext cx="4955" cy="985183"/>
            </a:xfrm>
            <a:prstGeom prst="bentConnector3">
              <a:avLst>
                <a:gd name="adj1" fmla="val 190924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sp>
          <p:nvSpPr>
            <p:cNvPr id="457" name="Left Bracket 456">
              <a:extLst>
                <a:ext uri="{FF2B5EF4-FFF2-40B4-BE49-F238E27FC236}">
                  <a16:creationId xmlns:a16="http://schemas.microsoft.com/office/drawing/2014/main" id="{F658C2B5-7B6D-4562-8144-F8DFCB1DD3F6}"/>
                </a:ext>
              </a:extLst>
            </p:cNvPr>
            <p:cNvSpPr/>
            <p:nvPr/>
          </p:nvSpPr>
          <p:spPr>
            <a:xfrm>
              <a:off x="5245100" y="3799717"/>
              <a:ext cx="29733" cy="1575847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sz="800"/>
            </a:p>
          </p:txBody>
        </p:sp>
        <p:sp>
          <p:nvSpPr>
            <p:cNvPr id="458" name="Text Box 319">
              <a:extLst>
                <a:ext uri="{FF2B5EF4-FFF2-40B4-BE49-F238E27FC236}">
                  <a16:creationId xmlns:a16="http://schemas.microsoft.com/office/drawing/2014/main" id="{0F586651-9B60-43A9-9866-57270AF4B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9275" y="4929570"/>
              <a:ext cx="442750" cy="1692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RegDst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59" name="Line 16">
              <a:extLst>
                <a:ext uri="{FF2B5EF4-FFF2-40B4-BE49-F238E27FC236}">
                  <a16:creationId xmlns:a16="http://schemas.microsoft.com/office/drawing/2014/main" id="{C46B9607-A3CF-40C0-A8FC-51F71F886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58690" y="4899837"/>
              <a:ext cx="0" cy="59466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60" name="Line 60">
              <a:extLst>
                <a:ext uri="{FF2B5EF4-FFF2-40B4-BE49-F238E27FC236}">
                  <a16:creationId xmlns:a16="http://schemas.microsoft.com/office/drawing/2014/main" id="{DAA80261-FB0C-4D35-9C80-277E10328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1066" y="5104664"/>
              <a:ext cx="0" cy="118932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800"/>
            </a:p>
          </p:txBody>
        </p:sp>
        <p:sp>
          <p:nvSpPr>
            <p:cNvPr id="461" name="Text Box 62">
              <a:extLst>
                <a:ext uri="{FF2B5EF4-FFF2-40B4-BE49-F238E27FC236}">
                  <a16:creationId xmlns:a16="http://schemas.microsoft.com/office/drawing/2014/main" id="{942439A3-E10E-4DE9-936F-91AD9E2CE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2935" y="5197166"/>
              <a:ext cx="537327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62" name="Text Box 319">
              <a:extLst>
                <a:ext uri="{FF2B5EF4-FFF2-40B4-BE49-F238E27FC236}">
                  <a16:creationId xmlns:a16="http://schemas.microsoft.com/office/drawing/2014/main" id="{4CAF7716-5999-40A5-B6D4-4E46B95D3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0154" y="4407313"/>
              <a:ext cx="441146" cy="1692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ALUSrc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63" name="Line 16">
              <a:extLst>
                <a:ext uri="{FF2B5EF4-FFF2-40B4-BE49-F238E27FC236}">
                  <a16:creationId xmlns:a16="http://schemas.microsoft.com/office/drawing/2014/main" id="{0FD65F83-06FB-498D-A346-9D401A8E7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9077" y="4543041"/>
              <a:ext cx="0" cy="749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64" name="Text Box 319">
              <a:extLst>
                <a:ext uri="{FF2B5EF4-FFF2-40B4-BE49-F238E27FC236}">
                  <a16:creationId xmlns:a16="http://schemas.microsoft.com/office/drawing/2014/main" id="{DC681D0E-EF66-4CD3-97D1-FD0AA5D0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5844" y="4695364"/>
              <a:ext cx="580608" cy="1692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MemToReg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65" name="Line 16">
              <a:extLst>
                <a:ext uri="{FF2B5EF4-FFF2-40B4-BE49-F238E27FC236}">
                  <a16:creationId xmlns:a16="http://schemas.microsoft.com/office/drawing/2014/main" id="{AF34729E-D78C-4DAC-86E4-4682DCFFB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0328" y="4804466"/>
              <a:ext cx="0" cy="10468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800"/>
            </a:p>
          </p:txBody>
        </p:sp>
        <p:sp>
          <p:nvSpPr>
            <p:cNvPr id="466" name="Rounded Rectangle 125">
              <a:extLst>
                <a:ext uri="{FF2B5EF4-FFF2-40B4-BE49-F238E27FC236}">
                  <a16:creationId xmlns:a16="http://schemas.microsoft.com/office/drawing/2014/main" id="{3EBC4193-D2E0-4FAC-ACAD-214BCF37E84D}"/>
                </a:ext>
              </a:extLst>
            </p:cNvPr>
            <p:cNvSpPr/>
            <p:nvPr/>
          </p:nvSpPr>
          <p:spPr>
            <a:xfrm>
              <a:off x="8307594" y="4870104"/>
              <a:ext cx="103068" cy="3567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499" name="Text Box 40">
              <a:extLst>
                <a:ext uri="{FF2B5EF4-FFF2-40B4-BE49-F238E27FC236}">
                  <a16:creationId xmlns:a16="http://schemas.microsoft.com/office/drawing/2014/main" id="{F2541F37-F113-471C-ABA4-FE0C63802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8118" y="4281055"/>
              <a:ext cx="114122" cy="153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4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500" name="Text Box 40">
              <a:extLst>
                <a:ext uri="{FF2B5EF4-FFF2-40B4-BE49-F238E27FC236}">
                  <a16:creationId xmlns:a16="http://schemas.microsoft.com/office/drawing/2014/main" id="{F2541F37-F113-471C-ABA4-FE0C63802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8118" y="4452440"/>
              <a:ext cx="114122" cy="153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4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98" name="Text Box 55">
              <a:extLst>
                <a:ext uri="{FF2B5EF4-FFF2-40B4-BE49-F238E27FC236}">
                  <a16:creationId xmlns:a16="http://schemas.microsoft.com/office/drawing/2014/main" id="{CBB6616D-1A6B-4C55-998C-D039F40E2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2225" y="4617993"/>
              <a:ext cx="481175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21964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</a:t>
            </a:r>
            <a:r>
              <a:rPr lang="en-SG" dirty="0" smtClean="0"/>
              <a:t>11a: </a:t>
            </a:r>
            <a:r>
              <a:rPr lang="en-SG" dirty="0"/>
              <a:t>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>
                <a:solidFill>
                  <a:srgbClr val="0000FF"/>
                </a:solidFill>
                <a:latin typeface="+mn-lt"/>
              </a:rPr>
              <a:t>3. From C to Execution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 fontScale="92500" lnSpcReduction="10000"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We play the role of </a:t>
            </a:r>
            <a:r>
              <a:rPr lang="en-US" sz="2800" dirty="0" smtClean="0">
                <a:solidFill>
                  <a:srgbClr val="C00000"/>
                </a:solidFill>
              </a:rPr>
              <a:t>Programmer</a:t>
            </a:r>
            <a:r>
              <a:rPr lang="en-US" sz="2800" dirty="0" smtClean="0"/>
              <a:t>,</a:t>
            </a:r>
            <a:r>
              <a:rPr lang="en-US" sz="2800" dirty="0" smtClean="0">
                <a:solidFill>
                  <a:srgbClr val="C00000"/>
                </a:solidFill>
              </a:rPr>
              <a:t> Compiler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C00000"/>
                </a:solidFill>
              </a:rPr>
              <a:t>Assembler</a:t>
            </a:r>
            <a:r>
              <a:rPr lang="en-US" sz="2800" dirty="0" smtClean="0"/>
              <a:t>, and </a:t>
            </a:r>
            <a:r>
              <a:rPr lang="en-US" sz="2800" dirty="0" smtClean="0">
                <a:solidFill>
                  <a:srgbClr val="C00000"/>
                </a:solidFill>
              </a:rPr>
              <a:t>Processor</a:t>
            </a:r>
            <a:endParaRPr lang="en-US" sz="2400" dirty="0" smtClean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Program:</a:t>
            </a:r>
          </a:p>
          <a:p>
            <a:pPr marL="571500" indent="0"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(x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!= 0) {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a[0] = a[1] + x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dirty="0" smtClean="0"/>
              <a:t>Programmer:</a:t>
            </a:r>
            <a:endParaRPr lang="en-US" sz="2200" dirty="0"/>
          </a:p>
          <a:p>
            <a:pPr marL="820103" lvl="2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Show </a:t>
            </a:r>
            <a:r>
              <a:rPr lang="en-US" sz="2000" dirty="0" smtClean="0"/>
              <a:t>the workflow of compiling, assembling, and executing C program</a:t>
            </a:r>
            <a:endParaRPr lang="en-US" sz="2200" dirty="0" smtClean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dirty="0" smtClean="0"/>
              <a:t>Compiler:</a:t>
            </a:r>
          </a:p>
          <a:p>
            <a:pPr marL="820103" lvl="2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Show how the program is compiled into MIPS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dirty="0" smtClean="0"/>
              <a:t>Assembler:</a:t>
            </a:r>
          </a:p>
          <a:p>
            <a:pPr marL="820103" lvl="2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Show how the MIPS is translated into binaries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dirty="0" smtClean="0"/>
              <a:t>Processor:</a:t>
            </a:r>
          </a:p>
          <a:p>
            <a:pPr marL="820103" lvl="2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Show how the </a:t>
            </a:r>
            <a:r>
              <a:rPr lang="en-US" sz="2000" dirty="0" err="1" smtClean="0"/>
              <a:t>datapath</a:t>
            </a:r>
            <a:r>
              <a:rPr lang="en-US" sz="2000" dirty="0" smtClean="0"/>
              <a:t> is activated in the processor</a:t>
            </a:r>
            <a:endParaRPr lang="en-US" sz="20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652025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</a:t>
            </a:r>
            <a:r>
              <a:rPr lang="en-SG" dirty="0" smtClean="0"/>
              <a:t>11a: </a:t>
            </a:r>
            <a:r>
              <a:rPr lang="en-SG" dirty="0"/>
              <a:t>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 smtClean="0">
                <a:solidFill>
                  <a:srgbClr val="0000FF"/>
                </a:solidFill>
                <a:latin typeface="+mn-lt"/>
              </a:rPr>
              <a:t>3.1	Writing C Program 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Edit, Compile, Execute: Lecture #2, Slide 5</a:t>
            </a:r>
            <a:endParaRPr lang="en-US" sz="20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 smtClean="0"/>
          </a:p>
        </p:txBody>
      </p:sp>
      <p:graphicFrame>
        <p:nvGraphicFramePr>
          <p:cNvPr id="7" name="[Diagram 1]">
            <a:extLst>
              <a:ext uri="{FF2B5EF4-FFF2-40B4-BE49-F238E27FC236}">
                <a16:creationId xmlns:a16="http://schemas.microsoft.com/office/drawing/2014/main" id="{4CE4A31A-4EC1-469F-890B-413E457B16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8089618"/>
              </p:ext>
            </p:extLst>
          </p:nvPr>
        </p:nvGraphicFramePr>
        <p:xfrm>
          <a:off x="7543800" y="1878345"/>
          <a:ext cx="1513489" cy="1415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F32F24A-4F90-45B3-A68A-99720D638B5E}"/>
              </a:ext>
            </a:extLst>
          </p:cNvPr>
          <p:cNvGrpSpPr/>
          <p:nvPr/>
        </p:nvGrpSpPr>
        <p:grpSpPr>
          <a:xfrm>
            <a:off x="775444" y="1897300"/>
            <a:ext cx="5303975" cy="2012110"/>
            <a:chOff x="2445608" y="3620107"/>
            <a:chExt cx="5303975" cy="2012110"/>
          </a:xfrm>
        </p:grpSpPr>
        <p:grpSp>
          <p:nvGrpSpPr>
            <p:cNvPr id="9" name="Group 38">
              <a:extLst>
                <a:ext uri="{FF2B5EF4-FFF2-40B4-BE49-F238E27FC236}">
                  <a16:creationId xmlns:a16="http://schemas.microsoft.com/office/drawing/2014/main" id="{EC74BF26-050D-41A1-B3F7-79930D14A5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867" y="3887955"/>
              <a:ext cx="1068967" cy="547994"/>
              <a:chOff x="4360415" y="1590583"/>
              <a:chExt cx="1069015" cy="547984"/>
            </a:xfrm>
          </p:grpSpPr>
          <p:sp>
            <p:nvSpPr>
              <p:cNvPr id="20" name="Right Arrow 8">
                <a:extLst>
                  <a:ext uri="{FF2B5EF4-FFF2-40B4-BE49-F238E27FC236}">
                    <a16:creationId xmlns:a16="http://schemas.microsoft.com/office/drawing/2014/main" id="{CF91EBC2-6CE6-4C4E-9175-07D9E3A06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" name="TextBox 9">
                <a:extLst>
                  <a:ext uri="{FF2B5EF4-FFF2-40B4-BE49-F238E27FC236}">
                    <a16:creationId xmlns:a16="http://schemas.microsoft.com/office/drawing/2014/main" id="{CFA8D436-0F74-4A28-9EC3-818C6981F0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produces</a:t>
                </a:r>
                <a:endParaRPr lang="en-SG" sz="1600" i="1"/>
              </a:p>
            </p:txBody>
          </p:sp>
        </p:grpSp>
        <p:grpSp>
          <p:nvGrpSpPr>
            <p:cNvPr id="10" name="Group 41">
              <a:extLst>
                <a:ext uri="{FF2B5EF4-FFF2-40B4-BE49-F238E27FC236}">
                  <a16:creationId xmlns:a16="http://schemas.microsoft.com/office/drawing/2014/main" id="{A544EF55-AA90-419D-A0A1-7D44B24414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4850" y="3620107"/>
              <a:ext cx="1464733" cy="2012110"/>
              <a:chOff x="5826806" y="1458899"/>
              <a:chExt cx="1464799" cy="2012073"/>
            </a:xfrm>
          </p:grpSpPr>
          <p:sp>
            <p:nvSpPr>
              <p:cNvPr id="17" name="Flowchart: Document 11">
                <a:extLst>
                  <a:ext uri="{FF2B5EF4-FFF2-40B4-BE49-F238E27FC236}">
                    <a16:creationId xmlns:a16="http://schemas.microsoft.com/office/drawing/2014/main" id="{B04902E1-DAC3-49BB-AC17-55BAD9C8A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3649" y="1744037"/>
                <a:ext cx="1303289" cy="1726935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" name="TextBox 12">
                <a:extLst>
                  <a:ext uri="{FF2B5EF4-FFF2-40B4-BE49-F238E27FC236}">
                    <a16:creationId xmlns:a16="http://schemas.microsoft.com/office/drawing/2014/main" id="{4579591C-AF90-4524-993B-4FA3D85F73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6806" y="1458899"/>
                <a:ext cx="1464799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Source code</a:t>
                </a:r>
                <a:endParaRPr lang="en-SG" sz="1600" i="1"/>
              </a:p>
            </p:txBody>
          </p:sp>
        </p:grpSp>
        <p:grpSp>
          <p:nvGrpSpPr>
            <p:cNvPr id="12" name="Group 35">
              <a:extLst>
                <a:ext uri="{FF2B5EF4-FFF2-40B4-BE49-F238E27FC236}">
                  <a16:creationId xmlns:a16="http://schemas.microsoft.com/office/drawing/2014/main" id="{5E9F0097-F2A8-4040-BA0D-1469587934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5608" y="3760828"/>
              <a:ext cx="1758590" cy="847263"/>
              <a:chOff x="2533095" y="1562470"/>
              <a:chExt cx="1387903" cy="578917"/>
            </a:xfrm>
          </p:grpSpPr>
          <p:sp>
            <p:nvSpPr>
              <p:cNvPr id="13" name="Rounded Rectangle 5">
                <a:extLst>
                  <a:ext uri="{FF2B5EF4-FFF2-40B4-BE49-F238E27FC236}">
                    <a16:creationId xmlns:a16="http://schemas.microsoft.com/office/drawing/2014/main" id="{9FDB4D54-D47A-4873-AB0E-1DFBCDC52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" name="TextBox 6">
                <a:extLst>
                  <a:ext uri="{FF2B5EF4-FFF2-40B4-BE49-F238E27FC236}">
                    <a16:creationId xmlns:a16="http://schemas.microsoft.com/office/drawing/2014/main" id="{82DC4451-0CBF-4443-8872-E41CDF2AA1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/>
                  <a:t>Edit</a:t>
                </a:r>
                <a:endParaRPr lang="en-SG" sz="200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72B2B9-CC04-4FCD-B499-AEFD699F70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>
                    <a:solidFill>
                      <a:srgbClr val="C00000"/>
                    </a:solidFill>
                  </a:rPr>
                  <a:t>vim </a:t>
                </a:r>
                <a:r>
                  <a:rPr lang="en-US" sz="1600" dirty="0" err="1" smtClean="0">
                    <a:solidFill>
                      <a:srgbClr val="C00000"/>
                    </a:solidFill>
                  </a:rPr>
                  <a:t>recap.c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E101D52-4C72-4DFA-8296-42E0AE02A568}"/>
              </a:ext>
            </a:extLst>
          </p:cNvPr>
          <p:cNvGrpSpPr/>
          <p:nvPr/>
        </p:nvGrpSpPr>
        <p:grpSpPr>
          <a:xfrm>
            <a:off x="771531" y="4020494"/>
            <a:ext cx="5451821" cy="998670"/>
            <a:chOff x="2441695" y="4608091"/>
            <a:chExt cx="5451821" cy="998670"/>
          </a:xfrm>
        </p:grpSpPr>
        <p:grpSp>
          <p:nvGrpSpPr>
            <p:cNvPr id="24" name="Group 38">
              <a:extLst>
                <a:ext uri="{FF2B5EF4-FFF2-40B4-BE49-F238E27FC236}">
                  <a16:creationId xmlns:a16="http://schemas.microsoft.com/office/drawing/2014/main" id="{6C7123AA-383B-4071-9B5C-9A85D49CD4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2954" y="4875939"/>
              <a:ext cx="1068967" cy="547994"/>
              <a:chOff x="4360415" y="1590583"/>
              <a:chExt cx="1069015" cy="547984"/>
            </a:xfrm>
          </p:grpSpPr>
          <p:sp>
            <p:nvSpPr>
              <p:cNvPr id="33" name="Right Arrow 8">
                <a:extLst>
                  <a:ext uri="{FF2B5EF4-FFF2-40B4-BE49-F238E27FC236}">
                    <a16:creationId xmlns:a16="http://schemas.microsoft.com/office/drawing/2014/main" id="{2FC5470D-1451-463E-AB52-A4ED86B19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4" name="TextBox 9">
                <a:extLst>
                  <a:ext uri="{FF2B5EF4-FFF2-40B4-BE49-F238E27FC236}">
                    <a16:creationId xmlns:a16="http://schemas.microsoft.com/office/drawing/2014/main" id="{B8745A46-A9DA-4E4D-A942-DE39302256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produces</a:t>
                </a:r>
                <a:endParaRPr lang="en-SG" sz="1600" i="1"/>
              </a:p>
            </p:txBody>
          </p:sp>
        </p:grpSp>
        <p:grpSp>
          <p:nvGrpSpPr>
            <p:cNvPr id="25" name="Group 41">
              <a:extLst>
                <a:ext uri="{FF2B5EF4-FFF2-40B4-BE49-F238E27FC236}">
                  <a16:creationId xmlns:a16="http://schemas.microsoft.com/office/drawing/2014/main" id="{AA38FEAF-60A5-4282-9AD6-88F59DCEDE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0917" y="4608091"/>
              <a:ext cx="1752599" cy="998670"/>
              <a:chOff x="5665113" y="1458899"/>
              <a:chExt cx="1752678" cy="998652"/>
            </a:xfrm>
          </p:grpSpPr>
          <p:sp>
            <p:nvSpPr>
              <p:cNvPr id="30" name="Flowchart: Document 11">
                <a:extLst>
                  <a:ext uri="{FF2B5EF4-FFF2-40B4-BE49-F238E27FC236}">
                    <a16:creationId xmlns:a16="http://schemas.microsoft.com/office/drawing/2014/main" id="{663DDB62-B137-4927-8AE6-31669E01F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474" y="1754723"/>
                <a:ext cx="1303289" cy="702828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1" name="TextBox 12">
                <a:extLst>
                  <a:ext uri="{FF2B5EF4-FFF2-40B4-BE49-F238E27FC236}">
                    <a16:creationId xmlns:a16="http://schemas.microsoft.com/office/drawing/2014/main" id="{CBBA8379-97D3-4523-A867-A9FAD369D9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5113" y="1458899"/>
                <a:ext cx="1752678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Executable code</a:t>
                </a:r>
                <a:endParaRPr lang="en-SG" sz="1600" i="1"/>
              </a:p>
            </p:txBody>
          </p:sp>
          <p:sp>
            <p:nvSpPr>
              <p:cNvPr id="32" name="TextBox 13">
                <a:extLst>
                  <a:ext uri="{FF2B5EF4-FFF2-40B4-BE49-F238E27FC236}">
                    <a16:creationId xmlns:a16="http://schemas.microsoft.com/office/drawing/2014/main" id="{276D77D1-5EC0-49CB-83BA-690DC34300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7560" y="1853842"/>
                <a:ext cx="1303290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err="1"/>
                  <a:t>a.out</a:t>
                </a:r>
                <a:endParaRPr lang="en-SG" sz="1600"/>
              </a:p>
            </p:txBody>
          </p:sp>
        </p:grpSp>
        <p:grpSp>
          <p:nvGrpSpPr>
            <p:cNvPr id="26" name="Group 35">
              <a:extLst>
                <a:ext uri="{FF2B5EF4-FFF2-40B4-BE49-F238E27FC236}">
                  <a16:creationId xmlns:a16="http://schemas.microsoft.com/office/drawing/2014/main" id="{FA6005F6-7499-4CC7-93D8-69426841F3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1695" y="4748812"/>
              <a:ext cx="1758590" cy="847263"/>
              <a:chOff x="2533095" y="1562470"/>
              <a:chExt cx="1387903" cy="578917"/>
            </a:xfrm>
          </p:grpSpPr>
          <p:sp>
            <p:nvSpPr>
              <p:cNvPr id="27" name="Rounded Rectangle 5">
                <a:extLst>
                  <a:ext uri="{FF2B5EF4-FFF2-40B4-BE49-F238E27FC236}">
                    <a16:creationId xmlns:a16="http://schemas.microsoft.com/office/drawing/2014/main" id="{1D6B7114-89CA-480A-9EC1-789E1A77A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" name="TextBox 6">
                <a:extLst>
                  <a:ext uri="{FF2B5EF4-FFF2-40B4-BE49-F238E27FC236}">
                    <a16:creationId xmlns:a16="http://schemas.microsoft.com/office/drawing/2014/main" id="{BF131D47-1341-4568-A8CF-2BE82E2605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/>
                  <a:t>Compile</a:t>
                </a:r>
                <a:endParaRPr lang="en-SG" sz="2000"/>
              </a:p>
            </p:txBody>
          </p:sp>
          <p:sp>
            <p:nvSpPr>
              <p:cNvPr id="29" name="TextBox 23">
                <a:extLst>
                  <a:ext uri="{FF2B5EF4-FFF2-40B4-BE49-F238E27FC236}">
                    <a16:creationId xmlns:a16="http://schemas.microsoft.com/office/drawing/2014/main" id="{3382FCA7-FA97-4001-A851-5E297964B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gcc</a:t>
                </a:r>
                <a:r>
                  <a:rPr lang="en-US" sz="1600" dirty="0">
                    <a:solidFill>
                      <a:srgbClr val="C00000"/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rgbClr val="C00000"/>
                    </a:solidFill>
                  </a:rPr>
                  <a:t>recap.c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0FF8869-D078-42C0-B4EB-645ECB2DD4F2}"/>
              </a:ext>
            </a:extLst>
          </p:cNvPr>
          <p:cNvGrpSpPr/>
          <p:nvPr/>
        </p:nvGrpSpPr>
        <p:grpSpPr>
          <a:xfrm>
            <a:off x="775444" y="5507026"/>
            <a:ext cx="5596781" cy="931874"/>
            <a:chOff x="2445608" y="5644984"/>
            <a:chExt cx="5596781" cy="931874"/>
          </a:xfrm>
        </p:grpSpPr>
        <p:grpSp>
          <p:nvGrpSpPr>
            <p:cNvPr id="36" name="Group 38">
              <a:extLst>
                <a:ext uri="{FF2B5EF4-FFF2-40B4-BE49-F238E27FC236}">
                  <a16:creationId xmlns:a16="http://schemas.microsoft.com/office/drawing/2014/main" id="{FDAAA9A5-5274-4DA7-832E-F47156D28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867" y="5856722"/>
              <a:ext cx="1068967" cy="547994"/>
              <a:chOff x="4360415" y="1590583"/>
              <a:chExt cx="1069015" cy="547984"/>
            </a:xfrm>
          </p:grpSpPr>
          <p:sp>
            <p:nvSpPr>
              <p:cNvPr id="47" name="Right Arrow 8">
                <a:extLst>
                  <a:ext uri="{FF2B5EF4-FFF2-40B4-BE49-F238E27FC236}">
                    <a16:creationId xmlns:a16="http://schemas.microsoft.com/office/drawing/2014/main" id="{5B670078-E694-4373-8EAD-36CAD5C2F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8" name="TextBox 9">
                <a:extLst>
                  <a:ext uri="{FF2B5EF4-FFF2-40B4-BE49-F238E27FC236}">
                    <a16:creationId xmlns:a16="http://schemas.microsoft.com/office/drawing/2014/main" id="{36AE8C48-602B-4380-9CA0-6F8FCE6C19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produces</a:t>
                </a:r>
                <a:endParaRPr lang="en-SG" sz="1600" i="1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4730EFC-DB91-4EFC-9CE3-416708D980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5608" y="5729595"/>
              <a:ext cx="1758590" cy="847263"/>
              <a:chOff x="2533095" y="1562470"/>
              <a:chExt cx="1387903" cy="578917"/>
            </a:xfrm>
          </p:grpSpPr>
          <p:sp>
            <p:nvSpPr>
              <p:cNvPr id="43" name="Rounded Rectangle 5">
                <a:extLst>
                  <a:ext uri="{FF2B5EF4-FFF2-40B4-BE49-F238E27FC236}">
                    <a16:creationId xmlns:a16="http://schemas.microsoft.com/office/drawing/2014/main" id="{2D1EB787-F19F-4234-BADC-A14EC3259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5" name="TextBox 6">
                <a:extLst>
                  <a:ext uri="{FF2B5EF4-FFF2-40B4-BE49-F238E27FC236}">
                    <a16:creationId xmlns:a16="http://schemas.microsoft.com/office/drawing/2014/main" id="{8293F055-10C9-4CEC-8D24-7C9B270E2D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/>
                  <a:t>Execute</a:t>
                </a:r>
                <a:endParaRPr lang="en-SG" sz="2000"/>
              </a:p>
            </p:txBody>
          </p:sp>
          <p:sp>
            <p:nvSpPr>
              <p:cNvPr id="46" name="TextBox 23">
                <a:extLst>
                  <a:ext uri="{FF2B5EF4-FFF2-40B4-BE49-F238E27FC236}">
                    <a16:creationId xmlns:a16="http://schemas.microsoft.com/office/drawing/2014/main" id="{369D6CE1-F964-4056-BDD9-DCED64F464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err="1"/>
                  <a:t>eg</a:t>
                </a:r>
                <a:r>
                  <a:rPr lang="en-US" sz="1600"/>
                  <a:t>: </a:t>
                </a:r>
                <a:r>
                  <a:rPr lang="en-US" sz="1600" err="1">
                    <a:solidFill>
                      <a:srgbClr val="C00000"/>
                    </a:solidFill>
                  </a:rPr>
                  <a:t>a.out</a:t>
                </a:r>
                <a:endParaRPr lang="en-SG" sz="160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B63FEFC-958B-4BAF-A5C0-B55812329E61}"/>
                </a:ext>
              </a:extLst>
            </p:cNvPr>
            <p:cNvGrpSpPr/>
            <p:nvPr/>
          </p:nvGrpSpPr>
          <p:grpSpPr>
            <a:xfrm>
              <a:off x="5711266" y="5644984"/>
              <a:ext cx="2331123" cy="902727"/>
              <a:chOff x="5711266" y="5703278"/>
              <a:chExt cx="2331123" cy="902727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775102DD-F96A-4595-BC6F-92408B2E8FAA}"/>
                  </a:ext>
                </a:extLst>
              </p:cNvPr>
              <p:cNvGrpSpPr/>
              <p:nvPr/>
            </p:nvGrpSpPr>
            <p:grpSpPr>
              <a:xfrm>
                <a:off x="5711266" y="6007608"/>
                <a:ext cx="2331123" cy="598397"/>
                <a:chOff x="7958667" y="5008364"/>
                <a:chExt cx="2331123" cy="598397"/>
              </a:xfrm>
            </p:grpSpPr>
            <p:sp>
              <p:nvSpPr>
                <p:cNvPr id="41" name="Rounded Rectangle 32">
                  <a:extLst>
                    <a:ext uri="{FF2B5EF4-FFF2-40B4-BE49-F238E27FC236}">
                      <a16:creationId xmlns:a16="http://schemas.microsoft.com/office/drawing/2014/main" id="{F54910E0-F67C-41C5-94BE-C4759D2DF4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58667" y="5008364"/>
                  <a:ext cx="2331123" cy="59839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0000"/>
                </a:solidFill>
                <a:ln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76A3911-5838-42E5-9963-15CE8DA89098}"/>
                    </a:ext>
                  </a:extLst>
                </p:cNvPr>
                <p:cNvSpPr txBox="1"/>
                <p:nvPr/>
              </p:nvSpPr>
              <p:spPr bwMode="auto">
                <a:xfrm>
                  <a:off x="8034867" y="5153673"/>
                  <a:ext cx="21060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sz="1400" b="1" dirty="0" smtClean="0">
                      <a:solidFill>
                        <a:schemeClr val="bg1">
                          <a:lumMod val="9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No output expected</a:t>
                  </a:r>
                  <a:endParaRPr lang="en-SG" sz="1400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sp>
            <p:nvSpPr>
              <p:cNvPr id="40" name="TextBox 12">
                <a:extLst>
                  <a:ext uri="{FF2B5EF4-FFF2-40B4-BE49-F238E27FC236}">
                    <a16:creationId xmlns:a16="http://schemas.microsoft.com/office/drawing/2014/main" id="{0792A5AC-24A3-4A07-8670-1049C3E6BE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0917" y="5703278"/>
                <a:ext cx="175259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Program output</a:t>
                </a:r>
                <a:endParaRPr lang="en-SG" sz="1600" i="1"/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AA1C471-EBC6-4360-97F7-9DB4EBC16A16}"/>
              </a:ext>
            </a:extLst>
          </p:cNvPr>
          <p:cNvGrpSpPr/>
          <p:nvPr/>
        </p:nvGrpSpPr>
        <p:grpSpPr>
          <a:xfrm>
            <a:off x="4124640" y="2540184"/>
            <a:ext cx="4573792" cy="3574523"/>
            <a:chOff x="4825247" y="1676398"/>
            <a:chExt cx="3711667" cy="3059723"/>
          </a:xfrm>
        </p:grpSpPr>
        <p:sp>
          <p:nvSpPr>
            <p:cNvPr id="50" name="Circular Arrow 49">
              <a:extLst>
                <a:ext uri="{FF2B5EF4-FFF2-40B4-BE49-F238E27FC236}">
                  <a16:creationId xmlns:a16="http://schemas.microsoft.com/office/drawing/2014/main" id="{39C6962C-6BA5-4124-951C-6BD32A1E5E07}"/>
                </a:ext>
              </a:extLst>
            </p:cNvPr>
            <p:cNvSpPr/>
            <p:nvPr/>
          </p:nvSpPr>
          <p:spPr bwMode="auto">
            <a:xfrm rot="16200000" flipV="1">
              <a:off x="4889723" y="1611922"/>
              <a:ext cx="3059723" cy="3188676"/>
            </a:xfrm>
            <a:prstGeom prst="circularArrow">
              <a:avLst>
                <a:gd name="adj1" fmla="val 4505"/>
                <a:gd name="adj2" fmla="val 1015956"/>
                <a:gd name="adj3" fmla="val 20408151"/>
                <a:gd name="adj4" fmla="val 11528215"/>
                <a:gd name="adj5" fmla="val 6875"/>
              </a:avLst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EC87A9A-97D2-4BAD-ADAC-8D8E5BF56413}"/>
                </a:ext>
              </a:extLst>
            </p:cNvPr>
            <p:cNvSpPr txBox="1"/>
            <p:nvPr/>
          </p:nvSpPr>
          <p:spPr>
            <a:xfrm>
              <a:off x="7490931" y="4093957"/>
              <a:ext cx="10459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C00000"/>
                  </a:solidFill>
                </a:rPr>
                <a:t>Incorrect result?</a:t>
              </a:r>
              <a:endParaRPr lang="en-SG" sz="1600">
                <a:solidFill>
                  <a:srgbClr val="C00000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3371B46-B301-4D94-B87B-D5861CF3E73D}"/>
              </a:ext>
            </a:extLst>
          </p:cNvPr>
          <p:cNvGrpSpPr/>
          <p:nvPr/>
        </p:nvGrpSpPr>
        <p:grpSpPr>
          <a:xfrm>
            <a:off x="5505450" y="3171787"/>
            <a:ext cx="2003377" cy="1892128"/>
            <a:chOff x="5926017" y="2162908"/>
            <a:chExt cx="1773337" cy="1493312"/>
          </a:xfrm>
        </p:grpSpPr>
        <p:sp>
          <p:nvSpPr>
            <p:cNvPr id="53" name="Circular Arrow 52">
              <a:extLst>
                <a:ext uri="{FF2B5EF4-FFF2-40B4-BE49-F238E27FC236}">
                  <a16:creationId xmlns:a16="http://schemas.microsoft.com/office/drawing/2014/main" id="{C57EA673-A099-4DB3-AC28-A13707DD8593}"/>
                </a:ext>
              </a:extLst>
            </p:cNvPr>
            <p:cNvSpPr/>
            <p:nvPr/>
          </p:nvSpPr>
          <p:spPr bwMode="auto">
            <a:xfrm rot="16200000" flipV="1">
              <a:off x="5890847" y="2198078"/>
              <a:ext cx="1107830" cy="1037490"/>
            </a:xfrm>
            <a:prstGeom prst="circularArrow">
              <a:avLst/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0A75D86-2DA7-467E-A521-5D725AC0CA55}"/>
                </a:ext>
              </a:extLst>
            </p:cNvPr>
            <p:cNvSpPr txBox="1"/>
            <p:nvPr/>
          </p:nvSpPr>
          <p:spPr>
            <a:xfrm>
              <a:off x="6673194" y="3071445"/>
              <a:ext cx="1026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C00000"/>
                  </a:solidFill>
                </a:rPr>
                <a:t>Cannot compile?</a:t>
              </a:r>
              <a:endParaRPr lang="en-SG" sz="1600">
                <a:solidFill>
                  <a:srgbClr val="C00000"/>
                </a:solidFill>
              </a:endParaRPr>
            </a:p>
          </p:txBody>
        </p:sp>
      </p:grpSp>
      <p:sp>
        <p:nvSpPr>
          <p:cNvPr id="55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3098" y="2185875"/>
            <a:ext cx="1303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 smtClean="0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 smtClean="0">
                <a:latin typeface="Consolas" panose="020B0609020204030204" pitchFamily="49" charset="0"/>
                <a:cs typeface="Courier New" pitchFamily="49" charset="0"/>
              </a:rPr>
              <a:t>(x 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 smtClean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a[0] = </a:t>
            </a:r>
            <a:endParaRPr lang="en-US" sz="1200" b="1" dirty="0" smtClean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  <a:cs typeface="Courier New" pitchFamily="49" charset="0"/>
              </a:rPr>
              <a:t>   a[1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] + x;</a:t>
            </a:r>
          </a:p>
          <a:p>
            <a:r>
              <a:rPr lang="en-US" sz="1200" b="1" dirty="0" smtClean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sz="12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8499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19489</TotalTime>
  <Words>2121</Words>
  <Application>Microsoft Office PowerPoint</Application>
  <PresentationFormat>On-screen Show (4:3)</PresentationFormat>
  <Paragraphs>954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Consolas</vt:lpstr>
      <vt:lpstr>Courier New</vt:lpstr>
      <vt:lpstr>Helvetica</vt:lpstr>
      <vt:lpstr>Symbol</vt:lpstr>
      <vt:lpstr>Times New Roman</vt:lpstr>
      <vt:lpstr>Verdana</vt:lpstr>
      <vt:lpstr>Wingdings</vt:lpstr>
      <vt:lpstr>Clarity</vt:lpstr>
      <vt:lpstr>http://www.comp.nus.edu.sg/~cs2100/</vt:lpstr>
      <vt:lpstr>Lecture #11a: Processor: Datapath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Adi Yoga Sidi Prabawa</cp:lastModifiedBy>
  <cp:revision>2133</cp:revision>
  <cp:lastPrinted>2017-06-30T03:15:07Z</cp:lastPrinted>
  <dcterms:created xsi:type="dcterms:W3CDTF">1998-09-05T15:03:32Z</dcterms:created>
  <dcterms:modified xsi:type="dcterms:W3CDTF">2019-02-11T14:19:14Z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