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2"/>
  </p:notesMasterIdLst>
  <p:handoutMasterIdLst>
    <p:handoutMasterId r:id="rId43"/>
  </p:handoutMasterIdLst>
  <p:sldIdLst>
    <p:sldId id="256" r:id="rId2"/>
    <p:sldId id="468" r:id="rId3"/>
    <p:sldId id="737" r:id="rId4"/>
    <p:sldId id="639" r:id="rId5"/>
    <p:sldId id="729" r:id="rId6"/>
    <p:sldId id="601" r:id="rId7"/>
    <p:sldId id="728" r:id="rId8"/>
    <p:sldId id="604" r:id="rId9"/>
    <p:sldId id="605" r:id="rId10"/>
    <p:sldId id="739" r:id="rId11"/>
    <p:sldId id="740" r:id="rId12"/>
    <p:sldId id="741" r:id="rId13"/>
    <p:sldId id="742" r:id="rId14"/>
    <p:sldId id="743" r:id="rId15"/>
    <p:sldId id="744" r:id="rId16"/>
    <p:sldId id="745" r:id="rId17"/>
    <p:sldId id="700" r:id="rId18"/>
    <p:sldId id="726" r:id="rId19"/>
    <p:sldId id="746" r:id="rId20"/>
    <p:sldId id="747" r:id="rId21"/>
    <p:sldId id="748" r:id="rId22"/>
    <p:sldId id="749" r:id="rId23"/>
    <p:sldId id="750" r:id="rId24"/>
    <p:sldId id="751" r:id="rId25"/>
    <p:sldId id="752" r:id="rId26"/>
    <p:sldId id="753" r:id="rId27"/>
    <p:sldId id="754" r:id="rId28"/>
    <p:sldId id="755" r:id="rId29"/>
    <p:sldId id="756" r:id="rId30"/>
    <p:sldId id="757" r:id="rId31"/>
    <p:sldId id="758" r:id="rId32"/>
    <p:sldId id="759" r:id="rId33"/>
    <p:sldId id="766" r:id="rId34"/>
    <p:sldId id="760" r:id="rId35"/>
    <p:sldId id="761" r:id="rId36"/>
    <p:sldId id="762" r:id="rId37"/>
    <p:sldId id="763" r:id="rId38"/>
    <p:sldId id="764" r:id="rId39"/>
    <p:sldId id="738" r:id="rId40"/>
    <p:sldId id="308" r:id="rId41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B3"/>
    <a:srgbClr val="FFCC99"/>
    <a:srgbClr val="FFFFCC"/>
    <a:srgbClr val="E2FFC5"/>
    <a:srgbClr val="006600"/>
    <a:srgbClr val="FFFFFF"/>
    <a:srgbClr val="000000"/>
    <a:srgbClr val="E9D7D3"/>
    <a:srgbClr val="AD8F67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4" autoAdjust="0"/>
    <p:restoredTop sz="91625" autoAdjust="0"/>
  </p:normalViewPr>
  <p:slideViewPr>
    <p:cSldViewPr snapToGrid="0">
      <p:cViewPr varScale="1">
        <p:scale>
          <a:sx n="82" d="100"/>
          <a:sy n="82" d="100"/>
        </p:scale>
        <p:origin x="90" y="5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3128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99" y="1"/>
            <a:ext cx="2946576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576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099" y="9429750"/>
            <a:ext cx="2946576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760" y="4713288"/>
            <a:ext cx="4982156" cy="44688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576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099" y="9429750"/>
            <a:ext cx="2946576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851099" y="1"/>
            <a:ext cx="2944958" cy="496888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2/20/2018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95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098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500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68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86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4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82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11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97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03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9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426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630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070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18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288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93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505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606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1684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178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957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2713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56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154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2430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996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121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3331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346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597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06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34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38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35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7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8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#12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05840" y="3462867"/>
            <a:ext cx="7254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The Processor: Control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RegWrite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181257"/>
            <a:ext cx="7010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False (0)</a:t>
            </a:r>
            <a:r>
              <a:rPr lang="en-US" dirty="0"/>
              <a:t>:	No register write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True (1)</a:t>
            </a:r>
            <a:r>
              <a:rPr lang="en-US" dirty="0"/>
              <a:t>:	New value will be written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9800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Oval 21"/>
          <p:cNvSpPr/>
          <p:nvPr/>
        </p:nvSpPr>
        <p:spPr>
          <a:xfrm>
            <a:off x="3259810" y="5362414"/>
            <a:ext cx="816244" cy="3099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023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ALUSrc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181257"/>
            <a:ext cx="7384942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False (0)</a:t>
            </a:r>
            <a:r>
              <a:rPr lang="en-US" dirty="0"/>
              <a:t>:	Operand2 = Register Read Data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True (1)</a:t>
            </a:r>
            <a:r>
              <a:rPr lang="en-US" dirty="0"/>
              <a:t>:	Operand2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dirty="0" err="1"/>
              <a:t>SignExt</a:t>
            </a:r>
            <a:r>
              <a:rPr lang="en-US" dirty="0"/>
              <a:t>(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15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9800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Oval 21"/>
          <p:cNvSpPr/>
          <p:nvPr/>
        </p:nvSpPr>
        <p:spPr>
          <a:xfrm>
            <a:off x="4453180" y="4572002"/>
            <a:ext cx="618441" cy="2922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462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MemRead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18125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False (0)</a:t>
            </a:r>
            <a:r>
              <a:rPr lang="en-US" dirty="0"/>
              <a:t>:	 Not performing memory read access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True (1)</a:t>
            </a:r>
            <a:r>
              <a:rPr lang="en-US" dirty="0"/>
              <a:t>:	 Read memory using </a:t>
            </a:r>
            <a:r>
              <a:rPr lang="en-US" b="1" i="1" dirty="0"/>
              <a:t>Address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9800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Oval 21"/>
          <p:cNvSpPr/>
          <p:nvPr/>
        </p:nvSpPr>
        <p:spPr>
          <a:xfrm>
            <a:off x="5935851" y="5951351"/>
            <a:ext cx="821410" cy="2944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28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MemWrite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181257"/>
            <a:ext cx="83820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sz="2600" b="1" dirty="0"/>
              <a:t>False (0)</a:t>
            </a:r>
            <a:r>
              <a:rPr lang="en-US" sz="2600" dirty="0"/>
              <a:t>:	 Not performing memory write operation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sz="2600" b="1" dirty="0"/>
              <a:t>True (1)</a:t>
            </a:r>
            <a:r>
              <a:rPr lang="en-US" sz="2600" dirty="0"/>
              <a:t>:	 memory[</a:t>
            </a:r>
            <a:r>
              <a:rPr lang="en-US" sz="2600" b="1" i="1" dirty="0"/>
              <a:t>Address</a:t>
            </a:r>
            <a:r>
              <a:rPr lang="en-US" sz="2600" dirty="0"/>
              <a:t>] </a:t>
            </a:r>
            <a:r>
              <a:rPr lang="en-US" sz="2600" dirty="0">
                <a:sym typeface="Wingdings" pitchFamily="2" charset="2"/>
              </a:rPr>
              <a:t></a:t>
            </a:r>
            <a:r>
              <a:rPr lang="en-US" sz="2600" dirty="0"/>
              <a:t> Register Read Data 2 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9799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Oval 21"/>
          <p:cNvSpPr/>
          <p:nvPr/>
        </p:nvSpPr>
        <p:spPr>
          <a:xfrm>
            <a:off x="5901499" y="4359986"/>
            <a:ext cx="821410" cy="2944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68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MemToReg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181257"/>
            <a:ext cx="83820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  <a:tab pos="1797050" algn="l"/>
              </a:tabLst>
            </a:pPr>
            <a:r>
              <a:rPr lang="en-US" b="1" dirty="0"/>
              <a:t>True (1)</a:t>
            </a:r>
            <a:r>
              <a:rPr lang="en-US" dirty="0"/>
              <a:t>:	 Register write data = Memory read data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  <a:tab pos="1797050" algn="l"/>
              </a:tabLst>
            </a:pPr>
            <a:r>
              <a:rPr lang="en-US" b="1" dirty="0"/>
              <a:t>False (0)</a:t>
            </a:r>
            <a:r>
              <a:rPr lang="en-US" dirty="0"/>
              <a:t>:	 Register write data = ALU result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9799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Oval 21"/>
          <p:cNvSpPr/>
          <p:nvPr/>
        </p:nvSpPr>
        <p:spPr>
          <a:xfrm>
            <a:off x="6762174" y="5030606"/>
            <a:ext cx="845257" cy="2955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391400" y="2057400"/>
            <a:ext cx="1219200" cy="1329904"/>
            <a:chOff x="7467600" y="1066800"/>
            <a:chExt cx="1219200" cy="1329904"/>
          </a:xfrm>
        </p:grpSpPr>
        <p:sp>
          <p:nvSpPr>
            <p:cNvPr id="12" name="Rounded Rectangle 11"/>
            <p:cNvSpPr/>
            <p:nvPr/>
          </p:nvSpPr>
          <p:spPr>
            <a:xfrm>
              <a:off x="7924800" y="1066800"/>
              <a:ext cx="304800" cy="914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8077200" y="1981200"/>
              <a:ext cx="0" cy="1524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7467600" y="1371600"/>
              <a:ext cx="457200" cy="0"/>
            </a:xfrm>
            <a:prstGeom prst="line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7620000" y="1066800"/>
              <a:ext cx="3048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7467600" y="1752600"/>
              <a:ext cx="457200" cy="0"/>
            </a:xfrm>
            <a:prstGeom prst="line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7620000" y="1447800"/>
              <a:ext cx="3048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586930" y="2015704"/>
              <a:ext cx="990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Signal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8229600" y="1524000"/>
              <a:ext cx="457200" cy="0"/>
            </a:xfrm>
            <a:prstGeom prst="line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7086600" y="3505200"/>
            <a:ext cx="1828800" cy="1143000"/>
          </a:xfrm>
          <a:prstGeom prst="roundRect">
            <a:avLst/>
          </a:prstGeom>
          <a:solidFill>
            <a:srgbClr val="FFFFCC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  <a:cs typeface="Courier New" pitchFamily="49" charset="0"/>
              </a:rPr>
              <a:t>IMPORTANT: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cs typeface="Courier New" pitchFamily="49" charset="0"/>
              </a:rPr>
              <a:t>The input of MUX is swapped in this case</a:t>
            </a:r>
            <a:endParaRPr lang="en-SG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627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PCSrc</a:t>
            </a:r>
            <a:r>
              <a:rPr lang="en-SG" sz="4000" dirty="0">
                <a:solidFill>
                  <a:srgbClr val="0000FF"/>
                </a:solidFill>
              </a:rPr>
              <a:t> (1/2)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181257"/>
            <a:ext cx="83820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97050" algn="l"/>
              </a:tabLst>
            </a:pPr>
            <a:r>
              <a:rPr lang="en-US" dirty="0"/>
              <a:t>The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isZero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/>
              <a:t>" signal from the ALU gives us the actual branch outcome (taken/not taken)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97050" algn="l"/>
              </a:tabLst>
            </a:pPr>
            <a:r>
              <a:rPr lang="en-US" b="1" dirty="0"/>
              <a:t>Idea: </a:t>
            </a:r>
            <a:r>
              <a:rPr lang="en-US" dirty="0"/>
              <a:t>“If instruction is a branch </a:t>
            </a:r>
            <a:r>
              <a:rPr lang="en-US" b="1" dirty="0"/>
              <a:t>AND</a:t>
            </a:r>
            <a:r>
              <a:rPr lang="en-US" dirty="0"/>
              <a:t> taken, then…”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9799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Oval 21"/>
          <p:cNvSpPr/>
          <p:nvPr/>
        </p:nvSpPr>
        <p:spPr>
          <a:xfrm>
            <a:off x="5960663" y="3382428"/>
            <a:ext cx="598182" cy="2955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823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PCSrc</a:t>
            </a:r>
            <a:r>
              <a:rPr lang="en-SG" sz="4000" dirty="0">
                <a:solidFill>
                  <a:srgbClr val="0000FF"/>
                </a:solidFill>
              </a:rPr>
              <a:t> (2/2)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181257"/>
            <a:ext cx="8382000" cy="91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  <a:tab pos="1797050" algn="l"/>
              </a:tabLst>
            </a:pPr>
            <a:r>
              <a:rPr lang="en-US" b="1" dirty="0"/>
              <a:t>False (0)</a:t>
            </a:r>
            <a:r>
              <a:rPr lang="en-US" dirty="0"/>
              <a:t>:	 Next PC = PC + 4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  <a:tab pos="1797050" algn="l"/>
              </a:tabLst>
            </a:pPr>
            <a:r>
              <a:rPr lang="en-US" b="1" dirty="0"/>
              <a:t>True (1)</a:t>
            </a:r>
            <a:r>
              <a:rPr lang="en-US" dirty="0"/>
              <a:t>:	</a:t>
            </a:r>
            <a:r>
              <a:rPr lang="en-US" sz="2600" dirty="0"/>
              <a:t> </a:t>
            </a:r>
            <a:r>
              <a:rPr lang="en-US" dirty="0"/>
              <a:t>Next PC = </a:t>
            </a:r>
            <a:r>
              <a:rPr lang="en-US" dirty="0" err="1"/>
              <a:t>SignExt</a:t>
            </a:r>
            <a:r>
              <a:rPr lang="en-US" dirty="0"/>
              <a:t>(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15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) &lt;&lt; 2  + (PC + </a:t>
            </a:r>
            <a:r>
              <a:rPr lang="en-US" sz="2600" dirty="0"/>
              <a:t>4) 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5943600" y="3352800"/>
            <a:ext cx="609600" cy="304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9800"/>
            <a:ext cx="6629400" cy="4182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ounded Rectangle 14"/>
          <p:cNvSpPr/>
          <p:nvPr/>
        </p:nvSpPr>
        <p:spPr>
          <a:xfrm>
            <a:off x="7247466" y="2286000"/>
            <a:ext cx="1667933" cy="1066800"/>
          </a:xfrm>
          <a:prstGeom prst="roundRect">
            <a:avLst/>
          </a:prstGeom>
          <a:solidFill>
            <a:srgbClr val="FFFFCC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rgbClr val="C00000"/>
                </a:solidFill>
                <a:cs typeface="Courier New" pitchFamily="49" charset="0"/>
              </a:rPr>
              <a:t>PCSrc</a:t>
            </a:r>
            <a:r>
              <a:rPr lang="en-US" sz="1800" b="1" dirty="0">
                <a:solidFill>
                  <a:srgbClr val="C00000"/>
                </a:solidFill>
                <a:cs typeface="Courier New" pitchFamily="49" charset="0"/>
              </a:rPr>
              <a:t> =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( Branch </a:t>
            </a:r>
            <a:r>
              <a:rPr lang="en-US" sz="1800" b="1" dirty="0">
                <a:solidFill>
                  <a:schemeClr val="tx1"/>
                </a:solidFill>
                <a:cs typeface="Courier New" pitchFamily="49" charset="0"/>
              </a:rPr>
              <a:t>AND</a:t>
            </a:r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cs typeface="Courier New" pitchFamily="49" charset="0"/>
              </a:rPr>
              <a:t>isZero</a:t>
            </a:r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)</a:t>
            </a:r>
            <a:endParaRPr lang="en-SG" sz="1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48047" y="3116520"/>
            <a:ext cx="1172042" cy="541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51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Midpoint Check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0F247-1DF7-43CA-BF16-01F0E6FE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740516"/>
              </p:ext>
            </p:extLst>
          </p:nvPr>
        </p:nvGraphicFramePr>
        <p:xfrm>
          <a:off x="4159955" y="1275300"/>
          <a:ext cx="4792133" cy="28422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53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1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42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Control</a:t>
                      </a:r>
                      <a:r>
                        <a:rPr lang="en-US" sz="1050" baseline="0" dirty="0"/>
                        <a:t> Signal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Execution</a:t>
                      </a:r>
                      <a:r>
                        <a:rPr lang="en-US" sz="1050" baseline="0" dirty="0"/>
                        <a:t> Stage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Purpose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69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lang="en-US" sz="11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Decode/Operand Fetch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Select</a:t>
                      </a:r>
                      <a:r>
                        <a:rPr lang="en-US" sz="1050" baseline="0" dirty="0"/>
                        <a:t> the destination register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690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RegWrite</a:t>
                      </a:r>
                      <a:endParaRPr lang="en-US" sz="11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Decode/Operand Fetch</a:t>
                      </a:r>
                    </a:p>
                    <a:p>
                      <a:pPr algn="ctr"/>
                      <a:r>
                        <a:rPr lang="en-US" sz="1050" dirty="0" err="1"/>
                        <a:t>RegWrite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Enable</a:t>
                      </a:r>
                      <a:r>
                        <a:rPr lang="en-US" sz="1050" baseline="0" dirty="0"/>
                        <a:t> writing of register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ALUSrc</a:t>
                      </a:r>
                      <a:endParaRPr lang="en-US" sz="11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Select the 2</a:t>
                      </a:r>
                      <a:r>
                        <a:rPr lang="en-US" sz="1050" baseline="30000" dirty="0"/>
                        <a:t>nd</a:t>
                      </a:r>
                      <a:r>
                        <a:rPr lang="en-US" sz="1050" baseline="0" dirty="0"/>
                        <a:t> operand for ALU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690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ALUControl</a:t>
                      </a:r>
                      <a:endParaRPr lang="en-US" sz="11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Select the operation to be performed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382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MemRead</a:t>
                      </a:r>
                      <a:r>
                        <a:rPr lang="en-US" sz="1050" dirty="0"/>
                        <a:t> / </a:t>
                      </a:r>
                      <a:r>
                        <a:rPr lang="en-US" sz="11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MemWrite</a:t>
                      </a:r>
                      <a:endParaRPr lang="en-US" sz="11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Enable reading/writing</a:t>
                      </a:r>
                      <a:r>
                        <a:rPr lang="en-US" sz="1050" baseline="0" dirty="0"/>
                        <a:t> of data memory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690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MemToReg</a:t>
                      </a:r>
                      <a:endParaRPr lang="en-US" sz="11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RegWrite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Select the result to be written back to register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PCSrc</a:t>
                      </a:r>
                      <a:endParaRPr lang="en-US" sz="11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Memory/</a:t>
                      </a:r>
                      <a:r>
                        <a:rPr lang="en-US" sz="1050" dirty="0" err="1"/>
                        <a:t>RegWrite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Select the next PC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474515"/>
            <a:ext cx="3589867" cy="2302933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have gone through almost all of the signals:</a:t>
            </a:r>
          </a:p>
          <a:p>
            <a:pPr marL="631825" lvl="1" indent="-2698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Left with the more challenging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dirty="0"/>
              <a:t> signal</a:t>
            </a:r>
          </a:p>
        </p:txBody>
      </p:sp>
      <p:sp>
        <p:nvSpPr>
          <p:cNvPr id="12" name="Oval 11"/>
          <p:cNvSpPr/>
          <p:nvPr/>
        </p:nvSpPr>
        <p:spPr>
          <a:xfrm>
            <a:off x="4201469" y="2660937"/>
            <a:ext cx="1081731" cy="3265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9"/>
          <p:cNvSpPr txBox="1">
            <a:spLocks/>
          </p:cNvSpPr>
          <p:nvPr/>
        </p:nvSpPr>
        <p:spPr>
          <a:xfrm>
            <a:off x="457200" y="4117560"/>
            <a:ext cx="8229600" cy="1693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Observation so far:</a:t>
            </a:r>
          </a:p>
          <a:p>
            <a:pPr marL="631825" lvl="1" indent="-269875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The signals discussed so far can be generated by </a:t>
            </a:r>
            <a:r>
              <a:rPr lang="en-US" i="1" dirty="0"/>
              <a:t>opcode</a:t>
            </a:r>
            <a:r>
              <a:rPr lang="en-US" dirty="0"/>
              <a:t> directly</a:t>
            </a:r>
          </a:p>
          <a:p>
            <a:pPr marL="982663" lvl="2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Function code is not needed up to this point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è"/>
            </a:pPr>
            <a:r>
              <a:rPr lang="en-US" dirty="0">
                <a:sym typeface="Wingdings" pitchFamily="2" charset="2"/>
              </a:rPr>
              <a:t> A major part of the controller can be built based on </a:t>
            </a:r>
            <a:r>
              <a:rPr lang="en-US" i="1" dirty="0">
                <a:sym typeface="Wingdings" pitchFamily="2" charset="2"/>
              </a:rPr>
              <a:t>opcode </a:t>
            </a:r>
            <a:r>
              <a:rPr lang="en-US" dirty="0">
                <a:sym typeface="Wingdings" pitchFamily="2" charset="2"/>
              </a:rPr>
              <a:t>alone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è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666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457200" y="598311"/>
            <a:ext cx="8567088" cy="5791200"/>
            <a:chOff x="424512" y="228600"/>
            <a:chExt cx="8567088" cy="5791200"/>
          </a:xfrm>
        </p:grpSpPr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3539956" y="4419600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 flipV="1">
              <a:off x="4082112" y="3124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>
              <a:off x="4158312" y="4114800"/>
              <a:ext cx="930002" cy="11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5" name="Straight Connector 14"/>
            <p:cNvCxnSpPr>
              <a:endCxn id="30" idx="0"/>
            </p:cNvCxnSpPr>
            <p:nvPr/>
          </p:nvCxnSpPr>
          <p:spPr>
            <a:xfrm>
              <a:off x="1150898" y="2990851"/>
              <a:ext cx="1300651" cy="5714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31" idx="0"/>
            </p:cNvCxnSpPr>
            <p:nvPr/>
          </p:nvCxnSpPr>
          <p:spPr>
            <a:xfrm flipV="1">
              <a:off x="1150898" y="3429000"/>
              <a:ext cx="1300651" cy="20955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176448" y="4357777"/>
              <a:ext cx="95753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309"/>
            <p:cNvSpPr txBox="1">
              <a:spLocks noChangeArrowheads="1"/>
            </p:cNvSpPr>
            <p:nvPr/>
          </p:nvSpPr>
          <p:spPr bwMode="auto">
            <a:xfrm>
              <a:off x="1187597" y="2743200"/>
              <a:ext cx="984565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19" name="Text Box 310"/>
            <p:cNvSpPr txBox="1">
              <a:spLocks noChangeArrowheads="1"/>
            </p:cNvSpPr>
            <p:nvPr/>
          </p:nvSpPr>
          <p:spPr bwMode="auto">
            <a:xfrm rot="21202696">
              <a:off x="1168176" y="3303155"/>
              <a:ext cx="984565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20" name="Text Box 324"/>
            <p:cNvSpPr txBox="1">
              <a:spLocks noChangeArrowheads="1"/>
            </p:cNvSpPr>
            <p:nvPr/>
          </p:nvSpPr>
          <p:spPr bwMode="auto">
            <a:xfrm>
              <a:off x="1157168" y="4343400"/>
              <a:ext cx="984565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141440" y="38100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6600"/>
                  </a:solidFill>
                </a:rPr>
                <a:t>MUX</a:t>
              </a:r>
              <a:endParaRPr lang="en-SG" sz="1600" b="1" dirty="0">
                <a:solidFill>
                  <a:srgbClr val="006600"/>
                </a:solidFill>
              </a:endParaRPr>
            </a:p>
          </p:txBody>
        </p:sp>
        <p:cxnSp>
          <p:nvCxnSpPr>
            <p:cNvPr id="23" name="Shape 39"/>
            <p:cNvCxnSpPr>
              <a:stCxn id="19" idx="2"/>
            </p:cNvCxnSpPr>
            <p:nvPr/>
          </p:nvCxnSpPr>
          <p:spPr>
            <a:xfrm rot="16200000" flipH="1">
              <a:off x="1616163" y="3607046"/>
              <a:ext cx="576309" cy="45932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2" idx="3"/>
              <a:endCxn id="32" idx="0"/>
            </p:cNvCxnSpPr>
            <p:nvPr/>
          </p:nvCxnSpPr>
          <p:spPr>
            <a:xfrm flipV="1">
              <a:off x="2405583" y="3886199"/>
              <a:ext cx="112001" cy="3810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53"/>
            <p:cNvCxnSpPr>
              <a:stCxn id="48" idx="6"/>
            </p:cNvCxnSpPr>
            <p:nvPr/>
          </p:nvCxnSpPr>
          <p:spPr>
            <a:xfrm flipV="1">
              <a:off x="4062501" y="4724400"/>
              <a:ext cx="781611" cy="723900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 Box 324"/>
            <p:cNvSpPr txBox="1">
              <a:spLocks noChangeArrowheads="1"/>
            </p:cNvSpPr>
            <p:nvPr/>
          </p:nvSpPr>
          <p:spPr bwMode="auto">
            <a:xfrm>
              <a:off x="1145996" y="5257800"/>
              <a:ext cx="902811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850452" y="39624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6600"/>
                  </a:solidFill>
                </a:rPr>
                <a:t>MUX</a:t>
              </a:r>
              <a:endParaRPr lang="en-SG" sz="1600" b="1" dirty="0">
                <a:solidFill>
                  <a:srgbClr val="006600"/>
                </a:solidFill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1150905" y="5486400"/>
              <a:ext cx="2047106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5114595" y="4419600"/>
              <a:ext cx="3391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>
              <a:off x="2451549" y="3048000"/>
              <a:ext cx="543419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>
              <a:off x="2451549" y="3429000"/>
              <a:ext cx="543419" cy="15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 flipV="1">
              <a:off x="2517584" y="3878262"/>
              <a:ext cx="47738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3" name="Rectangle 15"/>
            <p:cNvSpPr>
              <a:spLocks noChangeArrowheads="1"/>
            </p:cNvSpPr>
            <p:nvPr/>
          </p:nvSpPr>
          <p:spPr bwMode="auto">
            <a:xfrm>
              <a:off x="2984151" y="2819401"/>
              <a:ext cx="1129733" cy="16764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34" name="Text Box 17"/>
            <p:cNvSpPr txBox="1">
              <a:spLocks noChangeArrowheads="1"/>
            </p:cNvSpPr>
            <p:nvPr/>
          </p:nvSpPr>
          <p:spPr bwMode="auto">
            <a:xfrm>
              <a:off x="2949535" y="29541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RR1</a:t>
              </a:r>
            </a:p>
          </p:txBody>
        </p:sp>
        <p:sp>
          <p:nvSpPr>
            <p:cNvPr id="35" name="Text Box 18"/>
            <p:cNvSpPr txBox="1">
              <a:spLocks noChangeArrowheads="1"/>
            </p:cNvSpPr>
            <p:nvPr/>
          </p:nvSpPr>
          <p:spPr bwMode="auto">
            <a:xfrm>
              <a:off x="2949535" y="33351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RR2</a:t>
              </a:r>
            </a:p>
          </p:txBody>
        </p:sp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2949535" y="3733800"/>
              <a:ext cx="32756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</a:t>
              </a:r>
            </a:p>
          </p:txBody>
        </p:sp>
        <p:sp>
          <p:nvSpPr>
            <p:cNvPr id="37" name="Text Box 20"/>
            <p:cNvSpPr txBox="1">
              <a:spLocks noChangeArrowheads="1"/>
            </p:cNvSpPr>
            <p:nvPr/>
          </p:nvSpPr>
          <p:spPr bwMode="auto">
            <a:xfrm>
              <a:off x="2949534" y="4249579"/>
              <a:ext cx="5991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WD</a:t>
              </a:r>
            </a:p>
          </p:txBody>
        </p:sp>
        <p:sp>
          <p:nvSpPr>
            <p:cNvPr id="38" name="Text Box 21"/>
            <p:cNvSpPr txBox="1">
              <a:spLocks noChangeArrowheads="1"/>
            </p:cNvSpPr>
            <p:nvPr/>
          </p:nvSpPr>
          <p:spPr bwMode="auto">
            <a:xfrm>
              <a:off x="3800869" y="2971800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RD1</a:t>
              </a:r>
            </a:p>
          </p:txBody>
        </p:sp>
        <p:sp>
          <p:nvSpPr>
            <p:cNvPr id="39" name="Text Box 22"/>
            <p:cNvSpPr txBox="1">
              <a:spLocks noChangeArrowheads="1"/>
            </p:cNvSpPr>
            <p:nvPr/>
          </p:nvSpPr>
          <p:spPr bwMode="auto">
            <a:xfrm>
              <a:off x="3800869" y="4020979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RD2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132205" y="3505200"/>
              <a:ext cx="1000595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Registers</a:t>
              </a:r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H="1">
              <a:off x="2662038" y="2974975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 flipH="1">
              <a:off x="2662038" y="3359150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 flipH="1">
              <a:off x="2662038" y="3792538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4" name="Text Box 40"/>
            <p:cNvSpPr txBox="1">
              <a:spLocks noChangeArrowheads="1"/>
            </p:cNvSpPr>
            <p:nvPr/>
          </p:nvSpPr>
          <p:spPr bwMode="auto">
            <a:xfrm>
              <a:off x="2568487" y="281940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5" name="Text Box 41"/>
            <p:cNvSpPr txBox="1">
              <a:spLocks noChangeArrowheads="1"/>
            </p:cNvSpPr>
            <p:nvPr/>
          </p:nvSpPr>
          <p:spPr bwMode="auto">
            <a:xfrm>
              <a:off x="2542348" y="32194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6" name="Text Box 42"/>
            <p:cNvSpPr txBox="1">
              <a:spLocks noChangeArrowheads="1"/>
            </p:cNvSpPr>
            <p:nvPr/>
          </p:nvSpPr>
          <p:spPr bwMode="auto">
            <a:xfrm>
              <a:off x="2542348" y="36766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3014935" y="4670425"/>
              <a:ext cx="990977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2919502" y="51816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006600"/>
                  </a:solidFill>
                </a:rPr>
                <a:t>Sign Extend</a:t>
              </a:r>
              <a:endParaRPr lang="en-SG" sz="1400" b="1" dirty="0">
                <a:solidFill>
                  <a:srgbClr val="006600"/>
                </a:solidFill>
              </a:endParaRPr>
            </a:p>
          </p:txBody>
        </p:sp>
        <p:sp>
          <p:nvSpPr>
            <p:cNvPr id="49" name="Line 32"/>
            <p:cNvSpPr>
              <a:spLocks noChangeShapeType="1"/>
            </p:cNvSpPr>
            <p:nvPr/>
          </p:nvSpPr>
          <p:spPr bwMode="auto">
            <a:xfrm>
              <a:off x="5453712" y="2935289"/>
              <a:ext cx="76200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0" name="Line 33"/>
            <p:cNvSpPr>
              <a:spLocks noChangeShapeType="1"/>
            </p:cNvSpPr>
            <p:nvPr/>
          </p:nvSpPr>
          <p:spPr bwMode="auto">
            <a:xfrm>
              <a:off x="6215711" y="32766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1" name="Line 34"/>
            <p:cNvSpPr>
              <a:spLocks noChangeShapeType="1"/>
            </p:cNvSpPr>
            <p:nvPr/>
          </p:nvSpPr>
          <p:spPr bwMode="auto">
            <a:xfrm flipH="1">
              <a:off x="5453711" y="4191000"/>
              <a:ext cx="76200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2" name="Line 35"/>
            <p:cNvSpPr>
              <a:spLocks noChangeShapeType="1"/>
            </p:cNvSpPr>
            <p:nvPr/>
          </p:nvSpPr>
          <p:spPr bwMode="auto">
            <a:xfrm flipV="1">
              <a:off x="5454423" y="3895725"/>
              <a:ext cx="0" cy="652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3" name="Line 36"/>
            <p:cNvSpPr>
              <a:spLocks noChangeShapeType="1"/>
            </p:cNvSpPr>
            <p:nvPr/>
          </p:nvSpPr>
          <p:spPr bwMode="auto">
            <a:xfrm flipV="1">
              <a:off x="5454423" y="3703638"/>
              <a:ext cx="153988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4" name="Line 37"/>
            <p:cNvSpPr>
              <a:spLocks noChangeShapeType="1"/>
            </p:cNvSpPr>
            <p:nvPr/>
          </p:nvSpPr>
          <p:spPr bwMode="auto">
            <a:xfrm>
              <a:off x="5453711" y="3473450"/>
              <a:ext cx="153988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5" name="Line 38"/>
            <p:cNvSpPr>
              <a:spLocks noChangeShapeType="1"/>
            </p:cNvSpPr>
            <p:nvPr/>
          </p:nvSpPr>
          <p:spPr bwMode="auto">
            <a:xfrm flipV="1">
              <a:off x="5453711" y="2935288"/>
              <a:ext cx="0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6" name="Line 41"/>
            <p:cNvSpPr>
              <a:spLocks noChangeShapeType="1"/>
            </p:cNvSpPr>
            <p:nvPr/>
          </p:nvSpPr>
          <p:spPr bwMode="auto">
            <a:xfrm flipH="1">
              <a:off x="5910912" y="4340225"/>
              <a:ext cx="0" cy="307975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57" name="Text Box 44"/>
            <p:cNvSpPr txBox="1">
              <a:spLocks noChangeArrowheads="1"/>
            </p:cNvSpPr>
            <p:nvPr/>
          </p:nvSpPr>
          <p:spPr bwMode="auto">
            <a:xfrm>
              <a:off x="5695012" y="3794125"/>
              <a:ext cx="5969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ALU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result</a:t>
              </a:r>
            </a:p>
          </p:txBody>
        </p:sp>
        <p:sp>
          <p:nvSpPr>
            <p:cNvPr id="58" name="Text Box 45"/>
            <p:cNvSpPr txBox="1">
              <a:spLocks noChangeArrowheads="1"/>
            </p:cNvSpPr>
            <p:nvPr/>
          </p:nvSpPr>
          <p:spPr bwMode="auto">
            <a:xfrm>
              <a:off x="5606112" y="3505200"/>
              <a:ext cx="523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59" name="Line 47"/>
            <p:cNvSpPr>
              <a:spLocks noChangeShapeType="1"/>
            </p:cNvSpPr>
            <p:nvPr/>
          </p:nvSpPr>
          <p:spPr bwMode="auto">
            <a:xfrm>
              <a:off x="5787086" y="4495800"/>
              <a:ext cx="230188" cy="777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60" name="Text Box 48"/>
            <p:cNvSpPr txBox="1">
              <a:spLocks noChangeArrowheads="1"/>
            </p:cNvSpPr>
            <p:nvPr/>
          </p:nvSpPr>
          <p:spPr bwMode="auto">
            <a:xfrm>
              <a:off x="5910912" y="434340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660066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61" name="Rectangle 52"/>
            <p:cNvSpPr>
              <a:spLocks noChangeArrowheads="1"/>
            </p:cNvSpPr>
            <p:nvPr/>
          </p:nvSpPr>
          <p:spPr bwMode="auto">
            <a:xfrm>
              <a:off x="6644609" y="3725334"/>
              <a:ext cx="1175657" cy="1524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Line 53"/>
            <p:cNvSpPr>
              <a:spLocks noChangeShapeType="1"/>
            </p:cNvSpPr>
            <p:nvPr/>
          </p:nvSpPr>
          <p:spPr bwMode="auto">
            <a:xfrm flipV="1">
              <a:off x="7815912" y="48768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3" name="Text Box 55"/>
            <p:cNvSpPr txBox="1">
              <a:spLocks noChangeArrowheads="1"/>
            </p:cNvSpPr>
            <p:nvPr/>
          </p:nvSpPr>
          <p:spPr bwMode="auto">
            <a:xfrm>
              <a:off x="6811764" y="4191000"/>
              <a:ext cx="87876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64" name="Text Box 56"/>
            <p:cNvSpPr txBox="1">
              <a:spLocks noChangeArrowheads="1"/>
            </p:cNvSpPr>
            <p:nvPr/>
          </p:nvSpPr>
          <p:spPr bwMode="auto">
            <a:xfrm>
              <a:off x="6644609" y="3876147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65" name="Text Box 57"/>
            <p:cNvSpPr txBox="1">
              <a:spLocks noChangeArrowheads="1"/>
            </p:cNvSpPr>
            <p:nvPr/>
          </p:nvSpPr>
          <p:spPr bwMode="auto">
            <a:xfrm>
              <a:off x="7350003" y="4632325"/>
              <a:ext cx="45066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 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66" name="Text Box 59"/>
            <p:cNvSpPr txBox="1">
              <a:spLocks noChangeArrowheads="1"/>
            </p:cNvSpPr>
            <p:nvPr/>
          </p:nvSpPr>
          <p:spPr bwMode="auto">
            <a:xfrm>
              <a:off x="6596712" y="4860925"/>
              <a:ext cx="476386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Write </a:t>
              </a:r>
            </a:p>
            <a:p>
              <a:r>
                <a:rPr lang="en-US" sz="10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67" name="Line 61"/>
            <p:cNvSpPr>
              <a:spLocks noChangeShapeType="1"/>
            </p:cNvSpPr>
            <p:nvPr/>
          </p:nvSpPr>
          <p:spPr bwMode="auto">
            <a:xfrm>
              <a:off x="7232191" y="3572774"/>
              <a:ext cx="247" cy="15256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68" name="Elbow Connector 67"/>
            <p:cNvCxnSpPr/>
            <p:nvPr/>
          </p:nvCxnSpPr>
          <p:spPr>
            <a:xfrm>
              <a:off x="4615512" y="4114800"/>
              <a:ext cx="2057400" cy="990600"/>
            </a:xfrm>
            <a:prstGeom prst="bentConnector3">
              <a:avLst>
                <a:gd name="adj1" fmla="val -617"/>
              </a:avLst>
            </a:prstGeom>
            <a:ln w="952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7" idx="3"/>
              <a:endCxn id="64" idx="1"/>
            </p:cNvCxnSpPr>
            <p:nvPr/>
          </p:nvCxnSpPr>
          <p:spPr>
            <a:xfrm>
              <a:off x="6291912" y="3992563"/>
              <a:ext cx="352697" cy="582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91"/>
            <p:cNvGrpSpPr/>
            <p:nvPr/>
          </p:nvGrpSpPr>
          <p:grpSpPr>
            <a:xfrm rot="5400000">
              <a:off x="-1404288" y="373380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147" name="Rectangle 146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71" name="Group 109"/>
            <p:cNvGrpSpPr/>
            <p:nvPr/>
          </p:nvGrpSpPr>
          <p:grpSpPr>
            <a:xfrm rot="5400000">
              <a:off x="-1023288" y="3810000"/>
              <a:ext cx="4114800" cy="304800"/>
              <a:chOff x="457200" y="3429000"/>
              <a:chExt cx="8229600" cy="457200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72" name="Elbow Connector 71"/>
            <p:cNvCxnSpPr/>
            <p:nvPr/>
          </p:nvCxnSpPr>
          <p:spPr>
            <a:xfrm>
              <a:off x="6368112" y="4004735"/>
              <a:ext cx="1905000" cy="1405465"/>
            </a:xfrm>
            <a:prstGeom prst="bentConnector3">
              <a:avLst>
                <a:gd name="adj1" fmla="val -222"/>
              </a:avLst>
            </a:prstGeom>
            <a:ln w="952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100"/>
            <p:cNvCxnSpPr>
              <a:stCxn id="102" idx="3"/>
              <a:endCxn id="37" idx="1"/>
            </p:cNvCxnSpPr>
            <p:nvPr/>
          </p:nvCxnSpPr>
          <p:spPr>
            <a:xfrm flipH="1" flipV="1">
              <a:off x="2949534" y="4372690"/>
              <a:ext cx="5587721" cy="732710"/>
            </a:xfrm>
            <a:prstGeom prst="bentConnector5">
              <a:avLst>
                <a:gd name="adj1" fmla="val -4091"/>
                <a:gd name="adj2" fmla="val -94754"/>
                <a:gd name="adj3" fmla="val 103030"/>
              </a:avLst>
            </a:prstGeom>
            <a:ln w="952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Line 28"/>
            <p:cNvSpPr>
              <a:spLocks noChangeShapeType="1"/>
            </p:cNvSpPr>
            <p:nvPr/>
          </p:nvSpPr>
          <p:spPr bwMode="auto">
            <a:xfrm flipV="1">
              <a:off x="5072712" y="16002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 dirty="0">
                <a:solidFill>
                  <a:srgbClr val="006600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3929712" y="12954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rgbClr val="006600"/>
                  </a:solidFill>
                </a:rPr>
                <a:t>Left Shift 2-bit</a:t>
              </a:r>
              <a:endParaRPr lang="en-SG" sz="1100" b="1" dirty="0">
                <a:solidFill>
                  <a:srgbClr val="006600"/>
                </a:solidFill>
              </a:endParaRPr>
            </a:p>
          </p:txBody>
        </p:sp>
        <p:sp>
          <p:nvSpPr>
            <p:cNvPr id="76" name="Rectangle 152"/>
            <p:cNvSpPr>
              <a:spLocks noChangeArrowheads="1"/>
            </p:cNvSpPr>
            <p:nvPr/>
          </p:nvSpPr>
          <p:spPr bwMode="auto">
            <a:xfrm>
              <a:off x="1867549" y="533400"/>
              <a:ext cx="457200" cy="76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r>
                <a:rPr lang="en-US" sz="1400" b="1" dirty="0">
                  <a:solidFill>
                    <a:srgbClr val="006600"/>
                  </a:solidFill>
                </a:rPr>
                <a:t>PC</a:t>
              </a:r>
            </a:p>
          </p:txBody>
        </p:sp>
        <p:grpSp>
          <p:nvGrpSpPr>
            <p:cNvPr id="77" name="Group 170"/>
            <p:cNvGrpSpPr/>
            <p:nvPr/>
          </p:nvGrpSpPr>
          <p:grpSpPr>
            <a:xfrm>
              <a:off x="2902599" y="533400"/>
              <a:ext cx="569913" cy="673099"/>
              <a:chOff x="3011487" y="674688"/>
              <a:chExt cx="569913" cy="673099"/>
            </a:xfrm>
          </p:grpSpPr>
          <p:sp>
            <p:nvSpPr>
              <p:cNvPr id="133" name="Line 155"/>
              <p:cNvSpPr>
                <a:spLocks noChangeShapeType="1"/>
              </p:cNvSpPr>
              <p:nvPr/>
            </p:nvSpPr>
            <p:spPr bwMode="auto">
              <a:xfrm>
                <a:off x="3011487" y="674688"/>
                <a:ext cx="569912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34" name="Line 156"/>
              <p:cNvSpPr>
                <a:spLocks noChangeShapeType="1"/>
              </p:cNvSpPr>
              <p:nvPr/>
            </p:nvSpPr>
            <p:spPr bwMode="auto">
              <a:xfrm>
                <a:off x="3581400" y="8509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35" name="Line 157"/>
              <p:cNvSpPr>
                <a:spLocks noChangeShapeType="1"/>
              </p:cNvSpPr>
              <p:nvPr/>
            </p:nvSpPr>
            <p:spPr bwMode="auto">
              <a:xfrm flipH="1">
                <a:off x="3011487" y="1155700"/>
                <a:ext cx="569912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36" name="Line 158"/>
              <p:cNvSpPr>
                <a:spLocks noChangeShapeType="1"/>
              </p:cNvSpPr>
              <p:nvPr/>
            </p:nvSpPr>
            <p:spPr bwMode="auto">
              <a:xfrm flipV="1">
                <a:off x="3011487" y="1076325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37" name="Line 159"/>
              <p:cNvSpPr>
                <a:spLocks noChangeShapeType="1"/>
              </p:cNvSpPr>
              <p:nvPr/>
            </p:nvSpPr>
            <p:spPr bwMode="auto">
              <a:xfrm flipV="1">
                <a:off x="3011487" y="995363"/>
                <a:ext cx="74612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38" name="Line 160"/>
              <p:cNvSpPr>
                <a:spLocks noChangeShapeType="1"/>
              </p:cNvSpPr>
              <p:nvPr/>
            </p:nvSpPr>
            <p:spPr bwMode="auto">
              <a:xfrm>
                <a:off x="3011487" y="900113"/>
                <a:ext cx="74612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39" name="Line 161"/>
              <p:cNvSpPr>
                <a:spLocks noChangeShapeType="1"/>
              </p:cNvSpPr>
              <p:nvPr/>
            </p:nvSpPr>
            <p:spPr bwMode="auto">
              <a:xfrm flipV="1">
                <a:off x="3011487" y="674688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40" name="Text Box 162"/>
              <p:cNvSpPr txBox="1">
                <a:spLocks noChangeArrowheads="1"/>
              </p:cNvSpPr>
              <p:nvPr/>
            </p:nvSpPr>
            <p:spPr bwMode="auto">
              <a:xfrm>
                <a:off x="3024187" y="8382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>
                    <a:solidFill>
                      <a:srgbClr val="006600"/>
                    </a:solidFill>
                    <a:latin typeface="Verdana" pitchFamily="34" charset="0"/>
                  </a:rPr>
                  <a:t>Add</a:t>
                </a:r>
              </a:p>
            </p:txBody>
          </p:sp>
        </p:grpSp>
        <p:sp>
          <p:nvSpPr>
            <p:cNvPr id="78" name="Line 163"/>
            <p:cNvSpPr>
              <a:spLocks noChangeShapeType="1"/>
            </p:cNvSpPr>
            <p:nvPr/>
          </p:nvSpPr>
          <p:spPr bwMode="auto">
            <a:xfrm>
              <a:off x="2639074" y="1087438"/>
              <a:ext cx="265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79" name="Text Box 167"/>
            <p:cNvSpPr txBox="1">
              <a:spLocks noChangeArrowheads="1"/>
            </p:cNvSpPr>
            <p:nvPr/>
          </p:nvSpPr>
          <p:spPr bwMode="auto">
            <a:xfrm>
              <a:off x="2427937" y="942201"/>
              <a:ext cx="201612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80" name="Line 175"/>
            <p:cNvSpPr>
              <a:spLocks noChangeShapeType="1"/>
            </p:cNvSpPr>
            <p:nvPr/>
          </p:nvSpPr>
          <p:spPr bwMode="auto">
            <a:xfrm flipV="1">
              <a:off x="2324747" y="674298"/>
              <a:ext cx="576983" cy="115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cxnSp>
          <p:nvCxnSpPr>
            <p:cNvPr id="81" name="Straight Arrow Connector 136"/>
            <p:cNvCxnSpPr/>
            <p:nvPr/>
          </p:nvCxnSpPr>
          <p:spPr>
            <a:xfrm>
              <a:off x="4463112" y="838200"/>
              <a:ext cx="1522413" cy="351365"/>
            </a:xfrm>
            <a:prstGeom prst="bentConnector3">
              <a:avLst>
                <a:gd name="adj1" fmla="val 504"/>
              </a:avLst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82" name="Line 28"/>
            <p:cNvSpPr>
              <a:spLocks noChangeShapeType="1"/>
            </p:cNvSpPr>
            <p:nvPr/>
          </p:nvSpPr>
          <p:spPr bwMode="auto">
            <a:xfrm flipV="1">
              <a:off x="3472512" y="838200"/>
              <a:ext cx="3505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83" name="Line 28"/>
            <p:cNvSpPr>
              <a:spLocks noChangeShapeType="1"/>
            </p:cNvSpPr>
            <p:nvPr/>
          </p:nvSpPr>
          <p:spPr bwMode="auto">
            <a:xfrm flipV="1">
              <a:off x="6596712" y="14478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grpSp>
          <p:nvGrpSpPr>
            <p:cNvPr id="84" name="Group 108"/>
            <p:cNvGrpSpPr/>
            <p:nvPr/>
          </p:nvGrpSpPr>
          <p:grpSpPr>
            <a:xfrm>
              <a:off x="5987112" y="1066800"/>
              <a:ext cx="587374" cy="673099"/>
              <a:chOff x="5945188" y="2195513"/>
              <a:chExt cx="587374" cy="673099"/>
            </a:xfrm>
          </p:grpSpPr>
          <p:sp>
            <p:nvSpPr>
              <p:cNvPr id="125" name="Line 176"/>
              <p:cNvSpPr>
                <a:spLocks noChangeShapeType="1"/>
              </p:cNvSpPr>
              <p:nvPr/>
            </p:nvSpPr>
            <p:spPr bwMode="auto">
              <a:xfrm>
                <a:off x="5945188" y="2195513"/>
                <a:ext cx="571500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6" name="Line 177"/>
              <p:cNvSpPr>
                <a:spLocks noChangeShapeType="1"/>
              </p:cNvSpPr>
              <p:nvPr/>
            </p:nvSpPr>
            <p:spPr bwMode="auto">
              <a:xfrm>
                <a:off x="6516688" y="2371725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7" name="Line 178"/>
              <p:cNvSpPr>
                <a:spLocks noChangeShapeType="1"/>
              </p:cNvSpPr>
              <p:nvPr/>
            </p:nvSpPr>
            <p:spPr bwMode="auto">
              <a:xfrm flipH="1">
                <a:off x="5945188" y="2676525"/>
                <a:ext cx="571500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8" name="Line 179"/>
              <p:cNvSpPr>
                <a:spLocks noChangeShapeType="1"/>
              </p:cNvSpPr>
              <p:nvPr/>
            </p:nvSpPr>
            <p:spPr bwMode="auto">
              <a:xfrm flipV="1">
                <a:off x="5945188" y="2597150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9" name="Line 180"/>
              <p:cNvSpPr>
                <a:spLocks noChangeShapeType="1"/>
              </p:cNvSpPr>
              <p:nvPr/>
            </p:nvSpPr>
            <p:spPr bwMode="auto">
              <a:xfrm flipV="1">
                <a:off x="5945188" y="2516188"/>
                <a:ext cx="76200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30" name="Line 181"/>
              <p:cNvSpPr>
                <a:spLocks noChangeShapeType="1"/>
              </p:cNvSpPr>
              <p:nvPr/>
            </p:nvSpPr>
            <p:spPr bwMode="auto">
              <a:xfrm>
                <a:off x="5945188" y="2420938"/>
                <a:ext cx="76200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31" name="Line 182"/>
              <p:cNvSpPr>
                <a:spLocks noChangeShapeType="1"/>
              </p:cNvSpPr>
              <p:nvPr/>
            </p:nvSpPr>
            <p:spPr bwMode="auto">
              <a:xfrm flipV="1">
                <a:off x="5945188" y="2195513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32" name="Text Box 183"/>
              <p:cNvSpPr txBox="1">
                <a:spLocks noChangeArrowheads="1"/>
              </p:cNvSpPr>
              <p:nvPr/>
            </p:nvSpPr>
            <p:spPr bwMode="auto">
              <a:xfrm>
                <a:off x="6000750" y="23622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006600"/>
                    </a:solidFill>
                    <a:latin typeface="Verdana" pitchFamily="34" charset="0"/>
                  </a:rPr>
                  <a:t>Add</a:t>
                </a:r>
              </a:p>
            </p:txBody>
          </p:sp>
        </p:grpSp>
        <p:sp>
          <p:nvSpPr>
            <p:cNvPr id="85" name="Line 16"/>
            <p:cNvSpPr>
              <a:spLocks noChangeShapeType="1"/>
            </p:cNvSpPr>
            <p:nvPr/>
          </p:nvSpPr>
          <p:spPr bwMode="auto">
            <a:xfrm>
              <a:off x="7130112" y="152400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cxnSp>
          <p:nvCxnSpPr>
            <p:cNvPr id="86" name="Straight Arrow Connector 136"/>
            <p:cNvCxnSpPr>
              <a:stCxn id="113" idx="3"/>
              <a:endCxn id="76" idx="0"/>
            </p:cNvCxnSpPr>
            <p:nvPr/>
          </p:nvCxnSpPr>
          <p:spPr>
            <a:xfrm flipH="1" flipV="1">
              <a:off x="2096149" y="533400"/>
              <a:ext cx="5145706" cy="609600"/>
            </a:xfrm>
            <a:prstGeom prst="bentConnector4">
              <a:avLst>
                <a:gd name="adj1" fmla="val -4443"/>
                <a:gd name="adj2" fmla="val 137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7" name="Straight Connector 86"/>
            <p:cNvCxnSpPr>
              <a:endCxn id="75" idx="4"/>
            </p:cNvCxnSpPr>
            <p:nvPr/>
          </p:nvCxnSpPr>
          <p:spPr>
            <a:xfrm flipV="1">
              <a:off x="4463112" y="1828800"/>
              <a:ext cx="38100" cy="2895600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52"/>
            <p:cNvSpPr>
              <a:spLocks noChangeArrowheads="1"/>
            </p:cNvSpPr>
            <p:nvPr/>
          </p:nvSpPr>
          <p:spPr bwMode="auto">
            <a:xfrm>
              <a:off x="424512" y="228600"/>
              <a:ext cx="1175657" cy="1524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9" name="Text Box 55"/>
            <p:cNvSpPr txBox="1">
              <a:spLocks noChangeArrowheads="1"/>
            </p:cNvSpPr>
            <p:nvPr/>
          </p:nvSpPr>
          <p:spPr bwMode="auto">
            <a:xfrm>
              <a:off x="424512" y="228600"/>
              <a:ext cx="1152881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90" name="Text Box 49"/>
            <p:cNvSpPr txBox="1">
              <a:spLocks noChangeArrowheads="1"/>
            </p:cNvSpPr>
            <p:nvPr/>
          </p:nvSpPr>
          <p:spPr bwMode="auto">
            <a:xfrm>
              <a:off x="5642624" y="3259137"/>
              <a:ext cx="801688" cy="246063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is0?</a:t>
              </a:r>
            </a:p>
          </p:txBody>
        </p:sp>
        <p:sp>
          <p:nvSpPr>
            <p:cNvPr id="91" name="Text Box 56"/>
            <p:cNvSpPr txBox="1">
              <a:spLocks noChangeArrowheads="1"/>
            </p:cNvSpPr>
            <p:nvPr/>
          </p:nvSpPr>
          <p:spPr bwMode="auto">
            <a:xfrm>
              <a:off x="983357" y="1524000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cxnSp>
          <p:nvCxnSpPr>
            <p:cNvPr id="92" name="Straight Arrow Connector 136"/>
            <p:cNvCxnSpPr>
              <a:endCxn id="91" idx="3"/>
            </p:cNvCxnSpPr>
            <p:nvPr/>
          </p:nvCxnSpPr>
          <p:spPr>
            <a:xfrm rot="5400000">
              <a:off x="1506393" y="746919"/>
              <a:ext cx="960438" cy="8382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93" name="Text Box 56"/>
            <p:cNvSpPr txBox="1">
              <a:spLocks noChangeArrowheads="1"/>
            </p:cNvSpPr>
            <p:nvPr/>
          </p:nvSpPr>
          <p:spPr bwMode="auto">
            <a:xfrm>
              <a:off x="424512" y="990600"/>
              <a:ext cx="9909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  <p:cxnSp>
          <p:nvCxnSpPr>
            <p:cNvPr id="94" name="Straight Arrow Connector 136"/>
            <p:cNvCxnSpPr>
              <a:stCxn id="93" idx="1"/>
              <a:endCxn id="149" idx="2"/>
            </p:cNvCxnSpPr>
            <p:nvPr/>
          </p:nvCxnSpPr>
          <p:spPr>
            <a:xfrm rot="10800000" flipV="1">
              <a:off x="424512" y="1113710"/>
              <a:ext cx="12700" cy="2524839"/>
            </a:xfrm>
            <a:prstGeom prst="bentConnector3">
              <a:avLst>
                <a:gd name="adj1" fmla="val 25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95" name="Left Bracket 94"/>
            <p:cNvSpPr/>
            <p:nvPr/>
          </p:nvSpPr>
          <p:spPr>
            <a:xfrm>
              <a:off x="424512" y="1905000"/>
              <a:ext cx="76200" cy="4038600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6" name="Text Box 319"/>
            <p:cNvSpPr txBox="1">
              <a:spLocks noChangeArrowheads="1"/>
            </p:cNvSpPr>
            <p:nvPr/>
          </p:nvSpPr>
          <p:spPr bwMode="auto">
            <a:xfrm>
              <a:off x="1643712" y="4800600"/>
              <a:ext cx="805028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RegDst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97" name="Line 16"/>
            <p:cNvSpPr>
              <a:spLocks noChangeShapeType="1"/>
            </p:cNvSpPr>
            <p:nvPr/>
          </p:nvSpPr>
          <p:spPr bwMode="auto">
            <a:xfrm flipH="1">
              <a:off x="2253312" y="4724400"/>
              <a:ext cx="0" cy="15240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98" name="Line 60"/>
            <p:cNvSpPr>
              <a:spLocks noChangeShapeType="1"/>
            </p:cNvSpPr>
            <p:nvPr/>
          </p:nvSpPr>
          <p:spPr bwMode="auto">
            <a:xfrm>
              <a:off x="7282512" y="5249334"/>
              <a:ext cx="0" cy="30480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9" name="Text Box 62"/>
            <p:cNvSpPr txBox="1">
              <a:spLocks noChangeArrowheads="1"/>
            </p:cNvSpPr>
            <p:nvPr/>
          </p:nvSpPr>
          <p:spPr bwMode="auto">
            <a:xfrm>
              <a:off x="6749112" y="5486400"/>
              <a:ext cx="1029449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00" name="Line 16"/>
            <p:cNvSpPr>
              <a:spLocks noChangeShapeType="1"/>
            </p:cNvSpPr>
            <p:nvPr/>
          </p:nvSpPr>
          <p:spPr bwMode="auto">
            <a:xfrm>
              <a:off x="4996512" y="3810000"/>
              <a:ext cx="0" cy="192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>
              <a:off x="8408260" y="4479982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8273112" y="4648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6600"/>
                  </a:solidFill>
                </a:rPr>
                <a:t>MUX</a:t>
              </a:r>
              <a:endParaRPr lang="en-SG" sz="1600" b="1" dirty="0">
                <a:solidFill>
                  <a:srgbClr val="006600"/>
                </a:solidFill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 rot="5400000">
              <a:off x="2405712" y="1676400"/>
              <a:ext cx="1371600" cy="762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Control</a:t>
              </a:r>
            </a:p>
          </p:txBody>
        </p:sp>
        <p:cxnSp>
          <p:nvCxnSpPr>
            <p:cNvPr id="104" name="Elbow Connector 167"/>
            <p:cNvCxnSpPr>
              <a:endCxn id="123" idx="2"/>
            </p:cNvCxnSpPr>
            <p:nvPr/>
          </p:nvCxnSpPr>
          <p:spPr>
            <a:xfrm>
              <a:off x="3472512" y="2209800"/>
              <a:ext cx="3759892" cy="1334854"/>
            </a:xfrm>
            <a:prstGeom prst="bentConnector4">
              <a:avLst>
                <a:gd name="adj1" fmla="val 99996"/>
                <a:gd name="adj2" fmla="val 117125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04"/>
            <p:cNvCxnSpPr/>
            <p:nvPr/>
          </p:nvCxnSpPr>
          <p:spPr>
            <a:xfrm>
              <a:off x="3495516" y="2070340"/>
              <a:ext cx="4929996" cy="2425460"/>
            </a:xfrm>
            <a:prstGeom prst="bentConnector3">
              <a:avLst>
                <a:gd name="adj1" fmla="val 99694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/>
            <p:nvPr/>
          </p:nvCxnSpPr>
          <p:spPr>
            <a:xfrm>
              <a:off x="3472512" y="2438400"/>
              <a:ext cx="1524000" cy="1371600"/>
            </a:xfrm>
            <a:prstGeom prst="bentConnector3">
              <a:avLst>
                <a:gd name="adj1" fmla="val 99811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106"/>
            <p:cNvCxnSpPr/>
            <p:nvPr/>
          </p:nvCxnSpPr>
          <p:spPr>
            <a:xfrm>
              <a:off x="3472512" y="2590800"/>
              <a:ext cx="3810000" cy="2971800"/>
            </a:xfrm>
            <a:prstGeom prst="bentConnector3">
              <a:avLst>
                <a:gd name="adj1" fmla="val 21698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07"/>
            <p:cNvCxnSpPr/>
            <p:nvPr/>
          </p:nvCxnSpPr>
          <p:spPr>
            <a:xfrm rot="16200000" flipH="1">
              <a:off x="2253312" y="3352800"/>
              <a:ext cx="1905000" cy="685800"/>
            </a:xfrm>
            <a:prstGeom prst="bentConnector3">
              <a:avLst>
                <a:gd name="adj1" fmla="val 100717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08"/>
            <p:cNvCxnSpPr/>
            <p:nvPr/>
          </p:nvCxnSpPr>
          <p:spPr>
            <a:xfrm rot="16200000" flipH="1">
              <a:off x="881712" y="3505200"/>
              <a:ext cx="2438400" cy="304800"/>
            </a:xfrm>
            <a:prstGeom prst="bentConnector3">
              <a:avLst>
                <a:gd name="adj1" fmla="val 99653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1948512" y="2438400"/>
              <a:ext cx="762000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endCxn id="103" idx="2"/>
            </p:cNvCxnSpPr>
            <p:nvPr/>
          </p:nvCxnSpPr>
          <p:spPr>
            <a:xfrm>
              <a:off x="1186512" y="2057400"/>
              <a:ext cx="1524000" cy="0"/>
            </a:xfrm>
            <a:prstGeom prst="line">
              <a:avLst/>
            </a:prstGeom>
            <a:ln w="222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 Box 319"/>
            <p:cNvSpPr txBox="1">
              <a:spLocks noChangeArrowheads="1"/>
            </p:cNvSpPr>
            <p:nvPr/>
          </p:nvSpPr>
          <p:spPr bwMode="auto">
            <a:xfrm>
              <a:off x="7053912" y="1600200"/>
              <a:ext cx="683199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PCSrc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6977712" y="6858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6600"/>
                  </a:solidFill>
                </a:rPr>
                <a:t>MUX</a:t>
              </a:r>
              <a:endParaRPr lang="en-SG" sz="1600" b="1" dirty="0">
                <a:solidFill>
                  <a:srgbClr val="006600"/>
                </a:solidFill>
              </a:endParaRPr>
            </a:p>
          </p:txBody>
        </p:sp>
        <p:cxnSp>
          <p:nvCxnSpPr>
            <p:cNvPr id="114" name="Elbow Connector 167"/>
            <p:cNvCxnSpPr/>
            <p:nvPr/>
          </p:nvCxnSpPr>
          <p:spPr>
            <a:xfrm flipV="1">
              <a:off x="3472512" y="1779233"/>
              <a:ext cx="3094608" cy="170158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Elbow Connector 167"/>
            <p:cNvCxnSpPr/>
            <p:nvPr/>
          </p:nvCxnSpPr>
          <p:spPr>
            <a:xfrm rot="5400000" flipH="1" flipV="1">
              <a:off x="5529912" y="2590800"/>
              <a:ext cx="1524000" cy="152400"/>
            </a:xfrm>
            <a:prstGeom prst="bentConnector3">
              <a:avLst>
                <a:gd name="adj1" fmla="val -97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6368112" y="1905000"/>
              <a:ext cx="152400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lowchart: Delay 116"/>
            <p:cNvSpPr/>
            <p:nvPr/>
          </p:nvSpPr>
          <p:spPr>
            <a:xfrm>
              <a:off x="6520512" y="1676400"/>
              <a:ext cx="304800" cy="304800"/>
            </a:xfrm>
            <a:prstGeom prst="flowChartDelay">
              <a:avLst/>
            </a:prstGeom>
            <a:solidFill>
              <a:schemeClr val="tx2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/>
            <p:cNvCxnSpPr/>
            <p:nvPr/>
          </p:nvCxnSpPr>
          <p:spPr>
            <a:xfrm flipV="1">
              <a:off x="6825312" y="1823621"/>
              <a:ext cx="292223" cy="5179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 Box 319"/>
            <p:cNvSpPr txBox="1">
              <a:spLocks noChangeArrowheads="1"/>
            </p:cNvSpPr>
            <p:nvPr/>
          </p:nvSpPr>
          <p:spPr bwMode="auto">
            <a:xfrm>
              <a:off x="3419613" y="1676400"/>
              <a:ext cx="788999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660066"/>
                  </a:solidFill>
                  <a:latin typeface="Verdana" pitchFamily="34" charset="0"/>
                </a:rPr>
                <a:t>Branch</a:t>
              </a:r>
            </a:p>
          </p:txBody>
        </p:sp>
        <p:sp>
          <p:nvSpPr>
            <p:cNvPr id="120" name="Text Box 46"/>
            <p:cNvSpPr txBox="1">
              <a:spLocks noChangeArrowheads="1"/>
            </p:cNvSpPr>
            <p:nvPr/>
          </p:nvSpPr>
          <p:spPr bwMode="auto">
            <a:xfrm>
              <a:off x="5301312" y="4648200"/>
              <a:ext cx="1138452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ALUcontrol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21" name="Text Box 324"/>
            <p:cNvSpPr txBox="1">
              <a:spLocks noChangeArrowheads="1"/>
            </p:cNvSpPr>
            <p:nvPr/>
          </p:nvSpPr>
          <p:spPr bwMode="auto">
            <a:xfrm>
              <a:off x="1186512" y="2057400"/>
              <a:ext cx="1077539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[31:26]</a:t>
              </a:r>
            </a:p>
          </p:txBody>
        </p:sp>
        <p:sp>
          <p:nvSpPr>
            <p:cNvPr id="122" name="Text Box 319"/>
            <p:cNvSpPr txBox="1">
              <a:spLocks noChangeArrowheads="1"/>
            </p:cNvSpPr>
            <p:nvPr/>
          </p:nvSpPr>
          <p:spPr bwMode="auto">
            <a:xfrm>
              <a:off x="7854750" y="4200376"/>
              <a:ext cx="1136850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MemToReg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23" name="Text Box 63"/>
            <p:cNvSpPr txBox="1">
              <a:spLocks noChangeArrowheads="1"/>
            </p:cNvSpPr>
            <p:nvPr/>
          </p:nvSpPr>
          <p:spPr bwMode="auto">
            <a:xfrm>
              <a:off x="6696039" y="3267655"/>
              <a:ext cx="1072730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24" name="Text Box 319"/>
            <p:cNvSpPr txBox="1">
              <a:spLocks noChangeArrowheads="1"/>
            </p:cNvSpPr>
            <p:nvPr/>
          </p:nvSpPr>
          <p:spPr bwMode="auto">
            <a:xfrm>
              <a:off x="4650287" y="3609201"/>
              <a:ext cx="803425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</p:grpSp>
      <p:sp>
        <p:nvSpPr>
          <p:cNvPr id="153" name="Rectangle 152"/>
          <p:cNvSpPr/>
          <p:nvPr/>
        </p:nvSpPr>
        <p:spPr>
          <a:xfrm>
            <a:off x="8610600" y="0"/>
            <a:ext cx="533400" cy="3200400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The Control Unit </a:t>
            </a:r>
            <a:r>
              <a:rPr lang="en-US" sz="2400" dirty="0">
                <a:solidFill>
                  <a:schemeClr val="tx1"/>
                </a:solidFill>
              </a:rPr>
              <a:t>v0.5</a:t>
            </a:r>
          </a:p>
        </p:txBody>
      </p:sp>
    </p:spTree>
    <p:extLst>
      <p:ext uri="{BB962C8B-B14F-4D97-AF65-F5344CB8AC3E}">
        <p14:creationId xmlns:p14="http://schemas.microsoft.com/office/powerpoint/2010/main" val="368975112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Closer Look at ALU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74515"/>
            <a:ext cx="8229600" cy="2183086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ALU is a combinatorial circuit:</a:t>
            </a:r>
          </a:p>
          <a:p>
            <a:pPr marL="631825" lvl="1" indent="-2698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Capable of performing several arithmetic operations</a:t>
            </a:r>
          </a:p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Lecture #11:</a:t>
            </a:r>
          </a:p>
          <a:p>
            <a:pPr marL="631825" lvl="1" indent="-2698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noted the required operations for the MIPS subset</a:t>
            </a:r>
          </a:p>
          <a:p>
            <a:endParaRPr lang="en-US" dirty="0"/>
          </a:p>
        </p:txBody>
      </p:sp>
      <p:graphicFrame>
        <p:nvGraphicFramePr>
          <p:cNvPr id="9" name="Group 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6597774"/>
              </p:ext>
            </p:extLst>
          </p:nvPr>
        </p:nvGraphicFramePr>
        <p:xfrm>
          <a:off x="5486400" y="3429000"/>
          <a:ext cx="2971800" cy="2560320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ALUcontrol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33400" y="3581400"/>
            <a:ext cx="4953000" cy="165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3000" kern="0" dirty="0">
                <a:latin typeface="+mn-lt"/>
                <a:cs typeface="+mn-cs"/>
              </a:rPr>
              <a:t>Question: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How</a:t>
            </a:r>
            <a:r>
              <a:rPr kumimoji="0" lang="en-US" sz="26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is the </a:t>
            </a:r>
            <a:r>
              <a:rPr kumimoji="0" lang="en-US" sz="2600" b="1" i="0" u="none" strike="noStrike" kern="0" cap="none" spc="0" normalizeH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ALUcontrol</a:t>
            </a:r>
            <a:r>
              <a:rPr kumimoji="0" lang="en-US" sz="26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signal designed?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0678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#12: Processor: Control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Identified Control Signals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Generating Control Signals: Idea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Control Unit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Control Signals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ALU Control Signal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Instruction Execution</a:t>
            </a:r>
            <a:endParaRPr lang="en-GB" sz="2400" dirty="0"/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One Bit At A Time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364714"/>
            <a:ext cx="8382000" cy="914400"/>
          </a:xfrm>
        </p:spPr>
        <p:txBody>
          <a:bodyPr>
            <a:normAutofit lnSpcReduction="10000"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simplified 1-bit MIPS ALU can be implemented as follows:</a:t>
            </a:r>
          </a:p>
          <a:p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564157"/>
            <a:ext cx="428625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200" y="2564157"/>
            <a:ext cx="4038600" cy="3068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271463" marR="0" lvl="0" indent="-271463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control bits are needed: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31825" lvl="1" indent="-269875" eaLnBrk="0" hangingPunct="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kern="0" dirty="0" err="1">
                <a:latin typeface="Courier New" pitchFamily="49" charset="0"/>
                <a:cs typeface="Courier New" pitchFamily="49" charset="0"/>
              </a:rPr>
              <a:t>Ainvert</a:t>
            </a:r>
            <a:r>
              <a:rPr lang="en-US" sz="2800" kern="0" dirty="0">
                <a:latin typeface="+mn-lt"/>
                <a:cs typeface="+mn-cs"/>
              </a:rPr>
              <a:t>:</a:t>
            </a:r>
          </a:p>
          <a:p>
            <a:pPr marL="982663" lvl="2" indent="-260350" eaLnBrk="0" hangingPunct="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kern="0" dirty="0">
                <a:latin typeface="+mn-lt"/>
                <a:cs typeface="+mn-cs"/>
              </a:rPr>
              <a:t>1 to invert input A</a:t>
            </a:r>
          </a:p>
          <a:p>
            <a:pPr marL="631825" lvl="1" indent="-269875" eaLnBrk="0" hangingPunct="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kern="0" dirty="0" err="1">
                <a:latin typeface="Courier New" pitchFamily="49" charset="0"/>
                <a:cs typeface="Courier New" pitchFamily="49" charset="0"/>
              </a:rPr>
              <a:t>Binvert</a:t>
            </a: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982663" lvl="2" indent="-260350" eaLnBrk="0" hangingPunct="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kern="0" dirty="0">
                <a:latin typeface="+mn-lt"/>
                <a:cs typeface="+mn-cs"/>
              </a:rPr>
              <a:t>1 to invert input B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631825" lvl="1" indent="-269875" eaLnBrk="0" hangingPunct="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Operation</a:t>
            </a:r>
            <a:r>
              <a:rPr lang="en-US" sz="2800" kern="0" dirty="0">
                <a:latin typeface="+mn-lt"/>
                <a:cs typeface="+mn-cs"/>
              </a:rPr>
              <a:t> (2-bit) </a:t>
            </a:r>
          </a:p>
          <a:p>
            <a:pPr marL="1073150" lvl="2" indent="-350838" eaLnBrk="0" hangingPunct="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select one of the 3 results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38300" y="6324600"/>
            <a:ext cx="5715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Acknowledgement: Image taken from NYU Course CSCI-UA.0436 </a:t>
            </a:r>
          </a:p>
        </p:txBody>
      </p:sp>
    </p:spTree>
    <p:extLst>
      <p:ext uri="{BB962C8B-B14F-4D97-AF65-F5344CB8AC3E}">
        <p14:creationId xmlns:p14="http://schemas.microsoft.com/office/powerpoint/2010/main" val="187310190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One Bit At A Time (Aha!)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364713"/>
            <a:ext cx="8382000" cy="1389775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Can you see how the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dirty="0"/>
              <a:t> (4-bit) signal controls the ALU?</a:t>
            </a:r>
          </a:p>
          <a:p>
            <a:pPr marL="541338" lvl="1" indent="-2667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Note: implementation for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dirty="0"/>
              <a:t> not shown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7422" y="2885041"/>
            <a:ext cx="3781778" cy="263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1638300" y="6324600"/>
            <a:ext cx="5715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Acknowledgement: Image taken from NYU Course CSCI-UA.0436 </a:t>
            </a:r>
          </a:p>
        </p:txBody>
      </p:sp>
      <p:graphicFrame>
        <p:nvGraphicFramePr>
          <p:cNvPr id="17" name="Group 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7114253"/>
              </p:ext>
            </p:extLst>
          </p:nvPr>
        </p:nvGraphicFramePr>
        <p:xfrm>
          <a:off x="457200" y="2570444"/>
          <a:ext cx="4267200" cy="3349595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01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ALUcontrol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Ainvert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Binvert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0719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Multilevel Decoding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474515"/>
            <a:ext cx="8229600" cy="4656410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Now we can start to design for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dirty="0"/>
              <a:t> signal, which depends on:</a:t>
            </a:r>
          </a:p>
          <a:p>
            <a:pPr marL="631825" lvl="1" indent="-26987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Opcode (6-bit) field </a:t>
            </a:r>
            <a:r>
              <a:rPr lang="en-US" b="1" dirty="0"/>
              <a:t>and </a:t>
            </a:r>
            <a:r>
              <a:rPr lang="en-US" dirty="0"/>
              <a:t>Function Code (6-bit) field</a:t>
            </a:r>
            <a:endParaRPr lang="en-US" b="1" dirty="0"/>
          </a:p>
          <a:p>
            <a:pPr marL="271463" indent="-27146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Brute Force approach:</a:t>
            </a:r>
          </a:p>
          <a:p>
            <a:pPr marL="631825" lvl="1" indent="-26987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dirty="0" err="1"/>
              <a:t>Opcode</a:t>
            </a:r>
            <a:r>
              <a:rPr lang="en-US" dirty="0"/>
              <a:t> and Function Code directly, i.e. finding expressions with 12 variables</a:t>
            </a:r>
          </a:p>
          <a:p>
            <a:pPr marL="271463" indent="-27146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Multilevel Decoding approach:</a:t>
            </a:r>
          </a:p>
          <a:p>
            <a:pPr marL="631825" lvl="1" indent="-26987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Use some of the input to reduce the cases, then generate the full output</a:t>
            </a:r>
          </a:p>
          <a:p>
            <a:pPr marL="631825" lvl="1" indent="-26987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Simplify the design process, reduce the size of the main controller, potentially speedup the circuit</a:t>
            </a:r>
          </a:p>
        </p:txBody>
      </p:sp>
    </p:spTree>
    <p:extLst>
      <p:ext uri="{BB962C8B-B14F-4D97-AF65-F5344CB8AC3E}">
        <p14:creationId xmlns:p14="http://schemas.microsoft.com/office/powerpoint/2010/main" val="323740312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Intermediate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ALUop</a:t>
            </a:r>
            <a:r>
              <a:rPr lang="en-SG" sz="3600" dirty="0">
                <a:solidFill>
                  <a:srgbClr val="0000FF"/>
                </a:solidFill>
              </a:rPr>
              <a:t> 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11111"/>
            <a:ext cx="8229600" cy="4532488"/>
          </a:xfrm>
        </p:spPr>
        <p:txBody>
          <a:bodyPr>
            <a:normAutofit/>
          </a:bodyPr>
          <a:lstStyle/>
          <a:p>
            <a:pPr marL="271463" indent="-271463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Basic Idea:</a:t>
            </a:r>
          </a:p>
          <a:p>
            <a:pPr marL="722313" lvl="1" indent="-271463">
              <a:buClrTx/>
              <a:buSzPct val="100000"/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Opcode</a:t>
            </a:r>
            <a:r>
              <a:rPr lang="en-US" dirty="0"/>
              <a:t> to generate a 2-bit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 dirty="0"/>
              <a:t> signal</a:t>
            </a:r>
          </a:p>
          <a:p>
            <a:pPr marL="1073150" lvl="2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Represents classification of the instructions:</a:t>
            </a:r>
          </a:p>
          <a:p>
            <a:pPr lvl="3">
              <a:buNone/>
            </a:pPr>
            <a:endParaRPr lang="en-US" dirty="0"/>
          </a:p>
          <a:p>
            <a:pPr lvl="3">
              <a:buNone/>
            </a:pPr>
            <a:endParaRPr lang="en-US" dirty="0"/>
          </a:p>
          <a:p>
            <a:pPr lvl="3">
              <a:buNone/>
            </a:pPr>
            <a:endParaRPr lang="en-SG" dirty="0"/>
          </a:p>
          <a:p>
            <a:pPr lvl="3">
              <a:buNone/>
            </a:pPr>
            <a:endParaRPr lang="en-SG" dirty="0"/>
          </a:p>
          <a:p>
            <a:pPr lvl="3">
              <a:buNone/>
            </a:pPr>
            <a:endParaRPr lang="en-US" dirty="0"/>
          </a:p>
          <a:p>
            <a:pPr lvl="3">
              <a:buNone/>
            </a:pPr>
            <a:endParaRPr lang="en-US" dirty="0"/>
          </a:p>
          <a:p>
            <a:pPr marL="833437" lvl="1" indent="-514350">
              <a:buFont typeface="+mj-lt"/>
              <a:buAutoNum type="arabicPeriod" startAt="2"/>
            </a:pPr>
            <a:endParaRPr lang="en-US" dirty="0"/>
          </a:p>
          <a:p>
            <a:pPr marL="831850" lvl="1" indent="-290513">
              <a:buClr>
                <a:schemeClr val="tx1"/>
              </a:buClr>
              <a:buSzPct val="100000"/>
              <a:buFont typeface="+mj-lt"/>
              <a:buAutoNum type="arabicPeriod" startAt="2"/>
            </a:pPr>
            <a:r>
              <a:rPr lang="en-US" dirty="0"/>
              <a:t>Use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 dirty="0"/>
              <a:t> signal and Function Code field (for R-type instructions) to generate the 4-bit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dirty="0"/>
              <a:t> signal</a:t>
            </a:r>
          </a:p>
        </p:txBody>
      </p:sp>
      <p:graphicFrame>
        <p:nvGraphicFramePr>
          <p:cNvPr id="9" name="Group 28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3777143"/>
              </p:ext>
            </p:extLst>
          </p:nvPr>
        </p:nvGraphicFramePr>
        <p:xfrm>
          <a:off x="2667000" y="2590800"/>
          <a:ext cx="3048000" cy="18288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 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/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26241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Two-level Implementation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grpSp>
        <p:nvGrpSpPr>
          <p:cNvPr id="10" name="Group 91"/>
          <p:cNvGrpSpPr/>
          <p:nvPr/>
        </p:nvGrpSpPr>
        <p:grpSpPr>
          <a:xfrm rot="5400000">
            <a:off x="-1371600" y="3810000"/>
            <a:ext cx="4114800" cy="457200"/>
            <a:chOff x="457200" y="3429000"/>
            <a:chExt cx="8229600" cy="457200"/>
          </a:xfrm>
          <a:noFill/>
        </p:grpSpPr>
        <p:sp>
          <p:nvSpPr>
            <p:cNvPr id="12" name="Rectangle 11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opcode</a:t>
              </a:r>
              <a:endPara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31:26</a:t>
              </a:r>
              <a:endParaRPr lang="en-SG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rs</a:t>
              </a:r>
              <a:endPara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25:21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rt</a:t>
              </a:r>
              <a:endPara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20:16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rd</a:t>
              </a:r>
            </a:p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15:11</a:t>
              </a:r>
              <a:endParaRPr lang="en-SG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shamt</a:t>
              </a:r>
              <a:endPara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10:6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funct</a:t>
              </a:r>
              <a:endPara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09"/>
          <p:cNvGrpSpPr/>
          <p:nvPr/>
        </p:nvGrpSpPr>
        <p:grpSpPr>
          <a:xfrm rot="5400000">
            <a:off x="-990600" y="3886200"/>
            <a:ext cx="4114800" cy="304800"/>
            <a:chOff x="457200" y="3429000"/>
            <a:chExt cx="8229600" cy="457200"/>
          </a:xfrm>
        </p:grpSpPr>
        <p:sp>
          <p:nvSpPr>
            <p:cNvPr id="20" name="Rectangle 19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7" name="Line 125"/>
          <p:cNvSpPr>
            <a:spLocks noChangeShapeType="1"/>
          </p:cNvSpPr>
          <p:nvPr/>
        </p:nvSpPr>
        <p:spPr bwMode="auto">
          <a:xfrm>
            <a:off x="1219200" y="2361132"/>
            <a:ext cx="1676400" cy="106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8" name="Line 144"/>
          <p:cNvSpPr>
            <a:spLocks noChangeShapeType="1"/>
          </p:cNvSpPr>
          <p:nvPr/>
        </p:nvSpPr>
        <p:spPr bwMode="auto">
          <a:xfrm flipH="1">
            <a:off x="2362200" y="2289206"/>
            <a:ext cx="152400" cy="15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" name="Text Box 149"/>
          <p:cNvSpPr txBox="1">
            <a:spLocks noChangeArrowheads="1"/>
          </p:cNvSpPr>
          <p:nvPr/>
        </p:nvSpPr>
        <p:spPr bwMode="auto">
          <a:xfrm>
            <a:off x="2262588" y="2115074"/>
            <a:ext cx="273050" cy="265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400" b="1">
                <a:latin typeface="Times New Roman" pitchFamily="18" charset="0"/>
              </a:rPr>
              <a:t>6</a:t>
            </a:r>
          </a:p>
        </p:txBody>
      </p:sp>
      <p:sp>
        <p:nvSpPr>
          <p:cNvPr id="30" name="Rounded Rectangle 29"/>
          <p:cNvSpPr/>
          <p:nvPr/>
        </p:nvSpPr>
        <p:spPr>
          <a:xfrm rot="5400000">
            <a:off x="2590800" y="2209800"/>
            <a:ext cx="13716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Control</a:t>
            </a:r>
          </a:p>
        </p:txBody>
      </p:sp>
      <p:cxnSp>
        <p:nvCxnSpPr>
          <p:cNvPr id="31" name="Elbow Connector 30"/>
          <p:cNvCxnSpPr/>
          <p:nvPr/>
        </p:nvCxnSpPr>
        <p:spPr>
          <a:xfrm rot="10800000">
            <a:off x="1219200" y="5715000"/>
            <a:ext cx="2438400" cy="12700"/>
          </a:xfrm>
          <a:prstGeom prst="bentConnector3">
            <a:avLst>
              <a:gd name="adj1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3657600" y="5334000"/>
            <a:ext cx="13716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ALU Control</a:t>
            </a:r>
          </a:p>
        </p:txBody>
      </p:sp>
      <p:sp>
        <p:nvSpPr>
          <p:cNvPr id="33" name="Line 145"/>
          <p:cNvSpPr>
            <a:spLocks noChangeShapeType="1"/>
          </p:cNvSpPr>
          <p:nvPr/>
        </p:nvSpPr>
        <p:spPr bwMode="auto">
          <a:xfrm flipH="1">
            <a:off x="2362200" y="5638800"/>
            <a:ext cx="152400" cy="15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" name="Text Box 148"/>
          <p:cNvSpPr txBox="1">
            <a:spLocks noChangeArrowheads="1"/>
          </p:cNvSpPr>
          <p:nvPr/>
        </p:nvSpPr>
        <p:spPr bwMode="auto">
          <a:xfrm>
            <a:off x="2209800" y="5486400"/>
            <a:ext cx="273050" cy="265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400" b="1" dirty="0">
                <a:latin typeface="Times New Roman" pitchFamily="18" charset="0"/>
              </a:rPr>
              <a:t>6</a:t>
            </a:r>
          </a:p>
        </p:txBody>
      </p:sp>
      <p:grpSp>
        <p:nvGrpSpPr>
          <p:cNvPr id="35" name="Group 122"/>
          <p:cNvGrpSpPr>
            <a:grpSpLocks/>
          </p:cNvGrpSpPr>
          <p:nvPr/>
        </p:nvGrpSpPr>
        <p:grpSpPr bwMode="auto">
          <a:xfrm>
            <a:off x="4800600" y="3429000"/>
            <a:ext cx="981075" cy="1294248"/>
            <a:chOff x="4608" y="2988"/>
            <a:chExt cx="618" cy="804"/>
          </a:xfrm>
        </p:grpSpPr>
        <p:sp>
          <p:nvSpPr>
            <p:cNvPr id="36" name="Freeform 123"/>
            <p:cNvSpPr>
              <a:spLocks/>
            </p:cNvSpPr>
            <p:nvPr/>
          </p:nvSpPr>
          <p:spPr bwMode="auto">
            <a:xfrm>
              <a:off x="4608" y="2988"/>
              <a:ext cx="618" cy="804"/>
            </a:xfrm>
            <a:custGeom>
              <a:avLst/>
              <a:gdLst>
                <a:gd name="T0" fmla="*/ 0 w 618"/>
                <a:gd name="T1" fmla="*/ 0 h 804"/>
                <a:gd name="T2" fmla="*/ 618 w 618"/>
                <a:gd name="T3" fmla="*/ 240 h 804"/>
                <a:gd name="T4" fmla="*/ 618 w 618"/>
                <a:gd name="T5" fmla="*/ 564 h 804"/>
                <a:gd name="T6" fmla="*/ 0 w 618"/>
                <a:gd name="T7" fmla="*/ 804 h 804"/>
                <a:gd name="T8" fmla="*/ 0 w 618"/>
                <a:gd name="T9" fmla="*/ 516 h 804"/>
                <a:gd name="T10" fmla="*/ 192 w 618"/>
                <a:gd name="T11" fmla="*/ 420 h 804"/>
                <a:gd name="T12" fmla="*/ 0 w 618"/>
                <a:gd name="T13" fmla="*/ 324 h 804"/>
                <a:gd name="T14" fmla="*/ 0 w 618"/>
                <a:gd name="T15" fmla="*/ 0 h 8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18"/>
                <a:gd name="T25" fmla="*/ 0 h 804"/>
                <a:gd name="T26" fmla="*/ 618 w 618"/>
                <a:gd name="T27" fmla="*/ 804 h 8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18" h="804">
                  <a:moveTo>
                    <a:pt x="0" y="0"/>
                  </a:moveTo>
                  <a:lnTo>
                    <a:pt x="618" y="240"/>
                  </a:lnTo>
                  <a:lnTo>
                    <a:pt x="618" y="564"/>
                  </a:lnTo>
                  <a:lnTo>
                    <a:pt x="0" y="804"/>
                  </a:lnTo>
                  <a:lnTo>
                    <a:pt x="0" y="516"/>
                  </a:lnTo>
                  <a:lnTo>
                    <a:pt x="192" y="420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Text Box 124"/>
            <p:cNvSpPr txBox="1">
              <a:spLocks noChangeArrowheads="1"/>
            </p:cNvSpPr>
            <p:nvPr/>
          </p:nvSpPr>
          <p:spPr bwMode="auto">
            <a:xfrm>
              <a:off x="4763" y="3297"/>
              <a:ext cx="420" cy="1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800" b="1" dirty="0">
                  <a:solidFill>
                    <a:srgbClr val="003399"/>
                  </a:solidFill>
                  <a:latin typeface="Times New Roman" pitchFamily="18" charset="0"/>
                </a:rPr>
                <a:t>ALU</a:t>
              </a:r>
            </a:p>
          </p:txBody>
        </p:sp>
      </p:grpSp>
      <p:sp>
        <p:nvSpPr>
          <p:cNvPr id="38" name="Line 141"/>
          <p:cNvSpPr>
            <a:spLocks noChangeShapeType="1"/>
          </p:cNvSpPr>
          <p:nvPr/>
        </p:nvSpPr>
        <p:spPr bwMode="auto">
          <a:xfrm>
            <a:off x="4495800" y="3738074"/>
            <a:ext cx="304800" cy="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Line 142"/>
          <p:cNvSpPr>
            <a:spLocks noChangeShapeType="1"/>
          </p:cNvSpPr>
          <p:nvPr/>
        </p:nvSpPr>
        <p:spPr bwMode="auto">
          <a:xfrm>
            <a:off x="4495800" y="4510760"/>
            <a:ext cx="304800" cy="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Line 143"/>
          <p:cNvSpPr>
            <a:spLocks noChangeShapeType="1"/>
          </p:cNvSpPr>
          <p:nvPr/>
        </p:nvSpPr>
        <p:spPr bwMode="auto">
          <a:xfrm>
            <a:off x="5791200" y="4047148"/>
            <a:ext cx="304800" cy="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41" name="Elbow Connector 40"/>
          <p:cNvCxnSpPr>
            <a:stCxn id="30" idx="3"/>
          </p:cNvCxnSpPr>
          <p:nvPr/>
        </p:nvCxnSpPr>
        <p:spPr>
          <a:xfrm rot="16200000" flipH="1">
            <a:off x="2324100" y="4229100"/>
            <a:ext cx="2286000" cy="381000"/>
          </a:xfrm>
          <a:prstGeom prst="bentConnector3">
            <a:avLst>
              <a:gd name="adj1" fmla="val 99630"/>
            </a:avLst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ine 146"/>
          <p:cNvSpPr>
            <a:spLocks noChangeShapeType="1"/>
          </p:cNvSpPr>
          <p:nvPr/>
        </p:nvSpPr>
        <p:spPr bwMode="auto">
          <a:xfrm flipH="1">
            <a:off x="5257800" y="4726537"/>
            <a:ext cx="152400" cy="15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Text Box 151"/>
          <p:cNvSpPr txBox="1">
            <a:spLocks noChangeArrowheads="1"/>
          </p:cNvSpPr>
          <p:nvPr/>
        </p:nvSpPr>
        <p:spPr bwMode="auto">
          <a:xfrm>
            <a:off x="5334000" y="4572000"/>
            <a:ext cx="273050" cy="265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400" b="1" dirty="0">
                <a:latin typeface="Times New Roman" pitchFamily="18" charset="0"/>
              </a:rPr>
              <a:t>4</a:t>
            </a:r>
          </a:p>
        </p:txBody>
      </p:sp>
      <p:cxnSp>
        <p:nvCxnSpPr>
          <p:cNvPr id="44" name="Elbow Connector 43"/>
          <p:cNvCxnSpPr>
            <a:endCxn id="32" idx="3"/>
          </p:cNvCxnSpPr>
          <p:nvPr/>
        </p:nvCxnSpPr>
        <p:spPr>
          <a:xfrm rot="5400000">
            <a:off x="4572000" y="4953000"/>
            <a:ext cx="1219200" cy="304800"/>
          </a:xfrm>
          <a:prstGeom prst="bentConnector2">
            <a:avLst/>
          </a:prstGeom>
          <a:ln w="22225">
            <a:solidFill>
              <a:srgbClr val="00206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46"/>
          <p:cNvSpPr txBox="1">
            <a:spLocks noChangeArrowheads="1"/>
          </p:cNvSpPr>
          <p:nvPr/>
        </p:nvSpPr>
        <p:spPr bwMode="auto">
          <a:xfrm>
            <a:off x="5278275" y="4747779"/>
            <a:ext cx="129715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dirty="0" err="1">
                <a:solidFill>
                  <a:srgbClr val="660066"/>
                </a:solidFill>
                <a:latin typeface="Verdana" pitchFamily="34" charset="0"/>
              </a:rPr>
              <a:t>ALUcontrol</a:t>
            </a:r>
            <a:endParaRPr lang="en-US" sz="14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2380115" y="3306861"/>
            <a:ext cx="83227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dirty="0" err="1">
                <a:solidFill>
                  <a:srgbClr val="660066"/>
                </a:solidFill>
                <a:latin typeface="Verdana" pitchFamily="34" charset="0"/>
              </a:rPr>
              <a:t>ALUop</a:t>
            </a:r>
            <a:endParaRPr lang="en-US" sz="14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47" name="Line 144"/>
          <p:cNvSpPr>
            <a:spLocks noChangeShapeType="1"/>
          </p:cNvSpPr>
          <p:nvPr/>
        </p:nvSpPr>
        <p:spPr bwMode="auto">
          <a:xfrm flipH="1">
            <a:off x="3200400" y="3356006"/>
            <a:ext cx="152400" cy="15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" name="Text Box 149"/>
          <p:cNvSpPr txBox="1">
            <a:spLocks noChangeArrowheads="1"/>
          </p:cNvSpPr>
          <p:nvPr/>
        </p:nvSpPr>
        <p:spPr bwMode="auto">
          <a:xfrm>
            <a:off x="3276600" y="3429000"/>
            <a:ext cx="273050" cy="265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400" b="1" dirty="0">
                <a:latin typeface="Times New Roman" pitchFamily="18" charset="0"/>
              </a:rPr>
              <a:t>2</a:t>
            </a:r>
          </a:p>
        </p:txBody>
      </p:sp>
      <p:sp>
        <p:nvSpPr>
          <p:cNvPr id="49" name="Text Box 137"/>
          <p:cNvSpPr txBox="1">
            <a:spLocks noChangeArrowheads="1"/>
          </p:cNvSpPr>
          <p:nvPr/>
        </p:nvSpPr>
        <p:spPr bwMode="auto">
          <a:xfrm>
            <a:off x="1295400" y="3668058"/>
            <a:ext cx="1934376" cy="609398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00</a:t>
            </a:r>
            <a:r>
              <a:rPr lang="en-US" sz="1400" dirty="0">
                <a:solidFill>
                  <a:srgbClr val="003399"/>
                </a:solidFill>
                <a:latin typeface="Times New Roman" pitchFamily="18" charset="0"/>
              </a:rPr>
              <a:t>: </a:t>
            </a:r>
            <a:r>
              <a:rPr lang="en-US" sz="1400" dirty="0" err="1">
                <a:solidFill>
                  <a:srgbClr val="003399"/>
                </a:solidFill>
                <a:latin typeface="Times New Roman" pitchFamily="18" charset="0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Times New Roman" pitchFamily="18" charset="0"/>
              </a:rPr>
              <a:t>, </a:t>
            </a:r>
            <a:r>
              <a:rPr lang="en-US" sz="1400" dirty="0" err="1">
                <a:solidFill>
                  <a:srgbClr val="003399"/>
                </a:solidFill>
                <a:latin typeface="Times New Roman" pitchFamily="18" charset="0"/>
              </a:rPr>
              <a:t>sw</a:t>
            </a:r>
            <a:endParaRPr lang="en-US" sz="1400" dirty="0">
              <a:solidFill>
                <a:srgbClr val="003399"/>
              </a:solidFill>
              <a:latin typeface="Times New Roman" pitchFamily="18" charset="0"/>
            </a:endParaRPr>
          </a:p>
          <a:p>
            <a:pPr eaLnBrk="0" hangingPunct="0">
              <a:lnSpc>
                <a:spcPct val="80000"/>
              </a:lnSpc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</a:t>
            </a:r>
            <a:r>
              <a:rPr lang="en-US" sz="1400" dirty="0">
                <a:solidFill>
                  <a:srgbClr val="003399"/>
                </a:solidFill>
                <a:latin typeface="Times New Roman" pitchFamily="18" charset="0"/>
              </a:rPr>
              <a:t>: </a:t>
            </a:r>
            <a:r>
              <a:rPr lang="en-US" sz="1400" dirty="0" err="1">
                <a:solidFill>
                  <a:srgbClr val="003399"/>
                </a:solidFill>
                <a:latin typeface="Times New Roman" pitchFamily="18" charset="0"/>
              </a:rPr>
              <a:t>beq</a:t>
            </a:r>
            <a:endParaRPr lang="en-US" sz="1400" dirty="0">
              <a:solidFill>
                <a:srgbClr val="003399"/>
              </a:solidFill>
              <a:latin typeface="Times New Roman" pitchFamily="18" charset="0"/>
            </a:endParaRPr>
          </a:p>
          <a:p>
            <a:pPr eaLnBrk="0" hangingPunct="0">
              <a:lnSpc>
                <a:spcPct val="80000"/>
              </a:lnSpc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400" dirty="0">
                <a:solidFill>
                  <a:srgbClr val="003399"/>
                </a:solidFill>
                <a:latin typeface="Times New Roman" pitchFamily="18" charset="0"/>
              </a:rPr>
              <a:t>: add, sub, and, or, </a:t>
            </a:r>
            <a:r>
              <a:rPr lang="en-US" sz="1400" dirty="0" err="1">
                <a:solidFill>
                  <a:srgbClr val="003399"/>
                </a:solidFill>
                <a:latin typeface="Times New Roman" pitchFamily="18" charset="0"/>
              </a:rPr>
              <a:t>slt</a:t>
            </a:r>
            <a:endParaRPr lang="en-US" sz="1400" dirty="0">
              <a:solidFill>
                <a:srgbClr val="003399"/>
              </a:solidFill>
              <a:latin typeface="Times New Roman" pitchFamily="18" charset="0"/>
            </a:endParaRPr>
          </a:p>
        </p:txBody>
      </p:sp>
      <p:sp>
        <p:nvSpPr>
          <p:cNvPr id="50" name="Text Box 140"/>
          <p:cNvSpPr txBox="1">
            <a:spLocks noChangeArrowheads="1"/>
          </p:cNvSpPr>
          <p:nvPr/>
        </p:nvSpPr>
        <p:spPr bwMode="auto">
          <a:xfrm>
            <a:off x="5470525" y="5182492"/>
            <a:ext cx="2073276" cy="1089016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0000</a:t>
            </a:r>
            <a:r>
              <a:rPr lang="en-US" sz="1600" dirty="0">
                <a:solidFill>
                  <a:srgbClr val="003399"/>
                </a:solidFill>
                <a:latin typeface="Times New Roman" pitchFamily="18" charset="0"/>
              </a:rPr>
              <a:t>: and</a:t>
            </a:r>
          </a:p>
          <a:p>
            <a:pPr eaLnBrk="0" hangingPunct="0">
              <a:lnSpc>
                <a:spcPct val="80000"/>
              </a:lnSpc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0001</a:t>
            </a:r>
            <a:r>
              <a:rPr lang="en-US" sz="1600" dirty="0">
                <a:solidFill>
                  <a:srgbClr val="003399"/>
                </a:solidFill>
                <a:latin typeface="Times New Roman" pitchFamily="18" charset="0"/>
              </a:rPr>
              <a:t>: or</a:t>
            </a:r>
          </a:p>
          <a:p>
            <a:pPr eaLnBrk="0" hangingPunct="0">
              <a:lnSpc>
                <a:spcPct val="80000"/>
              </a:lnSpc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0010</a:t>
            </a:r>
            <a:r>
              <a:rPr lang="en-US" sz="1600" dirty="0">
                <a:solidFill>
                  <a:srgbClr val="003399"/>
                </a:solidFill>
                <a:latin typeface="Times New Roman" pitchFamily="18" charset="0"/>
              </a:rPr>
              <a:t>: add</a:t>
            </a:r>
          </a:p>
          <a:p>
            <a:pPr eaLnBrk="0" hangingPunct="0">
              <a:lnSpc>
                <a:spcPct val="80000"/>
              </a:lnSpc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0110</a:t>
            </a:r>
            <a:r>
              <a:rPr lang="en-US" sz="1600" dirty="0">
                <a:solidFill>
                  <a:srgbClr val="003399"/>
                </a:solidFill>
                <a:latin typeface="Times New Roman" pitchFamily="18" charset="0"/>
              </a:rPr>
              <a:t>: sub</a:t>
            </a:r>
          </a:p>
          <a:p>
            <a:pPr eaLnBrk="0" hangingPunct="0">
              <a:lnSpc>
                <a:spcPct val="80000"/>
              </a:lnSpc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0111</a:t>
            </a:r>
            <a:r>
              <a:rPr lang="en-US" sz="1600" dirty="0">
                <a:solidFill>
                  <a:srgbClr val="003399"/>
                </a:solidFill>
                <a:latin typeface="Times New Roman" pitchFamily="18" charset="0"/>
              </a:rPr>
              <a:t>: set on less than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3862211" y="1343096"/>
            <a:ext cx="3248378" cy="10668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  <a:cs typeface="Courier New" pitchFamily="49" charset="0"/>
              </a:rPr>
              <a:t>Step 1. </a:t>
            </a:r>
          </a:p>
          <a:p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Generate 2-bit </a:t>
            </a:r>
            <a:r>
              <a:rPr lang="en-US" sz="1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 signal from 6-bit opcode.</a:t>
            </a:r>
            <a:endParaRPr lang="en-SG" sz="18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6412089" y="2957689"/>
            <a:ext cx="2427112" cy="1721196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  <a:cs typeface="Courier New" pitchFamily="49" charset="0"/>
              </a:rPr>
              <a:t>Step 2. </a:t>
            </a:r>
          </a:p>
          <a:p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Generate </a:t>
            </a:r>
            <a:r>
              <a:rPr lang="en-US" sz="1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 signal from </a:t>
            </a:r>
            <a:r>
              <a:rPr lang="en-US" sz="1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 and optionally 6-bit </a:t>
            </a:r>
            <a:r>
              <a:rPr lang="en-US" sz="1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 field.</a:t>
            </a:r>
            <a:endParaRPr lang="en-SG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33830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Generating </a:t>
            </a:r>
            <a:r>
              <a:rPr lang="en-SG" sz="3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ALUcontrol</a:t>
            </a:r>
            <a:r>
              <a:rPr lang="en-SG" sz="3600" dirty="0">
                <a:solidFill>
                  <a:srgbClr val="0000FF"/>
                </a:solidFill>
              </a:rPr>
              <a:t> Signal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56" name="Text Box 22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57" name="Group 23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62435428"/>
              </p:ext>
            </p:extLst>
          </p:nvPr>
        </p:nvGraphicFramePr>
        <p:xfrm>
          <a:off x="457200" y="1367509"/>
          <a:ext cx="6248400" cy="385445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Opcode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ALUop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field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load word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store word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branch equal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 on less than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 on less than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8" name="Group 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2667742"/>
              </p:ext>
            </p:extLst>
          </p:nvPr>
        </p:nvGraphicFramePr>
        <p:xfrm>
          <a:off x="6781800" y="3958309"/>
          <a:ext cx="2286000" cy="2316480"/>
        </p:xfrm>
        <a:graphic>
          <a:graphicData uri="http://schemas.openxmlformats.org/drawingml/2006/table">
            <a:tbl>
              <a:tblPr/>
              <a:tblGrid>
                <a:gridCol w="1253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ALUcontrol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ounded Rectangle 58"/>
          <p:cNvSpPr/>
          <p:nvPr/>
        </p:nvSpPr>
        <p:spPr>
          <a:xfrm>
            <a:off x="719667" y="5482309"/>
            <a:ext cx="3733800" cy="6858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Generation of 2-bit </a:t>
            </a:r>
            <a:r>
              <a:rPr lang="en-US" sz="1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 signal will be discussed later</a:t>
            </a:r>
            <a:endParaRPr lang="en-SG" sz="1800" dirty="0">
              <a:solidFill>
                <a:schemeClr val="tx1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1476023" y="1979531"/>
            <a:ext cx="685800" cy="3195148"/>
            <a:chOff x="1381248" y="1746184"/>
            <a:chExt cx="685800" cy="3195148"/>
          </a:xfrm>
        </p:grpSpPr>
        <p:sp>
          <p:nvSpPr>
            <p:cNvPr id="61" name="TextBox 60"/>
            <p:cNvSpPr txBox="1"/>
            <p:nvPr/>
          </p:nvSpPr>
          <p:spPr>
            <a:xfrm>
              <a:off x="1381248" y="1746184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81248" y="212122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381248" y="25262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81248" y="28956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381248" y="333089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381248" y="4086747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381248" y="371168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381248" y="45720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10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581400" y="1963533"/>
            <a:ext cx="1143000" cy="3195148"/>
            <a:chOff x="3505200" y="1746184"/>
            <a:chExt cx="1143000" cy="3195148"/>
          </a:xfrm>
        </p:grpSpPr>
        <p:sp>
          <p:nvSpPr>
            <p:cNvPr id="70" name="TextBox 69"/>
            <p:cNvSpPr txBox="1"/>
            <p:nvPr/>
          </p:nvSpPr>
          <p:spPr>
            <a:xfrm>
              <a:off x="3505200" y="1746184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err="1">
                  <a:solidFill>
                    <a:srgbClr val="C00000"/>
                  </a:solidFill>
                </a:rPr>
                <a:t>xxxxxx</a:t>
              </a:r>
              <a:endParaRPr lang="en-US" sz="1800" b="1" dirty="0">
                <a:solidFill>
                  <a:srgbClr val="C0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505200" y="2121222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err="1">
                  <a:solidFill>
                    <a:srgbClr val="C00000"/>
                  </a:solidFill>
                </a:rPr>
                <a:t>xxxxxx</a:t>
              </a:r>
              <a:endParaRPr lang="en-US" sz="1800" b="1" dirty="0">
                <a:solidFill>
                  <a:srgbClr val="C0000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505200" y="2526268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err="1">
                  <a:solidFill>
                    <a:srgbClr val="C00000"/>
                  </a:solidFill>
                </a:rPr>
                <a:t>xxxxxx</a:t>
              </a:r>
              <a:endParaRPr lang="en-US" sz="1800" b="1" dirty="0">
                <a:solidFill>
                  <a:srgbClr val="C0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505200" y="28956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10 0000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505200" y="3330892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10 0010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505200" y="4086747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10 0101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505200" y="3711685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10 0100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505200" y="45720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10 1010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867400" y="1976399"/>
            <a:ext cx="762000" cy="3195148"/>
            <a:chOff x="5791200" y="1751890"/>
            <a:chExt cx="762000" cy="3195148"/>
          </a:xfrm>
        </p:grpSpPr>
        <p:sp>
          <p:nvSpPr>
            <p:cNvPr id="79" name="TextBox 78"/>
            <p:cNvSpPr txBox="1"/>
            <p:nvPr/>
          </p:nvSpPr>
          <p:spPr>
            <a:xfrm>
              <a:off x="5791200" y="175189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0010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91200" y="212692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0010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791200" y="2531974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0110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791200" y="2901306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0010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791200" y="333659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0110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791200" y="4092453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0001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791200" y="3717391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0000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1200" y="4577706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0111</a:t>
              </a:r>
            </a:p>
          </p:txBody>
        </p:sp>
      </p:grpSp>
      <p:graphicFrame>
        <p:nvGraphicFramePr>
          <p:cNvPr id="87" name="Group 28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8047870"/>
              </p:ext>
            </p:extLst>
          </p:nvPr>
        </p:nvGraphicFramePr>
        <p:xfrm>
          <a:off x="6934200" y="1443709"/>
          <a:ext cx="2057400" cy="170688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 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/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4596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Design of ALU Control Unit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56" name="Text Box 22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30452"/>
            <a:ext cx="8229600" cy="1295400"/>
          </a:xfrm>
        </p:spPr>
        <p:txBody>
          <a:bodyPr/>
          <a:lstStyle/>
          <a:p>
            <a:pPr marL="271463" indent="-271463" eaLnBrk="1" hangingPunct="1">
              <a:spcBef>
                <a:spcPct val="1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6600"/>
                </a:solidFill>
              </a:rPr>
              <a:t>Input: </a:t>
            </a:r>
            <a:r>
              <a:rPr lang="en-US" sz="2400" dirty="0"/>
              <a:t>6-bit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sz="2400" dirty="0"/>
              <a:t> field and 2-bit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pPr marL="271463" indent="-271463" eaLnBrk="1" hangingPunct="1">
              <a:spcBef>
                <a:spcPct val="1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Output: </a:t>
            </a:r>
            <a:r>
              <a:rPr lang="en-US" sz="2400" dirty="0"/>
              <a:t>4-bit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sz="2400" dirty="0"/>
              <a:t> </a:t>
            </a:r>
          </a:p>
          <a:p>
            <a:pPr marL="271463" indent="-271463" eaLnBrk="1" hangingPunct="1">
              <a:spcBef>
                <a:spcPct val="1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Find the simplified expressions</a:t>
            </a:r>
          </a:p>
        </p:txBody>
      </p:sp>
      <p:graphicFrame>
        <p:nvGraphicFramePr>
          <p:cNvPr id="40" name="Group 29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8282174"/>
              </p:ext>
            </p:extLst>
          </p:nvPr>
        </p:nvGraphicFramePr>
        <p:xfrm>
          <a:off x="457200" y="2512339"/>
          <a:ext cx="8153403" cy="3857185"/>
        </p:xfrm>
        <a:graphic>
          <a:graphicData uri="http://schemas.openxmlformats.org/drawingml/2006/table">
            <a:tbl>
              <a:tblPr/>
              <a:tblGrid>
                <a:gridCol w="721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8143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ALUop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Field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F[5:0] == Inst[5:0]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0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MSB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LSB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F5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1383475" y="3704553"/>
            <a:ext cx="7191030" cy="375038"/>
            <a:chOff x="1383475" y="3388501"/>
            <a:chExt cx="7191030" cy="375038"/>
          </a:xfrm>
        </p:grpSpPr>
        <p:sp>
          <p:nvSpPr>
            <p:cNvPr id="42" name="TextBox 41"/>
            <p:cNvSpPr txBox="1"/>
            <p:nvPr/>
          </p:nvSpPr>
          <p:spPr>
            <a:xfrm>
              <a:off x="1383475" y="3388501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09800" y="3388501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71800" y="339420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10000" y="339420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648200" y="339420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410200" y="339420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72200" y="339420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972300" y="339420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58100" y="3394207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</a:rPr>
                <a:t>0 </a:t>
              </a:r>
              <a:r>
                <a:rPr lang="en-US" sz="1800" b="1" dirty="0">
                  <a:solidFill>
                    <a:srgbClr val="C00000"/>
                  </a:solidFill>
                </a:rPr>
                <a:t>0 </a:t>
              </a:r>
              <a:r>
                <a:rPr lang="en-US" sz="1800" b="1" dirty="0">
                  <a:solidFill>
                    <a:srgbClr val="006600"/>
                  </a:solidFill>
                </a:rPr>
                <a:t>1 </a:t>
              </a:r>
              <a:r>
                <a:rPr lang="en-US" sz="1800" b="1" dirty="0"/>
                <a:t>0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383475" y="4017803"/>
            <a:ext cx="7191030" cy="375038"/>
            <a:chOff x="1383475" y="3701751"/>
            <a:chExt cx="7191030" cy="375038"/>
          </a:xfrm>
        </p:grpSpPr>
        <p:sp>
          <p:nvSpPr>
            <p:cNvPr id="52" name="TextBox 51"/>
            <p:cNvSpPr txBox="1"/>
            <p:nvPr/>
          </p:nvSpPr>
          <p:spPr>
            <a:xfrm>
              <a:off x="1383475" y="3701751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209800" y="3701751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971800" y="37074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10000" y="37074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648200" y="37074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410200" y="37074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172200" y="37074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972300" y="37074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658100" y="3707457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</a:rPr>
                <a:t>0 </a:t>
              </a:r>
              <a:r>
                <a:rPr lang="en-US" sz="1800" b="1" dirty="0">
                  <a:solidFill>
                    <a:srgbClr val="C00000"/>
                  </a:solidFill>
                </a:rPr>
                <a:t>0 </a:t>
              </a:r>
              <a:r>
                <a:rPr lang="en-US" sz="1800" b="1" dirty="0">
                  <a:solidFill>
                    <a:srgbClr val="006600"/>
                  </a:solidFill>
                </a:rPr>
                <a:t>1 </a:t>
              </a:r>
              <a:r>
                <a:rPr lang="en-US" sz="1800" b="1" dirty="0"/>
                <a:t>0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383475" y="4357722"/>
            <a:ext cx="7191030" cy="375038"/>
            <a:chOff x="1383475" y="4041670"/>
            <a:chExt cx="7191030" cy="375038"/>
          </a:xfrm>
        </p:grpSpPr>
        <p:sp>
          <p:nvSpPr>
            <p:cNvPr id="94" name="TextBox 93"/>
            <p:cNvSpPr txBox="1"/>
            <p:nvPr/>
          </p:nvSpPr>
          <p:spPr>
            <a:xfrm>
              <a:off x="1383475" y="4041670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209800" y="4041670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971800" y="404737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810000" y="404737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648200" y="404737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10200" y="404737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172200" y="404737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972300" y="404737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658100" y="4047376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</a:rPr>
                <a:t>0 </a:t>
              </a:r>
              <a:r>
                <a:rPr lang="en-US" sz="1800" b="1" dirty="0">
                  <a:solidFill>
                    <a:srgbClr val="C00000"/>
                  </a:solidFill>
                </a:rPr>
                <a:t>1 </a:t>
              </a:r>
              <a:r>
                <a:rPr lang="en-US" sz="1800" b="1" dirty="0">
                  <a:solidFill>
                    <a:srgbClr val="006600"/>
                  </a:solidFill>
                </a:rPr>
                <a:t>1 </a:t>
              </a:r>
              <a:r>
                <a:rPr lang="en-US" sz="1800" b="1" dirty="0"/>
                <a:t>0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447800" y="4356209"/>
            <a:ext cx="589547" cy="369332"/>
            <a:chOff x="1447800" y="4040157"/>
            <a:chExt cx="589547" cy="369332"/>
          </a:xfrm>
        </p:grpSpPr>
        <p:cxnSp>
          <p:nvCxnSpPr>
            <p:cNvPr id="104" name="Straight Connector 103"/>
            <p:cNvCxnSpPr/>
            <p:nvPr/>
          </p:nvCxnSpPr>
          <p:spPr>
            <a:xfrm flipH="1">
              <a:off x="1447800" y="4040157"/>
              <a:ext cx="304801" cy="33991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1580147" y="40401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X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383475" y="4715178"/>
            <a:ext cx="7191030" cy="375038"/>
            <a:chOff x="1383475" y="4411002"/>
            <a:chExt cx="7191030" cy="375038"/>
          </a:xfrm>
        </p:grpSpPr>
        <p:sp>
          <p:nvSpPr>
            <p:cNvPr id="107" name="TextBox 106"/>
            <p:cNvSpPr txBox="1"/>
            <p:nvPr/>
          </p:nvSpPr>
          <p:spPr>
            <a:xfrm>
              <a:off x="1383475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209800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9718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8100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648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172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9723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658100" y="4416708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</a:rPr>
                <a:t>0 </a:t>
              </a:r>
              <a:r>
                <a:rPr lang="en-US" sz="1800" b="1" dirty="0">
                  <a:solidFill>
                    <a:srgbClr val="C00000"/>
                  </a:solidFill>
                </a:rPr>
                <a:t>0 </a:t>
              </a:r>
              <a:r>
                <a:rPr lang="en-US" sz="1800" b="1" dirty="0">
                  <a:solidFill>
                    <a:srgbClr val="006600"/>
                  </a:solidFill>
                </a:rPr>
                <a:t>1 </a:t>
              </a:r>
              <a:r>
                <a:rPr lang="en-US" sz="1800" b="1" dirty="0"/>
                <a:t>0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383475" y="5018559"/>
            <a:ext cx="7191030" cy="375038"/>
            <a:chOff x="1383475" y="4411002"/>
            <a:chExt cx="7191030" cy="375038"/>
          </a:xfrm>
        </p:grpSpPr>
        <p:sp>
          <p:nvSpPr>
            <p:cNvPr id="117" name="TextBox 116"/>
            <p:cNvSpPr txBox="1"/>
            <p:nvPr/>
          </p:nvSpPr>
          <p:spPr>
            <a:xfrm>
              <a:off x="1383475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209800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9718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8100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648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410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172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9723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658100" y="4416708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</a:rPr>
                <a:t>0 </a:t>
              </a:r>
              <a:r>
                <a:rPr lang="en-US" sz="1800" b="1" dirty="0">
                  <a:solidFill>
                    <a:srgbClr val="C00000"/>
                  </a:solidFill>
                </a:rPr>
                <a:t>1 </a:t>
              </a:r>
              <a:r>
                <a:rPr lang="en-US" sz="1800" b="1" dirty="0">
                  <a:solidFill>
                    <a:srgbClr val="006600"/>
                  </a:solidFill>
                </a:rPr>
                <a:t>1 </a:t>
              </a:r>
              <a:r>
                <a:rPr lang="en-US" sz="1800" b="1" dirty="0"/>
                <a:t>0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383475" y="5361331"/>
            <a:ext cx="7191030" cy="375038"/>
            <a:chOff x="1383475" y="4411002"/>
            <a:chExt cx="7191030" cy="375038"/>
          </a:xfrm>
        </p:grpSpPr>
        <p:sp>
          <p:nvSpPr>
            <p:cNvPr id="127" name="TextBox 126"/>
            <p:cNvSpPr txBox="1"/>
            <p:nvPr/>
          </p:nvSpPr>
          <p:spPr>
            <a:xfrm>
              <a:off x="1383475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209800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9718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8100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648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410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172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9723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658100" y="4416708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</a:rPr>
                <a:t>0 </a:t>
              </a:r>
              <a:r>
                <a:rPr lang="en-US" sz="1800" b="1" dirty="0">
                  <a:solidFill>
                    <a:srgbClr val="C00000"/>
                  </a:solidFill>
                </a:rPr>
                <a:t>0 </a:t>
              </a:r>
              <a:r>
                <a:rPr lang="en-US" sz="1800" b="1" dirty="0">
                  <a:solidFill>
                    <a:srgbClr val="006600"/>
                  </a:solidFill>
                </a:rPr>
                <a:t>0 </a:t>
              </a:r>
              <a:r>
                <a:rPr lang="en-US" sz="1800" b="1" dirty="0"/>
                <a:t>0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1383475" y="5675992"/>
            <a:ext cx="7191030" cy="375038"/>
            <a:chOff x="1383475" y="4411002"/>
            <a:chExt cx="7191030" cy="375038"/>
          </a:xfrm>
        </p:grpSpPr>
        <p:sp>
          <p:nvSpPr>
            <p:cNvPr id="137" name="TextBox 136"/>
            <p:cNvSpPr txBox="1"/>
            <p:nvPr/>
          </p:nvSpPr>
          <p:spPr>
            <a:xfrm>
              <a:off x="1383475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209800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9718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8100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648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410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172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9723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58100" y="4416708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</a:rPr>
                <a:t>0 </a:t>
              </a:r>
              <a:r>
                <a:rPr lang="en-US" sz="1800" b="1" dirty="0">
                  <a:solidFill>
                    <a:srgbClr val="C00000"/>
                  </a:solidFill>
                </a:rPr>
                <a:t>0 </a:t>
              </a:r>
              <a:r>
                <a:rPr lang="en-US" sz="1800" b="1" dirty="0">
                  <a:solidFill>
                    <a:srgbClr val="006600"/>
                  </a:solidFill>
                </a:rPr>
                <a:t>0 </a:t>
              </a:r>
              <a:r>
                <a:rPr lang="en-US" sz="1800" b="1" dirty="0"/>
                <a:t>1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1383475" y="6029469"/>
            <a:ext cx="7191030" cy="375038"/>
            <a:chOff x="1383475" y="4411002"/>
            <a:chExt cx="7191030" cy="375038"/>
          </a:xfrm>
        </p:grpSpPr>
        <p:sp>
          <p:nvSpPr>
            <p:cNvPr id="147" name="TextBox 146"/>
            <p:cNvSpPr txBox="1"/>
            <p:nvPr/>
          </p:nvSpPr>
          <p:spPr>
            <a:xfrm>
              <a:off x="1383475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209800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9718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8100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648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10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172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69723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7658100" y="4416708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</a:rPr>
                <a:t>0 </a:t>
              </a:r>
              <a:r>
                <a:rPr lang="en-US" sz="1800" b="1" dirty="0">
                  <a:solidFill>
                    <a:srgbClr val="C00000"/>
                  </a:solidFill>
                </a:rPr>
                <a:t>1 </a:t>
              </a:r>
              <a:r>
                <a:rPr lang="en-US" sz="1800" b="1" dirty="0">
                  <a:solidFill>
                    <a:srgbClr val="006600"/>
                  </a:solidFill>
                </a:rPr>
                <a:t>1 </a:t>
              </a:r>
              <a:r>
                <a:rPr lang="en-US" sz="1800" b="1" dirty="0"/>
                <a:t>1</a:t>
              </a: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2294646" y="4720884"/>
            <a:ext cx="589547" cy="1675409"/>
            <a:chOff x="2294646" y="4404832"/>
            <a:chExt cx="589547" cy="1675409"/>
          </a:xfrm>
        </p:grpSpPr>
        <p:grpSp>
          <p:nvGrpSpPr>
            <p:cNvPr id="157" name="Group 156"/>
            <p:cNvGrpSpPr/>
            <p:nvPr/>
          </p:nvGrpSpPr>
          <p:grpSpPr>
            <a:xfrm>
              <a:off x="2294646" y="4404832"/>
              <a:ext cx="589547" cy="369332"/>
              <a:chOff x="1447800" y="4040157"/>
              <a:chExt cx="589547" cy="369332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TextBox 170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2294646" y="4710983"/>
              <a:ext cx="589547" cy="369332"/>
              <a:chOff x="1447800" y="4040157"/>
              <a:chExt cx="589547" cy="369332"/>
            </a:xfrm>
          </p:grpSpPr>
          <p:cxnSp>
            <p:nvCxnSpPr>
              <p:cNvPr id="168" name="Straight Connector 167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TextBox 168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2294646" y="5050985"/>
              <a:ext cx="589547" cy="369332"/>
              <a:chOff x="1447800" y="4040157"/>
              <a:chExt cx="589547" cy="369332"/>
            </a:xfrm>
          </p:grpSpPr>
          <p:cxnSp>
            <p:nvCxnSpPr>
              <p:cNvPr id="166" name="Straight Connector 165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TextBox 166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2294646" y="5373301"/>
              <a:ext cx="589547" cy="369332"/>
              <a:chOff x="1447800" y="4040157"/>
              <a:chExt cx="589547" cy="369332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TextBox 164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2294646" y="5710909"/>
              <a:ext cx="589547" cy="369332"/>
              <a:chOff x="1447800" y="4040157"/>
              <a:chExt cx="589547" cy="369332"/>
            </a:xfrm>
          </p:grpSpPr>
          <p:cxnSp>
            <p:nvCxnSpPr>
              <p:cNvPr id="162" name="Straight Connector 161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TextBox 162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</p:grpSp>
      <p:grpSp>
        <p:nvGrpSpPr>
          <p:cNvPr id="172" name="Group 171"/>
          <p:cNvGrpSpPr/>
          <p:nvPr/>
        </p:nvGrpSpPr>
        <p:grpSpPr>
          <a:xfrm>
            <a:off x="3036593" y="4720884"/>
            <a:ext cx="589547" cy="1675409"/>
            <a:chOff x="2294646" y="4404832"/>
            <a:chExt cx="589547" cy="1675409"/>
          </a:xfrm>
        </p:grpSpPr>
        <p:grpSp>
          <p:nvGrpSpPr>
            <p:cNvPr id="173" name="Group 172"/>
            <p:cNvGrpSpPr/>
            <p:nvPr/>
          </p:nvGrpSpPr>
          <p:grpSpPr>
            <a:xfrm>
              <a:off x="2294646" y="4404832"/>
              <a:ext cx="589547" cy="369332"/>
              <a:chOff x="1447800" y="4040157"/>
              <a:chExt cx="589547" cy="369332"/>
            </a:xfrm>
          </p:grpSpPr>
          <p:cxnSp>
            <p:nvCxnSpPr>
              <p:cNvPr id="186" name="Straight Connector 185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TextBox 186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2294646" y="4710983"/>
              <a:ext cx="589547" cy="369332"/>
              <a:chOff x="1447800" y="4040157"/>
              <a:chExt cx="589547" cy="369332"/>
            </a:xfrm>
          </p:grpSpPr>
          <p:cxnSp>
            <p:nvCxnSpPr>
              <p:cNvPr id="184" name="Straight Connector 183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TextBox 184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>
              <a:off x="2294646" y="5050985"/>
              <a:ext cx="589547" cy="369332"/>
              <a:chOff x="1447800" y="4040157"/>
              <a:chExt cx="589547" cy="369332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TextBox 182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2294646" y="5373301"/>
              <a:ext cx="589547" cy="369332"/>
              <a:chOff x="1447800" y="4040157"/>
              <a:chExt cx="589547" cy="369332"/>
            </a:xfrm>
          </p:grpSpPr>
          <p:cxnSp>
            <p:nvCxnSpPr>
              <p:cNvPr id="180" name="Straight Connector 179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77" name="Group 176"/>
            <p:cNvGrpSpPr/>
            <p:nvPr/>
          </p:nvGrpSpPr>
          <p:grpSpPr>
            <a:xfrm>
              <a:off x="2294646" y="5710909"/>
              <a:ext cx="589547" cy="369332"/>
              <a:chOff x="1447800" y="4040157"/>
              <a:chExt cx="589547" cy="369332"/>
            </a:xfrm>
          </p:grpSpPr>
          <p:cxnSp>
            <p:nvCxnSpPr>
              <p:cNvPr id="178" name="Straight Connector 177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TextBox 178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</p:grpSp>
      <p:grpSp>
        <p:nvGrpSpPr>
          <p:cNvPr id="188" name="Group 187"/>
          <p:cNvGrpSpPr/>
          <p:nvPr/>
        </p:nvGrpSpPr>
        <p:grpSpPr>
          <a:xfrm>
            <a:off x="3871487" y="4720884"/>
            <a:ext cx="589547" cy="1675409"/>
            <a:chOff x="2294646" y="4404832"/>
            <a:chExt cx="589547" cy="1675409"/>
          </a:xfrm>
        </p:grpSpPr>
        <p:grpSp>
          <p:nvGrpSpPr>
            <p:cNvPr id="189" name="Group 188"/>
            <p:cNvGrpSpPr/>
            <p:nvPr/>
          </p:nvGrpSpPr>
          <p:grpSpPr>
            <a:xfrm>
              <a:off x="2294646" y="4404832"/>
              <a:ext cx="589547" cy="369332"/>
              <a:chOff x="1447800" y="4040157"/>
              <a:chExt cx="589547" cy="369332"/>
            </a:xfrm>
          </p:grpSpPr>
          <p:cxnSp>
            <p:nvCxnSpPr>
              <p:cNvPr id="202" name="Straight Connector 201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TextBox 202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2294646" y="4710983"/>
              <a:ext cx="589547" cy="369332"/>
              <a:chOff x="1447800" y="4040157"/>
              <a:chExt cx="589547" cy="369332"/>
            </a:xfrm>
          </p:grpSpPr>
          <p:cxnSp>
            <p:nvCxnSpPr>
              <p:cNvPr id="200" name="Straight Connector 199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TextBox 200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2294646" y="5050985"/>
              <a:ext cx="589547" cy="369332"/>
              <a:chOff x="1447800" y="4040157"/>
              <a:chExt cx="589547" cy="369332"/>
            </a:xfrm>
          </p:grpSpPr>
          <p:cxnSp>
            <p:nvCxnSpPr>
              <p:cNvPr id="198" name="Straight Connector 197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TextBox 198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2294646" y="5373301"/>
              <a:ext cx="589547" cy="369332"/>
              <a:chOff x="1447800" y="4040157"/>
              <a:chExt cx="589547" cy="369332"/>
            </a:xfrm>
          </p:grpSpPr>
          <p:cxnSp>
            <p:nvCxnSpPr>
              <p:cNvPr id="196" name="Straight Connector 195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TextBox 196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2294646" y="5710909"/>
              <a:ext cx="589547" cy="369332"/>
              <a:chOff x="1447800" y="4040157"/>
              <a:chExt cx="589547" cy="369332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TextBox 194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</p:grpSp>
      <p:sp>
        <p:nvSpPr>
          <p:cNvPr id="204" name="TextBox 203"/>
          <p:cNvSpPr txBox="1"/>
          <p:nvPr/>
        </p:nvSpPr>
        <p:spPr>
          <a:xfrm>
            <a:off x="6856997" y="1303638"/>
            <a:ext cx="1829803" cy="338554"/>
          </a:xfrm>
          <a:prstGeom prst="rect">
            <a:avLst/>
          </a:prstGeom>
          <a:solidFill>
            <a:srgbClr val="FFD9B3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ALUcontrol3 = 0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6856997" y="1709656"/>
            <a:ext cx="182836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84313" algn="l"/>
              </a:tabLst>
            </a:pPr>
            <a:r>
              <a:rPr lang="en-US" sz="1600" b="1" dirty="0"/>
              <a:t>ALUcontrol2 = 	?</a:t>
            </a:r>
          </a:p>
        </p:txBody>
      </p:sp>
      <p:grpSp>
        <p:nvGrpSpPr>
          <p:cNvPr id="206" name="Group 205"/>
          <p:cNvGrpSpPr/>
          <p:nvPr/>
        </p:nvGrpSpPr>
        <p:grpSpPr>
          <a:xfrm>
            <a:off x="7908991" y="4418392"/>
            <a:ext cx="228600" cy="1933734"/>
            <a:chOff x="7908991" y="4102340"/>
            <a:chExt cx="228600" cy="1933734"/>
          </a:xfrm>
        </p:grpSpPr>
        <p:sp>
          <p:nvSpPr>
            <p:cNvPr id="207" name="Oval 206"/>
            <p:cNvSpPr/>
            <p:nvPr/>
          </p:nvSpPr>
          <p:spPr>
            <a:xfrm>
              <a:off x="7908991" y="4102340"/>
              <a:ext cx="228600" cy="27027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7908991" y="4744751"/>
              <a:ext cx="228600" cy="27027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7908991" y="5765798"/>
              <a:ext cx="228600" cy="27027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6324600" y="2048210"/>
            <a:ext cx="236076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84313" algn="l"/>
              </a:tabLst>
            </a:pPr>
            <a:r>
              <a:rPr lang="en-US" sz="1600" b="1" dirty="0"/>
              <a:t>ALUop0 + ALUop1</a:t>
            </a:r>
            <a:r>
              <a:rPr lang="en-US" sz="1600" b="1" dirty="0">
                <a:sym typeface="Symbol"/>
              </a:rPr>
              <a:t> F1 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128703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 animBg="1"/>
      <p:bldP spid="205" grpId="0" animBg="1"/>
      <p:bldP spid="2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Design of ALU Control Unit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30452"/>
            <a:ext cx="8229600" cy="575770"/>
          </a:xfrm>
        </p:spPr>
        <p:txBody>
          <a:bodyPr/>
          <a:lstStyle/>
          <a:p>
            <a:pPr marL="271463" indent="-271463" eaLnBrk="1" hangingPunct="1">
              <a:spcBef>
                <a:spcPct val="1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Simple combinational logic</a:t>
            </a:r>
          </a:p>
        </p:txBody>
      </p:sp>
      <p:grpSp>
        <p:nvGrpSpPr>
          <p:cNvPr id="211" name="Group 287"/>
          <p:cNvGrpSpPr>
            <a:grpSpLocks/>
          </p:cNvGrpSpPr>
          <p:nvPr/>
        </p:nvGrpSpPr>
        <p:grpSpPr bwMode="auto">
          <a:xfrm>
            <a:off x="6553200" y="2282472"/>
            <a:ext cx="2286000" cy="2058988"/>
            <a:chOff x="4224" y="1152"/>
            <a:chExt cx="1440" cy="1297"/>
          </a:xfrm>
        </p:grpSpPr>
        <p:sp>
          <p:nvSpPr>
            <p:cNvPr id="212" name="AutoShape 285"/>
            <p:cNvSpPr>
              <a:spLocks noChangeArrowheads="1"/>
            </p:cNvSpPr>
            <p:nvPr/>
          </p:nvSpPr>
          <p:spPr bwMode="auto">
            <a:xfrm rot="-2800100">
              <a:off x="3836" y="1869"/>
              <a:ext cx="1035" cy="126"/>
            </a:xfrm>
            <a:prstGeom prst="leftArrow">
              <a:avLst>
                <a:gd name="adj1" fmla="val 50000"/>
                <a:gd name="adj2" fmla="val 205357"/>
              </a:avLst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Text Box 286"/>
            <p:cNvSpPr txBox="1">
              <a:spLocks noChangeArrowheads="1"/>
            </p:cNvSpPr>
            <p:nvPr/>
          </p:nvSpPr>
          <p:spPr bwMode="auto">
            <a:xfrm>
              <a:off x="4224" y="1152"/>
              <a:ext cx="1440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en-US" sz="1600" b="1" dirty="0">
                  <a:solidFill>
                    <a:srgbClr val="002060"/>
                  </a:solidFill>
                </a:rPr>
                <a:t>ALUcontrol2</a:t>
              </a:r>
              <a:r>
                <a:rPr lang="en-US" sz="1400" b="1" dirty="0"/>
                <a:t> </a:t>
              </a:r>
            </a:p>
            <a:p>
              <a:pPr>
                <a:spcBef>
                  <a:spcPct val="10000"/>
                </a:spcBef>
              </a:pPr>
              <a:r>
                <a:rPr lang="en-US" sz="1400" b="1" dirty="0"/>
                <a:t>= ALUOp0 + ALUOp1∙F1</a:t>
              </a:r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838200" y="1806222"/>
            <a:ext cx="7548563" cy="4557713"/>
            <a:chOff x="990600" y="1504950"/>
            <a:chExt cx="7548563" cy="4557713"/>
          </a:xfrm>
        </p:grpSpPr>
        <p:grpSp>
          <p:nvGrpSpPr>
            <p:cNvPr id="215" name="Group 283"/>
            <p:cNvGrpSpPr>
              <a:grpSpLocks/>
            </p:cNvGrpSpPr>
            <p:nvPr/>
          </p:nvGrpSpPr>
          <p:grpSpPr bwMode="auto">
            <a:xfrm>
              <a:off x="990600" y="1504950"/>
              <a:ext cx="7548563" cy="4557713"/>
              <a:chOff x="528" y="1013"/>
              <a:chExt cx="4755" cy="2871"/>
            </a:xfrm>
          </p:grpSpPr>
          <p:sp>
            <p:nvSpPr>
              <p:cNvPr id="218" name="Freeform 176"/>
              <p:cNvSpPr>
                <a:spLocks/>
              </p:cNvSpPr>
              <p:nvPr/>
            </p:nvSpPr>
            <p:spPr bwMode="auto">
              <a:xfrm>
                <a:off x="1738" y="1460"/>
                <a:ext cx="72" cy="93"/>
              </a:xfrm>
              <a:custGeom>
                <a:avLst/>
                <a:gdLst>
                  <a:gd name="T0" fmla="*/ 72 w 72"/>
                  <a:gd name="T1" fmla="*/ 0 h 93"/>
                  <a:gd name="T2" fmla="*/ 0 w 72"/>
                  <a:gd name="T3" fmla="*/ 0 h 93"/>
                  <a:gd name="T4" fmla="*/ 38 w 72"/>
                  <a:gd name="T5" fmla="*/ 93 h 93"/>
                  <a:gd name="T6" fmla="*/ 72 w 72"/>
                  <a:gd name="T7" fmla="*/ 0 h 93"/>
                  <a:gd name="T8" fmla="*/ 72 w 72"/>
                  <a:gd name="T9" fmla="*/ 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93"/>
                  <a:gd name="T17" fmla="*/ 72 w 72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93">
                    <a:moveTo>
                      <a:pt x="72" y="0"/>
                    </a:moveTo>
                    <a:lnTo>
                      <a:pt x="0" y="0"/>
                    </a:lnTo>
                    <a:lnTo>
                      <a:pt x="38" y="93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Freeform 177"/>
              <p:cNvSpPr>
                <a:spLocks/>
              </p:cNvSpPr>
              <p:nvPr/>
            </p:nvSpPr>
            <p:spPr bwMode="auto">
              <a:xfrm>
                <a:off x="1277" y="3017"/>
                <a:ext cx="1534" cy="119"/>
              </a:xfrm>
              <a:custGeom>
                <a:avLst/>
                <a:gdLst>
                  <a:gd name="T0" fmla="*/ 0 w 1534"/>
                  <a:gd name="T1" fmla="*/ 0 h 119"/>
                  <a:gd name="T2" fmla="*/ 400 w 1534"/>
                  <a:gd name="T3" fmla="*/ 0 h 119"/>
                  <a:gd name="T4" fmla="*/ 400 w 1534"/>
                  <a:gd name="T5" fmla="*/ 119 h 119"/>
                  <a:gd name="T6" fmla="*/ 1534 w 1534"/>
                  <a:gd name="T7" fmla="*/ 119 h 1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34"/>
                  <a:gd name="T13" fmla="*/ 0 h 119"/>
                  <a:gd name="T14" fmla="*/ 1534 w 1534"/>
                  <a:gd name="T15" fmla="*/ 119 h 1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34" h="119">
                    <a:moveTo>
                      <a:pt x="0" y="0"/>
                    </a:moveTo>
                    <a:lnTo>
                      <a:pt x="400" y="0"/>
                    </a:lnTo>
                    <a:lnTo>
                      <a:pt x="400" y="119"/>
                    </a:lnTo>
                    <a:lnTo>
                      <a:pt x="1534" y="119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Freeform 178"/>
              <p:cNvSpPr>
                <a:spLocks/>
              </p:cNvSpPr>
              <p:nvPr/>
            </p:nvSpPr>
            <p:spPr bwMode="auto">
              <a:xfrm>
                <a:off x="4201" y="2762"/>
                <a:ext cx="72" cy="92"/>
              </a:xfrm>
              <a:custGeom>
                <a:avLst/>
                <a:gdLst>
                  <a:gd name="T0" fmla="*/ 0 w 72"/>
                  <a:gd name="T1" fmla="*/ 0 h 92"/>
                  <a:gd name="T2" fmla="*/ 0 w 72"/>
                  <a:gd name="T3" fmla="*/ 92 h 92"/>
                  <a:gd name="T4" fmla="*/ 72 w 72"/>
                  <a:gd name="T5" fmla="*/ 48 h 92"/>
                  <a:gd name="T6" fmla="*/ 0 w 72"/>
                  <a:gd name="T7" fmla="*/ 0 h 92"/>
                  <a:gd name="T8" fmla="*/ 0 w 72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92"/>
                  <a:gd name="T17" fmla="*/ 72 w 72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92">
                    <a:moveTo>
                      <a:pt x="0" y="0"/>
                    </a:moveTo>
                    <a:lnTo>
                      <a:pt x="0" y="92"/>
                    </a:lnTo>
                    <a:lnTo>
                      <a:pt x="72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Freeform 179"/>
              <p:cNvSpPr>
                <a:spLocks/>
              </p:cNvSpPr>
              <p:nvPr/>
            </p:nvSpPr>
            <p:spPr bwMode="auto">
              <a:xfrm>
                <a:off x="2305" y="2520"/>
                <a:ext cx="277" cy="295"/>
              </a:xfrm>
              <a:custGeom>
                <a:avLst/>
                <a:gdLst>
                  <a:gd name="T0" fmla="*/ 164 w 277"/>
                  <a:gd name="T1" fmla="*/ 290 h 295"/>
                  <a:gd name="T2" fmla="*/ 185 w 277"/>
                  <a:gd name="T3" fmla="*/ 290 h 295"/>
                  <a:gd name="T4" fmla="*/ 202 w 277"/>
                  <a:gd name="T5" fmla="*/ 286 h 295"/>
                  <a:gd name="T6" fmla="*/ 215 w 277"/>
                  <a:gd name="T7" fmla="*/ 277 h 295"/>
                  <a:gd name="T8" fmla="*/ 233 w 277"/>
                  <a:gd name="T9" fmla="*/ 264 h 295"/>
                  <a:gd name="T10" fmla="*/ 243 w 277"/>
                  <a:gd name="T11" fmla="*/ 251 h 295"/>
                  <a:gd name="T12" fmla="*/ 256 w 277"/>
                  <a:gd name="T13" fmla="*/ 233 h 295"/>
                  <a:gd name="T14" fmla="*/ 263 w 277"/>
                  <a:gd name="T15" fmla="*/ 216 h 295"/>
                  <a:gd name="T16" fmla="*/ 270 w 277"/>
                  <a:gd name="T17" fmla="*/ 194 h 295"/>
                  <a:gd name="T18" fmla="*/ 277 w 277"/>
                  <a:gd name="T19" fmla="*/ 172 h 295"/>
                  <a:gd name="T20" fmla="*/ 277 w 277"/>
                  <a:gd name="T21" fmla="*/ 145 h 295"/>
                  <a:gd name="T22" fmla="*/ 277 w 277"/>
                  <a:gd name="T23" fmla="*/ 123 h 295"/>
                  <a:gd name="T24" fmla="*/ 270 w 277"/>
                  <a:gd name="T25" fmla="*/ 101 h 295"/>
                  <a:gd name="T26" fmla="*/ 263 w 277"/>
                  <a:gd name="T27" fmla="*/ 79 h 295"/>
                  <a:gd name="T28" fmla="*/ 256 w 277"/>
                  <a:gd name="T29" fmla="*/ 57 h 295"/>
                  <a:gd name="T30" fmla="*/ 243 w 277"/>
                  <a:gd name="T31" fmla="*/ 40 h 295"/>
                  <a:gd name="T32" fmla="*/ 233 w 277"/>
                  <a:gd name="T33" fmla="*/ 27 h 295"/>
                  <a:gd name="T34" fmla="*/ 215 w 277"/>
                  <a:gd name="T35" fmla="*/ 13 h 295"/>
                  <a:gd name="T36" fmla="*/ 202 w 277"/>
                  <a:gd name="T37" fmla="*/ 5 h 295"/>
                  <a:gd name="T38" fmla="*/ 185 w 277"/>
                  <a:gd name="T39" fmla="*/ 0 h 295"/>
                  <a:gd name="T40" fmla="*/ 164 w 277"/>
                  <a:gd name="T41" fmla="*/ 0 h 295"/>
                  <a:gd name="T42" fmla="*/ 0 w 277"/>
                  <a:gd name="T43" fmla="*/ 0 h 295"/>
                  <a:gd name="T44" fmla="*/ 0 w 277"/>
                  <a:gd name="T45" fmla="*/ 295 h 295"/>
                  <a:gd name="T46" fmla="*/ 164 w 277"/>
                  <a:gd name="T47" fmla="*/ 295 h 295"/>
                  <a:gd name="T48" fmla="*/ 164 w 277"/>
                  <a:gd name="T49" fmla="*/ 295 h 29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77"/>
                  <a:gd name="T76" fmla="*/ 0 h 295"/>
                  <a:gd name="T77" fmla="*/ 277 w 277"/>
                  <a:gd name="T78" fmla="*/ 295 h 295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77" h="295">
                    <a:moveTo>
                      <a:pt x="164" y="290"/>
                    </a:moveTo>
                    <a:lnTo>
                      <a:pt x="185" y="290"/>
                    </a:lnTo>
                    <a:lnTo>
                      <a:pt x="202" y="286"/>
                    </a:lnTo>
                    <a:lnTo>
                      <a:pt x="215" y="277"/>
                    </a:lnTo>
                    <a:lnTo>
                      <a:pt x="233" y="264"/>
                    </a:lnTo>
                    <a:lnTo>
                      <a:pt x="243" y="251"/>
                    </a:lnTo>
                    <a:lnTo>
                      <a:pt x="256" y="233"/>
                    </a:lnTo>
                    <a:lnTo>
                      <a:pt x="263" y="216"/>
                    </a:lnTo>
                    <a:lnTo>
                      <a:pt x="270" y="194"/>
                    </a:lnTo>
                    <a:lnTo>
                      <a:pt x="277" y="172"/>
                    </a:lnTo>
                    <a:lnTo>
                      <a:pt x="277" y="145"/>
                    </a:lnTo>
                    <a:lnTo>
                      <a:pt x="277" y="123"/>
                    </a:lnTo>
                    <a:lnTo>
                      <a:pt x="270" y="101"/>
                    </a:lnTo>
                    <a:lnTo>
                      <a:pt x="263" y="79"/>
                    </a:lnTo>
                    <a:lnTo>
                      <a:pt x="256" y="57"/>
                    </a:lnTo>
                    <a:lnTo>
                      <a:pt x="243" y="40"/>
                    </a:lnTo>
                    <a:lnTo>
                      <a:pt x="233" y="27"/>
                    </a:lnTo>
                    <a:lnTo>
                      <a:pt x="215" y="13"/>
                    </a:lnTo>
                    <a:lnTo>
                      <a:pt x="202" y="5"/>
                    </a:lnTo>
                    <a:lnTo>
                      <a:pt x="185" y="0"/>
                    </a:lnTo>
                    <a:lnTo>
                      <a:pt x="164" y="0"/>
                    </a:lnTo>
                    <a:lnTo>
                      <a:pt x="0" y="0"/>
                    </a:lnTo>
                    <a:lnTo>
                      <a:pt x="0" y="295"/>
                    </a:lnTo>
                    <a:lnTo>
                      <a:pt x="164" y="29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Freeform 180"/>
              <p:cNvSpPr>
                <a:spLocks/>
              </p:cNvSpPr>
              <p:nvPr/>
            </p:nvSpPr>
            <p:spPr bwMode="auto">
              <a:xfrm>
                <a:off x="2825" y="2423"/>
                <a:ext cx="317" cy="295"/>
              </a:xfrm>
              <a:custGeom>
                <a:avLst/>
                <a:gdLst>
                  <a:gd name="T0" fmla="*/ 30 w 317"/>
                  <a:gd name="T1" fmla="*/ 150 h 295"/>
                  <a:gd name="T2" fmla="*/ 30 w 317"/>
                  <a:gd name="T3" fmla="*/ 172 h 295"/>
                  <a:gd name="T4" fmla="*/ 30 w 317"/>
                  <a:gd name="T5" fmla="*/ 190 h 295"/>
                  <a:gd name="T6" fmla="*/ 27 w 317"/>
                  <a:gd name="T7" fmla="*/ 203 h 295"/>
                  <a:gd name="T8" fmla="*/ 27 w 317"/>
                  <a:gd name="T9" fmla="*/ 216 h 295"/>
                  <a:gd name="T10" fmla="*/ 23 w 317"/>
                  <a:gd name="T11" fmla="*/ 229 h 295"/>
                  <a:gd name="T12" fmla="*/ 20 w 317"/>
                  <a:gd name="T13" fmla="*/ 242 h 295"/>
                  <a:gd name="T14" fmla="*/ 17 w 317"/>
                  <a:gd name="T15" fmla="*/ 251 h 295"/>
                  <a:gd name="T16" fmla="*/ 13 w 317"/>
                  <a:gd name="T17" fmla="*/ 264 h 295"/>
                  <a:gd name="T18" fmla="*/ 6 w 317"/>
                  <a:gd name="T19" fmla="*/ 282 h 295"/>
                  <a:gd name="T20" fmla="*/ 0 w 317"/>
                  <a:gd name="T21" fmla="*/ 295 h 295"/>
                  <a:gd name="T22" fmla="*/ 3 w 317"/>
                  <a:gd name="T23" fmla="*/ 295 h 295"/>
                  <a:gd name="T24" fmla="*/ 17 w 317"/>
                  <a:gd name="T25" fmla="*/ 295 h 295"/>
                  <a:gd name="T26" fmla="*/ 34 w 317"/>
                  <a:gd name="T27" fmla="*/ 295 h 295"/>
                  <a:gd name="T28" fmla="*/ 58 w 317"/>
                  <a:gd name="T29" fmla="*/ 295 h 295"/>
                  <a:gd name="T30" fmla="*/ 82 w 317"/>
                  <a:gd name="T31" fmla="*/ 295 h 295"/>
                  <a:gd name="T32" fmla="*/ 109 w 317"/>
                  <a:gd name="T33" fmla="*/ 295 h 295"/>
                  <a:gd name="T34" fmla="*/ 136 w 317"/>
                  <a:gd name="T35" fmla="*/ 295 h 295"/>
                  <a:gd name="T36" fmla="*/ 157 w 317"/>
                  <a:gd name="T37" fmla="*/ 295 h 295"/>
                  <a:gd name="T38" fmla="*/ 177 w 317"/>
                  <a:gd name="T39" fmla="*/ 291 h 295"/>
                  <a:gd name="T40" fmla="*/ 191 w 317"/>
                  <a:gd name="T41" fmla="*/ 291 h 295"/>
                  <a:gd name="T42" fmla="*/ 211 w 317"/>
                  <a:gd name="T43" fmla="*/ 278 h 295"/>
                  <a:gd name="T44" fmla="*/ 232 w 317"/>
                  <a:gd name="T45" fmla="*/ 269 h 295"/>
                  <a:gd name="T46" fmla="*/ 249 w 317"/>
                  <a:gd name="T47" fmla="*/ 256 h 295"/>
                  <a:gd name="T48" fmla="*/ 266 w 317"/>
                  <a:gd name="T49" fmla="*/ 238 h 295"/>
                  <a:gd name="T50" fmla="*/ 280 w 317"/>
                  <a:gd name="T51" fmla="*/ 225 h 295"/>
                  <a:gd name="T52" fmla="*/ 290 w 317"/>
                  <a:gd name="T53" fmla="*/ 207 h 295"/>
                  <a:gd name="T54" fmla="*/ 300 w 317"/>
                  <a:gd name="T55" fmla="*/ 190 h 295"/>
                  <a:gd name="T56" fmla="*/ 307 w 317"/>
                  <a:gd name="T57" fmla="*/ 176 h 295"/>
                  <a:gd name="T58" fmla="*/ 314 w 317"/>
                  <a:gd name="T59" fmla="*/ 163 h 295"/>
                  <a:gd name="T60" fmla="*/ 317 w 317"/>
                  <a:gd name="T61" fmla="*/ 150 h 295"/>
                  <a:gd name="T62" fmla="*/ 314 w 317"/>
                  <a:gd name="T63" fmla="*/ 137 h 295"/>
                  <a:gd name="T64" fmla="*/ 307 w 317"/>
                  <a:gd name="T65" fmla="*/ 124 h 295"/>
                  <a:gd name="T66" fmla="*/ 300 w 317"/>
                  <a:gd name="T67" fmla="*/ 110 h 295"/>
                  <a:gd name="T68" fmla="*/ 290 w 317"/>
                  <a:gd name="T69" fmla="*/ 93 h 295"/>
                  <a:gd name="T70" fmla="*/ 280 w 317"/>
                  <a:gd name="T71" fmla="*/ 75 h 295"/>
                  <a:gd name="T72" fmla="*/ 266 w 317"/>
                  <a:gd name="T73" fmla="*/ 62 h 295"/>
                  <a:gd name="T74" fmla="*/ 249 w 317"/>
                  <a:gd name="T75" fmla="*/ 44 h 295"/>
                  <a:gd name="T76" fmla="*/ 232 w 317"/>
                  <a:gd name="T77" fmla="*/ 31 h 295"/>
                  <a:gd name="T78" fmla="*/ 211 w 317"/>
                  <a:gd name="T79" fmla="*/ 18 h 295"/>
                  <a:gd name="T80" fmla="*/ 191 w 317"/>
                  <a:gd name="T81" fmla="*/ 9 h 295"/>
                  <a:gd name="T82" fmla="*/ 177 w 317"/>
                  <a:gd name="T83" fmla="*/ 9 h 295"/>
                  <a:gd name="T84" fmla="*/ 157 w 317"/>
                  <a:gd name="T85" fmla="*/ 5 h 295"/>
                  <a:gd name="T86" fmla="*/ 136 w 317"/>
                  <a:gd name="T87" fmla="*/ 5 h 295"/>
                  <a:gd name="T88" fmla="*/ 109 w 317"/>
                  <a:gd name="T89" fmla="*/ 5 h 295"/>
                  <a:gd name="T90" fmla="*/ 82 w 317"/>
                  <a:gd name="T91" fmla="*/ 0 h 295"/>
                  <a:gd name="T92" fmla="*/ 58 w 317"/>
                  <a:gd name="T93" fmla="*/ 0 h 295"/>
                  <a:gd name="T94" fmla="*/ 34 w 317"/>
                  <a:gd name="T95" fmla="*/ 0 h 295"/>
                  <a:gd name="T96" fmla="*/ 17 w 317"/>
                  <a:gd name="T97" fmla="*/ 0 h 295"/>
                  <a:gd name="T98" fmla="*/ 3 w 317"/>
                  <a:gd name="T99" fmla="*/ 5 h 295"/>
                  <a:gd name="T100" fmla="*/ 0 w 317"/>
                  <a:gd name="T101" fmla="*/ 5 h 295"/>
                  <a:gd name="T102" fmla="*/ 6 w 317"/>
                  <a:gd name="T103" fmla="*/ 18 h 295"/>
                  <a:gd name="T104" fmla="*/ 13 w 317"/>
                  <a:gd name="T105" fmla="*/ 36 h 295"/>
                  <a:gd name="T106" fmla="*/ 17 w 317"/>
                  <a:gd name="T107" fmla="*/ 49 h 295"/>
                  <a:gd name="T108" fmla="*/ 20 w 317"/>
                  <a:gd name="T109" fmla="*/ 62 h 295"/>
                  <a:gd name="T110" fmla="*/ 23 w 317"/>
                  <a:gd name="T111" fmla="*/ 75 h 295"/>
                  <a:gd name="T112" fmla="*/ 27 w 317"/>
                  <a:gd name="T113" fmla="*/ 88 h 295"/>
                  <a:gd name="T114" fmla="*/ 27 w 317"/>
                  <a:gd name="T115" fmla="*/ 102 h 295"/>
                  <a:gd name="T116" fmla="*/ 30 w 317"/>
                  <a:gd name="T117" fmla="*/ 119 h 295"/>
                  <a:gd name="T118" fmla="*/ 30 w 317"/>
                  <a:gd name="T119" fmla="*/ 132 h 295"/>
                  <a:gd name="T120" fmla="*/ 30 w 317"/>
                  <a:gd name="T121" fmla="*/ 154 h 295"/>
                  <a:gd name="T122" fmla="*/ 30 w 317"/>
                  <a:gd name="T123" fmla="*/ 154 h 29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17"/>
                  <a:gd name="T187" fmla="*/ 0 h 295"/>
                  <a:gd name="T188" fmla="*/ 317 w 317"/>
                  <a:gd name="T189" fmla="*/ 295 h 295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17" h="295">
                    <a:moveTo>
                      <a:pt x="30" y="150"/>
                    </a:moveTo>
                    <a:lnTo>
                      <a:pt x="30" y="172"/>
                    </a:lnTo>
                    <a:lnTo>
                      <a:pt x="30" y="190"/>
                    </a:lnTo>
                    <a:lnTo>
                      <a:pt x="27" y="203"/>
                    </a:lnTo>
                    <a:lnTo>
                      <a:pt x="27" y="216"/>
                    </a:lnTo>
                    <a:lnTo>
                      <a:pt x="23" y="229"/>
                    </a:lnTo>
                    <a:lnTo>
                      <a:pt x="20" y="242"/>
                    </a:lnTo>
                    <a:lnTo>
                      <a:pt x="17" y="251"/>
                    </a:lnTo>
                    <a:lnTo>
                      <a:pt x="13" y="264"/>
                    </a:lnTo>
                    <a:lnTo>
                      <a:pt x="6" y="282"/>
                    </a:lnTo>
                    <a:lnTo>
                      <a:pt x="0" y="295"/>
                    </a:lnTo>
                    <a:lnTo>
                      <a:pt x="3" y="295"/>
                    </a:lnTo>
                    <a:lnTo>
                      <a:pt x="17" y="295"/>
                    </a:lnTo>
                    <a:lnTo>
                      <a:pt x="34" y="295"/>
                    </a:lnTo>
                    <a:lnTo>
                      <a:pt x="58" y="295"/>
                    </a:lnTo>
                    <a:lnTo>
                      <a:pt x="82" y="295"/>
                    </a:lnTo>
                    <a:lnTo>
                      <a:pt x="109" y="295"/>
                    </a:lnTo>
                    <a:lnTo>
                      <a:pt x="136" y="295"/>
                    </a:lnTo>
                    <a:lnTo>
                      <a:pt x="157" y="295"/>
                    </a:lnTo>
                    <a:lnTo>
                      <a:pt x="177" y="291"/>
                    </a:lnTo>
                    <a:lnTo>
                      <a:pt x="191" y="291"/>
                    </a:lnTo>
                    <a:lnTo>
                      <a:pt x="211" y="278"/>
                    </a:lnTo>
                    <a:lnTo>
                      <a:pt x="232" y="269"/>
                    </a:lnTo>
                    <a:lnTo>
                      <a:pt x="249" y="256"/>
                    </a:lnTo>
                    <a:lnTo>
                      <a:pt x="266" y="238"/>
                    </a:lnTo>
                    <a:lnTo>
                      <a:pt x="280" y="225"/>
                    </a:lnTo>
                    <a:lnTo>
                      <a:pt x="290" y="207"/>
                    </a:lnTo>
                    <a:lnTo>
                      <a:pt x="300" y="190"/>
                    </a:lnTo>
                    <a:lnTo>
                      <a:pt x="307" y="176"/>
                    </a:lnTo>
                    <a:lnTo>
                      <a:pt x="314" y="163"/>
                    </a:lnTo>
                    <a:lnTo>
                      <a:pt x="317" y="150"/>
                    </a:lnTo>
                    <a:lnTo>
                      <a:pt x="314" y="137"/>
                    </a:lnTo>
                    <a:lnTo>
                      <a:pt x="307" y="124"/>
                    </a:lnTo>
                    <a:lnTo>
                      <a:pt x="300" y="110"/>
                    </a:lnTo>
                    <a:lnTo>
                      <a:pt x="290" y="93"/>
                    </a:lnTo>
                    <a:lnTo>
                      <a:pt x="280" y="75"/>
                    </a:lnTo>
                    <a:lnTo>
                      <a:pt x="266" y="62"/>
                    </a:lnTo>
                    <a:lnTo>
                      <a:pt x="249" y="44"/>
                    </a:lnTo>
                    <a:lnTo>
                      <a:pt x="232" y="31"/>
                    </a:lnTo>
                    <a:lnTo>
                      <a:pt x="211" y="18"/>
                    </a:lnTo>
                    <a:lnTo>
                      <a:pt x="191" y="9"/>
                    </a:lnTo>
                    <a:lnTo>
                      <a:pt x="177" y="9"/>
                    </a:lnTo>
                    <a:lnTo>
                      <a:pt x="157" y="5"/>
                    </a:lnTo>
                    <a:lnTo>
                      <a:pt x="136" y="5"/>
                    </a:lnTo>
                    <a:lnTo>
                      <a:pt x="109" y="5"/>
                    </a:lnTo>
                    <a:lnTo>
                      <a:pt x="82" y="0"/>
                    </a:lnTo>
                    <a:lnTo>
                      <a:pt x="58" y="0"/>
                    </a:lnTo>
                    <a:lnTo>
                      <a:pt x="34" y="0"/>
                    </a:lnTo>
                    <a:lnTo>
                      <a:pt x="17" y="0"/>
                    </a:lnTo>
                    <a:lnTo>
                      <a:pt x="3" y="5"/>
                    </a:lnTo>
                    <a:lnTo>
                      <a:pt x="0" y="5"/>
                    </a:lnTo>
                    <a:lnTo>
                      <a:pt x="6" y="18"/>
                    </a:lnTo>
                    <a:lnTo>
                      <a:pt x="13" y="36"/>
                    </a:lnTo>
                    <a:lnTo>
                      <a:pt x="17" y="49"/>
                    </a:lnTo>
                    <a:lnTo>
                      <a:pt x="20" y="62"/>
                    </a:lnTo>
                    <a:lnTo>
                      <a:pt x="23" y="75"/>
                    </a:lnTo>
                    <a:lnTo>
                      <a:pt x="27" y="88"/>
                    </a:lnTo>
                    <a:lnTo>
                      <a:pt x="27" y="102"/>
                    </a:lnTo>
                    <a:lnTo>
                      <a:pt x="30" y="119"/>
                    </a:lnTo>
                    <a:lnTo>
                      <a:pt x="30" y="132"/>
                    </a:lnTo>
                    <a:lnTo>
                      <a:pt x="30" y="154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Line 181"/>
              <p:cNvSpPr>
                <a:spLocks noChangeShapeType="1"/>
              </p:cNvSpPr>
              <p:nvPr/>
            </p:nvSpPr>
            <p:spPr bwMode="auto">
              <a:xfrm flipH="1">
                <a:off x="2172" y="2569"/>
                <a:ext cx="133" cy="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Line 182"/>
              <p:cNvSpPr>
                <a:spLocks noChangeShapeType="1"/>
              </p:cNvSpPr>
              <p:nvPr/>
            </p:nvSpPr>
            <p:spPr bwMode="auto">
              <a:xfrm flipH="1">
                <a:off x="2582" y="2665"/>
                <a:ext cx="263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Freeform 183"/>
              <p:cNvSpPr>
                <a:spLocks/>
              </p:cNvSpPr>
              <p:nvPr/>
            </p:nvSpPr>
            <p:spPr bwMode="auto">
              <a:xfrm>
                <a:off x="1779" y="1808"/>
                <a:ext cx="1066" cy="673"/>
              </a:xfrm>
              <a:custGeom>
                <a:avLst/>
                <a:gdLst>
                  <a:gd name="T0" fmla="*/ 1066 w 1066"/>
                  <a:gd name="T1" fmla="*/ 668 h 673"/>
                  <a:gd name="T2" fmla="*/ 933 w 1066"/>
                  <a:gd name="T3" fmla="*/ 673 h 673"/>
                  <a:gd name="T4" fmla="*/ 933 w 1066"/>
                  <a:gd name="T5" fmla="*/ 0 h 673"/>
                  <a:gd name="T6" fmla="*/ 0 w 1066"/>
                  <a:gd name="T7" fmla="*/ 0 h 6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66"/>
                  <a:gd name="T13" fmla="*/ 0 h 673"/>
                  <a:gd name="T14" fmla="*/ 1066 w 1066"/>
                  <a:gd name="T15" fmla="*/ 673 h 6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66" h="673">
                    <a:moveTo>
                      <a:pt x="1066" y="668"/>
                    </a:moveTo>
                    <a:lnTo>
                      <a:pt x="933" y="673"/>
                    </a:lnTo>
                    <a:lnTo>
                      <a:pt x="933" y="0"/>
                    </a:lnTo>
                    <a:lnTo>
                      <a:pt x="0" y="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Line 184"/>
              <p:cNvSpPr>
                <a:spLocks noChangeShapeType="1"/>
              </p:cNvSpPr>
              <p:nvPr/>
            </p:nvSpPr>
            <p:spPr bwMode="auto">
              <a:xfrm flipH="1">
                <a:off x="2172" y="2947"/>
                <a:ext cx="635" cy="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Freeform 185"/>
              <p:cNvSpPr>
                <a:spLocks/>
              </p:cNvSpPr>
              <p:nvPr/>
            </p:nvSpPr>
            <p:spPr bwMode="auto">
              <a:xfrm>
                <a:off x="2825" y="2898"/>
                <a:ext cx="317" cy="295"/>
              </a:xfrm>
              <a:custGeom>
                <a:avLst/>
                <a:gdLst>
                  <a:gd name="T0" fmla="*/ 30 w 317"/>
                  <a:gd name="T1" fmla="*/ 150 h 295"/>
                  <a:gd name="T2" fmla="*/ 30 w 317"/>
                  <a:gd name="T3" fmla="*/ 168 h 295"/>
                  <a:gd name="T4" fmla="*/ 30 w 317"/>
                  <a:gd name="T5" fmla="*/ 185 h 295"/>
                  <a:gd name="T6" fmla="*/ 27 w 317"/>
                  <a:gd name="T7" fmla="*/ 198 h 295"/>
                  <a:gd name="T8" fmla="*/ 27 w 317"/>
                  <a:gd name="T9" fmla="*/ 212 h 295"/>
                  <a:gd name="T10" fmla="*/ 23 w 317"/>
                  <a:gd name="T11" fmla="*/ 225 h 295"/>
                  <a:gd name="T12" fmla="*/ 20 w 317"/>
                  <a:gd name="T13" fmla="*/ 238 h 295"/>
                  <a:gd name="T14" fmla="*/ 17 w 317"/>
                  <a:gd name="T15" fmla="*/ 251 h 295"/>
                  <a:gd name="T16" fmla="*/ 13 w 317"/>
                  <a:gd name="T17" fmla="*/ 260 h 295"/>
                  <a:gd name="T18" fmla="*/ 6 w 317"/>
                  <a:gd name="T19" fmla="*/ 278 h 295"/>
                  <a:gd name="T20" fmla="*/ 0 w 317"/>
                  <a:gd name="T21" fmla="*/ 291 h 295"/>
                  <a:gd name="T22" fmla="*/ 3 w 317"/>
                  <a:gd name="T23" fmla="*/ 291 h 295"/>
                  <a:gd name="T24" fmla="*/ 17 w 317"/>
                  <a:gd name="T25" fmla="*/ 295 h 295"/>
                  <a:gd name="T26" fmla="*/ 34 w 317"/>
                  <a:gd name="T27" fmla="*/ 295 h 295"/>
                  <a:gd name="T28" fmla="*/ 58 w 317"/>
                  <a:gd name="T29" fmla="*/ 295 h 295"/>
                  <a:gd name="T30" fmla="*/ 82 w 317"/>
                  <a:gd name="T31" fmla="*/ 295 h 295"/>
                  <a:gd name="T32" fmla="*/ 109 w 317"/>
                  <a:gd name="T33" fmla="*/ 291 h 295"/>
                  <a:gd name="T34" fmla="*/ 136 w 317"/>
                  <a:gd name="T35" fmla="*/ 291 h 295"/>
                  <a:gd name="T36" fmla="*/ 157 w 317"/>
                  <a:gd name="T37" fmla="*/ 291 h 295"/>
                  <a:gd name="T38" fmla="*/ 177 w 317"/>
                  <a:gd name="T39" fmla="*/ 286 h 295"/>
                  <a:gd name="T40" fmla="*/ 191 w 317"/>
                  <a:gd name="T41" fmla="*/ 286 h 295"/>
                  <a:gd name="T42" fmla="*/ 211 w 317"/>
                  <a:gd name="T43" fmla="*/ 278 h 295"/>
                  <a:gd name="T44" fmla="*/ 232 w 317"/>
                  <a:gd name="T45" fmla="*/ 264 h 295"/>
                  <a:gd name="T46" fmla="*/ 249 w 317"/>
                  <a:gd name="T47" fmla="*/ 251 h 295"/>
                  <a:gd name="T48" fmla="*/ 266 w 317"/>
                  <a:gd name="T49" fmla="*/ 234 h 295"/>
                  <a:gd name="T50" fmla="*/ 280 w 317"/>
                  <a:gd name="T51" fmla="*/ 220 h 295"/>
                  <a:gd name="T52" fmla="*/ 290 w 317"/>
                  <a:gd name="T53" fmla="*/ 203 h 295"/>
                  <a:gd name="T54" fmla="*/ 300 w 317"/>
                  <a:gd name="T55" fmla="*/ 185 h 295"/>
                  <a:gd name="T56" fmla="*/ 307 w 317"/>
                  <a:gd name="T57" fmla="*/ 172 h 295"/>
                  <a:gd name="T58" fmla="*/ 314 w 317"/>
                  <a:gd name="T59" fmla="*/ 159 h 295"/>
                  <a:gd name="T60" fmla="*/ 317 w 317"/>
                  <a:gd name="T61" fmla="*/ 146 h 295"/>
                  <a:gd name="T62" fmla="*/ 314 w 317"/>
                  <a:gd name="T63" fmla="*/ 132 h 295"/>
                  <a:gd name="T64" fmla="*/ 307 w 317"/>
                  <a:gd name="T65" fmla="*/ 119 h 295"/>
                  <a:gd name="T66" fmla="*/ 300 w 317"/>
                  <a:gd name="T67" fmla="*/ 106 h 295"/>
                  <a:gd name="T68" fmla="*/ 290 w 317"/>
                  <a:gd name="T69" fmla="*/ 88 h 295"/>
                  <a:gd name="T70" fmla="*/ 280 w 317"/>
                  <a:gd name="T71" fmla="*/ 71 h 295"/>
                  <a:gd name="T72" fmla="*/ 266 w 317"/>
                  <a:gd name="T73" fmla="*/ 58 h 295"/>
                  <a:gd name="T74" fmla="*/ 249 w 317"/>
                  <a:gd name="T75" fmla="*/ 40 h 295"/>
                  <a:gd name="T76" fmla="*/ 232 w 317"/>
                  <a:gd name="T77" fmla="*/ 27 h 295"/>
                  <a:gd name="T78" fmla="*/ 211 w 317"/>
                  <a:gd name="T79" fmla="*/ 18 h 295"/>
                  <a:gd name="T80" fmla="*/ 191 w 317"/>
                  <a:gd name="T81" fmla="*/ 5 h 295"/>
                  <a:gd name="T82" fmla="*/ 177 w 317"/>
                  <a:gd name="T83" fmla="*/ 5 h 295"/>
                  <a:gd name="T84" fmla="*/ 157 w 317"/>
                  <a:gd name="T85" fmla="*/ 0 h 295"/>
                  <a:gd name="T86" fmla="*/ 136 w 317"/>
                  <a:gd name="T87" fmla="*/ 0 h 295"/>
                  <a:gd name="T88" fmla="*/ 109 w 317"/>
                  <a:gd name="T89" fmla="*/ 0 h 295"/>
                  <a:gd name="T90" fmla="*/ 82 w 317"/>
                  <a:gd name="T91" fmla="*/ 0 h 295"/>
                  <a:gd name="T92" fmla="*/ 58 w 317"/>
                  <a:gd name="T93" fmla="*/ 0 h 295"/>
                  <a:gd name="T94" fmla="*/ 34 w 317"/>
                  <a:gd name="T95" fmla="*/ 0 h 295"/>
                  <a:gd name="T96" fmla="*/ 17 w 317"/>
                  <a:gd name="T97" fmla="*/ 0 h 295"/>
                  <a:gd name="T98" fmla="*/ 3 w 317"/>
                  <a:gd name="T99" fmla="*/ 0 h 295"/>
                  <a:gd name="T100" fmla="*/ 0 w 317"/>
                  <a:gd name="T101" fmla="*/ 0 h 295"/>
                  <a:gd name="T102" fmla="*/ 6 w 317"/>
                  <a:gd name="T103" fmla="*/ 14 h 295"/>
                  <a:gd name="T104" fmla="*/ 13 w 317"/>
                  <a:gd name="T105" fmla="*/ 31 h 295"/>
                  <a:gd name="T106" fmla="*/ 17 w 317"/>
                  <a:gd name="T107" fmla="*/ 44 h 295"/>
                  <a:gd name="T108" fmla="*/ 20 w 317"/>
                  <a:gd name="T109" fmla="*/ 58 h 295"/>
                  <a:gd name="T110" fmla="*/ 23 w 317"/>
                  <a:gd name="T111" fmla="*/ 71 h 295"/>
                  <a:gd name="T112" fmla="*/ 27 w 317"/>
                  <a:gd name="T113" fmla="*/ 84 h 295"/>
                  <a:gd name="T114" fmla="*/ 27 w 317"/>
                  <a:gd name="T115" fmla="*/ 97 h 295"/>
                  <a:gd name="T116" fmla="*/ 30 w 317"/>
                  <a:gd name="T117" fmla="*/ 115 h 295"/>
                  <a:gd name="T118" fmla="*/ 30 w 317"/>
                  <a:gd name="T119" fmla="*/ 132 h 295"/>
                  <a:gd name="T120" fmla="*/ 30 w 317"/>
                  <a:gd name="T121" fmla="*/ 150 h 295"/>
                  <a:gd name="T122" fmla="*/ 30 w 317"/>
                  <a:gd name="T123" fmla="*/ 150 h 29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17"/>
                  <a:gd name="T187" fmla="*/ 0 h 295"/>
                  <a:gd name="T188" fmla="*/ 317 w 317"/>
                  <a:gd name="T189" fmla="*/ 295 h 295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17" h="295">
                    <a:moveTo>
                      <a:pt x="30" y="150"/>
                    </a:moveTo>
                    <a:lnTo>
                      <a:pt x="30" y="168"/>
                    </a:lnTo>
                    <a:lnTo>
                      <a:pt x="30" y="185"/>
                    </a:lnTo>
                    <a:lnTo>
                      <a:pt x="27" y="198"/>
                    </a:lnTo>
                    <a:lnTo>
                      <a:pt x="27" y="212"/>
                    </a:lnTo>
                    <a:lnTo>
                      <a:pt x="23" y="225"/>
                    </a:lnTo>
                    <a:lnTo>
                      <a:pt x="20" y="238"/>
                    </a:lnTo>
                    <a:lnTo>
                      <a:pt x="17" y="251"/>
                    </a:lnTo>
                    <a:lnTo>
                      <a:pt x="13" y="260"/>
                    </a:lnTo>
                    <a:lnTo>
                      <a:pt x="6" y="278"/>
                    </a:lnTo>
                    <a:lnTo>
                      <a:pt x="0" y="291"/>
                    </a:lnTo>
                    <a:lnTo>
                      <a:pt x="3" y="291"/>
                    </a:lnTo>
                    <a:lnTo>
                      <a:pt x="17" y="295"/>
                    </a:lnTo>
                    <a:lnTo>
                      <a:pt x="34" y="295"/>
                    </a:lnTo>
                    <a:lnTo>
                      <a:pt x="58" y="295"/>
                    </a:lnTo>
                    <a:lnTo>
                      <a:pt x="82" y="295"/>
                    </a:lnTo>
                    <a:lnTo>
                      <a:pt x="109" y="291"/>
                    </a:lnTo>
                    <a:lnTo>
                      <a:pt x="136" y="291"/>
                    </a:lnTo>
                    <a:lnTo>
                      <a:pt x="157" y="291"/>
                    </a:lnTo>
                    <a:lnTo>
                      <a:pt x="177" y="286"/>
                    </a:lnTo>
                    <a:lnTo>
                      <a:pt x="191" y="286"/>
                    </a:lnTo>
                    <a:lnTo>
                      <a:pt x="211" y="278"/>
                    </a:lnTo>
                    <a:lnTo>
                      <a:pt x="232" y="264"/>
                    </a:lnTo>
                    <a:lnTo>
                      <a:pt x="249" y="251"/>
                    </a:lnTo>
                    <a:lnTo>
                      <a:pt x="266" y="234"/>
                    </a:lnTo>
                    <a:lnTo>
                      <a:pt x="280" y="220"/>
                    </a:lnTo>
                    <a:lnTo>
                      <a:pt x="290" y="203"/>
                    </a:lnTo>
                    <a:lnTo>
                      <a:pt x="300" y="185"/>
                    </a:lnTo>
                    <a:lnTo>
                      <a:pt x="307" y="172"/>
                    </a:lnTo>
                    <a:lnTo>
                      <a:pt x="314" y="159"/>
                    </a:lnTo>
                    <a:lnTo>
                      <a:pt x="317" y="146"/>
                    </a:lnTo>
                    <a:lnTo>
                      <a:pt x="314" y="132"/>
                    </a:lnTo>
                    <a:lnTo>
                      <a:pt x="307" y="119"/>
                    </a:lnTo>
                    <a:lnTo>
                      <a:pt x="300" y="106"/>
                    </a:lnTo>
                    <a:lnTo>
                      <a:pt x="290" y="88"/>
                    </a:lnTo>
                    <a:lnTo>
                      <a:pt x="280" y="71"/>
                    </a:lnTo>
                    <a:lnTo>
                      <a:pt x="266" y="58"/>
                    </a:lnTo>
                    <a:lnTo>
                      <a:pt x="249" y="40"/>
                    </a:lnTo>
                    <a:lnTo>
                      <a:pt x="232" y="27"/>
                    </a:lnTo>
                    <a:lnTo>
                      <a:pt x="211" y="18"/>
                    </a:lnTo>
                    <a:lnTo>
                      <a:pt x="191" y="5"/>
                    </a:lnTo>
                    <a:lnTo>
                      <a:pt x="177" y="5"/>
                    </a:lnTo>
                    <a:lnTo>
                      <a:pt x="157" y="0"/>
                    </a:lnTo>
                    <a:lnTo>
                      <a:pt x="136" y="0"/>
                    </a:lnTo>
                    <a:lnTo>
                      <a:pt x="109" y="0"/>
                    </a:lnTo>
                    <a:lnTo>
                      <a:pt x="82" y="0"/>
                    </a:lnTo>
                    <a:lnTo>
                      <a:pt x="58" y="0"/>
                    </a:lnTo>
                    <a:lnTo>
                      <a:pt x="34" y="0"/>
                    </a:lnTo>
                    <a:lnTo>
                      <a:pt x="17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6" y="14"/>
                    </a:lnTo>
                    <a:lnTo>
                      <a:pt x="13" y="31"/>
                    </a:lnTo>
                    <a:lnTo>
                      <a:pt x="17" y="44"/>
                    </a:lnTo>
                    <a:lnTo>
                      <a:pt x="20" y="58"/>
                    </a:lnTo>
                    <a:lnTo>
                      <a:pt x="23" y="71"/>
                    </a:lnTo>
                    <a:lnTo>
                      <a:pt x="27" y="84"/>
                    </a:lnTo>
                    <a:lnTo>
                      <a:pt x="27" y="97"/>
                    </a:lnTo>
                    <a:lnTo>
                      <a:pt x="30" y="115"/>
                    </a:lnTo>
                    <a:lnTo>
                      <a:pt x="30" y="132"/>
                    </a:lnTo>
                    <a:lnTo>
                      <a:pt x="30" y="15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Line 186"/>
              <p:cNvSpPr>
                <a:spLocks noChangeShapeType="1"/>
              </p:cNvSpPr>
              <p:nvPr/>
            </p:nvSpPr>
            <p:spPr bwMode="auto">
              <a:xfrm flipH="1">
                <a:off x="3142" y="3044"/>
                <a:ext cx="731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Freeform 187"/>
              <p:cNvSpPr>
                <a:spLocks/>
              </p:cNvSpPr>
              <p:nvPr/>
            </p:nvSpPr>
            <p:spPr bwMode="auto">
              <a:xfrm>
                <a:off x="2305" y="3369"/>
                <a:ext cx="277" cy="295"/>
              </a:xfrm>
              <a:custGeom>
                <a:avLst/>
                <a:gdLst>
                  <a:gd name="T0" fmla="*/ 164 w 277"/>
                  <a:gd name="T1" fmla="*/ 290 h 295"/>
                  <a:gd name="T2" fmla="*/ 185 w 277"/>
                  <a:gd name="T3" fmla="*/ 290 h 295"/>
                  <a:gd name="T4" fmla="*/ 202 w 277"/>
                  <a:gd name="T5" fmla="*/ 286 h 295"/>
                  <a:gd name="T6" fmla="*/ 215 w 277"/>
                  <a:gd name="T7" fmla="*/ 277 h 295"/>
                  <a:gd name="T8" fmla="*/ 233 w 277"/>
                  <a:gd name="T9" fmla="*/ 264 h 295"/>
                  <a:gd name="T10" fmla="*/ 243 w 277"/>
                  <a:gd name="T11" fmla="*/ 251 h 295"/>
                  <a:gd name="T12" fmla="*/ 256 w 277"/>
                  <a:gd name="T13" fmla="*/ 233 h 295"/>
                  <a:gd name="T14" fmla="*/ 263 w 277"/>
                  <a:gd name="T15" fmla="*/ 216 h 295"/>
                  <a:gd name="T16" fmla="*/ 270 w 277"/>
                  <a:gd name="T17" fmla="*/ 194 h 295"/>
                  <a:gd name="T18" fmla="*/ 277 w 277"/>
                  <a:gd name="T19" fmla="*/ 172 h 295"/>
                  <a:gd name="T20" fmla="*/ 277 w 277"/>
                  <a:gd name="T21" fmla="*/ 145 h 295"/>
                  <a:gd name="T22" fmla="*/ 277 w 277"/>
                  <a:gd name="T23" fmla="*/ 123 h 295"/>
                  <a:gd name="T24" fmla="*/ 270 w 277"/>
                  <a:gd name="T25" fmla="*/ 101 h 295"/>
                  <a:gd name="T26" fmla="*/ 263 w 277"/>
                  <a:gd name="T27" fmla="*/ 79 h 295"/>
                  <a:gd name="T28" fmla="*/ 256 w 277"/>
                  <a:gd name="T29" fmla="*/ 57 h 295"/>
                  <a:gd name="T30" fmla="*/ 243 w 277"/>
                  <a:gd name="T31" fmla="*/ 40 h 295"/>
                  <a:gd name="T32" fmla="*/ 233 w 277"/>
                  <a:gd name="T33" fmla="*/ 26 h 295"/>
                  <a:gd name="T34" fmla="*/ 215 w 277"/>
                  <a:gd name="T35" fmla="*/ 13 h 295"/>
                  <a:gd name="T36" fmla="*/ 202 w 277"/>
                  <a:gd name="T37" fmla="*/ 4 h 295"/>
                  <a:gd name="T38" fmla="*/ 185 w 277"/>
                  <a:gd name="T39" fmla="*/ 0 h 295"/>
                  <a:gd name="T40" fmla="*/ 164 w 277"/>
                  <a:gd name="T41" fmla="*/ 0 h 295"/>
                  <a:gd name="T42" fmla="*/ 0 w 277"/>
                  <a:gd name="T43" fmla="*/ 0 h 295"/>
                  <a:gd name="T44" fmla="*/ 0 w 277"/>
                  <a:gd name="T45" fmla="*/ 295 h 295"/>
                  <a:gd name="T46" fmla="*/ 164 w 277"/>
                  <a:gd name="T47" fmla="*/ 295 h 295"/>
                  <a:gd name="T48" fmla="*/ 164 w 277"/>
                  <a:gd name="T49" fmla="*/ 295 h 29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77"/>
                  <a:gd name="T76" fmla="*/ 0 h 295"/>
                  <a:gd name="T77" fmla="*/ 277 w 277"/>
                  <a:gd name="T78" fmla="*/ 295 h 295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77" h="295">
                    <a:moveTo>
                      <a:pt x="164" y="290"/>
                    </a:moveTo>
                    <a:lnTo>
                      <a:pt x="185" y="290"/>
                    </a:lnTo>
                    <a:lnTo>
                      <a:pt x="202" y="286"/>
                    </a:lnTo>
                    <a:lnTo>
                      <a:pt x="215" y="277"/>
                    </a:lnTo>
                    <a:lnTo>
                      <a:pt x="233" y="264"/>
                    </a:lnTo>
                    <a:lnTo>
                      <a:pt x="243" y="251"/>
                    </a:lnTo>
                    <a:lnTo>
                      <a:pt x="256" y="233"/>
                    </a:lnTo>
                    <a:lnTo>
                      <a:pt x="263" y="216"/>
                    </a:lnTo>
                    <a:lnTo>
                      <a:pt x="270" y="194"/>
                    </a:lnTo>
                    <a:lnTo>
                      <a:pt x="277" y="172"/>
                    </a:lnTo>
                    <a:lnTo>
                      <a:pt x="277" y="145"/>
                    </a:lnTo>
                    <a:lnTo>
                      <a:pt x="277" y="123"/>
                    </a:lnTo>
                    <a:lnTo>
                      <a:pt x="270" y="101"/>
                    </a:lnTo>
                    <a:lnTo>
                      <a:pt x="263" y="79"/>
                    </a:lnTo>
                    <a:lnTo>
                      <a:pt x="256" y="57"/>
                    </a:lnTo>
                    <a:lnTo>
                      <a:pt x="243" y="40"/>
                    </a:lnTo>
                    <a:lnTo>
                      <a:pt x="233" y="26"/>
                    </a:lnTo>
                    <a:lnTo>
                      <a:pt x="215" y="13"/>
                    </a:lnTo>
                    <a:lnTo>
                      <a:pt x="202" y="4"/>
                    </a:lnTo>
                    <a:lnTo>
                      <a:pt x="185" y="0"/>
                    </a:lnTo>
                    <a:lnTo>
                      <a:pt x="164" y="0"/>
                    </a:lnTo>
                    <a:lnTo>
                      <a:pt x="0" y="0"/>
                    </a:lnTo>
                    <a:lnTo>
                      <a:pt x="0" y="295"/>
                    </a:lnTo>
                    <a:lnTo>
                      <a:pt x="164" y="29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Freeform 188"/>
              <p:cNvSpPr>
                <a:spLocks/>
              </p:cNvSpPr>
              <p:nvPr/>
            </p:nvSpPr>
            <p:spPr bwMode="auto">
              <a:xfrm>
                <a:off x="1779" y="1557"/>
                <a:ext cx="526" cy="1865"/>
              </a:xfrm>
              <a:custGeom>
                <a:avLst/>
                <a:gdLst>
                  <a:gd name="T0" fmla="*/ 526 w 526"/>
                  <a:gd name="T1" fmla="*/ 1860 h 1865"/>
                  <a:gd name="T2" fmla="*/ 393 w 526"/>
                  <a:gd name="T3" fmla="*/ 1865 h 1865"/>
                  <a:gd name="T4" fmla="*/ 393 w 526"/>
                  <a:gd name="T5" fmla="*/ 506 h 1865"/>
                  <a:gd name="T6" fmla="*/ 0 w 526"/>
                  <a:gd name="T7" fmla="*/ 506 h 1865"/>
                  <a:gd name="T8" fmla="*/ 0 w 526"/>
                  <a:gd name="T9" fmla="*/ 0 h 18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6"/>
                  <a:gd name="T16" fmla="*/ 0 h 1865"/>
                  <a:gd name="T17" fmla="*/ 526 w 526"/>
                  <a:gd name="T18" fmla="*/ 1865 h 18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6" h="1865">
                    <a:moveTo>
                      <a:pt x="526" y="1860"/>
                    </a:moveTo>
                    <a:lnTo>
                      <a:pt x="393" y="1865"/>
                    </a:lnTo>
                    <a:lnTo>
                      <a:pt x="393" y="506"/>
                    </a:lnTo>
                    <a:lnTo>
                      <a:pt x="0" y="506"/>
                    </a:lnTo>
                    <a:lnTo>
                      <a:pt x="0" y="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Line 189"/>
              <p:cNvSpPr>
                <a:spLocks noChangeShapeType="1"/>
              </p:cNvSpPr>
              <p:nvPr/>
            </p:nvSpPr>
            <p:spPr bwMode="auto">
              <a:xfrm flipV="1">
                <a:off x="1772" y="1217"/>
                <a:ext cx="0" cy="2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Line 190"/>
              <p:cNvSpPr>
                <a:spLocks noChangeShapeType="1"/>
              </p:cNvSpPr>
              <p:nvPr/>
            </p:nvSpPr>
            <p:spPr bwMode="auto">
              <a:xfrm flipH="1">
                <a:off x="2042" y="3607"/>
                <a:ext cx="263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Freeform 191"/>
              <p:cNvSpPr>
                <a:spLocks/>
              </p:cNvSpPr>
              <p:nvPr/>
            </p:nvSpPr>
            <p:spPr bwMode="auto">
              <a:xfrm>
                <a:off x="1721" y="3461"/>
                <a:ext cx="321" cy="295"/>
              </a:xfrm>
              <a:custGeom>
                <a:avLst/>
                <a:gdLst>
                  <a:gd name="T0" fmla="*/ 31 w 321"/>
                  <a:gd name="T1" fmla="*/ 150 h 295"/>
                  <a:gd name="T2" fmla="*/ 31 w 321"/>
                  <a:gd name="T3" fmla="*/ 172 h 295"/>
                  <a:gd name="T4" fmla="*/ 31 w 321"/>
                  <a:gd name="T5" fmla="*/ 185 h 295"/>
                  <a:gd name="T6" fmla="*/ 31 w 321"/>
                  <a:gd name="T7" fmla="*/ 203 h 295"/>
                  <a:gd name="T8" fmla="*/ 27 w 321"/>
                  <a:gd name="T9" fmla="*/ 216 h 295"/>
                  <a:gd name="T10" fmla="*/ 27 w 321"/>
                  <a:gd name="T11" fmla="*/ 225 h 295"/>
                  <a:gd name="T12" fmla="*/ 24 w 321"/>
                  <a:gd name="T13" fmla="*/ 238 h 295"/>
                  <a:gd name="T14" fmla="*/ 20 w 321"/>
                  <a:gd name="T15" fmla="*/ 251 h 295"/>
                  <a:gd name="T16" fmla="*/ 14 w 321"/>
                  <a:gd name="T17" fmla="*/ 264 h 295"/>
                  <a:gd name="T18" fmla="*/ 10 w 321"/>
                  <a:gd name="T19" fmla="*/ 277 h 295"/>
                  <a:gd name="T20" fmla="*/ 0 w 321"/>
                  <a:gd name="T21" fmla="*/ 295 h 295"/>
                  <a:gd name="T22" fmla="*/ 7 w 321"/>
                  <a:gd name="T23" fmla="*/ 295 h 295"/>
                  <a:gd name="T24" fmla="*/ 17 w 321"/>
                  <a:gd name="T25" fmla="*/ 295 h 295"/>
                  <a:gd name="T26" fmla="*/ 38 w 321"/>
                  <a:gd name="T27" fmla="*/ 295 h 295"/>
                  <a:gd name="T28" fmla="*/ 58 w 321"/>
                  <a:gd name="T29" fmla="*/ 295 h 295"/>
                  <a:gd name="T30" fmla="*/ 85 w 321"/>
                  <a:gd name="T31" fmla="*/ 295 h 295"/>
                  <a:gd name="T32" fmla="*/ 109 w 321"/>
                  <a:gd name="T33" fmla="*/ 295 h 295"/>
                  <a:gd name="T34" fmla="*/ 137 w 321"/>
                  <a:gd name="T35" fmla="*/ 291 h 295"/>
                  <a:gd name="T36" fmla="*/ 161 w 321"/>
                  <a:gd name="T37" fmla="*/ 291 h 295"/>
                  <a:gd name="T38" fmla="*/ 178 w 321"/>
                  <a:gd name="T39" fmla="*/ 291 h 295"/>
                  <a:gd name="T40" fmla="*/ 191 w 321"/>
                  <a:gd name="T41" fmla="*/ 286 h 295"/>
                  <a:gd name="T42" fmla="*/ 215 w 321"/>
                  <a:gd name="T43" fmla="*/ 277 h 295"/>
                  <a:gd name="T44" fmla="*/ 236 w 321"/>
                  <a:gd name="T45" fmla="*/ 264 h 295"/>
                  <a:gd name="T46" fmla="*/ 253 w 321"/>
                  <a:gd name="T47" fmla="*/ 251 h 295"/>
                  <a:gd name="T48" fmla="*/ 266 w 321"/>
                  <a:gd name="T49" fmla="*/ 238 h 295"/>
                  <a:gd name="T50" fmla="*/ 280 w 321"/>
                  <a:gd name="T51" fmla="*/ 220 h 295"/>
                  <a:gd name="T52" fmla="*/ 294 w 321"/>
                  <a:gd name="T53" fmla="*/ 203 h 295"/>
                  <a:gd name="T54" fmla="*/ 304 w 321"/>
                  <a:gd name="T55" fmla="*/ 190 h 295"/>
                  <a:gd name="T56" fmla="*/ 311 w 321"/>
                  <a:gd name="T57" fmla="*/ 172 h 295"/>
                  <a:gd name="T58" fmla="*/ 318 w 321"/>
                  <a:gd name="T59" fmla="*/ 159 h 295"/>
                  <a:gd name="T60" fmla="*/ 321 w 321"/>
                  <a:gd name="T61" fmla="*/ 146 h 295"/>
                  <a:gd name="T62" fmla="*/ 318 w 321"/>
                  <a:gd name="T63" fmla="*/ 137 h 295"/>
                  <a:gd name="T64" fmla="*/ 311 w 321"/>
                  <a:gd name="T65" fmla="*/ 119 h 295"/>
                  <a:gd name="T66" fmla="*/ 304 w 321"/>
                  <a:gd name="T67" fmla="*/ 106 h 295"/>
                  <a:gd name="T68" fmla="*/ 294 w 321"/>
                  <a:gd name="T69" fmla="*/ 88 h 295"/>
                  <a:gd name="T70" fmla="*/ 280 w 321"/>
                  <a:gd name="T71" fmla="*/ 75 h 295"/>
                  <a:gd name="T72" fmla="*/ 266 w 321"/>
                  <a:gd name="T73" fmla="*/ 58 h 295"/>
                  <a:gd name="T74" fmla="*/ 253 w 321"/>
                  <a:gd name="T75" fmla="*/ 44 h 295"/>
                  <a:gd name="T76" fmla="*/ 236 w 321"/>
                  <a:gd name="T77" fmla="*/ 31 h 295"/>
                  <a:gd name="T78" fmla="*/ 215 w 321"/>
                  <a:gd name="T79" fmla="*/ 18 h 295"/>
                  <a:gd name="T80" fmla="*/ 191 w 321"/>
                  <a:gd name="T81" fmla="*/ 9 h 295"/>
                  <a:gd name="T82" fmla="*/ 178 w 321"/>
                  <a:gd name="T83" fmla="*/ 5 h 295"/>
                  <a:gd name="T84" fmla="*/ 161 w 321"/>
                  <a:gd name="T85" fmla="*/ 0 h 295"/>
                  <a:gd name="T86" fmla="*/ 137 w 321"/>
                  <a:gd name="T87" fmla="*/ 0 h 295"/>
                  <a:gd name="T88" fmla="*/ 109 w 321"/>
                  <a:gd name="T89" fmla="*/ 0 h 295"/>
                  <a:gd name="T90" fmla="*/ 85 w 321"/>
                  <a:gd name="T91" fmla="*/ 0 h 295"/>
                  <a:gd name="T92" fmla="*/ 58 w 321"/>
                  <a:gd name="T93" fmla="*/ 0 h 295"/>
                  <a:gd name="T94" fmla="*/ 38 w 321"/>
                  <a:gd name="T95" fmla="*/ 0 h 295"/>
                  <a:gd name="T96" fmla="*/ 17 w 321"/>
                  <a:gd name="T97" fmla="*/ 0 h 295"/>
                  <a:gd name="T98" fmla="*/ 7 w 321"/>
                  <a:gd name="T99" fmla="*/ 0 h 295"/>
                  <a:gd name="T100" fmla="*/ 0 w 321"/>
                  <a:gd name="T101" fmla="*/ 0 h 295"/>
                  <a:gd name="T102" fmla="*/ 10 w 321"/>
                  <a:gd name="T103" fmla="*/ 18 h 295"/>
                  <a:gd name="T104" fmla="*/ 14 w 321"/>
                  <a:gd name="T105" fmla="*/ 31 h 295"/>
                  <a:gd name="T106" fmla="*/ 20 w 321"/>
                  <a:gd name="T107" fmla="*/ 44 h 295"/>
                  <a:gd name="T108" fmla="*/ 24 w 321"/>
                  <a:gd name="T109" fmla="*/ 58 h 295"/>
                  <a:gd name="T110" fmla="*/ 27 w 321"/>
                  <a:gd name="T111" fmla="*/ 71 h 295"/>
                  <a:gd name="T112" fmla="*/ 27 w 321"/>
                  <a:gd name="T113" fmla="*/ 84 h 295"/>
                  <a:gd name="T114" fmla="*/ 31 w 321"/>
                  <a:gd name="T115" fmla="*/ 97 h 295"/>
                  <a:gd name="T116" fmla="*/ 31 w 321"/>
                  <a:gd name="T117" fmla="*/ 115 h 295"/>
                  <a:gd name="T118" fmla="*/ 31 w 321"/>
                  <a:gd name="T119" fmla="*/ 132 h 295"/>
                  <a:gd name="T120" fmla="*/ 31 w 321"/>
                  <a:gd name="T121" fmla="*/ 150 h 295"/>
                  <a:gd name="T122" fmla="*/ 31 w 321"/>
                  <a:gd name="T123" fmla="*/ 150 h 29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21"/>
                  <a:gd name="T187" fmla="*/ 0 h 295"/>
                  <a:gd name="T188" fmla="*/ 321 w 321"/>
                  <a:gd name="T189" fmla="*/ 295 h 295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21" h="295">
                    <a:moveTo>
                      <a:pt x="31" y="150"/>
                    </a:moveTo>
                    <a:lnTo>
                      <a:pt x="31" y="172"/>
                    </a:lnTo>
                    <a:lnTo>
                      <a:pt x="31" y="185"/>
                    </a:lnTo>
                    <a:lnTo>
                      <a:pt x="31" y="203"/>
                    </a:lnTo>
                    <a:lnTo>
                      <a:pt x="27" y="216"/>
                    </a:lnTo>
                    <a:lnTo>
                      <a:pt x="27" y="225"/>
                    </a:lnTo>
                    <a:lnTo>
                      <a:pt x="24" y="238"/>
                    </a:lnTo>
                    <a:lnTo>
                      <a:pt x="20" y="251"/>
                    </a:lnTo>
                    <a:lnTo>
                      <a:pt x="14" y="264"/>
                    </a:lnTo>
                    <a:lnTo>
                      <a:pt x="10" y="277"/>
                    </a:lnTo>
                    <a:lnTo>
                      <a:pt x="0" y="295"/>
                    </a:lnTo>
                    <a:lnTo>
                      <a:pt x="7" y="295"/>
                    </a:lnTo>
                    <a:lnTo>
                      <a:pt x="17" y="295"/>
                    </a:lnTo>
                    <a:lnTo>
                      <a:pt x="38" y="295"/>
                    </a:lnTo>
                    <a:lnTo>
                      <a:pt x="58" y="295"/>
                    </a:lnTo>
                    <a:lnTo>
                      <a:pt x="85" y="295"/>
                    </a:lnTo>
                    <a:lnTo>
                      <a:pt x="109" y="295"/>
                    </a:lnTo>
                    <a:lnTo>
                      <a:pt x="137" y="291"/>
                    </a:lnTo>
                    <a:lnTo>
                      <a:pt x="161" y="291"/>
                    </a:lnTo>
                    <a:lnTo>
                      <a:pt x="178" y="291"/>
                    </a:lnTo>
                    <a:lnTo>
                      <a:pt x="191" y="286"/>
                    </a:lnTo>
                    <a:lnTo>
                      <a:pt x="215" y="277"/>
                    </a:lnTo>
                    <a:lnTo>
                      <a:pt x="236" y="264"/>
                    </a:lnTo>
                    <a:lnTo>
                      <a:pt x="253" y="251"/>
                    </a:lnTo>
                    <a:lnTo>
                      <a:pt x="266" y="238"/>
                    </a:lnTo>
                    <a:lnTo>
                      <a:pt x="280" y="220"/>
                    </a:lnTo>
                    <a:lnTo>
                      <a:pt x="294" y="203"/>
                    </a:lnTo>
                    <a:lnTo>
                      <a:pt x="304" y="190"/>
                    </a:lnTo>
                    <a:lnTo>
                      <a:pt x="311" y="172"/>
                    </a:lnTo>
                    <a:lnTo>
                      <a:pt x="318" y="159"/>
                    </a:lnTo>
                    <a:lnTo>
                      <a:pt x="321" y="146"/>
                    </a:lnTo>
                    <a:lnTo>
                      <a:pt x="318" y="137"/>
                    </a:lnTo>
                    <a:lnTo>
                      <a:pt x="311" y="119"/>
                    </a:lnTo>
                    <a:lnTo>
                      <a:pt x="304" y="106"/>
                    </a:lnTo>
                    <a:lnTo>
                      <a:pt x="294" y="88"/>
                    </a:lnTo>
                    <a:lnTo>
                      <a:pt x="280" y="75"/>
                    </a:lnTo>
                    <a:lnTo>
                      <a:pt x="266" y="58"/>
                    </a:lnTo>
                    <a:lnTo>
                      <a:pt x="253" y="44"/>
                    </a:lnTo>
                    <a:lnTo>
                      <a:pt x="236" y="31"/>
                    </a:lnTo>
                    <a:lnTo>
                      <a:pt x="215" y="18"/>
                    </a:lnTo>
                    <a:lnTo>
                      <a:pt x="191" y="9"/>
                    </a:lnTo>
                    <a:lnTo>
                      <a:pt x="178" y="5"/>
                    </a:lnTo>
                    <a:lnTo>
                      <a:pt x="161" y="0"/>
                    </a:lnTo>
                    <a:lnTo>
                      <a:pt x="137" y="0"/>
                    </a:lnTo>
                    <a:lnTo>
                      <a:pt x="109" y="0"/>
                    </a:lnTo>
                    <a:lnTo>
                      <a:pt x="85" y="0"/>
                    </a:lnTo>
                    <a:lnTo>
                      <a:pt x="58" y="0"/>
                    </a:lnTo>
                    <a:lnTo>
                      <a:pt x="38" y="0"/>
                    </a:lnTo>
                    <a:lnTo>
                      <a:pt x="1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10" y="18"/>
                    </a:lnTo>
                    <a:lnTo>
                      <a:pt x="14" y="31"/>
                    </a:lnTo>
                    <a:lnTo>
                      <a:pt x="20" y="44"/>
                    </a:lnTo>
                    <a:lnTo>
                      <a:pt x="24" y="58"/>
                    </a:lnTo>
                    <a:lnTo>
                      <a:pt x="27" y="71"/>
                    </a:lnTo>
                    <a:lnTo>
                      <a:pt x="27" y="84"/>
                    </a:lnTo>
                    <a:lnTo>
                      <a:pt x="31" y="97"/>
                    </a:lnTo>
                    <a:lnTo>
                      <a:pt x="31" y="115"/>
                    </a:lnTo>
                    <a:lnTo>
                      <a:pt x="31" y="132"/>
                    </a:lnTo>
                    <a:lnTo>
                      <a:pt x="31" y="15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Freeform 192"/>
              <p:cNvSpPr>
                <a:spLocks/>
              </p:cNvSpPr>
              <p:nvPr/>
            </p:nvSpPr>
            <p:spPr bwMode="auto">
              <a:xfrm>
                <a:off x="1280" y="2674"/>
                <a:ext cx="465" cy="1029"/>
              </a:xfrm>
              <a:custGeom>
                <a:avLst/>
                <a:gdLst>
                  <a:gd name="T0" fmla="*/ 461 w 465"/>
                  <a:gd name="T1" fmla="*/ 840 h 1029"/>
                  <a:gd name="T2" fmla="*/ 332 w 465"/>
                  <a:gd name="T3" fmla="*/ 840 h 1029"/>
                  <a:gd name="T4" fmla="*/ 332 w 465"/>
                  <a:gd name="T5" fmla="*/ 0 h 1029"/>
                  <a:gd name="T6" fmla="*/ 0 w 465"/>
                  <a:gd name="T7" fmla="*/ 0 h 1029"/>
                  <a:gd name="T8" fmla="*/ 0 w 465"/>
                  <a:gd name="T9" fmla="*/ 1029 h 1029"/>
                  <a:gd name="T10" fmla="*/ 465 w 465"/>
                  <a:gd name="T11" fmla="*/ 1029 h 10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5"/>
                  <a:gd name="T19" fmla="*/ 0 h 1029"/>
                  <a:gd name="T20" fmla="*/ 465 w 465"/>
                  <a:gd name="T21" fmla="*/ 1029 h 102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5" h="1029">
                    <a:moveTo>
                      <a:pt x="461" y="840"/>
                    </a:moveTo>
                    <a:lnTo>
                      <a:pt x="332" y="840"/>
                    </a:lnTo>
                    <a:lnTo>
                      <a:pt x="332" y="0"/>
                    </a:lnTo>
                    <a:lnTo>
                      <a:pt x="0" y="0"/>
                    </a:lnTo>
                    <a:lnTo>
                      <a:pt x="0" y="1029"/>
                    </a:lnTo>
                    <a:lnTo>
                      <a:pt x="465" y="1029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193"/>
              <p:cNvSpPr>
                <a:spLocks/>
              </p:cNvSpPr>
              <p:nvPr/>
            </p:nvSpPr>
            <p:spPr bwMode="auto">
              <a:xfrm>
                <a:off x="2790" y="2925"/>
                <a:ext cx="41" cy="53"/>
              </a:xfrm>
              <a:custGeom>
                <a:avLst/>
                <a:gdLst>
                  <a:gd name="T0" fmla="*/ 21 w 41"/>
                  <a:gd name="T1" fmla="*/ 48 h 53"/>
                  <a:gd name="T2" fmla="*/ 24 w 41"/>
                  <a:gd name="T3" fmla="*/ 53 h 53"/>
                  <a:gd name="T4" fmla="*/ 28 w 41"/>
                  <a:gd name="T5" fmla="*/ 48 h 53"/>
                  <a:gd name="T6" fmla="*/ 31 w 41"/>
                  <a:gd name="T7" fmla="*/ 48 h 53"/>
                  <a:gd name="T8" fmla="*/ 35 w 41"/>
                  <a:gd name="T9" fmla="*/ 48 h 53"/>
                  <a:gd name="T10" fmla="*/ 38 w 41"/>
                  <a:gd name="T11" fmla="*/ 44 h 53"/>
                  <a:gd name="T12" fmla="*/ 38 w 41"/>
                  <a:gd name="T13" fmla="*/ 39 h 53"/>
                  <a:gd name="T14" fmla="*/ 41 w 41"/>
                  <a:gd name="T15" fmla="*/ 35 h 53"/>
                  <a:gd name="T16" fmla="*/ 41 w 41"/>
                  <a:gd name="T17" fmla="*/ 35 h 53"/>
                  <a:gd name="T18" fmla="*/ 41 w 41"/>
                  <a:gd name="T19" fmla="*/ 31 h 53"/>
                  <a:gd name="T20" fmla="*/ 41 w 41"/>
                  <a:gd name="T21" fmla="*/ 26 h 53"/>
                  <a:gd name="T22" fmla="*/ 41 w 41"/>
                  <a:gd name="T23" fmla="*/ 22 h 53"/>
                  <a:gd name="T24" fmla="*/ 41 w 41"/>
                  <a:gd name="T25" fmla="*/ 17 h 53"/>
                  <a:gd name="T26" fmla="*/ 41 w 41"/>
                  <a:gd name="T27" fmla="*/ 13 h 53"/>
                  <a:gd name="T28" fmla="*/ 38 w 41"/>
                  <a:gd name="T29" fmla="*/ 9 h 53"/>
                  <a:gd name="T30" fmla="*/ 38 w 41"/>
                  <a:gd name="T31" fmla="*/ 4 h 53"/>
                  <a:gd name="T32" fmla="*/ 35 w 41"/>
                  <a:gd name="T33" fmla="*/ 4 h 53"/>
                  <a:gd name="T34" fmla="*/ 31 w 41"/>
                  <a:gd name="T35" fmla="*/ 0 h 53"/>
                  <a:gd name="T36" fmla="*/ 28 w 41"/>
                  <a:gd name="T37" fmla="*/ 0 h 53"/>
                  <a:gd name="T38" fmla="*/ 24 w 41"/>
                  <a:gd name="T39" fmla="*/ 0 h 53"/>
                  <a:gd name="T40" fmla="*/ 21 w 41"/>
                  <a:gd name="T41" fmla="*/ 0 h 53"/>
                  <a:gd name="T42" fmla="*/ 17 w 41"/>
                  <a:gd name="T43" fmla="*/ 0 h 53"/>
                  <a:gd name="T44" fmla="*/ 14 w 41"/>
                  <a:gd name="T45" fmla="*/ 0 h 53"/>
                  <a:gd name="T46" fmla="*/ 14 w 41"/>
                  <a:gd name="T47" fmla="*/ 0 h 53"/>
                  <a:gd name="T48" fmla="*/ 11 w 41"/>
                  <a:gd name="T49" fmla="*/ 4 h 53"/>
                  <a:gd name="T50" fmla="*/ 7 w 41"/>
                  <a:gd name="T51" fmla="*/ 4 h 53"/>
                  <a:gd name="T52" fmla="*/ 7 w 41"/>
                  <a:gd name="T53" fmla="*/ 9 h 53"/>
                  <a:gd name="T54" fmla="*/ 4 w 41"/>
                  <a:gd name="T55" fmla="*/ 13 h 53"/>
                  <a:gd name="T56" fmla="*/ 4 w 41"/>
                  <a:gd name="T57" fmla="*/ 17 h 53"/>
                  <a:gd name="T58" fmla="*/ 0 w 41"/>
                  <a:gd name="T59" fmla="*/ 22 h 53"/>
                  <a:gd name="T60" fmla="*/ 0 w 41"/>
                  <a:gd name="T61" fmla="*/ 26 h 53"/>
                  <a:gd name="T62" fmla="*/ 0 w 41"/>
                  <a:gd name="T63" fmla="*/ 31 h 53"/>
                  <a:gd name="T64" fmla="*/ 4 w 41"/>
                  <a:gd name="T65" fmla="*/ 35 h 53"/>
                  <a:gd name="T66" fmla="*/ 4 w 41"/>
                  <a:gd name="T67" fmla="*/ 35 h 53"/>
                  <a:gd name="T68" fmla="*/ 7 w 41"/>
                  <a:gd name="T69" fmla="*/ 39 h 53"/>
                  <a:gd name="T70" fmla="*/ 7 w 41"/>
                  <a:gd name="T71" fmla="*/ 44 h 53"/>
                  <a:gd name="T72" fmla="*/ 11 w 41"/>
                  <a:gd name="T73" fmla="*/ 48 h 53"/>
                  <a:gd name="T74" fmla="*/ 14 w 41"/>
                  <a:gd name="T75" fmla="*/ 48 h 53"/>
                  <a:gd name="T76" fmla="*/ 14 w 41"/>
                  <a:gd name="T77" fmla="*/ 48 h 53"/>
                  <a:gd name="T78" fmla="*/ 17 w 41"/>
                  <a:gd name="T79" fmla="*/ 53 h 53"/>
                  <a:gd name="T80" fmla="*/ 21 w 41"/>
                  <a:gd name="T81" fmla="*/ 53 h 53"/>
                  <a:gd name="T82" fmla="*/ 21 w 41"/>
                  <a:gd name="T83" fmla="*/ 53 h 53"/>
                  <a:gd name="T84" fmla="*/ 21 w 41"/>
                  <a:gd name="T85" fmla="*/ 48 h 5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1"/>
                  <a:gd name="T130" fmla="*/ 0 h 53"/>
                  <a:gd name="T131" fmla="*/ 41 w 41"/>
                  <a:gd name="T132" fmla="*/ 53 h 5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1" h="53">
                    <a:moveTo>
                      <a:pt x="21" y="48"/>
                    </a:moveTo>
                    <a:lnTo>
                      <a:pt x="24" y="53"/>
                    </a:lnTo>
                    <a:lnTo>
                      <a:pt x="28" y="48"/>
                    </a:lnTo>
                    <a:lnTo>
                      <a:pt x="31" y="48"/>
                    </a:lnTo>
                    <a:lnTo>
                      <a:pt x="35" y="48"/>
                    </a:lnTo>
                    <a:lnTo>
                      <a:pt x="38" y="44"/>
                    </a:lnTo>
                    <a:lnTo>
                      <a:pt x="38" y="39"/>
                    </a:lnTo>
                    <a:lnTo>
                      <a:pt x="41" y="35"/>
                    </a:lnTo>
                    <a:lnTo>
                      <a:pt x="41" y="31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7"/>
                    </a:lnTo>
                    <a:lnTo>
                      <a:pt x="41" y="13"/>
                    </a:lnTo>
                    <a:lnTo>
                      <a:pt x="38" y="9"/>
                    </a:lnTo>
                    <a:lnTo>
                      <a:pt x="38" y="4"/>
                    </a:lnTo>
                    <a:lnTo>
                      <a:pt x="35" y="4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4" y="17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4" y="35"/>
                    </a:lnTo>
                    <a:lnTo>
                      <a:pt x="7" y="39"/>
                    </a:lnTo>
                    <a:lnTo>
                      <a:pt x="7" y="44"/>
                    </a:lnTo>
                    <a:lnTo>
                      <a:pt x="11" y="48"/>
                    </a:lnTo>
                    <a:lnTo>
                      <a:pt x="14" y="48"/>
                    </a:lnTo>
                    <a:lnTo>
                      <a:pt x="17" y="53"/>
                    </a:lnTo>
                    <a:lnTo>
                      <a:pt x="21" y="53"/>
                    </a:lnTo>
                    <a:lnTo>
                      <a:pt x="21" y="4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Freeform 194"/>
              <p:cNvSpPr>
                <a:spLocks/>
              </p:cNvSpPr>
              <p:nvPr/>
            </p:nvSpPr>
            <p:spPr bwMode="auto">
              <a:xfrm>
                <a:off x="2790" y="2925"/>
                <a:ext cx="41" cy="53"/>
              </a:xfrm>
              <a:custGeom>
                <a:avLst/>
                <a:gdLst>
                  <a:gd name="T0" fmla="*/ 21 w 41"/>
                  <a:gd name="T1" fmla="*/ 48 h 53"/>
                  <a:gd name="T2" fmla="*/ 24 w 41"/>
                  <a:gd name="T3" fmla="*/ 53 h 53"/>
                  <a:gd name="T4" fmla="*/ 28 w 41"/>
                  <a:gd name="T5" fmla="*/ 48 h 53"/>
                  <a:gd name="T6" fmla="*/ 31 w 41"/>
                  <a:gd name="T7" fmla="*/ 48 h 53"/>
                  <a:gd name="T8" fmla="*/ 35 w 41"/>
                  <a:gd name="T9" fmla="*/ 48 h 53"/>
                  <a:gd name="T10" fmla="*/ 38 w 41"/>
                  <a:gd name="T11" fmla="*/ 44 h 53"/>
                  <a:gd name="T12" fmla="*/ 38 w 41"/>
                  <a:gd name="T13" fmla="*/ 39 h 53"/>
                  <a:gd name="T14" fmla="*/ 41 w 41"/>
                  <a:gd name="T15" fmla="*/ 35 h 53"/>
                  <a:gd name="T16" fmla="*/ 41 w 41"/>
                  <a:gd name="T17" fmla="*/ 35 h 53"/>
                  <a:gd name="T18" fmla="*/ 41 w 41"/>
                  <a:gd name="T19" fmla="*/ 31 h 53"/>
                  <a:gd name="T20" fmla="*/ 41 w 41"/>
                  <a:gd name="T21" fmla="*/ 26 h 53"/>
                  <a:gd name="T22" fmla="*/ 41 w 41"/>
                  <a:gd name="T23" fmla="*/ 22 h 53"/>
                  <a:gd name="T24" fmla="*/ 41 w 41"/>
                  <a:gd name="T25" fmla="*/ 17 h 53"/>
                  <a:gd name="T26" fmla="*/ 41 w 41"/>
                  <a:gd name="T27" fmla="*/ 13 h 53"/>
                  <a:gd name="T28" fmla="*/ 38 w 41"/>
                  <a:gd name="T29" fmla="*/ 9 h 53"/>
                  <a:gd name="T30" fmla="*/ 38 w 41"/>
                  <a:gd name="T31" fmla="*/ 4 h 53"/>
                  <a:gd name="T32" fmla="*/ 35 w 41"/>
                  <a:gd name="T33" fmla="*/ 4 h 53"/>
                  <a:gd name="T34" fmla="*/ 31 w 41"/>
                  <a:gd name="T35" fmla="*/ 0 h 53"/>
                  <a:gd name="T36" fmla="*/ 28 w 41"/>
                  <a:gd name="T37" fmla="*/ 0 h 53"/>
                  <a:gd name="T38" fmla="*/ 24 w 41"/>
                  <a:gd name="T39" fmla="*/ 0 h 53"/>
                  <a:gd name="T40" fmla="*/ 21 w 41"/>
                  <a:gd name="T41" fmla="*/ 0 h 53"/>
                  <a:gd name="T42" fmla="*/ 17 w 41"/>
                  <a:gd name="T43" fmla="*/ 0 h 53"/>
                  <a:gd name="T44" fmla="*/ 14 w 41"/>
                  <a:gd name="T45" fmla="*/ 0 h 53"/>
                  <a:gd name="T46" fmla="*/ 14 w 41"/>
                  <a:gd name="T47" fmla="*/ 0 h 53"/>
                  <a:gd name="T48" fmla="*/ 11 w 41"/>
                  <a:gd name="T49" fmla="*/ 4 h 53"/>
                  <a:gd name="T50" fmla="*/ 7 w 41"/>
                  <a:gd name="T51" fmla="*/ 4 h 53"/>
                  <a:gd name="T52" fmla="*/ 7 w 41"/>
                  <a:gd name="T53" fmla="*/ 9 h 53"/>
                  <a:gd name="T54" fmla="*/ 4 w 41"/>
                  <a:gd name="T55" fmla="*/ 13 h 53"/>
                  <a:gd name="T56" fmla="*/ 4 w 41"/>
                  <a:gd name="T57" fmla="*/ 17 h 53"/>
                  <a:gd name="T58" fmla="*/ 0 w 41"/>
                  <a:gd name="T59" fmla="*/ 22 h 53"/>
                  <a:gd name="T60" fmla="*/ 0 w 41"/>
                  <a:gd name="T61" fmla="*/ 26 h 53"/>
                  <a:gd name="T62" fmla="*/ 0 w 41"/>
                  <a:gd name="T63" fmla="*/ 31 h 53"/>
                  <a:gd name="T64" fmla="*/ 4 w 41"/>
                  <a:gd name="T65" fmla="*/ 35 h 53"/>
                  <a:gd name="T66" fmla="*/ 4 w 41"/>
                  <a:gd name="T67" fmla="*/ 35 h 53"/>
                  <a:gd name="T68" fmla="*/ 7 w 41"/>
                  <a:gd name="T69" fmla="*/ 39 h 53"/>
                  <a:gd name="T70" fmla="*/ 7 w 41"/>
                  <a:gd name="T71" fmla="*/ 44 h 53"/>
                  <a:gd name="T72" fmla="*/ 11 w 41"/>
                  <a:gd name="T73" fmla="*/ 48 h 53"/>
                  <a:gd name="T74" fmla="*/ 14 w 41"/>
                  <a:gd name="T75" fmla="*/ 48 h 53"/>
                  <a:gd name="T76" fmla="*/ 14 w 41"/>
                  <a:gd name="T77" fmla="*/ 48 h 53"/>
                  <a:gd name="T78" fmla="*/ 17 w 41"/>
                  <a:gd name="T79" fmla="*/ 53 h 53"/>
                  <a:gd name="T80" fmla="*/ 21 w 41"/>
                  <a:gd name="T81" fmla="*/ 53 h 53"/>
                  <a:gd name="T82" fmla="*/ 21 w 41"/>
                  <a:gd name="T83" fmla="*/ 53 h 5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1"/>
                  <a:gd name="T127" fmla="*/ 0 h 53"/>
                  <a:gd name="T128" fmla="*/ 41 w 41"/>
                  <a:gd name="T129" fmla="*/ 53 h 5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1" h="53">
                    <a:moveTo>
                      <a:pt x="21" y="48"/>
                    </a:moveTo>
                    <a:lnTo>
                      <a:pt x="24" y="53"/>
                    </a:lnTo>
                    <a:lnTo>
                      <a:pt x="28" y="48"/>
                    </a:lnTo>
                    <a:lnTo>
                      <a:pt x="31" y="48"/>
                    </a:lnTo>
                    <a:lnTo>
                      <a:pt x="35" y="48"/>
                    </a:lnTo>
                    <a:lnTo>
                      <a:pt x="38" y="44"/>
                    </a:lnTo>
                    <a:lnTo>
                      <a:pt x="38" y="39"/>
                    </a:lnTo>
                    <a:lnTo>
                      <a:pt x="41" y="35"/>
                    </a:lnTo>
                    <a:lnTo>
                      <a:pt x="41" y="31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7"/>
                    </a:lnTo>
                    <a:lnTo>
                      <a:pt x="41" y="13"/>
                    </a:lnTo>
                    <a:lnTo>
                      <a:pt x="38" y="9"/>
                    </a:lnTo>
                    <a:lnTo>
                      <a:pt x="38" y="4"/>
                    </a:lnTo>
                    <a:lnTo>
                      <a:pt x="35" y="4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4" y="17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4" y="35"/>
                    </a:lnTo>
                    <a:lnTo>
                      <a:pt x="7" y="39"/>
                    </a:lnTo>
                    <a:lnTo>
                      <a:pt x="7" y="44"/>
                    </a:lnTo>
                    <a:lnTo>
                      <a:pt x="11" y="48"/>
                    </a:lnTo>
                    <a:lnTo>
                      <a:pt x="14" y="48"/>
                    </a:lnTo>
                    <a:lnTo>
                      <a:pt x="17" y="53"/>
                    </a:lnTo>
                    <a:lnTo>
                      <a:pt x="21" y="53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Freeform 195"/>
              <p:cNvSpPr>
                <a:spLocks/>
              </p:cNvSpPr>
              <p:nvPr/>
            </p:nvSpPr>
            <p:spPr bwMode="auto">
              <a:xfrm>
                <a:off x="2790" y="3110"/>
                <a:ext cx="41" cy="52"/>
              </a:xfrm>
              <a:custGeom>
                <a:avLst/>
                <a:gdLst>
                  <a:gd name="T0" fmla="*/ 21 w 41"/>
                  <a:gd name="T1" fmla="*/ 52 h 52"/>
                  <a:gd name="T2" fmla="*/ 24 w 41"/>
                  <a:gd name="T3" fmla="*/ 52 h 52"/>
                  <a:gd name="T4" fmla="*/ 28 w 41"/>
                  <a:gd name="T5" fmla="*/ 52 h 52"/>
                  <a:gd name="T6" fmla="*/ 31 w 41"/>
                  <a:gd name="T7" fmla="*/ 52 h 52"/>
                  <a:gd name="T8" fmla="*/ 35 w 41"/>
                  <a:gd name="T9" fmla="*/ 48 h 52"/>
                  <a:gd name="T10" fmla="*/ 38 w 41"/>
                  <a:gd name="T11" fmla="*/ 48 h 52"/>
                  <a:gd name="T12" fmla="*/ 38 w 41"/>
                  <a:gd name="T13" fmla="*/ 44 h 52"/>
                  <a:gd name="T14" fmla="*/ 41 w 41"/>
                  <a:gd name="T15" fmla="*/ 39 h 52"/>
                  <a:gd name="T16" fmla="*/ 41 w 41"/>
                  <a:gd name="T17" fmla="*/ 35 h 52"/>
                  <a:gd name="T18" fmla="*/ 41 w 41"/>
                  <a:gd name="T19" fmla="*/ 30 h 52"/>
                  <a:gd name="T20" fmla="*/ 41 w 41"/>
                  <a:gd name="T21" fmla="*/ 26 h 52"/>
                  <a:gd name="T22" fmla="*/ 41 w 41"/>
                  <a:gd name="T23" fmla="*/ 22 h 52"/>
                  <a:gd name="T24" fmla="*/ 41 w 41"/>
                  <a:gd name="T25" fmla="*/ 22 h 52"/>
                  <a:gd name="T26" fmla="*/ 41 w 41"/>
                  <a:gd name="T27" fmla="*/ 17 h 52"/>
                  <a:gd name="T28" fmla="*/ 38 w 41"/>
                  <a:gd name="T29" fmla="*/ 13 h 52"/>
                  <a:gd name="T30" fmla="*/ 38 w 41"/>
                  <a:gd name="T31" fmla="*/ 8 h 52"/>
                  <a:gd name="T32" fmla="*/ 35 w 41"/>
                  <a:gd name="T33" fmla="*/ 8 h 52"/>
                  <a:gd name="T34" fmla="*/ 31 w 41"/>
                  <a:gd name="T35" fmla="*/ 4 h 52"/>
                  <a:gd name="T36" fmla="*/ 28 w 41"/>
                  <a:gd name="T37" fmla="*/ 4 h 52"/>
                  <a:gd name="T38" fmla="*/ 24 w 41"/>
                  <a:gd name="T39" fmla="*/ 4 h 52"/>
                  <a:gd name="T40" fmla="*/ 21 w 41"/>
                  <a:gd name="T41" fmla="*/ 0 h 52"/>
                  <a:gd name="T42" fmla="*/ 17 w 41"/>
                  <a:gd name="T43" fmla="*/ 4 h 52"/>
                  <a:gd name="T44" fmla="*/ 14 w 41"/>
                  <a:gd name="T45" fmla="*/ 4 h 52"/>
                  <a:gd name="T46" fmla="*/ 14 w 41"/>
                  <a:gd name="T47" fmla="*/ 4 h 52"/>
                  <a:gd name="T48" fmla="*/ 11 w 41"/>
                  <a:gd name="T49" fmla="*/ 8 h 52"/>
                  <a:gd name="T50" fmla="*/ 7 w 41"/>
                  <a:gd name="T51" fmla="*/ 8 h 52"/>
                  <a:gd name="T52" fmla="*/ 7 w 41"/>
                  <a:gd name="T53" fmla="*/ 13 h 52"/>
                  <a:gd name="T54" fmla="*/ 4 w 41"/>
                  <a:gd name="T55" fmla="*/ 17 h 52"/>
                  <a:gd name="T56" fmla="*/ 4 w 41"/>
                  <a:gd name="T57" fmla="*/ 22 h 52"/>
                  <a:gd name="T58" fmla="*/ 0 w 41"/>
                  <a:gd name="T59" fmla="*/ 22 h 52"/>
                  <a:gd name="T60" fmla="*/ 0 w 41"/>
                  <a:gd name="T61" fmla="*/ 26 h 52"/>
                  <a:gd name="T62" fmla="*/ 0 w 41"/>
                  <a:gd name="T63" fmla="*/ 30 h 52"/>
                  <a:gd name="T64" fmla="*/ 4 w 41"/>
                  <a:gd name="T65" fmla="*/ 35 h 52"/>
                  <a:gd name="T66" fmla="*/ 4 w 41"/>
                  <a:gd name="T67" fmla="*/ 39 h 52"/>
                  <a:gd name="T68" fmla="*/ 7 w 41"/>
                  <a:gd name="T69" fmla="*/ 44 h 52"/>
                  <a:gd name="T70" fmla="*/ 7 w 41"/>
                  <a:gd name="T71" fmla="*/ 48 h 52"/>
                  <a:gd name="T72" fmla="*/ 11 w 41"/>
                  <a:gd name="T73" fmla="*/ 48 h 52"/>
                  <a:gd name="T74" fmla="*/ 14 w 41"/>
                  <a:gd name="T75" fmla="*/ 52 h 52"/>
                  <a:gd name="T76" fmla="*/ 14 w 41"/>
                  <a:gd name="T77" fmla="*/ 52 h 52"/>
                  <a:gd name="T78" fmla="*/ 17 w 41"/>
                  <a:gd name="T79" fmla="*/ 52 h 52"/>
                  <a:gd name="T80" fmla="*/ 21 w 41"/>
                  <a:gd name="T81" fmla="*/ 52 h 52"/>
                  <a:gd name="T82" fmla="*/ 21 w 41"/>
                  <a:gd name="T83" fmla="*/ 52 h 5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1"/>
                  <a:gd name="T127" fmla="*/ 0 h 52"/>
                  <a:gd name="T128" fmla="*/ 41 w 41"/>
                  <a:gd name="T129" fmla="*/ 52 h 5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1" h="52">
                    <a:moveTo>
                      <a:pt x="21" y="52"/>
                    </a:moveTo>
                    <a:lnTo>
                      <a:pt x="24" y="52"/>
                    </a:lnTo>
                    <a:lnTo>
                      <a:pt x="28" y="52"/>
                    </a:lnTo>
                    <a:lnTo>
                      <a:pt x="31" y="52"/>
                    </a:lnTo>
                    <a:lnTo>
                      <a:pt x="35" y="48"/>
                    </a:lnTo>
                    <a:lnTo>
                      <a:pt x="38" y="48"/>
                    </a:lnTo>
                    <a:lnTo>
                      <a:pt x="38" y="44"/>
                    </a:lnTo>
                    <a:lnTo>
                      <a:pt x="41" y="39"/>
                    </a:lnTo>
                    <a:lnTo>
                      <a:pt x="41" y="35"/>
                    </a:lnTo>
                    <a:lnTo>
                      <a:pt x="41" y="30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7"/>
                    </a:lnTo>
                    <a:lnTo>
                      <a:pt x="38" y="13"/>
                    </a:lnTo>
                    <a:lnTo>
                      <a:pt x="38" y="8"/>
                    </a:lnTo>
                    <a:lnTo>
                      <a:pt x="35" y="8"/>
                    </a:lnTo>
                    <a:lnTo>
                      <a:pt x="31" y="4"/>
                    </a:lnTo>
                    <a:lnTo>
                      <a:pt x="28" y="4"/>
                    </a:lnTo>
                    <a:lnTo>
                      <a:pt x="24" y="4"/>
                    </a:lnTo>
                    <a:lnTo>
                      <a:pt x="21" y="0"/>
                    </a:lnTo>
                    <a:lnTo>
                      <a:pt x="17" y="4"/>
                    </a:lnTo>
                    <a:lnTo>
                      <a:pt x="14" y="4"/>
                    </a:lnTo>
                    <a:lnTo>
                      <a:pt x="11" y="8"/>
                    </a:lnTo>
                    <a:lnTo>
                      <a:pt x="7" y="8"/>
                    </a:lnTo>
                    <a:lnTo>
                      <a:pt x="7" y="13"/>
                    </a:lnTo>
                    <a:lnTo>
                      <a:pt x="4" y="17"/>
                    </a:lnTo>
                    <a:lnTo>
                      <a:pt x="4" y="22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4" y="35"/>
                    </a:lnTo>
                    <a:lnTo>
                      <a:pt x="4" y="39"/>
                    </a:lnTo>
                    <a:lnTo>
                      <a:pt x="7" y="44"/>
                    </a:lnTo>
                    <a:lnTo>
                      <a:pt x="7" y="48"/>
                    </a:lnTo>
                    <a:lnTo>
                      <a:pt x="11" y="48"/>
                    </a:lnTo>
                    <a:lnTo>
                      <a:pt x="14" y="52"/>
                    </a:lnTo>
                    <a:lnTo>
                      <a:pt x="17" y="52"/>
                    </a:lnTo>
                    <a:lnTo>
                      <a:pt x="21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Freeform 196"/>
              <p:cNvSpPr>
                <a:spLocks/>
              </p:cNvSpPr>
              <p:nvPr/>
            </p:nvSpPr>
            <p:spPr bwMode="auto">
              <a:xfrm>
                <a:off x="2790" y="3110"/>
                <a:ext cx="41" cy="52"/>
              </a:xfrm>
              <a:custGeom>
                <a:avLst/>
                <a:gdLst>
                  <a:gd name="T0" fmla="*/ 21 w 41"/>
                  <a:gd name="T1" fmla="*/ 52 h 52"/>
                  <a:gd name="T2" fmla="*/ 24 w 41"/>
                  <a:gd name="T3" fmla="*/ 52 h 52"/>
                  <a:gd name="T4" fmla="*/ 28 w 41"/>
                  <a:gd name="T5" fmla="*/ 52 h 52"/>
                  <a:gd name="T6" fmla="*/ 31 w 41"/>
                  <a:gd name="T7" fmla="*/ 52 h 52"/>
                  <a:gd name="T8" fmla="*/ 35 w 41"/>
                  <a:gd name="T9" fmla="*/ 48 h 52"/>
                  <a:gd name="T10" fmla="*/ 38 w 41"/>
                  <a:gd name="T11" fmla="*/ 48 h 52"/>
                  <a:gd name="T12" fmla="*/ 38 w 41"/>
                  <a:gd name="T13" fmla="*/ 44 h 52"/>
                  <a:gd name="T14" fmla="*/ 41 w 41"/>
                  <a:gd name="T15" fmla="*/ 39 h 52"/>
                  <a:gd name="T16" fmla="*/ 41 w 41"/>
                  <a:gd name="T17" fmla="*/ 35 h 52"/>
                  <a:gd name="T18" fmla="*/ 41 w 41"/>
                  <a:gd name="T19" fmla="*/ 30 h 52"/>
                  <a:gd name="T20" fmla="*/ 41 w 41"/>
                  <a:gd name="T21" fmla="*/ 26 h 52"/>
                  <a:gd name="T22" fmla="*/ 41 w 41"/>
                  <a:gd name="T23" fmla="*/ 22 h 52"/>
                  <a:gd name="T24" fmla="*/ 41 w 41"/>
                  <a:gd name="T25" fmla="*/ 22 h 52"/>
                  <a:gd name="T26" fmla="*/ 41 w 41"/>
                  <a:gd name="T27" fmla="*/ 17 h 52"/>
                  <a:gd name="T28" fmla="*/ 38 w 41"/>
                  <a:gd name="T29" fmla="*/ 13 h 52"/>
                  <a:gd name="T30" fmla="*/ 38 w 41"/>
                  <a:gd name="T31" fmla="*/ 8 h 52"/>
                  <a:gd name="T32" fmla="*/ 35 w 41"/>
                  <a:gd name="T33" fmla="*/ 8 h 52"/>
                  <a:gd name="T34" fmla="*/ 31 w 41"/>
                  <a:gd name="T35" fmla="*/ 4 h 52"/>
                  <a:gd name="T36" fmla="*/ 28 w 41"/>
                  <a:gd name="T37" fmla="*/ 4 h 52"/>
                  <a:gd name="T38" fmla="*/ 24 w 41"/>
                  <a:gd name="T39" fmla="*/ 4 h 52"/>
                  <a:gd name="T40" fmla="*/ 21 w 41"/>
                  <a:gd name="T41" fmla="*/ 0 h 52"/>
                  <a:gd name="T42" fmla="*/ 17 w 41"/>
                  <a:gd name="T43" fmla="*/ 4 h 52"/>
                  <a:gd name="T44" fmla="*/ 14 w 41"/>
                  <a:gd name="T45" fmla="*/ 4 h 52"/>
                  <a:gd name="T46" fmla="*/ 14 w 41"/>
                  <a:gd name="T47" fmla="*/ 4 h 52"/>
                  <a:gd name="T48" fmla="*/ 11 w 41"/>
                  <a:gd name="T49" fmla="*/ 8 h 52"/>
                  <a:gd name="T50" fmla="*/ 7 w 41"/>
                  <a:gd name="T51" fmla="*/ 8 h 52"/>
                  <a:gd name="T52" fmla="*/ 7 w 41"/>
                  <a:gd name="T53" fmla="*/ 13 h 52"/>
                  <a:gd name="T54" fmla="*/ 4 w 41"/>
                  <a:gd name="T55" fmla="*/ 17 h 52"/>
                  <a:gd name="T56" fmla="*/ 4 w 41"/>
                  <a:gd name="T57" fmla="*/ 22 h 52"/>
                  <a:gd name="T58" fmla="*/ 0 w 41"/>
                  <a:gd name="T59" fmla="*/ 22 h 52"/>
                  <a:gd name="T60" fmla="*/ 0 w 41"/>
                  <a:gd name="T61" fmla="*/ 26 h 52"/>
                  <a:gd name="T62" fmla="*/ 0 w 41"/>
                  <a:gd name="T63" fmla="*/ 30 h 52"/>
                  <a:gd name="T64" fmla="*/ 4 w 41"/>
                  <a:gd name="T65" fmla="*/ 35 h 52"/>
                  <a:gd name="T66" fmla="*/ 4 w 41"/>
                  <a:gd name="T67" fmla="*/ 39 h 52"/>
                  <a:gd name="T68" fmla="*/ 7 w 41"/>
                  <a:gd name="T69" fmla="*/ 44 h 52"/>
                  <a:gd name="T70" fmla="*/ 7 w 41"/>
                  <a:gd name="T71" fmla="*/ 48 h 52"/>
                  <a:gd name="T72" fmla="*/ 11 w 41"/>
                  <a:gd name="T73" fmla="*/ 48 h 52"/>
                  <a:gd name="T74" fmla="*/ 14 w 41"/>
                  <a:gd name="T75" fmla="*/ 52 h 52"/>
                  <a:gd name="T76" fmla="*/ 14 w 41"/>
                  <a:gd name="T77" fmla="*/ 52 h 52"/>
                  <a:gd name="T78" fmla="*/ 17 w 41"/>
                  <a:gd name="T79" fmla="*/ 52 h 52"/>
                  <a:gd name="T80" fmla="*/ 21 w 41"/>
                  <a:gd name="T81" fmla="*/ 52 h 52"/>
                  <a:gd name="T82" fmla="*/ 21 w 41"/>
                  <a:gd name="T83" fmla="*/ 52 h 5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1"/>
                  <a:gd name="T127" fmla="*/ 0 h 52"/>
                  <a:gd name="T128" fmla="*/ 41 w 41"/>
                  <a:gd name="T129" fmla="*/ 52 h 5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1" h="52">
                    <a:moveTo>
                      <a:pt x="21" y="52"/>
                    </a:moveTo>
                    <a:lnTo>
                      <a:pt x="24" y="52"/>
                    </a:lnTo>
                    <a:lnTo>
                      <a:pt x="28" y="52"/>
                    </a:lnTo>
                    <a:lnTo>
                      <a:pt x="31" y="52"/>
                    </a:lnTo>
                    <a:lnTo>
                      <a:pt x="35" y="48"/>
                    </a:lnTo>
                    <a:lnTo>
                      <a:pt x="38" y="48"/>
                    </a:lnTo>
                    <a:lnTo>
                      <a:pt x="38" y="44"/>
                    </a:lnTo>
                    <a:lnTo>
                      <a:pt x="41" y="39"/>
                    </a:lnTo>
                    <a:lnTo>
                      <a:pt x="41" y="35"/>
                    </a:lnTo>
                    <a:lnTo>
                      <a:pt x="41" y="30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7"/>
                    </a:lnTo>
                    <a:lnTo>
                      <a:pt x="38" y="13"/>
                    </a:lnTo>
                    <a:lnTo>
                      <a:pt x="38" y="8"/>
                    </a:lnTo>
                    <a:lnTo>
                      <a:pt x="35" y="8"/>
                    </a:lnTo>
                    <a:lnTo>
                      <a:pt x="31" y="4"/>
                    </a:lnTo>
                    <a:lnTo>
                      <a:pt x="28" y="4"/>
                    </a:lnTo>
                    <a:lnTo>
                      <a:pt x="24" y="4"/>
                    </a:lnTo>
                    <a:lnTo>
                      <a:pt x="21" y="0"/>
                    </a:lnTo>
                    <a:lnTo>
                      <a:pt x="17" y="4"/>
                    </a:lnTo>
                    <a:lnTo>
                      <a:pt x="14" y="4"/>
                    </a:lnTo>
                    <a:lnTo>
                      <a:pt x="11" y="8"/>
                    </a:lnTo>
                    <a:lnTo>
                      <a:pt x="7" y="8"/>
                    </a:lnTo>
                    <a:lnTo>
                      <a:pt x="7" y="13"/>
                    </a:lnTo>
                    <a:lnTo>
                      <a:pt x="4" y="17"/>
                    </a:lnTo>
                    <a:lnTo>
                      <a:pt x="4" y="22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4" y="35"/>
                    </a:lnTo>
                    <a:lnTo>
                      <a:pt x="4" y="39"/>
                    </a:lnTo>
                    <a:lnTo>
                      <a:pt x="7" y="44"/>
                    </a:lnTo>
                    <a:lnTo>
                      <a:pt x="7" y="48"/>
                    </a:lnTo>
                    <a:lnTo>
                      <a:pt x="11" y="48"/>
                    </a:lnTo>
                    <a:lnTo>
                      <a:pt x="14" y="52"/>
                    </a:lnTo>
                    <a:lnTo>
                      <a:pt x="17" y="52"/>
                    </a:lnTo>
                    <a:lnTo>
                      <a:pt x="21" y="52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Rectangle 197"/>
              <p:cNvSpPr>
                <a:spLocks noChangeArrowheads="1"/>
              </p:cNvSpPr>
              <p:nvPr/>
            </p:nvSpPr>
            <p:spPr bwMode="auto">
              <a:xfrm>
                <a:off x="3682" y="2380"/>
                <a:ext cx="0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endParaRPr lang="en-US" sz="1200" b="1">
                  <a:latin typeface="Courier New" pitchFamily="49" charset="0"/>
                </a:endParaRPr>
              </a:p>
            </p:txBody>
          </p:sp>
          <p:sp>
            <p:nvSpPr>
              <p:cNvPr id="240" name="Line 198"/>
              <p:cNvSpPr>
                <a:spLocks noChangeShapeType="1"/>
              </p:cNvSpPr>
              <p:nvPr/>
            </p:nvSpPr>
            <p:spPr bwMode="auto">
              <a:xfrm flipV="1">
                <a:off x="3884" y="2805"/>
                <a:ext cx="341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Rectangle 199"/>
              <p:cNvSpPr>
                <a:spLocks noChangeArrowheads="1"/>
              </p:cNvSpPr>
              <p:nvPr/>
            </p:nvSpPr>
            <p:spPr bwMode="auto">
              <a:xfrm>
                <a:off x="4314" y="2684"/>
                <a:ext cx="96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20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ALUcontrol</a:t>
                </a:r>
                <a:endPara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2" name="Freeform 206"/>
              <p:cNvSpPr>
                <a:spLocks/>
              </p:cNvSpPr>
              <p:nvPr/>
            </p:nvSpPr>
            <p:spPr bwMode="auto">
              <a:xfrm>
                <a:off x="1277" y="2758"/>
                <a:ext cx="1028" cy="602"/>
              </a:xfrm>
              <a:custGeom>
                <a:avLst/>
                <a:gdLst>
                  <a:gd name="T0" fmla="*/ 0 w 1028"/>
                  <a:gd name="T1" fmla="*/ 598 h 602"/>
                  <a:gd name="T2" fmla="*/ 270 w 1028"/>
                  <a:gd name="T3" fmla="*/ 602 h 602"/>
                  <a:gd name="T4" fmla="*/ 270 w 1028"/>
                  <a:gd name="T5" fmla="*/ 0 h 602"/>
                  <a:gd name="T6" fmla="*/ 1028 w 1028"/>
                  <a:gd name="T7" fmla="*/ 0 h 6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28"/>
                  <a:gd name="T13" fmla="*/ 0 h 602"/>
                  <a:gd name="T14" fmla="*/ 1028 w 1028"/>
                  <a:gd name="T15" fmla="*/ 602 h 6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28" h="602">
                    <a:moveTo>
                      <a:pt x="0" y="598"/>
                    </a:moveTo>
                    <a:lnTo>
                      <a:pt x="270" y="602"/>
                    </a:lnTo>
                    <a:lnTo>
                      <a:pt x="270" y="0"/>
                    </a:lnTo>
                    <a:lnTo>
                      <a:pt x="1028" y="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207"/>
              <p:cNvSpPr>
                <a:spLocks/>
              </p:cNvSpPr>
              <p:nvPr/>
            </p:nvSpPr>
            <p:spPr bwMode="auto">
              <a:xfrm>
                <a:off x="1256" y="2986"/>
                <a:ext cx="45" cy="58"/>
              </a:xfrm>
              <a:custGeom>
                <a:avLst/>
                <a:gdLst>
                  <a:gd name="T0" fmla="*/ 21 w 45"/>
                  <a:gd name="T1" fmla="*/ 58 h 58"/>
                  <a:gd name="T2" fmla="*/ 28 w 45"/>
                  <a:gd name="T3" fmla="*/ 58 h 58"/>
                  <a:gd name="T4" fmla="*/ 31 w 45"/>
                  <a:gd name="T5" fmla="*/ 58 h 58"/>
                  <a:gd name="T6" fmla="*/ 34 w 45"/>
                  <a:gd name="T7" fmla="*/ 58 h 58"/>
                  <a:gd name="T8" fmla="*/ 34 w 45"/>
                  <a:gd name="T9" fmla="*/ 53 h 58"/>
                  <a:gd name="T10" fmla="*/ 38 w 45"/>
                  <a:gd name="T11" fmla="*/ 49 h 58"/>
                  <a:gd name="T12" fmla="*/ 41 w 45"/>
                  <a:gd name="T13" fmla="*/ 49 h 58"/>
                  <a:gd name="T14" fmla="*/ 41 w 45"/>
                  <a:gd name="T15" fmla="*/ 44 h 58"/>
                  <a:gd name="T16" fmla="*/ 45 w 45"/>
                  <a:gd name="T17" fmla="*/ 40 h 58"/>
                  <a:gd name="T18" fmla="*/ 45 w 45"/>
                  <a:gd name="T19" fmla="*/ 36 h 58"/>
                  <a:gd name="T20" fmla="*/ 45 w 45"/>
                  <a:gd name="T21" fmla="*/ 31 h 58"/>
                  <a:gd name="T22" fmla="*/ 45 w 45"/>
                  <a:gd name="T23" fmla="*/ 27 h 58"/>
                  <a:gd name="T24" fmla="*/ 45 w 45"/>
                  <a:gd name="T25" fmla="*/ 22 h 58"/>
                  <a:gd name="T26" fmla="*/ 41 w 45"/>
                  <a:gd name="T27" fmla="*/ 18 h 58"/>
                  <a:gd name="T28" fmla="*/ 41 w 45"/>
                  <a:gd name="T29" fmla="*/ 14 h 58"/>
                  <a:gd name="T30" fmla="*/ 38 w 45"/>
                  <a:gd name="T31" fmla="*/ 9 h 58"/>
                  <a:gd name="T32" fmla="*/ 34 w 45"/>
                  <a:gd name="T33" fmla="*/ 9 h 58"/>
                  <a:gd name="T34" fmla="*/ 34 w 45"/>
                  <a:gd name="T35" fmla="*/ 5 h 58"/>
                  <a:gd name="T36" fmla="*/ 31 w 45"/>
                  <a:gd name="T37" fmla="*/ 5 h 58"/>
                  <a:gd name="T38" fmla="*/ 28 w 45"/>
                  <a:gd name="T39" fmla="*/ 5 h 58"/>
                  <a:gd name="T40" fmla="*/ 24 w 45"/>
                  <a:gd name="T41" fmla="*/ 0 h 58"/>
                  <a:gd name="T42" fmla="*/ 21 w 45"/>
                  <a:gd name="T43" fmla="*/ 5 h 58"/>
                  <a:gd name="T44" fmla="*/ 17 w 45"/>
                  <a:gd name="T45" fmla="*/ 5 h 58"/>
                  <a:gd name="T46" fmla="*/ 14 w 45"/>
                  <a:gd name="T47" fmla="*/ 5 h 58"/>
                  <a:gd name="T48" fmla="*/ 11 w 45"/>
                  <a:gd name="T49" fmla="*/ 9 h 58"/>
                  <a:gd name="T50" fmla="*/ 7 w 45"/>
                  <a:gd name="T51" fmla="*/ 9 h 58"/>
                  <a:gd name="T52" fmla="*/ 4 w 45"/>
                  <a:gd name="T53" fmla="*/ 14 h 58"/>
                  <a:gd name="T54" fmla="*/ 4 w 45"/>
                  <a:gd name="T55" fmla="*/ 18 h 58"/>
                  <a:gd name="T56" fmla="*/ 0 w 45"/>
                  <a:gd name="T57" fmla="*/ 22 h 58"/>
                  <a:gd name="T58" fmla="*/ 0 w 45"/>
                  <a:gd name="T59" fmla="*/ 27 h 58"/>
                  <a:gd name="T60" fmla="*/ 0 w 45"/>
                  <a:gd name="T61" fmla="*/ 31 h 58"/>
                  <a:gd name="T62" fmla="*/ 0 w 45"/>
                  <a:gd name="T63" fmla="*/ 36 h 58"/>
                  <a:gd name="T64" fmla="*/ 0 w 45"/>
                  <a:gd name="T65" fmla="*/ 40 h 58"/>
                  <a:gd name="T66" fmla="*/ 4 w 45"/>
                  <a:gd name="T67" fmla="*/ 44 h 58"/>
                  <a:gd name="T68" fmla="*/ 4 w 45"/>
                  <a:gd name="T69" fmla="*/ 49 h 58"/>
                  <a:gd name="T70" fmla="*/ 7 w 45"/>
                  <a:gd name="T71" fmla="*/ 49 h 58"/>
                  <a:gd name="T72" fmla="*/ 11 w 45"/>
                  <a:gd name="T73" fmla="*/ 53 h 58"/>
                  <a:gd name="T74" fmla="*/ 14 w 45"/>
                  <a:gd name="T75" fmla="*/ 58 h 58"/>
                  <a:gd name="T76" fmla="*/ 17 w 45"/>
                  <a:gd name="T77" fmla="*/ 58 h 58"/>
                  <a:gd name="T78" fmla="*/ 21 w 45"/>
                  <a:gd name="T79" fmla="*/ 58 h 58"/>
                  <a:gd name="T80" fmla="*/ 24 w 45"/>
                  <a:gd name="T81" fmla="*/ 58 h 58"/>
                  <a:gd name="T82" fmla="*/ 24 w 45"/>
                  <a:gd name="T83" fmla="*/ 58 h 58"/>
                  <a:gd name="T84" fmla="*/ 21 w 45"/>
                  <a:gd name="T85" fmla="*/ 58 h 5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5"/>
                  <a:gd name="T130" fmla="*/ 0 h 58"/>
                  <a:gd name="T131" fmla="*/ 45 w 45"/>
                  <a:gd name="T132" fmla="*/ 58 h 5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5" h="58">
                    <a:moveTo>
                      <a:pt x="21" y="58"/>
                    </a:moveTo>
                    <a:lnTo>
                      <a:pt x="28" y="58"/>
                    </a:lnTo>
                    <a:lnTo>
                      <a:pt x="31" y="58"/>
                    </a:lnTo>
                    <a:lnTo>
                      <a:pt x="34" y="58"/>
                    </a:lnTo>
                    <a:lnTo>
                      <a:pt x="34" y="53"/>
                    </a:lnTo>
                    <a:lnTo>
                      <a:pt x="38" y="49"/>
                    </a:lnTo>
                    <a:lnTo>
                      <a:pt x="41" y="49"/>
                    </a:lnTo>
                    <a:lnTo>
                      <a:pt x="41" y="44"/>
                    </a:lnTo>
                    <a:lnTo>
                      <a:pt x="45" y="40"/>
                    </a:lnTo>
                    <a:lnTo>
                      <a:pt x="45" y="36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5" y="22"/>
                    </a:lnTo>
                    <a:lnTo>
                      <a:pt x="41" y="18"/>
                    </a:lnTo>
                    <a:lnTo>
                      <a:pt x="41" y="14"/>
                    </a:lnTo>
                    <a:lnTo>
                      <a:pt x="38" y="9"/>
                    </a:lnTo>
                    <a:lnTo>
                      <a:pt x="34" y="9"/>
                    </a:lnTo>
                    <a:lnTo>
                      <a:pt x="34" y="5"/>
                    </a:lnTo>
                    <a:lnTo>
                      <a:pt x="31" y="5"/>
                    </a:lnTo>
                    <a:lnTo>
                      <a:pt x="28" y="5"/>
                    </a:lnTo>
                    <a:lnTo>
                      <a:pt x="24" y="0"/>
                    </a:lnTo>
                    <a:lnTo>
                      <a:pt x="21" y="5"/>
                    </a:lnTo>
                    <a:lnTo>
                      <a:pt x="17" y="5"/>
                    </a:lnTo>
                    <a:lnTo>
                      <a:pt x="14" y="5"/>
                    </a:lnTo>
                    <a:lnTo>
                      <a:pt x="11" y="9"/>
                    </a:lnTo>
                    <a:lnTo>
                      <a:pt x="7" y="9"/>
                    </a:lnTo>
                    <a:lnTo>
                      <a:pt x="4" y="14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36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4" y="49"/>
                    </a:lnTo>
                    <a:lnTo>
                      <a:pt x="7" y="49"/>
                    </a:lnTo>
                    <a:lnTo>
                      <a:pt x="11" y="53"/>
                    </a:lnTo>
                    <a:lnTo>
                      <a:pt x="14" y="58"/>
                    </a:lnTo>
                    <a:lnTo>
                      <a:pt x="17" y="58"/>
                    </a:lnTo>
                    <a:lnTo>
                      <a:pt x="21" y="58"/>
                    </a:lnTo>
                    <a:lnTo>
                      <a:pt x="24" y="58"/>
                    </a:lnTo>
                    <a:lnTo>
                      <a:pt x="21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208"/>
              <p:cNvSpPr>
                <a:spLocks/>
              </p:cNvSpPr>
              <p:nvPr/>
            </p:nvSpPr>
            <p:spPr bwMode="auto">
              <a:xfrm>
                <a:off x="1256" y="3329"/>
                <a:ext cx="45" cy="58"/>
              </a:xfrm>
              <a:custGeom>
                <a:avLst/>
                <a:gdLst>
                  <a:gd name="T0" fmla="*/ 21 w 45"/>
                  <a:gd name="T1" fmla="*/ 58 h 58"/>
                  <a:gd name="T2" fmla="*/ 28 w 45"/>
                  <a:gd name="T3" fmla="*/ 58 h 58"/>
                  <a:gd name="T4" fmla="*/ 31 w 45"/>
                  <a:gd name="T5" fmla="*/ 58 h 58"/>
                  <a:gd name="T6" fmla="*/ 34 w 45"/>
                  <a:gd name="T7" fmla="*/ 53 h 58"/>
                  <a:gd name="T8" fmla="*/ 34 w 45"/>
                  <a:gd name="T9" fmla="*/ 53 h 58"/>
                  <a:gd name="T10" fmla="*/ 38 w 45"/>
                  <a:gd name="T11" fmla="*/ 49 h 58"/>
                  <a:gd name="T12" fmla="*/ 41 w 45"/>
                  <a:gd name="T13" fmla="*/ 49 h 58"/>
                  <a:gd name="T14" fmla="*/ 41 w 45"/>
                  <a:gd name="T15" fmla="*/ 44 h 58"/>
                  <a:gd name="T16" fmla="*/ 45 w 45"/>
                  <a:gd name="T17" fmla="*/ 40 h 58"/>
                  <a:gd name="T18" fmla="*/ 45 w 45"/>
                  <a:gd name="T19" fmla="*/ 36 h 58"/>
                  <a:gd name="T20" fmla="*/ 45 w 45"/>
                  <a:gd name="T21" fmla="*/ 31 h 58"/>
                  <a:gd name="T22" fmla="*/ 45 w 45"/>
                  <a:gd name="T23" fmla="*/ 27 h 58"/>
                  <a:gd name="T24" fmla="*/ 45 w 45"/>
                  <a:gd name="T25" fmla="*/ 22 h 58"/>
                  <a:gd name="T26" fmla="*/ 41 w 45"/>
                  <a:gd name="T27" fmla="*/ 18 h 58"/>
                  <a:gd name="T28" fmla="*/ 41 w 45"/>
                  <a:gd name="T29" fmla="*/ 14 h 58"/>
                  <a:gd name="T30" fmla="*/ 38 w 45"/>
                  <a:gd name="T31" fmla="*/ 9 h 58"/>
                  <a:gd name="T32" fmla="*/ 34 w 45"/>
                  <a:gd name="T33" fmla="*/ 9 h 58"/>
                  <a:gd name="T34" fmla="*/ 34 w 45"/>
                  <a:gd name="T35" fmla="*/ 5 h 58"/>
                  <a:gd name="T36" fmla="*/ 31 w 45"/>
                  <a:gd name="T37" fmla="*/ 5 h 58"/>
                  <a:gd name="T38" fmla="*/ 28 w 45"/>
                  <a:gd name="T39" fmla="*/ 0 h 58"/>
                  <a:gd name="T40" fmla="*/ 24 w 45"/>
                  <a:gd name="T41" fmla="*/ 0 h 58"/>
                  <a:gd name="T42" fmla="*/ 21 w 45"/>
                  <a:gd name="T43" fmla="*/ 0 h 58"/>
                  <a:gd name="T44" fmla="*/ 17 w 45"/>
                  <a:gd name="T45" fmla="*/ 5 h 58"/>
                  <a:gd name="T46" fmla="*/ 14 w 45"/>
                  <a:gd name="T47" fmla="*/ 5 h 58"/>
                  <a:gd name="T48" fmla="*/ 11 w 45"/>
                  <a:gd name="T49" fmla="*/ 9 h 58"/>
                  <a:gd name="T50" fmla="*/ 7 w 45"/>
                  <a:gd name="T51" fmla="*/ 9 h 58"/>
                  <a:gd name="T52" fmla="*/ 4 w 45"/>
                  <a:gd name="T53" fmla="*/ 14 h 58"/>
                  <a:gd name="T54" fmla="*/ 4 w 45"/>
                  <a:gd name="T55" fmla="*/ 18 h 58"/>
                  <a:gd name="T56" fmla="*/ 0 w 45"/>
                  <a:gd name="T57" fmla="*/ 22 h 58"/>
                  <a:gd name="T58" fmla="*/ 0 w 45"/>
                  <a:gd name="T59" fmla="*/ 27 h 58"/>
                  <a:gd name="T60" fmla="*/ 0 w 45"/>
                  <a:gd name="T61" fmla="*/ 31 h 58"/>
                  <a:gd name="T62" fmla="*/ 0 w 45"/>
                  <a:gd name="T63" fmla="*/ 36 h 58"/>
                  <a:gd name="T64" fmla="*/ 0 w 45"/>
                  <a:gd name="T65" fmla="*/ 40 h 58"/>
                  <a:gd name="T66" fmla="*/ 4 w 45"/>
                  <a:gd name="T67" fmla="*/ 44 h 58"/>
                  <a:gd name="T68" fmla="*/ 4 w 45"/>
                  <a:gd name="T69" fmla="*/ 49 h 58"/>
                  <a:gd name="T70" fmla="*/ 7 w 45"/>
                  <a:gd name="T71" fmla="*/ 49 h 58"/>
                  <a:gd name="T72" fmla="*/ 11 w 45"/>
                  <a:gd name="T73" fmla="*/ 53 h 58"/>
                  <a:gd name="T74" fmla="*/ 14 w 45"/>
                  <a:gd name="T75" fmla="*/ 53 h 58"/>
                  <a:gd name="T76" fmla="*/ 17 w 45"/>
                  <a:gd name="T77" fmla="*/ 58 h 58"/>
                  <a:gd name="T78" fmla="*/ 21 w 45"/>
                  <a:gd name="T79" fmla="*/ 58 h 58"/>
                  <a:gd name="T80" fmla="*/ 24 w 45"/>
                  <a:gd name="T81" fmla="*/ 58 h 58"/>
                  <a:gd name="T82" fmla="*/ 24 w 45"/>
                  <a:gd name="T83" fmla="*/ 58 h 58"/>
                  <a:gd name="T84" fmla="*/ 21 w 45"/>
                  <a:gd name="T85" fmla="*/ 58 h 5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5"/>
                  <a:gd name="T130" fmla="*/ 0 h 58"/>
                  <a:gd name="T131" fmla="*/ 45 w 45"/>
                  <a:gd name="T132" fmla="*/ 58 h 5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5" h="58">
                    <a:moveTo>
                      <a:pt x="21" y="58"/>
                    </a:moveTo>
                    <a:lnTo>
                      <a:pt x="28" y="58"/>
                    </a:lnTo>
                    <a:lnTo>
                      <a:pt x="31" y="58"/>
                    </a:lnTo>
                    <a:lnTo>
                      <a:pt x="34" y="53"/>
                    </a:lnTo>
                    <a:lnTo>
                      <a:pt x="38" y="49"/>
                    </a:lnTo>
                    <a:lnTo>
                      <a:pt x="41" y="49"/>
                    </a:lnTo>
                    <a:lnTo>
                      <a:pt x="41" y="44"/>
                    </a:lnTo>
                    <a:lnTo>
                      <a:pt x="45" y="40"/>
                    </a:lnTo>
                    <a:lnTo>
                      <a:pt x="45" y="36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5" y="22"/>
                    </a:lnTo>
                    <a:lnTo>
                      <a:pt x="41" y="18"/>
                    </a:lnTo>
                    <a:lnTo>
                      <a:pt x="41" y="14"/>
                    </a:lnTo>
                    <a:lnTo>
                      <a:pt x="38" y="9"/>
                    </a:lnTo>
                    <a:lnTo>
                      <a:pt x="34" y="9"/>
                    </a:lnTo>
                    <a:lnTo>
                      <a:pt x="34" y="5"/>
                    </a:lnTo>
                    <a:lnTo>
                      <a:pt x="31" y="5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5"/>
                    </a:lnTo>
                    <a:lnTo>
                      <a:pt x="14" y="5"/>
                    </a:lnTo>
                    <a:lnTo>
                      <a:pt x="11" y="9"/>
                    </a:lnTo>
                    <a:lnTo>
                      <a:pt x="7" y="9"/>
                    </a:lnTo>
                    <a:lnTo>
                      <a:pt x="4" y="14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36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4" y="49"/>
                    </a:lnTo>
                    <a:lnTo>
                      <a:pt x="7" y="49"/>
                    </a:lnTo>
                    <a:lnTo>
                      <a:pt x="11" y="53"/>
                    </a:lnTo>
                    <a:lnTo>
                      <a:pt x="14" y="53"/>
                    </a:lnTo>
                    <a:lnTo>
                      <a:pt x="17" y="58"/>
                    </a:lnTo>
                    <a:lnTo>
                      <a:pt x="21" y="58"/>
                    </a:lnTo>
                    <a:lnTo>
                      <a:pt x="24" y="58"/>
                    </a:lnTo>
                    <a:lnTo>
                      <a:pt x="21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Freeform 217"/>
              <p:cNvSpPr>
                <a:spLocks/>
              </p:cNvSpPr>
              <p:nvPr/>
            </p:nvSpPr>
            <p:spPr bwMode="auto">
              <a:xfrm>
                <a:off x="1256" y="3158"/>
                <a:ext cx="45" cy="57"/>
              </a:xfrm>
              <a:custGeom>
                <a:avLst/>
                <a:gdLst>
                  <a:gd name="T0" fmla="*/ 21 w 45"/>
                  <a:gd name="T1" fmla="*/ 57 h 57"/>
                  <a:gd name="T2" fmla="*/ 28 w 45"/>
                  <a:gd name="T3" fmla="*/ 57 h 57"/>
                  <a:gd name="T4" fmla="*/ 31 w 45"/>
                  <a:gd name="T5" fmla="*/ 57 h 57"/>
                  <a:gd name="T6" fmla="*/ 34 w 45"/>
                  <a:gd name="T7" fmla="*/ 57 h 57"/>
                  <a:gd name="T8" fmla="*/ 34 w 45"/>
                  <a:gd name="T9" fmla="*/ 53 h 57"/>
                  <a:gd name="T10" fmla="*/ 38 w 45"/>
                  <a:gd name="T11" fmla="*/ 48 h 57"/>
                  <a:gd name="T12" fmla="*/ 41 w 45"/>
                  <a:gd name="T13" fmla="*/ 48 h 57"/>
                  <a:gd name="T14" fmla="*/ 41 w 45"/>
                  <a:gd name="T15" fmla="*/ 44 h 57"/>
                  <a:gd name="T16" fmla="*/ 45 w 45"/>
                  <a:gd name="T17" fmla="*/ 40 h 57"/>
                  <a:gd name="T18" fmla="*/ 45 w 45"/>
                  <a:gd name="T19" fmla="*/ 35 h 57"/>
                  <a:gd name="T20" fmla="*/ 45 w 45"/>
                  <a:gd name="T21" fmla="*/ 31 h 57"/>
                  <a:gd name="T22" fmla="*/ 45 w 45"/>
                  <a:gd name="T23" fmla="*/ 26 h 57"/>
                  <a:gd name="T24" fmla="*/ 45 w 45"/>
                  <a:gd name="T25" fmla="*/ 22 h 57"/>
                  <a:gd name="T26" fmla="*/ 41 w 45"/>
                  <a:gd name="T27" fmla="*/ 18 h 57"/>
                  <a:gd name="T28" fmla="*/ 41 w 45"/>
                  <a:gd name="T29" fmla="*/ 13 h 57"/>
                  <a:gd name="T30" fmla="*/ 38 w 45"/>
                  <a:gd name="T31" fmla="*/ 9 h 57"/>
                  <a:gd name="T32" fmla="*/ 34 w 45"/>
                  <a:gd name="T33" fmla="*/ 9 h 57"/>
                  <a:gd name="T34" fmla="*/ 34 w 45"/>
                  <a:gd name="T35" fmla="*/ 4 h 57"/>
                  <a:gd name="T36" fmla="*/ 31 w 45"/>
                  <a:gd name="T37" fmla="*/ 4 h 57"/>
                  <a:gd name="T38" fmla="*/ 28 w 45"/>
                  <a:gd name="T39" fmla="*/ 0 h 57"/>
                  <a:gd name="T40" fmla="*/ 24 w 45"/>
                  <a:gd name="T41" fmla="*/ 0 h 57"/>
                  <a:gd name="T42" fmla="*/ 21 w 45"/>
                  <a:gd name="T43" fmla="*/ 0 h 57"/>
                  <a:gd name="T44" fmla="*/ 17 w 45"/>
                  <a:gd name="T45" fmla="*/ 4 h 57"/>
                  <a:gd name="T46" fmla="*/ 14 w 45"/>
                  <a:gd name="T47" fmla="*/ 4 h 57"/>
                  <a:gd name="T48" fmla="*/ 11 w 45"/>
                  <a:gd name="T49" fmla="*/ 9 h 57"/>
                  <a:gd name="T50" fmla="*/ 7 w 45"/>
                  <a:gd name="T51" fmla="*/ 9 h 57"/>
                  <a:gd name="T52" fmla="*/ 4 w 45"/>
                  <a:gd name="T53" fmla="*/ 13 h 57"/>
                  <a:gd name="T54" fmla="*/ 4 w 45"/>
                  <a:gd name="T55" fmla="*/ 18 h 57"/>
                  <a:gd name="T56" fmla="*/ 0 w 45"/>
                  <a:gd name="T57" fmla="*/ 22 h 57"/>
                  <a:gd name="T58" fmla="*/ 0 w 45"/>
                  <a:gd name="T59" fmla="*/ 26 h 57"/>
                  <a:gd name="T60" fmla="*/ 0 w 45"/>
                  <a:gd name="T61" fmla="*/ 31 h 57"/>
                  <a:gd name="T62" fmla="*/ 0 w 45"/>
                  <a:gd name="T63" fmla="*/ 35 h 57"/>
                  <a:gd name="T64" fmla="*/ 0 w 45"/>
                  <a:gd name="T65" fmla="*/ 40 h 57"/>
                  <a:gd name="T66" fmla="*/ 4 w 45"/>
                  <a:gd name="T67" fmla="*/ 44 h 57"/>
                  <a:gd name="T68" fmla="*/ 4 w 45"/>
                  <a:gd name="T69" fmla="*/ 48 h 57"/>
                  <a:gd name="T70" fmla="*/ 7 w 45"/>
                  <a:gd name="T71" fmla="*/ 48 h 57"/>
                  <a:gd name="T72" fmla="*/ 11 w 45"/>
                  <a:gd name="T73" fmla="*/ 53 h 57"/>
                  <a:gd name="T74" fmla="*/ 14 w 45"/>
                  <a:gd name="T75" fmla="*/ 57 h 57"/>
                  <a:gd name="T76" fmla="*/ 17 w 45"/>
                  <a:gd name="T77" fmla="*/ 57 h 57"/>
                  <a:gd name="T78" fmla="*/ 21 w 45"/>
                  <a:gd name="T79" fmla="*/ 57 h 57"/>
                  <a:gd name="T80" fmla="*/ 24 w 45"/>
                  <a:gd name="T81" fmla="*/ 57 h 57"/>
                  <a:gd name="T82" fmla="*/ 24 w 45"/>
                  <a:gd name="T83" fmla="*/ 57 h 57"/>
                  <a:gd name="T84" fmla="*/ 21 w 45"/>
                  <a:gd name="T85" fmla="*/ 57 h 5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5"/>
                  <a:gd name="T130" fmla="*/ 0 h 57"/>
                  <a:gd name="T131" fmla="*/ 45 w 45"/>
                  <a:gd name="T132" fmla="*/ 57 h 5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5" h="57">
                    <a:moveTo>
                      <a:pt x="21" y="57"/>
                    </a:moveTo>
                    <a:lnTo>
                      <a:pt x="28" y="57"/>
                    </a:lnTo>
                    <a:lnTo>
                      <a:pt x="31" y="57"/>
                    </a:lnTo>
                    <a:lnTo>
                      <a:pt x="34" y="57"/>
                    </a:lnTo>
                    <a:lnTo>
                      <a:pt x="34" y="53"/>
                    </a:lnTo>
                    <a:lnTo>
                      <a:pt x="38" y="48"/>
                    </a:lnTo>
                    <a:lnTo>
                      <a:pt x="41" y="48"/>
                    </a:lnTo>
                    <a:lnTo>
                      <a:pt x="41" y="44"/>
                    </a:lnTo>
                    <a:lnTo>
                      <a:pt x="45" y="40"/>
                    </a:lnTo>
                    <a:lnTo>
                      <a:pt x="45" y="35"/>
                    </a:lnTo>
                    <a:lnTo>
                      <a:pt x="45" y="31"/>
                    </a:lnTo>
                    <a:lnTo>
                      <a:pt x="45" y="26"/>
                    </a:lnTo>
                    <a:lnTo>
                      <a:pt x="45" y="22"/>
                    </a:lnTo>
                    <a:lnTo>
                      <a:pt x="41" y="18"/>
                    </a:lnTo>
                    <a:lnTo>
                      <a:pt x="41" y="13"/>
                    </a:lnTo>
                    <a:lnTo>
                      <a:pt x="38" y="9"/>
                    </a:lnTo>
                    <a:lnTo>
                      <a:pt x="34" y="9"/>
                    </a:lnTo>
                    <a:lnTo>
                      <a:pt x="34" y="4"/>
                    </a:lnTo>
                    <a:lnTo>
                      <a:pt x="31" y="4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4"/>
                    </a:lnTo>
                    <a:lnTo>
                      <a:pt x="14" y="4"/>
                    </a:lnTo>
                    <a:lnTo>
                      <a:pt x="11" y="9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4" y="48"/>
                    </a:lnTo>
                    <a:lnTo>
                      <a:pt x="7" y="48"/>
                    </a:lnTo>
                    <a:lnTo>
                      <a:pt x="11" y="53"/>
                    </a:lnTo>
                    <a:lnTo>
                      <a:pt x="14" y="57"/>
                    </a:lnTo>
                    <a:lnTo>
                      <a:pt x="17" y="57"/>
                    </a:lnTo>
                    <a:lnTo>
                      <a:pt x="21" y="57"/>
                    </a:lnTo>
                    <a:lnTo>
                      <a:pt x="24" y="57"/>
                    </a:lnTo>
                    <a:lnTo>
                      <a:pt x="21" y="5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Freeform 225"/>
              <p:cNvSpPr>
                <a:spLocks/>
              </p:cNvSpPr>
              <p:nvPr/>
            </p:nvSpPr>
            <p:spPr bwMode="auto">
              <a:xfrm>
                <a:off x="1755" y="1781"/>
                <a:ext cx="45" cy="57"/>
              </a:xfrm>
              <a:custGeom>
                <a:avLst/>
                <a:gdLst>
                  <a:gd name="T0" fmla="*/ 21 w 45"/>
                  <a:gd name="T1" fmla="*/ 53 h 57"/>
                  <a:gd name="T2" fmla="*/ 27 w 45"/>
                  <a:gd name="T3" fmla="*/ 57 h 57"/>
                  <a:gd name="T4" fmla="*/ 31 w 45"/>
                  <a:gd name="T5" fmla="*/ 57 h 57"/>
                  <a:gd name="T6" fmla="*/ 34 w 45"/>
                  <a:gd name="T7" fmla="*/ 53 h 57"/>
                  <a:gd name="T8" fmla="*/ 34 w 45"/>
                  <a:gd name="T9" fmla="*/ 53 h 57"/>
                  <a:gd name="T10" fmla="*/ 38 w 45"/>
                  <a:gd name="T11" fmla="*/ 49 h 57"/>
                  <a:gd name="T12" fmla="*/ 41 w 45"/>
                  <a:gd name="T13" fmla="*/ 44 h 57"/>
                  <a:gd name="T14" fmla="*/ 41 w 45"/>
                  <a:gd name="T15" fmla="*/ 40 h 57"/>
                  <a:gd name="T16" fmla="*/ 45 w 45"/>
                  <a:gd name="T17" fmla="*/ 35 h 57"/>
                  <a:gd name="T18" fmla="*/ 45 w 45"/>
                  <a:gd name="T19" fmla="*/ 31 h 57"/>
                  <a:gd name="T20" fmla="*/ 45 w 45"/>
                  <a:gd name="T21" fmla="*/ 27 h 57"/>
                  <a:gd name="T22" fmla="*/ 45 w 45"/>
                  <a:gd name="T23" fmla="*/ 22 h 57"/>
                  <a:gd name="T24" fmla="*/ 45 w 45"/>
                  <a:gd name="T25" fmla="*/ 18 h 57"/>
                  <a:gd name="T26" fmla="*/ 41 w 45"/>
                  <a:gd name="T27" fmla="*/ 14 h 57"/>
                  <a:gd name="T28" fmla="*/ 41 w 45"/>
                  <a:gd name="T29" fmla="*/ 14 h 57"/>
                  <a:gd name="T30" fmla="*/ 38 w 45"/>
                  <a:gd name="T31" fmla="*/ 9 h 57"/>
                  <a:gd name="T32" fmla="*/ 34 w 45"/>
                  <a:gd name="T33" fmla="*/ 5 h 57"/>
                  <a:gd name="T34" fmla="*/ 34 w 45"/>
                  <a:gd name="T35" fmla="*/ 5 h 57"/>
                  <a:gd name="T36" fmla="*/ 31 w 45"/>
                  <a:gd name="T37" fmla="*/ 0 h 57"/>
                  <a:gd name="T38" fmla="*/ 27 w 45"/>
                  <a:gd name="T39" fmla="*/ 0 h 57"/>
                  <a:gd name="T40" fmla="*/ 24 w 45"/>
                  <a:gd name="T41" fmla="*/ 0 h 57"/>
                  <a:gd name="T42" fmla="*/ 21 w 45"/>
                  <a:gd name="T43" fmla="*/ 0 h 57"/>
                  <a:gd name="T44" fmla="*/ 17 w 45"/>
                  <a:gd name="T45" fmla="*/ 0 h 57"/>
                  <a:gd name="T46" fmla="*/ 14 w 45"/>
                  <a:gd name="T47" fmla="*/ 5 h 57"/>
                  <a:gd name="T48" fmla="*/ 10 w 45"/>
                  <a:gd name="T49" fmla="*/ 5 h 57"/>
                  <a:gd name="T50" fmla="*/ 7 w 45"/>
                  <a:gd name="T51" fmla="*/ 9 h 57"/>
                  <a:gd name="T52" fmla="*/ 4 w 45"/>
                  <a:gd name="T53" fmla="*/ 14 h 57"/>
                  <a:gd name="T54" fmla="*/ 4 w 45"/>
                  <a:gd name="T55" fmla="*/ 14 h 57"/>
                  <a:gd name="T56" fmla="*/ 4 w 45"/>
                  <a:gd name="T57" fmla="*/ 18 h 57"/>
                  <a:gd name="T58" fmla="*/ 0 w 45"/>
                  <a:gd name="T59" fmla="*/ 22 h 57"/>
                  <a:gd name="T60" fmla="*/ 0 w 45"/>
                  <a:gd name="T61" fmla="*/ 27 h 57"/>
                  <a:gd name="T62" fmla="*/ 0 w 45"/>
                  <a:gd name="T63" fmla="*/ 31 h 57"/>
                  <a:gd name="T64" fmla="*/ 4 w 45"/>
                  <a:gd name="T65" fmla="*/ 35 h 57"/>
                  <a:gd name="T66" fmla="*/ 4 w 45"/>
                  <a:gd name="T67" fmla="*/ 40 h 57"/>
                  <a:gd name="T68" fmla="*/ 4 w 45"/>
                  <a:gd name="T69" fmla="*/ 44 h 57"/>
                  <a:gd name="T70" fmla="*/ 7 w 45"/>
                  <a:gd name="T71" fmla="*/ 49 h 57"/>
                  <a:gd name="T72" fmla="*/ 10 w 45"/>
                  <a:gd name="T73" fmla="*/ 53 h 57"/>
                  <a:gd name="T74" fmla="*/ 14 w 45"/>
                  <a:gd name="T75" fmla="*/ 53 h 57"/>
                  <a:gd name="T76" fmla="*/ 17 w 45"/>
                  <a:gd name="T77" fmla="*/ 57 h 57"/>
                  <a:gd name="T78" fmla="*/ 21 w 45"/>
                  <a:gd name="T79" fmla="*/ 57 h 57"/>
                  <a:gd name="T80" fmla="*/ 24 w 45"/>
                  <a:gd name="T81" fmla="*/ 57 h 57"/>
                  <a:gd name="T82" fmla="*/ 24 w 45"/>
                  <a:gd name="T83" fmla="*/ 57 h 57"/>
                  <a:gd name="T84" fmla="*/ 21 w 45"/>
                  <a:gd name="T85" fmla="*/ 53 h 5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5"/>
                  <a:gd name="T130" fmla="*/ 0 h 57"/>
                  <a:gd name="T131" fmla="*/ 45 w 45"/>
                  <a:gd name="T132" fmla="*/ 57 h 5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5" h="57">
                    <a:moveTo>
                      <a:pt x="21" y="53"/>
                    </a:moveTo>
                    <a:lnTo>
                      <a:pt x="27" y="57"/>
                    </a:lnTo>
                    <a:lnTo>
                      <a:pt x="31" y="57"/>
                    </a:lnTo>
                    <a:lnTo>
                      <a:pt x="34" y="53"/>
                    </a:lnTo>
                    <a:lnTo>
                      <a:pt x="38" y="49"/>
                    </a:lnTo>
                    <a:lnTo>
                      <a:pt x="41" y="44"/>
                    </a:lnTo>
                    <a:lnTo>
                      <a:pt x="41" y="40"/>
                    </a:lnTo>
                    <a:lnTo>
                      <a:pt x="45" y="35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5" y="22"/>
                    </a:lnTo>
                    <a:lnTo>
                      <a:pt x="45" y="18"/>
                    </a:lnTo>
                    <a:lnTo>
                      <a:pt x="41" y="14"/>
                    </a:lnTo>
                    <a:lnTo>
                      <a:pt x="38" y="9"/>
                    </a:lnTo>
                    <a:lnTo>
                      <a:pt x="34" y="5"/>
                    </a:lnTo>
                    <a:lnTo>
                      <a:pt x="31" y="0"/>
                    </a:lnTo>
                    <a:lnTo>
                      <a:pt x="27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5"/>
                    </a:lnTo>
                    <a:lnTo>
                      <a:pt x="10" y="5"/>
                    </a:lnTo>
                    <a:lnTo>
                      <a:pt x="7" y="9"/>
                    </a:lnTo>
                    <a:lnTo>
                      <a:pt x="4" y="14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4" y="35"/>
                    </a:lnTo>
                    <a:lnTo>
                      <a:pt x="4" y="40"/>
                    </a:lnTo>
                    <a:lnTo>
                      <a:pt x="4" y="44"/>
                    </a:lnTo>
                    <a:lnTo>
                      <a:pt x="7" y="49"/>
                    </a:lnTo>
                    <a:lnTo>
                      <a:pt x="10" y="53"/>
                    </a:lnTo>
                    <a:lnTo>
                      <a:pt x="14" y="53"/>
                    </a:lnTo>
                    <a:lnTo>
                      <a:pt x="17" y="57"/>
                    </a:lnTo>
                    <a:lnTo>
                      <a:pt x="21" y="57"/>
                    </a:lnTo>
                    <a:lnTo>
                      <a:pt x="24" y="57"/>
                    </a:lnTo>
                    <a:lnTo>
                      <a:pt x="21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Freeform 232"/>
              <p:cNvSpPr>
                <a:spLocks/>
              </p:cNvSpPr>
              <p:nvPr/>
            </p:nvSpPr>
            <p:spPr bwMode="auto">
              <a:xfrm>
                <a:off x="1150" y="1557"/>
                <a:ext cx="2867" cy="2327"/>
              </a:xfrm>
              <a:custGeom>
                <a:avLst/>
                <a:gdLst>
                  <a:gd name="T0" fmla="*/ 2867 w 2867"/>
                  <a:gd name="T1" fmla="*/ 2327 h 2327"/>
                  <a:gd name="T2" fmla="*/ 2867 w 2867"/>
                  <a:gd name="T3" fmla="*/ 0 h 2327"/>
                  <a:gd name="T4" fmla="*/ 0 w 2867"/>
                  <a:gd name="T5" fmla="*/ 0 h 2327"/>
                  <a:gd name="T6" fmla="*/ 0 w 2867"/>
                  <a:gd name="T7" fmla="*/ 2327 h 2327"/>
                  <a:gd name="T8" fmla="*/ 2867 w 2867"/>
                  <a:gd name="T9" fmla="*/ 2327 h 2327"/>
                  <a:gd name="T10" fmla="*/ 2867 w 2867"/>
                  <a:gd name="T11" fmla="*/ 2327 h 232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67"/>
                  <a:gd name="T19" fmla="*/ 0 h 2327"/>
                  <a:gd name="T20" fmla="*/ 2867 w 2867"/>
                  <a:gd name="T21" fmla="*/ 2327 h 232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67" h="2327">
                    <a:moveTo>
                      <a:pt x="2867" y="2327"/>
                    </a:moveTo>
                    <a:lnTo>
                      <a:pt x="2867" y="0"/>
                    </a:lnTo>
                    <a:lnTo>
                      <a:pt x="0" y="0"/>
                    </a:lnTo>
                    <a:lnTo>
                      <a:pt x="0" y="2327"/>
                    </a:lnTo>
                    <a:lnTo>
                      <a:pt x="2867" y="2327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Line 255"/>
              <p:cNvSpPr>
                <a:spLocks noChangeShapeType="1"/>
              </p:cNvSpPr>
              <p:nvPr/>
            </p:nvSpPr>
            <p:spPr bwMode="auto">
              <a:xfrm flipH="1">
                <a:off x="1150" y="3184"/>
                <a:ext cx="127" cy="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256"/>
              <p:cNvSpPr>
                <a:spLocks/>
              </p:cNvSpPr>
              <p:nvPr/>
            </p:nvSpPr>
            <p:spPr bwMode="auto">
              <a:xfrm>
                <a:off x="1092" y="3136"/>
                <a:ext cx="72" cy="97"/>
              </a:xfrm>
              <a:custGeom>
                <a:avLst/>
                <a:gdLst>
                  <a:gd name="T0" fmla="*/ 0 w 72"/>
                  <a:gd name="T1" fmla="*/ 0 h 97"/>
                  <a:gd name="T2" fmla="*/ 0 w 72"/>
                  <a:gd name="T3" fmla="*/ 97 h 97"/>
                  <a:gd name="T4" fmla="*/ 72 w 72"/>
                  <a:gd name="T5" fmla="*/ 48 h 97"/>
                  <a:gd name="T6" fmla="*/ 0 w 72"/>
                  <a:gd name="T7" fmla="*/ 4 h 97"/>
                  <a:gd name="T8" fmla="*/ 0 w 72"/>
                  <a:gd name="T9" fmla="*/ 4 h 97"/>
                  <a:gd name="T10" fmla="*/ 0 w 72"/>
                  <a:gd name="T11" fmla="*/ 0 h 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2"/>
                  <a:gd name="T19" fmla="*/ 0 h 97"/>
                  <a:gd name="T20" fmla="*/ 72 w 72"/>
                  <a:gd name="T21" fmla="*/ 97 h 9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2" h="97">
                    <a:moveTo>
                      <a:pt x="0" y="0"/>
                    </a:moveTo>
                    <a:lnTo>
                      <a:pt x="0" y="97"/>
                    </a:lnTo>
                    <a:lnTo>
                      <a:pt x="72" y="48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Line 257"/>
              <p:cNvSpPr>
                <a:spLocks noChangeShapeType="1"/>
              </p:cNvSpPr>
              <p:nvPr/>
            </p:nvSpPr>
            <p:spPr bwMode="auto">
              <a:xfrm flipH="1">
                <a:off x="672" y="3180"/>
                <a:ext cx="492" cy="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Freeform 258"/>
              <p:cNvSpPr>
                <a:spLocks/>
              </p:cNvSpPr>
              <p:nvPr/>
            </p:nvSpPr>
            <p:spPr bwMode="auto">
              <a:xfrm>
                <a:off x="2151" y="2542"/>
                <a:ext cx="45" cy="57"/>
              </a:xfrm>
              <a:custGeom>
                <a:avLst/>
                <a:gdLst>
                  <a:gd name="T0" fmla="*/ 21 w 45"/>
                  <a:gd name="T1" fmla="*/ 57 h 57"/>
                  <a:gd name="T2" fmla="*/ 24 w 45"/>
                  <a:gd name="T3" fmla="*/ 57 h 57"/>
                  <a:gd name="T4" fmla="*/ 28 w 45"/>
                  <a:gd name="T5" fmla="*/ 57 h 57"/>
                  <a:gd name="T6" fmla="*/ 31 w 45"/>
                  <a:gd name="T7" fmla="*/ 53 h 57"/>
                  <a:gd name="T8" fmla="*/ 35 w 45"/>
                  <a:gd name="T9" fmla="*/ 53 h 57"/>
                  <a:gd name="T10" fmla="*/ 38 w 45"/>
                  <a:gd name="T11" fmla="*/ 49 h 57"/>
                  <a:gd name="T12" fmla="*/ 41 w 45"/>
                  <a:gd name="T13" fmla="*/ 44 h 57"/>
                  <a:gd name="T14" fmla="*/ 41 w 45"/>
                  <a:gd name="T15" fmla="*/ 44 h 57"/>
                  <a:gd name="T16" fmla="*/ 41 w 45"/>
                  <a:gd name="T17" fmla="*/ 40 h 57"/>
                  <a:gd name="T18" fmla="*/ 45 w 45"/>
                  <a:gd name="T19" fmla="*/ 35 h 57"/>
                  <a:gd name="T20" fmla="*/ 45 w 45"/>
                  <a:gd name="T21" fmla="*/ 31 h 57"/>
                  <a:gd name="T22" fmla="*/ 45 w 45"/>
                  <a:gd name="T23" fmla="*/ 27 h 57"/>
                  <a:gd name="T24" fmla="*/ 41 w 45"/>
                  <a:gd name="T25" fmla="*/ 22 h 57"/>
                  <a:gd name="T26" fmla="*/ 41 w 45"/>
                  <a:gd name="T27" fmla="*/ 18 h 57"/>
                  <a:gd name="T28" fmla="*/ 41 w 45"/>
                  <a:gd name="T29" fmla="*/ 13 h 57"/>
                  <a:gd name="T30" fmla="*/ 38 w 45"/>
                  <a:gd name="T31" fmla="*/ 9 h 57"/>
                  <a:gd name="T32" fmla="*/ 35 w 45"/>
                  <a:gd name="T33" fmla="*/ 5 h 57"/>
                  <a:gd name="T34" fmla="*/ 31 w 45"/>
                  <a:gd name="T35" fmla="*/ 5 h 57"/>
                  <a:gd name="T36" fmla="*/ 28 w 45"/>
                  <a:gd name="T37" fmla="*/ 5 h 57"/>
                  <a:gd name="T38" fmla="*/ 24 w 45"/>
                  <a:gd name="T39" fmla="*/ 0 h 57"/>
                  <a:gd name="T40" fmla="*/ 21 w 45"/>
                  <a:gd name="T41" fmla="*/ 0 h 57"/>
                  <a:gd name="T42" fmla="*/ 18 w 45"/>
                  <a:gd name="T43" fmla="*/ 0 h 57"/>
                  <a:gd name="T44" fmla="*/ 14 w 45"/>
                  <a:gd name="T45" fmla="*/ 5 h 57"/>
                  <a:gd name="T46" fmla="*/ 11 w 45"/>
                  <a:gd name="T47" fmla="*/ 5 h 57"/>
                  <a:gd name="T48" fmla="*/ 11 w 45"/>
                  <a:gd name="T49" fmla="*/ 5 h 57"/>
                  <a:gd name="T50" fmla="*/ 7 w 45"/>
                  <a:gd name="T51" fmla="*/ 9 h 57"/>
                  <a:gd name="T52" fmla="*/ 4 w 45"/>
                  <a:gd name="T53" fmla="*/ 13 h 57"/>
                  <a:gd name="T54" fmla="*/ 4 w 45"/>
                  <a:gd name="T55" fmla="*/ 18 h 57"/>
                  <a:gd name="T56" fmla="*/ 0 w 45"/>
                  <a:gd name="T57" fmla="*/ 22 h 57"/>
                  <a:gd name="T58" fmla="*/ 0 w 45"/>
                  <a:gd name="T59" fmla="*/ 27 h 57"/>
                  <a:gd name="T60" fmla="*/ 0 w 45"/>
                  <a:gd name="T61" fmla="*/ 31 h 57"/>
                  <a:gd name="T62" fmla="*/ 0 w 45"/>
                  <a:gd name="T63" fmla="*/ 35 h 57"/>
                  <a:gd name="T64" fmla="*/ 0 w 45"/>
                  <a:gd name="T65" fmla="*/ 40 h 57"/>
                  <a:gd name="T66" fmla="*/ 4 w 45"/>
                  <a:gd name="T67" fmla="*/ 44 h 57"/>
                  <a:gd name="T68" fmla="*/ 4 w 45"/>
                  <a:gd name="T69" fmla="*/ 44 h 57"/>
                  <a:gd name="T70" fmla="*/ 7 w 45"/>
                  <a:gd name="T71" fmla="*/ 49 h 57"/>
                  <a:gd name="T72" fmla="*/ 11 w 45"/>
                  <a:gd name="T73" fmla="*/ 53 h 57"/>
                  <a:gd name="T74" fmla="*/ 11 w 45"/>
                  <a:gd name="T75" fmla="*/ 53 h 57"/>
                  <a:gd name="T76" fmla="*/ 14 w 45"/>
                  <a:gd name="T77" fmla="*/ 57 h 57"/>
                  <a:gd name="T78" fmla="*/ 18 w 45"/>
                  <a:gd name="T79" fmla="*/ 57 h 57"/>
                  <a:gd name="T80" fmla="*/ 21 w 45"/>
                  <a:gd name="T81" fmla="*/ 57 h 57"/>
                  <a:gd name="T82" fmla="*/ 21 w 45"/>
                  <a:gd name="T83" fmla="*/ 57 h 5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5"/>
                  <a:gd name="T127" fmla="*/ 0 h 57"/>
                  <a:gd name="T128" fmla="*/ 45 w 45"/>
                  <a:gd name="T129" fmla="*/ 57 h 5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5" h="57">
                    <a:moveTo>
                      <a:pt x="21" y="57"/>
                    </a:moveTo>
                    <a:lnTo>
                      <a:pt x="24" y="57"/>
                    </a:lnTo>
                    <a:lnTo>
                      <a:pt x="28" y="57"/>
                    </a:lnTo>
                    <a:lnTo>
                      <a:pt x="31" y="53"/>
                    </a:lnTo>
                    <a:lnTo>
                      <a:pt x="35" y="53"/>
                    </a:lnTo>
                    <a:lnTo>
                      <a:pt x="38" y="49"/>
                    </a:lnTo>
                    <a:lnTo>
                      <a:pt x="41" y="44"/>
                    </a:lnTo>
                    <a:lnTo>
                      <a:pt x="41" y="40"/>
                    </a:lnTo>
                    <a:lnTo>
                      <a:pt x="45" y="35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1" y="22"/>
                    </a:lnTo>
                    <a:lnTo>
                      <a:pt x="41" y="18"/>
                    </a:lnTo>
                    <a:lnTo>
                      <a:pt x="41" y="13"/>
                    </a:lnTo>
                    <a:lnTo>
                      <a:pt x="38" y="9"/>
                    </a:lnTo>
                    <a:lnTo>
                      <a:pt x="35" y="5"/>
                    </a:lnTo>
                    <a:lnTo>
                      <a:pt x="31" y="5"/>
                    </a:lnTo>
                    <a:lnTo>
                      <a:pt x="28" y="5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4" y="5"/>
                    </a:lnTo>
                    <a:lnTo>
                      <a:pt x="11" y="5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7" y="49"/>
                    </a:lnTo>
                    <a:lnTo>
                      <a:pt x="11" y="53"/>
                    </a:lnTo>
                    <a:lnTo>
                      <a:pt x="14" y="57"/>
                    </a:lnTo>
                    <a:lnTo>
                      <a:pt x="18" y="57"/>
                    </a:lnTo>
                    <a:lnTo>
                      <a:pt x="21" y="5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Freeform 259"/>
              <p:cNvSpPr>
                <a:spLocks/>
              </p:cNvSpPr>
              <p:nvPr/>
            </p:nvSpPr>
            <p:spPr bwMode="auto">
              <a:xfrm>
                <a:off x="2151" y="2920"/>
                <a:ext cx="45" cy="58"/>
              </a:xfrm>
              <a:custGeom>
                <a:avLst/>
                <a:gdLst>
                  <a:gd name="T0" fmla="*/ 21 w 45"/>
                  <a:gd name="T1" fmla="*/ 58 h 58"/>
                  <a:gd name="T2" fmla="*/ 24 w 45"/>
                  <a:gd name="T3" fmla="*/ 58 h 58"/>
                  <a:gd name="T4" fmla="*/ 28 w 45"/>
                  <a:gd name="T5" fmla="*/ 58 h 58"/>
                  <a:gd name="T6" fmla="*/ 31 w 45"/>
                  <a:gd name="T7" fmla="*/ 53 h 58"/>
                  <a:gd name="T8" fmla="*/ 35 w 45"/>
                  <a:gd name="T9" fmla="*/ 53 h 58"/>
                  <a:gd name="T10" fmla="*/ 38 w 45"/>
                  <a:gd name="T11" fmla="*/ 49 h 58"/>
                  <a:gd name="T12" fmla="*/ 41 w 45"/>
                  <a:gd name="T13" fmla="*/ 44 h 58"/>
                  <a:gd name="T14" fmla="*/ 41 w 45"/>
                  <a:gd name="T15" fmla="*/ 44 h 58"/>
                  <a:gd name="T16" fmla="*/ 41 w 45"/>
                  <a:gd name="T17" fmla="*/ 40 h 58"/>
                  <a:gd name="T18" fmla="*/ 45 w 45"/>
                  <a:gd name="T19" fmla="*/ 36 h 58"/>
                  <a:gd name="T20" fmla="*/ 45 w 45"/>
                  <a:gd name="T21" fmla="*/ 31 h 58"/>
                  <a:gd name="T22" fmla="*/ 45 w 45"/>
                  <a:gd name="T23" fmla="*/ 27 h 58"/>
                  <a:gd name="T24" fmla="*/ 41 w 45"/>
                  <a:gd name="T25" fmla="*/ 22 h 58"/>
                  <a:gd name="T26" fmla="*/ 41 w 45"/>
                  <a:gd name="T27" fmla="*/ 18 h 58"/>
                  <a:gd name="T28" fmla="*/ 41 w 45"/>
                  <a:gd name="T29" fmla="*/ 14 h 58"/>
                  <a:gd name="T30" fmla="*/ 38 w 45"/>
                  <a:gd name="T31" fmla="*/ 9 h 58"/>
                  <a:gd name="T32" fmla="*/ 35 w 45"/>
                  <a:gd name="T33" fmla="*/ 9 h 58"/>
                  <a:gd name="T34" fmla="*/ 31 w 45"/>
                  <a:gd name="T35" fmla="*/ 5 h 58"/>
                  <a:gd name="T36" fmla="*/ 28 w 45"/>
                  <a:gd name="T37" fmla="*/ 5 h 58"/>
                  <a:gd name="T38" fmla="*/ 24 w 45"/>
                  <a:gd name="T39" fmla="*/ 0 h 58"/>
                  <a:gd name="T40" fmla="*/ 21 w 45"/>
                  <a:gd name="T41" fmla="*/ 0 h 58"/>
                  <a:gd name="T42" fmla="*/ 18 w 45"/>
                  <a:gd name="T43" fmla="*/ 0 h 58"/>
                  <a:gd name="T44" fmla="*/ 14 w 45"/>
                  <a:gd name="T45" fmla="*/ 5 h 58"/>
                  <a:gd name="T46" fmla="*/ 11 w 45"/>
                  <a:gd name="T47" fmla="*/ 5 h 58"/>
                  <a:gd name="T48" fmla="*/ 11 w 45"/>
                  <a:gd name="T49" fmla="*/ 9 h 58"/>
                  <a:gd name="T50" fmla="*/ 7 w 45"/>
                  <a:gd name="T51" fmla="*/ 9 h 58"/>
                  <a:gd name="T52" fmla="*/ 4 w 45"/>
                  <a:gd name="T53" fmla="*/ 14 h 58"/>
                  <a:gd name="T54" fmla="*/ 4 w 45"/>
                  <a:gd name="T55" fmla="*/ 18 h 58"/>
                  <a:gd name="T56" fmla="*/ 0 w 45"/>
                  <a:gd name="T57" fmla="*/ 22 h 58"/>
                  <a:gd name="T58" fmla="*/ 0 w 45"/>
                  <a:gd name="T59" fmla="*/ 27 h 58"/>
                  <a:gd name="T60" fmla="*/ 0 w 45"/>
                  <a:gd name="T61" fmla="*/ 31 h 58"/>
                  <a:gd name="T62" fmla="*/ 0 w 45"/>
                  <a:gd name="T63" fmla="*/ 36 h 58"/>
                  <a:gd name="T64" fmla="*/ 0 w 45"/>
                  <a:gd name="T65" fmla="*/ 40 h 58"/>
                  <a:gd name="T66" fmla="*/ 4 w 45"/>
                  <a:gd name="T67" fmla="*/ 44 h 58"/>
                  <a:gd name="T68" fmla="*/ 4 w 45"/>
                  <a:gd name="T69" fmla="*/ 44 h 58"/>
                  <a:gd name="T70" fmla="*/ 7 w 45"/>
                  <a:gd name="T71" fmla="*/ 49 h 58"/>
                  <a:gd name="T72" fmla="*/ 11 w 45"/>
                  <a:gd name="T73" fmla="*/ 53 h 58"/>
                  <a:gd name="T74" fmla="*/ 11 w 45"/>
                  <a:gd name="T75" fmla="*/ 53 h 58"/>
                  <a:gd name="T76" fmla="*/ 14 w 45"/>
                  <a:gd name="T77" fmla="*/ 58 h 58"/>
                  <a:gd name="T78" fmla="*/ 18 w 45"/>
                  <a:gd name="T79" fmla="*/ 58 h 58"/>
                  <a:gd name="T80" fmla="*/ 21 w 45"/>
                  <a:gd name="T81" fmla="*/ 58 h 58"/>
                  <a:gd name="T82" fmla="*/ 21 w 45"/>
                  <a:gd name="T83" fmla="*/ 58 h 5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5"/>
                  <a:gd name="T127" fmla="*/ 0 h 58"/>
                  <a:gd name="T128" fmla="*/ 45 w 45"/>
                  <a:gd name="T129" fmla="*/ 58 h 5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5" h="58">
                    <a:moveTo>
                      <a:pt x="21" y="58"/>
                    </a:moveTo>
                    <a:lnTo>
                      <a:pt x="24" y="58"/>
                    </a:lnTo>
                    <a:lnTo>
                      <a:pt x="28" y="58"/>
                    </a:lnTo>
                    <a:lnTo>
                      <a:pt x="31" y="53"/>
                    </a:lnTo>
                    <a:lnTo>
                      <a:pt x="35" y="53"/>
                    </a:lnTo>
                    <a:lnTo>
                      <a:pt x="38" y="49"/>
                    </a:lnTo>
                    <a:lnTo>
                      <a:pt x="41" y="44"/>
                    </a:lnTo>
                    <a:lnTo>
                      <a:pt x="41" y="40"/>
                    </a:lnTo>
                    <a:lnTo>
                      <a:pt x="45" y="36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1" y="22"/>
                    </a:lnTo>
                    <a:lnTo>
                      <a:pt x="41" y="18"/>
                    </a:lnTo>
                    <a:lnTo>
                      <a:pt x="41" y="14"/>
                    </a:lnTo>
                    <a:lnTo>
                      <a:pt x="38" y="9"/>
                    </a:lnTo>
                    <a:lnTo>
                      <a:pt x="35" y="9"/>
                    </a:lnTo>
                    <a:lnTo>
                      <a:pt x="31" y="5"/>
                    </a:lnTo>
                    <a:lnTo>
                      <a:pt x="28" y="5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4" y="5"/>
                    </a:lnTo>
                    <a:lnTo>
                      <a:pt x="11" y="5"/>
                    </a:lnTo>
                    <a:lnTo>
                      <a:pt x="11" y="9"/>
                    </a:lnTo>
                    <a:lnTo>
                      <a:pt x="7" y="9"/>
                    </a:lnTo>
                    <a:lnTo>
                      <a:pt x="4" y="14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36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7" y="49"/>
                    </a:lnTo>
                    <a:lnTo>
                      <a:pt x="11" y="53"/>
                    </a:lnTo>
                    <a:lnTo>
                      <a:pt x="14" y="58"/>
                    </a:lnTo>
                    <a:lnTo>
                      <a:pt x="18" y="58"/>
                    </a:lnTo>
                    <a:lnTo>
                      <a:pt x="21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Line 260"/>
              <p:cNvSpPr>
                <a:spLocks noChangeShapeType="1"/>
              </p:cNvSpPr>
              <p:nvPr/>
            </p:nvSpPr>
            <p:spPr bwMode="auto">
              <a:xfrm>
                <a:off x="2582" y="3514"/>
                <a:ext cx="1295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Freeform 261"/>
              <p:cNvSpPr>
                <a:spLocks/>
              </p:cNvSpPr>
              <p:nvPr/>
            </p:nvSpPr>
            <p:spPr bwMode="auto">
              <a:xfrm>
                <a:off x="3856" y="2551"/>
                <a:ext cx="41" cy="57"/>
              </a:xfrm>
              <a:custGeom>
                <a:avLst/>
                <a:gdLst>
                  <a:gd name="T0" fmla="*/ 21 w 41"/>
                  <a:gd name="T1" fmla="*/ 53 h 57"/>
                  <a:gd name="T2" fmla="*/ 24 w 41"/>
                  <a:gd name="T3" fmla="*/ 57 h 57"/>
                  <a:gd name="T4" fmla="*/ 28 w 41"/>
                  <a:gd name="T5" fmla="*/ 53 h 57"/>
                  <a:gd name="T6" fmla="*/ 31 w 41"/>
                  <a:gd name="T7" fmla="*/ 53 h 57"/>
                  <a:gd name="T8" fmla="*/ 35 w 41"/>
                  <a:gd name="T9" fmla="*/ 53 h 57"/>
                  <a:gd name="T10" fmla="*/ 38 w 41"/>
                  <a:gd name="T11" fmla="*/ 48 h 57"/>
                  <a:gd name="T12" fmla="*/ 38 w 41"/>
                  <a:gd name="T13" fmla="*/ 44 h 57"/>
                  <a:gd name="T14" fmla="*/ 41 w 41"/>
                  <a:gd name="T15" fmla="*/ 40 h 57"/>
                  <a:gd name="T16" fmla="*/ 41 w 41"/>
                  <a:gd name="T17" fmla="*/ 35 h 57"/>
                  <a:gd name="T18" fmla="*/ 41 w 41"/>
                  <a:gd name="T19" fmla="*/ 31 h 57"/>
                  <a:gd name="T20" fmla="*/ 41 w 41"/>
                  <a:gd name="T21" fmla="*/ 26 h 57"/>
                  <a:gd name="T22" fmla="*/ 41 w 41"/>
                  <a:gd name="T23" fmla="*/ 22 h 57"/>
                  <a:gd name="T24" fmla="*/ 41 w 41"/>
                  <a:gd name="T25" fmla="*/ 18 h 57"/>
                  <a:gd name="T26" fmla="*/ 41 w 41"/>
                  <a:gd name="T27" fmla="*/ 13 h 57"/>
                  <a:gd name="T28" fmla="*/ 38 w 41"/>
                  <a:gd name="T29" fmla="*/ 13 h 57"/>
                  <a:gd name="T30" fmla="*/ 38 w 41"/>
                  <a:gd name="T31" fmla="*/ 9 h 57"/>
                  <a:gd name="T32" fmla="*/ 35 w 41"/>
                  <a:gd name="T33" fmla="*/ 4 h 57"/>
                  <a:gd name="T34" fmla="*/ 31 w 41"/>
                  <a:gd name="T35" fmla="*/ 4 h 57"/>
                  <a:gd name="T36" fmla="*/ 28 w 41"/>
                  <a:gd name="T37" fmla="*/ 0 h 57"/>
                  <a:gd name="T38" fmla="*/ 24 w 41"/>
                  <a:gd name="T39" fmla="*/ 0 h 57"/>
                  <a:gd name="T40" fmla="*/ 21 w 41"/>
                  <a:gd name="T41" fmla="*/ 0 h 57"/>
                  <a:gd name="T42" fmla="*/ 17 w 41"/>
                  <a:gd name="T43" fmla="*/ 0 h 57"/>
                  <a:gd name="T44" fmla="*/ 14 w 41"/>
                  <a:gd name="T45" fmla="*/ 0 h 57"/>
                  <a:gd name="T46" fmla="*/ 11 w 41"/>
                  <a:gd name="T47" fmla="*/ 4 h 57"/>
                  <a:gd name="T48" fmla="*/ 7 w 41"/>
                  <a:gd name="T49" fmla="*/ 4 h 57"/>
                  <a:gd name="T50" fmla="*/ 4 w 41"/>
                  <a:gd name="T51" fmla="*/ 9 h 57"/>
                  <a:gd name="T52" fmla="*/ 4 w 41"/>
                  <a:gd name="T53" fmla="*/ 13 h 57"/>
                  <a:gd name="T54" fmla="*/ 0 w 41"/>
                  <a:gd name="T55" fmla="*/ 13 h 57"/>
                  <a:gd name="T56" fmla="*/ 0 w 41"/>
                  <a:gd name="T57" fmla="*/ 18 h 57"/>
                  <a:gd name="T58" fmla="*/ 0 w 41"/>
                  <a:gd name="T59" fmla="*/ 22 h 57"/>
                  <a:gd name="T60" fmla="*/ 0 w 41"/>
                  <a:gd name="T61" fmla="*/ 26 h 57"/>
                  <a:gd name="T62" fmla="*/ 0 w 41"/>
                  <a:gd name="T63" fmla="*/ 31 h 57"/>
                  <a:gd name="T64" fmla="*/ 0 w 41"/>
                  <a:gd name="T65" fmla="*/ 35 h 57"/>
                  <a:gd name="T66" fmla="*/ 0 w 41"/>
                  <a:gd name="T67" fmla="*/ 40 h 57"/>
                  <a:gd name="T68" fmla="*/ 4 w 41"/>
                  <a:gd name="T69" fmla="*/ 44 h 57"/>
                  <a:gd name="T70" fmla="*/ 4 w 41"/>
                  <a:gd name="T71" fmla="*/ 48 h 57"/>
                  <a:gd name="T72" fmla="*/ 7 w 41"/>
                  <a:gd name="T73" fmla="*/ 53 h 57"/>
                  <a:gd name="T74" fmla="*/ 11 w 41"/>
                  <a:gd name="T75" fmla="*/ 53 h 57"/>
                  <a:gd name="T76" fmla="*/ 14 w 41"/>
                  <a:gd name="T77" fmla="*/ 53 h 57"/>
                  <a:gd name="T78" fmla="*/ 17 w 41"/>
                  <a:gd name="T79" fmla="*/ 57 h 57"/>
                  <a:gd name="T80" fmla="*/ 21 w 41"/>
                  <a:gd name="T81" fmla="*/ 57 h 57"/>
                  <a:gd name="T82" fmla="*/ 21 w 41"/>
                  <a:gd name="T83" fmla="*/ 57 h 57"/>
                  <a:gd name="T84" fmla="*/ 21 w 41"/>
                  <a:gd name="T85" fmla="*/ 53 h 5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1"/>
                  <a:gd name="T130" fmla="*/ 0 h 57"/>
                  <a:gd name="T131" fmla="*/ 41 w 41"/>
                  <a:gd name="T132" fmla="*/ 57 h 5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1" h="57">
                    <a:moveTo>
                      <a:pt x="21" y="53"/>
                    </a:moveTo>
                    <a:lnTo>
                      <a:pt x="24" y="57"/>
                    </a:lnTo>
                    <a:lnTo>
                      <a:pt x="28" y="53"/>
                    </a:lnTo>
                    <a:lnTo>
                      <a:pt x="31" y="53"/>
                    </a:lnTo>
                    <a:lnTo>
                      <a:pt x="35" y="53"/>
                    </a:lnTo>
                    <a:lnTo>
                      <a:pt x="38" y="48"/>
                    </a:lnTo>
                    <a:lnTo>
                      <a:pt x="38" y="44"/>
                    </a:lnTo>
                    <a:lnTo>
                      <a:pt x="41" y="40"/>
                    </a:lnTo>
                    <a:lnTo>
                      <a:pt x="41" y="35"/>
                    </a:lnTo>
                    <a:lnTo>
                      <a:pt x="41" y="31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8"/>
                    </a:lnTo>
                    <a:lnTo>
                      <a:pt x="41" y="13"/>
                    </a:lnTo>
                    <a:lnTo>
                      <a:pt x="38" y="13"/>
                    </a:lnTo>
                    <a:lnTo>
                      <a:pt x="38" y="9"/>
                    </a:lnTo>
                    <a:lnTo>
                      <a:pt x="35" y="4"/>
                    </a:lnTo>
                    <a:lnTo>
                      <a:pt x="31" y="4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4" y="9"/>
                    </a:lnTo>
                    <a:lnTo>
                      <a:pt x="4" y="13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4" y="48"/>
                    </a:lnTo>
                    <a:lnTo>
                      <a:pt x="7" y="53"/>
                    </a:lnTo>
                    <a:lnTo>
                      <a:pt x="11" y="53"/>
                    </a:lnTo>
                    <a:lnTo>
                      <a:pt x="14" y="53"/>
                    </a:lnTo>
                    <a:lnTo>
                      <a:pt x="17" y="57"/>
                    </a:lnTo>
                    <a:lnTo>
                      <a:pt x="21" y="57"/>
                    </a:lnTo>
                    <a:lnTo>
                      <a:pt x="21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Freeform 262"/>
              <p:cNvSpPr>
                <a:spLocks/>
              </p:cNvSpPr>
              <p:nvPr/>
            </p:nvSpPr>
            <p:spPr bwMode="auto">
              <a:xfrm>
                <a:off x="3856" y="3017"/>
                <a:ext cx="45" cy="57"/>
              </a:xfrm>
              <a:custGeom>
                <a:avLst/>
                <a:gdLst>
                  <a:gd name="T0" fmla="*/ 21 w 45"/>
                  <a:gd name="T1" fmla="*/ 57 h 57"/>
                  <a:gd name="T2" fmla="*/ 24 w 45"/>
                  <a:gd name="T3" fmla="*/ 57 h 57"/>
                  <a:gd name="T4" fmla="*/ 28 w 45"/>
                  <a:gd name="T5" fmla="*/ 57 h 57"/>
                  <a:gd name="T6" fmla="*/ 31 w 45"/>
                  <a:gd name="T7" fmla="*/ 53 h 57"/>
                  <a:gd name="T8" fmla="*/ 35 w 45"/>
                  <a:gd name="T9" fmla="*/ 53 h 57"/>
                  <a:gd name="T10" fmla="*/ 38 w 45"/>
                  <a:gd name="T11" fmla="*/ 49 h 57"/>
                  <a:gd name="T12" fmla="*/ 38 w 45"/>
                  <a:gd name="T13" fmla="*/ 44 h 57"/>
                  <a:gd name="T14" fmla="*/ 41 w 45"/>
                  <a:gd name="T15" fmla="*/ 44 h 57"/>
                  <a:gd name="T16" fmla="*/ 41 w 45"/>
                  <a:gd name="T17" fmla="*/ 40 h 57"/>
                  <a:gd name="T18" fmla="*/ 45 w 45"/>
                  <a:gd name="T19" fmla="*/ 35 h 57"/>
                  <a:gd name="T20" fmla="*/ 45 w 45"/>
                  <a:gd name="T21" fmla="*/ 31 h 57"/>
                  <a:gd name="T22" fmla="*/ 45 w 45"/>
                  <a:gd name="T23" fmla="*/ 27 h 57"/>
                  <a:gd name="T24" fmla="*/ 41 w 45"/>
                  <a:gd name="T25" fmla="*/ 22 h 57"/>
                  <a:gd name="T26" fmla="*/ 41 w 45"/>
                  <a:gd name="T27" fmla="*/ 18 h 57"/>
                  <a:gd name="T28" fmla="*/ 38 w 45"/>
                  <a:gd name="T29" fmla="*/ 13 h 57"/>
                  <a:gd name="T30" fmla="*/ 38 w 45"/>
                  <a:gd name="T31" fmla="*/ 9 h 57"/>
                  <a:gd name="T32" fmla="*/ 35 w 45"/>
                  <a:gd name="T33" fmla="*/ 5 h 57"/>
                  <a:gd name="T34" fmla="*/ 31 w 45"/>
                  <a:gd name="T35" fmla="*/ 5 h 57"/>
                  <a:gd name="T36" fmla="*/ 28 w 45"/>
                  <a:gd name="T37" fmla="*/ 0 h 57"/>
                  <a:gd name="T38" fmla="*/ 24 w 45"/>
                  <a:gd name="T39" fmla="*/ 0 h 57"/>
                  <a:gd name="T40" fmla="*/ 21 w 45"/>
                  <a:gd name="T41" fmla="*/ 0 h 57"/>
                  <a:gd name="T42" fmla="*/ 17 w 45"/>
                  <a:gd name="T43" fmla="*/ 0 h 57"/>
                  <a:gd name="T44" fmla="*/ 14 w 45"/>
                  <a:gd name="T45" fmla="*/ 0 h 57"/>
                  <a:gd name="T46" fmla="*/ 11 w 45"/>
                  <a:gd name="T47" fmla="*/ 5 h 57"/>
                  <a:gd name="T48" fmla="*/ 7 w 45"/>
                  <a:gd name="T49" fmla="*/ 5 h 57"/>
                  <a:gd name="T50" fmla="*/ 7 w 45"/>
                  <a:gd name="T51" fmla="*/ 9 h 57"/>
                  <a:gd name="T52" fmla="*/ 4 w 45"/>
                  <a:gd name="T53" fmla="*/ 13 h 57"/>
                  <a:gd name="T54" fmla="*/ 4 w 45"/>
                  <a:gd name="T55" fmla="*/ 18 h 57"/>
                  <a:gd name="T56" fmla="*/ 0 w 45"/>
                  <a:gd name="T57" fmla="*/ 22 h 57"/>
                  <a:gd name="T58" fmla="*/ 0 w 45"/>
                  <a:gd name="T59" fmla="*/ 27 h 57"/>
                  <a:gd name="T60" fmla="*/ 0 w 45"/>
                  <a:gd name="T61" fmla="*/ 31 h 57"/>
                  <a:gd name="T62" fmla="*/ 0 w 45"/>
                  <a:gd name="T63" fmla="*/ 35 h 57"/>
                  <a:gd name="T64" fmla="*/ 0 w 45"/>
                  <a:gd name="T65" fmla="*/ 40 h 57"/>
                  <a:gd name="T66" fmla="*/ 4 w 45"/>
                  <a:gd name="T67" fmla="*/ 44 h 57"/>
                  <a:gd name="T68" fmla="*/ 4 w 45"/>
                  <a:gd name="T69" fmla="*/ 44 h 57"/>
                  <a:gd name="T70" fmla="*/ 7 w 45"/>
                  <a:gd name="T71" fmla="*/ 49 h 57"/>
                  <a:gd name="T72" fmla="*/ 7 w 45"/>
                  <a:gd name="T73" fmla="*/ 53 h 57"/>
                  <a:gd name="T74" fmla="*/ 11 w 45"/>
                  <a:gd name="T75" fmla="*/ 53 h 57"/>
                  <a:gd name="T76" fmla="*/ 14 w 45"/>
                  <a:gd name="T77" fmla="*/ 57 h 57"/>
                  <a:gd name="T78" fmla="*/ 17 w 45"/>
                  <a:gd name="T79" fmla="*/ 57 h 57"/>
                  <a:gd name="T80" fmla="*/ 21 w 45"/>
                  <a:gd name="T81" fmla="*/ 57 h 57"/>
                  <a:gd name="T82" fmla="*/ 21 w 45"/>
                  <a:gd name="T83" fmla="*/ 57 h 5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5"/>
                  <a:gd name="T127" fmla="*/ 0 h 57"/>
                  <a:gd name="T128" fmla="*/ 45 w 45"/>
                  <a:gd name="T129" fmla="*/ 57 h 5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5" h="57">
                    <a:moveTo>
                      <a:pt x="21" y="57"/>
                    </a:moveTo>
                    <a:lnTo>
                      <a:pt x="24" y="57"/>
                    </a:lnTo>
                    <a:lnTo>
                      <a:pt x="28" y="57"/>
                    </a:lnTo>
                    <a:lnTo>
                      <a:pt x="31" y="53"/>
                    </a:lnTo>
                    <a:lnTo>
                      <a:pt x="35" y="53"/>
                    </a:lnTo>
                    <a:lnTo>
                      <a:pt x="38" y="49"/>
                    </a:lnTo>
                    <a:lnTo>
                      <a:pt x="38" y="44"/>
                    </a:lnTo>
                    <a:lnTo>
                      <a:pt x="41" y="44"/>
                    </a:lnTo>
                    <a:lnTo>
                      <a:pt x="41" y="40"/>
                    </a:lnTo>
                    <a:lnTo>
                      <a:pt x="45" y="35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1" y="22"/>
                    </a:lnTo>
                    <a:lnTo>
                      <a:pt x="41" y="18"/>
                    </a:lnTo>
                    <a:lnTo>
                      <a:pt x="38" y="13"/>
                    </a:lnTo>
                    <a:lnTo>
                      <a:pt x="38" y="9"/>
                    </a:lnTo>
                    <a:lnTo>
                      <a:pt x="35" y="5"/>
                    </a:lnTo>
                    <a:lnTo>
                      <a:pt x="31" y="5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1" y="5"/>
                    </a:lnTo>
                    <a:lnTo>
                      <a:pt x="7" y="5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7" y="49"/>
                    </a:lnTo>
                    <a:lnTo>
                      <a:pt x="7" y="53"/>
                    </a:lnTo>
                    <a:lnTo>
                      <a:pt x="11" y="53"/>
                    </a:lnTo>
                    <a:lnTo>
                      <a:pt x="14" y="57"/>
                    </a:lnTo>
                    <a:lnTo>
                      <a:pt x="17" y="57"/>
                    </a:lnTo>
                    <a:lnTo>
                      <a:pt x="21" y="5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Freeform 263"/>
              <p:cNvSpPr>
                <a:spLocks/>
              </p:cNvSpPr>
              <p:nvPr/>
            </p:nvSpPr>
            <p:spPr bwMode="auto">
              <a:xfrm>
                <a:off x="3856" y="3488"/>
                <a:ext cx="45" cy="57"/>
              </a:xfrm>
              <a:custGeom>
                <a:avLst/>
                <a:gdLst>
                  <a:gd name="T0" fmla="*/ 21 w 45"/>
                  <a:gd name="T1" fmla="*/ 53 h 57"/>
                  <a:gd name="T2" fmla="*/ 24 w 45"/>
                  <a:gd name="T3" fmla="*/ 57 h 57"/>
                  <a:gd name="T4" fmla="*/ 28 w 45"/>
                  <a:gd name="T5" fmla="*/ 57 h 57"/>
                  <a:gd name="T6" fmla="*/ 31 w 45"/>
                  <a:gd name="T7" fmla="*/ 53 h 57"/>
                  <a:gd name="T8" fmla="*/ 35 w 45"/>
                  <a:gd name="T9" fmla="*/ 53 h 57"/>
                  <a:gd name="T10" fmla="*/ 38 w 45"/>
                  <a:gd name="T11" fmla="*/ 48 h 57"/>
                  <a:gd name="T12" fmla="*/ 41 w 45"/>
                  <a:gd name="T13" fmla="*/ 44 h 57"/>
                  <a:gd name="T14" fmla="*/ 41 w 45"/>
                  <a:gd name="T15" fmla="*/ 39 h 57"/>
                  <a:gd name="T16" fmla="*/ 45 w 45"/>
                  <a:gd name="T17" fmla="*/ 35 h 57"/>
                  <a:gd name="T18" fmla="*/ 45 w 45"/>
                  <a:gd name="T19" fmla="*/ 31 h 57"/>
                  <a:gd name="T20" fmla="*/ 45 w 45"/>
                  <a:gd name="T21" fmla="*/ 26 h 57"/>
                  <a:gd name="T22" fmla="*/ 45 w 45"/>
                  <a:gd name="T23" fmla="*/ 22 h 57"/>
                  <a:gd name="T24" fmla="*/ 45 w 45"/>
                  <a:gd name="T25" fmla="*/ 17 h 57"/>
                  <a:gd name="T26" fmla="*/ 41 w 45"/>
                  <a:gd name="T27" fmla="*/ 13 h 57"/>
                  <a:gd name="T28" fmla="*/ 41 w 45"/>
                  <a:gd name="T29" fmla="*/ 13 h 57"/>
                  <a:gd name="T30" fmla="*/ 38 w 45"/>
                  <a:gd name="T31" fmla="*/ 9 h 57"/>
                  <a:gd name="T32" fmla="*/ 35 w 45"/>
                  <a:gd name="T33" fmla="*/ 4 h 57"/>
                  <a:gd name="T34" fmla="*/ 31 w 45"/>
                  <a:gd name="T35" fmla="*/ 4 h 57"/>
                  <a:gd name="T36" fmla="*/ 28 w 45"/>
                  <a:gd name="T37" fmla="*/ 0 h 57"/>
                  <a:gd name="T38" fmla="*/ 24 w 45"/>
                  <a:gd name="T39" fmla="*/ 0 h 57"/>
                  <a:gd name="T40" fmla="*/ 21 w 45"/>
                  <a:gd name="T41" fmla="*/ 0 h 57"/>
                  <a:gd name="T42" fmla="*/ 17 w 45"/>
                  <a:gd name="T43" fmla="*/ 0 h 57"/>
                  <a:gd name="T44" fmla="*/ 14 w 45"/>
                  <a:gd name="T45" fmla="*/ 0 h 57"/>
                  <a:gd name="T46" fmla="*/ 11 w 45"/>
                  <a:gd name="T47" fmla="*/ 4 h 57"/>
                  <a:gd name="T48" fmla="*/ 11 w 45"/>
                  <a:gd name="T49" fmla="*/ 4 h 57"/>
                  <a:gd name="T50" fmla="*/ 7 w 45"/>
                  <a:gd name="T51" fmla="*/ 9 h 57"/>
                  <a:gd name="T52" fmla="*/ 4 w 45"/>
                  <a:gd name="T53" fmla="*/ 13 h 57"/>
                  <a:gd name="T54" fmla="*/ 4 w 45"/>
                  <a:gd name="T55" fmla="*/ 13 h 57"/>
                  <a:gd name="T56" fmla="*/ 0 w 45"/>
                  <a:gd name="T57" fmla="*/ 17 h 57"/>
                  <a:gd name="T58" fmla="*/ 0 w 45"/>
                  <a:gd name="T59" fmla="*/ 22 h 57"/>
                  <a:gd name="T60" fmla="*/ 0 w 45"/>
                  <a:gd name="T61" fmla="*/ 26 h 57"/>
                  <a:gd name="T62" fmla="*/ 0 w 45"/>
                  <a:gd name="T63" fmla="*/ 31 h 57"/>
                  <a:gd name="T64" fmla="*/ 0 w 45"/>
                  <a:gd name="T65" fmla="*/ 35 h 57"/>
                  <a:gd name="T66" fmla="*/ 4 w 45"/>
                  <a:gd name="T67" fmla="*/ 39 h 57"/>
                  <a:gd name="T68" fmla="*/ 4 w 45"/>
                  <a:gd name="T69" fmla="*/ 44 h 57"/>
                  <a:gd name="T70" fmla="*/ 7 w 45"/>
                  <a:gd name="T71" fmla="*/ 48 h 57"/>
                  <a:gd name="T72" fmla="*/ 11 w 45"/>
                  <a:gd name="T73" fmla="*/ 53 h 57"/>
                  <a:gd name="T74" fmla="*/ 11 w 45"/>
                  <a:gd name="T75" fmla="*/ 53 h 57"/>
                  <a:gd name="T76" fmla="*/ 14 w 45"/>
                  <a:gd name="T77" fmla="*/ 57 h 57"/>
                  <a:gd name="T78" fmla="*/ 17 w 45"/>
                  <a:gd name="T79" fmla="*/ 57 h 57"/>
                  <a:gd name="T80" fmla="*/ 21 w 45"/>
                  <a:gd name="T81" fmla="*/ 57 h 57"/>
                  <a:gd name="T82" fmla="*/ 21 w 45"/>
                  <a:gd name="T83" fmla="*/ 57 h 57"/>
                  <a:gd name="T84" fmla="*/ 21 w 45"/>
                  <a:gd name="T85" fmla="*/ 53 h 5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5"/>
                  <a:gd name="T130" fmla="*/ 0 h 57"/>
                  <a:gd name="T131" fmla="*/ 45 w 45"/>
                  <a:gd name="T132" fmla="*/ 57 h 5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5" h="57">
                    <a:moveTo>
                      <a:pt x="21" y="53"/>
                    </a:moveTo>
                    <a:lnTo>
                      <a:pt x="24" y="57"/>
                    </a:lnTo>
                    <a:lnTo>
                      <a:pt x="28" y="57"/>
                    </a:lnTo>
                    <a:lnTo>
                      <a:pt x="31" y="53"/>
                    </a:lnTo>
                    <a:lnTo>
                      <a:pt x="35" y="53"/>
                    </a:lnTo>
                    <a:lnTo>
                      <a:pt x="38" y="48"/>
                    </a:lnTo>
                    <a:lnTo>
                      <a:pt x="41" y="44"/>
                    </a:lnTo>
                    <a:lnTo>
                      <a:pt x="41" y="39"/>
                    </a:lnTo>
                    <a:lnTo>
                      <a:pt x="45" y="35"/>
                    </a:lnTo>
                    <a:lnTo>
                      <a:pt x="45" y="31"/>
                    </a:lnTo>
                    <a:lnTo>
                      <a:pt x="45" y="26"/>
                    </a:lnTo>
                    <a:lnTo>
                      <a:pt x="45" y="22"/>
                    </a:lnTo>
                    <a:lnTo>
                      <a:pt x="45" y="17"/>
                    </a:lnTo>
                    <a:lnTo>
                      <a:pt x="41" y="13"/>
                    </a:lnTo>
                    <a:lnTo>
                      <a:pt x="38" y="9"/>
                    </a:lnTo>
                    <a:lnTo>
                      <a:pt x="35" y="4"/>
                    </a:lnTo>
                    <a:lnTo>
                      <a:pt x="31" y="4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1" y="4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4" y="39"/>
                    </a:lnTo>
                    <a:lnTo>
                      <a:pt x="4" y="44"/>
                    </a:lnTo>
                    <a:lnTo>
                      <a:pt x="7" y="48"/>
                    </a:lnTo>
                    <a:lnTo>
                      <a:pt x="11" y="53"/>
                    </a:lnTo>
                    <a:lnTo>
                      <a:pt x="14" y="57"/>
                    </a:lnTo>
                    <a:lnTo>
                      <a:pt x="17" y="57"/>
                    </a:lnTo>
                    <a:lnTo>
                      <a:pt x="21" y="57"/>
                    </a:lnTo>
                    <a:lnTo>
                      <a:pt x="21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Freeform 264"/>
              <p:cNvSpPr>
                <a:spLocks/>
              </p:cNvSpPr>
              <p:nvPr/>
            </p:nvSpPr>
            <p:spPr bwMode="auto">
              <a:xfrm>
                <a:off x="3856" y="2780"/>
                <a:ext cx="41" cy="57"/>
              </a:xfrm>
              <a:custGeom>
                <a:avLst/>
                <a:gdLst>
                  <a:gd name="T0" fmla="*/ 21 w 41"/>
                  <a:gd name="T1" fmla="*/ 57 h 57"/>
                  <a:gd name="T2" fmla="*/ 24 w 41"/>
                  <a:gd name="T3" fmla="*/ 57 h 57"/>
                  <a:gd name="T4" fmla="*/ 28 w 41"/>
                  <a:gd name="T5" fmla="*/ 57 h 57"/>
                  <a:gd name="T6" fmla="*/ 31 w 41"/>
                  <a:gd name="T7" fmla="*/ 52 h 57"/>
                  <a:gd name="T8" fmla="*/ 35 w 41"/>
                  <a:gd name="T9" fmla="*/ 52 h 57"/>
                  <a:gd name="T10" fmla="*/ 38 w 41"/>
                  <a:gd name="T11" fmla="*/ 48 h 57"/>
                  <a:gd name="T12" fmla="*/ 38 w 41"/>
                  <a:gd name="T13" fmla="*/ 44 h 57"/>
                  <a:gd name="T14" fmla="*/ 41 w 41"/>
                  <a:gd name="T15" fmla="*/ 44 h 57"/>
                  <a:gd name="T16" fmla="*/ 41 w 41"/>
                  <a:gd name="T17" fmla="*/ 39 h 57"/>
                  <a:gd name="T18" fmla="*/ 41 w 41"/>
                  <a:gd name="T19" fmla="*/ 35 h 57"/>
                  <a:gd name="T20" fmla="*/ 41 w 41"/>
                  <a:gd name="T21" fmla="*/ 30 h 57"/>
                  <a:gd name="T22" fmla="*/ 41 w 41"/>
                  <a:gd name="T23" fmla="*/ 26 h 57"/>
                  <a:gd name="T24" fmla="*/ 41 w 41"/>
                  <a:gd name="T25" fmla="*/ 22 h 57"/>
                  <a:gd name="T26" fmla="*/ 41 w 41"/>
                  <a:gd name="T27" fmla="*/ 17 h 57"/>
                  <a:gd name="T28" fmla="*/ 38 w 41"/>
                  <a:gd name="T29" fmla="*/ 13 h 57"/>
                  <a:gd name="T30" fmla="*/ 38 w 41"/>
                  <a:gd name="T31" fmla="*/ 8 h 57"/>
                  <a:gd name="T32" fmla="*/ 35 w 41"/>
                  <a:gd name="T33" fmla="*/ 4 h 57"/>
                  <a:gd name="T34" fmla="*/ 31 w 41"/>
                  <a:gd name="T35" fmla="*/ 4 h 57"/>
                  <a:gd name="T36" fmla="*/ 28 w 41"/>
                  <a:gd name="T37" fmla="*/ 4 h 57"/>
                  <a:gd name="T38" fmla="*/ 24 w 41"/>
                  <a:gd name="T39" fmla="*/ 0 h 57"/>
                  <a:gd name="T40" fmla="*/ 21 w 41"/>
                  <a:gd name="T41" fmla="*/ 0 h 57"/>
                  <a:gd name="T42" fmla="*/ 17 w 41"/>
                  <a:gd name="T43" fmla="*/ 0 h 57"/>
                  <a:gd name="T44" fmla="*/ 14 w 41"/>
                  <a:gd name="T45" fmla="*/ 4 h 57"/>
                  <a:gd name="T46" fmla="*/ 11 w 41"/>
                  <a:gd name="T47" fmla="*/ 4 h 57"/>
                  <a:gd name="T48" fmla="*/ 7 w 41"/>
                  <a:gd name="T49" fmla="*/ 4 h 57"/>
                  <a:gd name="T50" fmla="*/ 4 w 41"/>
                  <a:gd name="T51" fmla="*/ 8 h 57"/>
                  <a:gd name="T52" fmla="*/ 4 w 41"/>
                  <a:gd name="T53" fmla="*/ 13 h 57"/>
                  <a:gd name="T54" fmla="*/ 0 w 41"/>
                  <a:gd name="T55" fmla="*/ 17 h 57"/>
                  <a:gd name="T56" fmla="*/ 0 w 41"/>
                  <a:gd name="T57" fmla="*/ 22 h 57"/>
                  <a:gd name="T58" fmla="*/ 0 w 41"/>
                  <a:gd name="T59" fmla="*/ 26 h 57"/>
                  <a:gd name="T60" fmla="*/ 0 w 41"/>
                  <a:gd name="T61" fmla="*/ 30 h 57"/>
                  <a:gd name="T62" fmla="*/ 0 w 41"/>
                  <a:gd name="T63" fmla="*/ 35 h 57"/>
                  <a:gd name="T64" fmla="*/ 0 w 41"/>
                  <a:gd name="T65" fmla="*/ 39 h 57"/>
                  <a:gd name="T66" fmla="*/ 0 w 41"/>
                  <a:gd name="T67" fmla="*/ 44 h 57"/>
                  <a:gd name="T68" fmla="*/ 4 w 41"/>
                  <a:gd name="T69" fmla="*/ 44 h 57"/>
                  <a:gd name="T70" fmla="*/ 4 w 41"/>
                  <a:gd name="T71" fmla="*/ 48 h 57"/>
                  <a:gd name="T72" fmla="*/ 7 w 41"/>
                  <a:gd name="T73" fmla="*/ 52 h 57"/>
                  <a:gd name="T74" fmla="*/ 11 w 41"/>
                  <a:gd name="T75" fmla="*/ 52 h 57"/>
                  <a:gd name="T76" fmla="*/ 14 w 41"/>
                  <a:gd name="T77" fmla="*/ 57 h 57"/>
                  <a:gd name="T78" fmla="*/ 17 w 41"/>
                  <a:gd name="T79" fmla="*/ 57 h 57"/>
                  <a:gd name="T80" fmla="*/ 21 w 41"/>
                  <a:gd name="T81" fmla="*/ 57 h 57"/>
                  <a:gd name="T82" fmla="*/ 21 w 41"/>
                  <a:gd name="T83" fmla="*/ 57 h 5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1"/>
                  <a:gd name="T127" fmla="*/ 0 h 57"/>
                  <a:gd name="T128" fmla="*/ 41 w 41"/>
                  <a:gd name="T129" fmla="*/ 57 h 5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1" h="57">
                    <a:moveTo>
                      <a:pt x="21" y="57"/>
                    </a:moveTo>
                    <a:lnTo>
                      <a:pt x="24" y="57"/>
                    </a:lnTo>
                    <a:lnTo>
                      <a:pt x="28" y="57"/>
                    </a:lnTo>
                    <a:lnTo>
                      <a:pt x="31" y="52"/>
                    </a:lnTo>
                    <a:lnTo>
                      <a:pt x="35" y="52"/>
                    </a:lnTo>
                    <a:lnTo>
                      <a:pt x="38" y="48"/>
                    </a:lnTo>
                    <a:lnTo>
                      <a:pt x="38" y="44"/>
                    </a:lnTo>
                    <a:lnTo>
                      <a:pt x="41" y="44"/>
                    </a:lnTo>
                    <a:lnTo>
                      <a:pt x="41" y="39"/>
                    </a:lnTo>
                    <a:lnTo>
                      <a:pt x="41" y="35"/>
                    </a:lnTo>
                    <a:lnTo>
                      <a:pt x="41" y="30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7"/>
                    </a:lnTo>
                    <a:lnTo>
                      <a:pt x="38" y="13"/>
                    </a:lnTo>
                    <a:lnTo>
                      <a:pt x="38" y="8"/>
                    </a:lnTo>
                    <a:lnTo>
                      <a:pt x="35" y="4"/>
                    </a:lnTo>
                    <a:lnTo>
                      <a:pt x="31" y="4"/>
                    </a:lnTo>
                    <a:lnTo>
                      <a:pt x="28" y="4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4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4" y="8"/>
                    </a:lnTo>
                    <a:lnTo>
                      <a:pt x="4" y="13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0" y="35"/>
                    </a:lnTo>
                    <a:lnTo>
                      <a:pt x="0" y="39"/>
                    </a:lnTo>
                    <a:lnTo>
                      <a:pt x="0" y="44"/>
                    </a:lnTo>
                    <a:lnTo>
                      <a:pt x="4" y="44"/>
                    </a:lnTo>
                    <a:lnTo>
                      <a:pt x="4" y="48"/>
                    </a:lnTo>
                    <a:lnTo>
                      <a:pt x="7" y="52"/>
                    </a:lnTo>
                    <a:lnTo>
                      <a:pt x="11" y="52"/>
                    </a:lnTo>
                    <a:lnTo>
                      <a:pt x="14" y="57"/>
                    </a:lnTo>
                    <a:lnTo>
                      <a:pt x="17" y="57"/>
                    </a:lnTo>
                    <a:lnTo>
                      <a:pt x="21" y="5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Line 265"/>
              <p:cNvSpPr>
                <a:spLocks noChangeShapeType="1"/>
              </p:cNvSpPr>
              <p:nvPr/>
            </p:nvSpPr>
            <p:spPr bwMode="auto">
              <a:xfrm flipV="1">
                <a:off x="3873" y="2573"/>
                <a:ext cx="4" cy="94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Line 266"/>
              <p:cNvSpPr>
                <a:spLocks noChangeShapeType="1"/>
              </p:cNvSpPr>
              <p:nvPr/>
            </p:nvSpPr>
            <p:spPr bwMode="auto">
              <a:xfrm flipH="1">
                <a:off x="3142" y="2573"/>
                <a:ext cx="731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Line 267"/>
              <p:cNvSpPr>
                <a:spLocks noChangeShapeType="1"/>
              </p:cNvSpPr>
              <p:nvPr/>
            </p:nvSpPr>
            <p:spPr bwMode="auto">
              <a:xfrm>
                <a:off x="3093" y="2070"/>
                <a:ext cx="7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1" name="Line 268"/>
              <p:cNvSpPr>
                <a:spLocks noChangeShapeType="1"/>
              </p:cNvSpPr>
              <p:nvPr/>
            </p:nvSpPr>
            <p:spPr bwMode="auto">
              <a:xfrm>
                <a:off x="3877" y="2070"/>
                <a:ext cx="0" cy="4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2" name="Text Box 269"/>
              <p:cNvSpPr txBox="1">
                <a:spLocks noChangeArrowheads="1"/>
              </p:cNvSpPr>
              <p:nvPr/>
            </p:nvSpPr>
            <p:spPr bwMode="auto">
              <a:xfrm>
                <a:off x="3018" y="1823"/>
                <a:ext cx="883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00CC"/>
                    </a:solidFill>
                  </a:rPr>
                  <a:t>ALUcontrol3</a:t>
                </a:r>
              </a:p>
            </p:txBody>
          </p:sp>
          <p:sp>
            <p:nvSpPr>
              <p:cNvPr id="263" name="Text Box 270"/>
              <p:cNvSpPr txBox="1">
                <a:spLocks noChangeArrowheads="1"/>
              </p:cNvSpPr>
              <p:nvPr/>
            </p:nvSpPr>
            <p:spPr bwMode="auto">
              <a:xfrm>
                <a:off x="2908" y="1954"/>
                <a:ext cx="196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/>
                  <a:t>0</a:t>
                </a:r>
              </a:p>
            </p:txBody>
          </p:sp>
          <p:sp>
            <p:nvSpPr>
              <p:cNvPr id="264" name="Text Box 271"/>
              <p:cNvSpPr txBox="1">
                <a:spLocks noChangeArrowheads="1"/>
              </p:cNvSpPr>
              <p:nvPr/>
            </p:nvSpPr>
            <p:spPr bwMode="auto">
              <a:xfrm>
                <a:off x="3018" y="2283"/>
                <a:ext cx="883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00CC"/>
                    </a:solidFill>
                  </a:rPr>
                  <a:t>ALUcontrol2</a:t>
                </a:r>
              </a:p>
            </p:txBody>
          </p:sp>
          <p:sp>
            <p:nvSpPr>
              <p:cNvPr id="265" name="Text Box 272"/>
              <p:cNvSpPr txBox="1">
                <a:spLocks noChangeArrowheads="1"/>
              </p:cNvSpPr>
              <p:nvPr/>
            </p:nvSpPr>
            <p:spPr bwMode="auto">
              <a:xfrm>
                <a:off x="2990" y="2770"/>
                <a:ext cx="883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00CC"/>
                    </a:solidFill>
                  </a:rPr>
                  <a:t>ALUcontrol1</a:t>
                </a:r>
              </a:p>
            </p:txBody>
          </p:sp>
          <p:sp>
            <p:nvSpPr>
              <p:cNvPr id="266" name="Text Box 273"/>
              <p:cNvSpPr txBox="1">
                <a:spLocks noChangeArrowheads="1"/>
              </p:cNvSpPr>
              <p:nvPr/>
            </p:nvSpPr>
            <p:spPr bwMode="auto">
              <a:xfrm>
                <a:off x="2951" y="3276"/>
                <a:ext cx="883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00CC"/>
                    </a:solidFill>
                  </a:rPr>
                  <a:t>ALUcontrol0</a:t>
                </a:r>
              </a:p>
            </p:txBody>
          </p:sp>
          <p:sp>
            <p:nvSpPr>
              <p:cNvPr id="267" name="Text Box 274"/>
              <p:cNvSpPr txBox="1">
                <a:spLocks noChangeArrowheads="1"/>
              </p:cNvSpPr>
              <p:nvPr/>
            </p:nvSpPr>
            <p:spPr bwMode="auto">
              <a:xfrm>
                <a:off x="2193" y="1265"/>
                <a:ext cx="1535" cy="25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000CC"/>
                    </a:solidFill>
                  </a:rPr>
                  <a:t>ALU Control block</a:t>
                </a:r>
              </a:p>
            </p:txBody>
          </p:sp>
          <p:sp>
            <p:nvSpPr>
              <p:cNvPr id="268" name="Text Box 275"/>
              <p:cNvSpPr txBox="1">
                <a:spLocks noChangeArrowheads="1"/>
              </p:cNvSpPr>
              <p:nvPr/>
            </p:nvSpPr>
            <p:spPr bwMode="auto">
              <a:xfrm>
                <a:off x="1502" y="1013"/>
                <a:ext cx="601" cy="25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ALUop</a:t>
                </a:r>
                <a:endPara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69" name="Text Box 276"/>
              <p:cNvSpPr txBox="1">
                <a:spLocks noChangeArrowheads="1"/>
              </p:cNvSpPr>
              <p:nvPr/>
            </p:nvSpPr>
            <p:spPr bwMode="auto">
              <a:xfrm>
                <a:off x="1824" y="1584"/>
                <a:ext cx="1056" cy="21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/>
                  <a:t>ALUOp0</a:t>
                </a:r>
                <a:r>
                  <a:rPr lang="en-US" sz="1600" dirty="0"/>
                  <a:t> (LSB)</a:t>
                </a:r>
              </a:p>
            </p:txBody>
          </p:sp>
          <p:sp>
            <p:nvSpPr>
              <p:cNvPr id="270" name="Text Box 277"/>
              <p:cNvSpPr txBox="1">
                <a:spLocks noChangeArrowheads="1"/>
              </p:cNvSpPr>
              <p:nvPr/>
            </p:nvSpPr>
            <p:spPr bwMode="auto">
              <a:xfrm>
                <a:off x="1771" y="1894"/>
                <a:ext cx="720" cy="36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/>
                  <a:t>ALUOp1 </a:t>
                </a:r>
                <a:r>
                  <a:rPr lang="en-US" sz="1600" dirty="0"/>
                  <a:t>(MSB)</a:t>
                </a:r>
              </a:p>
            </p:txBody>
          </p:sp>
          <p:sp>
            <p:nvSpPr>
              <p:cNvPr id="271" name="Text Box 278"/>
              <p:cNvSpPr txBox="1">
                <a:spLocks noChangeArrowheads="1"/>
              </p:cNvSpPr>
              <p:nvPr/>
            </p:nvSpPr>
            <p:spPr bwMode="auto">
              <a:xfrm>
                <a:off x="1287" y="2481"/>
                <a:ext cx="284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/>
                  <a:t>F3</a:t>
                </a:r>
              </a:p>
            </p:txBody>
          </p:sp>
          <p:sp>
            <p:nvSpPr>
              <p:cNvPr id="272" name="Text Box 279"/>
              <p:cNvSpPr txBox="1">
                <a:spLocks noChangeArrowheads="1"/>
              </p:cNvSpPr>
              <p:nvPr/>
            </p:nvSpPr>
            <p:spPr bwMode="auto">
              <a:xfrm>
                <a:off x="1296" y="2832"/>
                <a:ext cx="284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/>
                  <a:t>F2</a:t>
                </a:r>
              </a:p>
            </p:txBody>
          </p:sp>
          <p:sp>
            <p:nvSpPr>
              <p:cNvPr id="273" name="Text Box 280"/>
              <p:cNvSpPr txBox="1">
                <a:spLocks noChangeArrowheads="1"/>
              </p:cNvSpPr>
              <p:nvPr/>
            </p:nvSpPr>
            <p:spPr bwMode="auto">
              <a:xfrm>
                <a:off x="1296" y="3120"/>
                <a:ext cx="284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/>
                  <a:t>F1</a:t>
                </a:r>
              </a:p>
            </p:txBody>
          </p:sp>
          <p:sp>
            <p:nvSpPr>
              <p:cNvPr id="274" name="Text Box 281"/>
              <p:cNvSpPr txBox="1">
                <a:spLocks noChangeArrowheads="1"/>
              </p:cNvSpPr>
              <p:nvPr/>
            </p:nvSpPr>
            <p:spPr bwMode="auto">
              <a:xfrm>
                <a:off x="1296" y="3504"/>
                <a:ext cx="284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/>
                  <a:t>F0</a:t>
                </a:r>
              </a:p>
            </p:txBody>
          </p:sp>
          <p:sp>
            <p:nvSpPr>
              <p:cNvPr id="275" name="Text Box 282"/>
              <p:cNvSpPr txBox="1">
                <a:spLocks noChangeArrowheads="1"/>
              </p:cNvSpPr>
              <p:nvPr/>
            </p:nvSpPr>
            <p:spPr bwMode="auto">
              <a:xfrm>
                <a:off x="528" y="2928"/>
                <a:ext cx="508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/>
                  <a:t>F(5-0)</a:t>
                </a:r>
              </a:p>
            </p:txBody>
          </p:sp>
        </p:grpSp>
        <p:cxnSp>
          <p:nvCxnSpPr>
            <p:cNvPr id="216" name="Straight Connector 215"/>
            <p:cNvCxnSpPr/>
            <p:nvPr/>
          </p:nvCxnSpPr>
          <p:spPr>
            <a:xfrm flipH="1">
              <a:off x="2828528" y="2003954"/>
              <a:ext cx="270669" cy="1047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 Box 282"/>
            <p:cNvSpPr txBox="1">
              <a:spLocks noChangeArrowheads="1"/>
            </p:cNvSpPr>
            <p:nvPr/>
          </p:nvSpPr>
          <p:spPr bwMode="auto">
            <a:xfrm>
              <a:off x="2682199" y="1865454"/>
              <a:ext cx="269625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560773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Finale: Control Design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73" name="Content Placeholder 9"/>
          <p:cNvSpPr>
            <a:spLocks noGrp="1"/>
          </p:cNvSpPr>
          <p:nvPr>
            <p:ph idx="1"/>
          </p:nvPr>
        </p:nvSpPr>
        <p:spPr>
          <a:xfrm>
            <a:off x="457200" y="1343379"/>
            <a:ext cx="8229600" cy="4191000"/>
          </a:xfrm>
        </p:spPr>
        <p:txBody>
          <a:bodyPr/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have now considered all individual signals and their expected values</a:t>
            </a:r>
          </a:p>
          <a:p>
            <a:pPr marL="631825" lvl="1" indent="-269875">
              <a:buClr>
                <a:srgbClr val="0000FF"/>
              </a:buClr>
              <a:buSzPct val="80000"/>
              <a:buFont typeface="Wingdings"/>
              <a:buChar char="è"/>
            </a:pPr>
            <a:r>
              <a:rPr lang="en-US" dirty="0">
                <a:sym typeface="Wingdings" pitchFamily="2" charset="2"/>
              </a:rPr>
              <a:t>Ready to design the controller itself</a:t>
            </a:r>
            <a:endParaRPr lang="en-US" dirty="0"/>
          </a:p>
          <a:p>
            <a:pPr marL="271463" indent="-271463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Typical digital design steps:</a:t>
            </a:r>
          </a:p>
          <a:p>
            <a:pPr marL="631825" lvl="1" indent="-269875"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Fill in truth table</a:t>
            </a:r>
          </a:p>
          <a:p>
            <a:pPr marL="982663" lvl="2" indent="-2603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6600"/>
                </a:solidFill>
                <a:sym typeface="Wingdings" pitchFamily="2" charset="2"/>
              </a:rPr>
              <a:t>Input</a:t>
            </a:r>
            <a:r>
              <a:rPr lang="en-US" b="1" dirty="0">
                <a:sym typeface="Wingdings" pitchFamily="2" charset="2"/>
              </a:rPr>
              <a:t>:</a:t>
            </a:r>
            <a:r>
              <a:rPr lang="en-US" b="1" dirty="0">
                <a:solidFill>
                  <a:srgbClr val="006600"/>
                </a:solidFill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Opcode</a:t>
            </a:r>
            <a:endParaRPr lang="en-US" dirty="0">
              <a:sym typeface="Wingdings" pitchFamily="2" charset="2"/>
            </a:endParaRPr>
          </a:p>
          <a:p>
            <a:pPr marL="982663" lvl="2" indent="-2603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Output</a:t>
            </a:r>
            <a:r>
              <a:rPr lang="en-US" b="1" dirty="0">
                <a:sym typeface="Wingdings" pitchFamily="2" charset="2"/>
              </a:rPr>
              <a:t>: </a:t>
            </a:r>
            <a:r>
              <a:rPr lang="en-US" dirty="0">
                <a:sym typeface="Wingdings" pitchFamily="2" charset="2"/>
              </a:rPr>
              <a:t>Various control signals as discussed</a:t>
            </a:r>
          </a:p>
          <a:p>
            <a:pPr marL="631825" lvl="1" indent="-269875"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Derive simplified expression for each signal</a:t>
            </a:r>
          </a:p>
        </p:txBody>
      </p:sp>
    </p:spTree>
    <p:extLst>
      <p:ext uri="{BB962C8B-B14F-4D97-AF65-F5344CB8AC3E}">
        <p14:creationId xmlns:p14="http://schemas.microsoft.com/office/powerpoint/2010/main" val="165959368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424512" y="22066"/>
            <a:ext cx="8706597" cy="6714014"/>
            <a:chOff x="424512" y="-160814"/>
            <a:chExt cx="8706597" cy="6714014"/>
          </a:xfrm>
        </p:grpSpPr>
        <p:grpSp>
          <p:nvGrpSpPr>
            <p:cNvPr id="9" name="Group 8"/>
            <p:cNvGrpSpPr/>
            <p:nvPr/>
          </p:nvGrpSpPr>
          <p:grpSpPr>
            <a:xfrm>
              <a:off x="424512" y="228600"/>
              <a:ext cx="8567088" cy="6324600"/>
              <a:chOff x="533400" y="304800"/>
              <a:chExt cx="8567088" cy="632460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4419600" y="6019800"/>
                <a:ext cx="1371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</a:rPr>
                  <a:t>ALU Control</a:t>
                </a:r>
              </a:p>
            </p:txBody>
          </p:sp>
          <p:sp>
            <p:nvSpPr>
              <p:cNvPr id="13" name="Line 16"/>
              <p:cNvSpPr>
                <a:spLocks noChangeShapeType="1"/>
              </p:cNvSpPr>
              <p:nvPr/>
            </p:nvSpPr>
            <p:spPr bwMode="auto">
              <a:xfrm>
                <a:off x="3648844" y="4495800"/>
                <a:ext cx="0" cy="268288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" name="Line 28"/>
              <p:cNvSpPr>
                <a:spLocks noChangeShapeType="1"/>
              </p:cNvSpPr>
              <p:nvPr/>
            </p:nvSpPr>
            <p:spPr bwMode="auto">
              <a:xfrm flipV="1">
                <a:off x="4191000" y="3200400"/>
                <a:ext cx="1371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29"/>
              <p:cNvSpPr>
                <a:spLocks noChangeShapeType="1"/>
              </p:cNvSpPr>
              <p:nvPr/>
            </p:nvSpPr>
            <p:spPr bwMode="auto">
              <a:xfrm>
                <a:off x="4267200" y="4191000"/>
                <a:ext cx="930002" cy="111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17" name="Straight Connector 16"/>
              <p:cNvCxnSpPr>
                <a:endCxn id="32" idx="0"/>
              </p:cNvCxnSpPr>
              <p:nvPr/>
            </p:nvCxnSpPr>
            <p:spPr>
              <a:xfrm>
                <a:off x="1259786" y="3067051"/>
                <a:ext cx="1300651" cy="5714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endCxn id="33" idx="0"/>
              </p:cNvCxnSpPr>
              <p:nvPr/>
            </p:nvCxnSpPr>
            <p:spPr>
              <a:xfrm flipV="1">
                <a:off x="1259786" y="3505200"/>
                <a:ext cx="1300651" cy="20955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1285336" y="4433977"/>
                <a:ext cx="957532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 Box 309"/>
              <p:cNvSpPr txBox="1">
                <a:spLocks noChangeArrowheads="1"/>
              </p:cNvSpPr>
              <p:nvPr/>
            </p:nvSpPr>
            <p:spPr bwMode="auto">
              <a:xfrm>
                <a:off x="1296485" y="2819400"/>
                <a:ext cx="984565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dirty="0">
                    <a:latin typeface="Verdana" pitchFamily="34" charset="0"/>
                  </a:rPr>
                  <a:t>Inst [25:21]</a:t>
                </a:r>
              </a:p>
            </p:txBody>
          </p:sp>
          <p:sp>
            <p:nvSpPr>
              <p:cNvPr id="22" name="Text Box 310"/>
              <p:cNvSpPr txBox="1">
                <a:spLocks noChangeArrowheads="1"/>
              </p:cNvSpPr>
              <p:nvPr/>
            </p:nvSpPr>
            <p:spPr bwMode="auto">
              <a:xfrm rot="21202696">
                <a:off x="1277064" y="3379355"/>
                <a:ext cx="984565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dirty="0">
                    <a:latin typeface="Verdana" pitchFamily="34" charset="0"/>
                  </a:rPr>
                  <a:t>Inst [20:16]</a:t>
                </a:r>
              </a:p>
            </p:txBody>
          </p:sp>
          <p:sp>
            <p:nvSpPr>
              <p:cNvPr id="23" name="Text Box 324"/>
              <p:cNvSpPr txBox="1">
                <a:spLocks noChangeArrowheads="1"/>
              </p:cNvSpPr>
              <p:nvPr/>
            </p:nvSpPr>
            <p:spPr bwMode="auto">
              <a:xfrm>
                <a:off x="1266056" y="4419600"/>
                <a:ext cx="984565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dirty="0">
                    <a:latin typeface="Verdana" pitchFamily="34" charset="0"/>
                  </a:rPr>
                  <a:t>Inst [15:11]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2250328" y="3886200"/>
                <a:ext cx="264143" cy="914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006600"/>
                    </a:solidFill>
                  </a:rPr>
                  <a:t>MUX</a:t>
                </a:r>
                <a:endParaRPr lang="en-SG" sz="1600" b="1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25" name="Shape 39"/>
              <p:cNvCxnSpPr>
                <a:stCxn id="22" idx="2"/>
              </p:cNvCxnSpPr>
              <p:nvPr/>
            </p:nvCxnSpPr>
            <p:spPr>
              <a:xfrm rot="16200000" flipH="1">
                <a:off x="1725051" y="3683246"/>
                <a:ext cx="576309" cy="459325"/>
              </a:xfrm>
              <a:prstGeom prst="bentConnector3">
                <a:avLst>
                  <a:gd name="adj1" fmla="val 50000"/>
                </a:avLst>
              </a:prstGeom>
              <a:ln w="952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24" idx="3"/>
                <a:endCxn id="34" idx="0"/>
              </p:cNvCxnSpPr>
              <p:nvPr/>
            </p:nvCxnSpPr>
            <p:spPr>
              <a:xfrm flipV="1">
                <a:off x="2514471" y="3962399"/>
                <a:ext cx="112001" cy="38100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53"/>
              <p:cNvCxnSpPr>
                <a:stCxn id="50" idx="6"/>
              </p:cNvCxnSpPr>
              <p:nvPr/>
            </p:nvCxnSpPr>
            <p:spPr>
              <a:xfrm flipV="1">
                <a:off x="4171389" y="4800600"/>
                <a:ext cx="781611" cy="723900"/>
              </a:xfrm>
              <a:prstGeom prst="bentConnector3">
                <a:avLst>
                  <a:gd name="adj1" fmla="val 5000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 Box 324"/>
              <p:cNvSpPr txBox="1">
                <a:spLocks noChangeArrowheads="1"/>
              </p:cNvSpPr>
              <p:nvPr/>
            </p:nvSpPr>
            <p:spPr bwMode="auto">
              <a:xfrm>
                <a:off x="1254884" y="5334000"/>
                <a:ext cx="902811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dirty="0">
                    <a:latin typeface="Verdana" pitchFamily="34" charset="0"/>
                  </a:rPr>
                  <a:t>Inst [15:0]</a:t>
                </a: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4959340" y="4038600"/>
                <a:ext cx="264143" cy="914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006600"/>
                    </a:solidFill>
                  </a:rPr>
                  <a:t>MUX</a:t>
                </a:r>
                <a:endParaRPr lang="en-SG" sz="1600" b="1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1259793" y="5562600"/>
                <a:ext cx="204710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Line 28"/>
              <p:cNvSpPr>
                <a:spLocks noChangeShapeType="1"/>
              </p:cNvSpPr>
              <p:nvPr/>
            </p:nvSpPr>
            <p:spPr bwMode="auto">
              <a:xfrm>
                <a:off x="5223483" y="4495800"/>
                <a:ext cx="3391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" name="Line 24"/>
              <p:cNvSpPr>
                <a:spLocks noChangeShapeType="1"/>
              </p:cNvSpPr>
              <p:nvPr/>
            </p:nvSpPr>
            <p:spPr bwMode="auto">
              <a:xfrm>
                <a:off x="2560437" y="3124200"/>
                <a:ext cx="543419" cy="127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" name="Line 25"/>
              <p:cNvSpPr>
                <a:spLocks noChangeShapeType="1"/>
              </p:cNvSpPr>
              <p:nvPr/>
            </p:nvSpPr>
            <p:spPr bwMode="auto">
              <a:xfrm>
                <a:off x="2560437" y="3505200"/>
                <a:ext cx="543419" cy="158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" name="Line 26"/>
              <p:cNvSpPr>
                <a:spLocks noChangeShapeType="1"/>
              </p:cNvSpPr>
              <p:nvPr/>
            </p:nvSpPr>
            <p:spPr bwMode="auto">
              <a:xfrm flipV="1">
                <a:off x="2626472" y="3954462"/>
                <a:ext cx="477383" cy="79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" name="Rectangle 15"/>
              <p:cNvSpPr>
                <a:spLocks noChangeArrowheads="1"/>
              </p:cNvSpPr>
              <p:nvPr/>
            </p:nvSpPr>
            <p:spPr bwMode="auto">
              <a:xfrm>
                <a:off x="3093039" y="2895601"/>
                <a:ext cx="1129733" cy="1676400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" name="Text Box 17"/>
              <p:cNvSpPr txBox="1">
                <a:spLocks noChangeArrowheads="1"/>
              </p:cNvSpPr>
              <p:nvPr/>
            </p:nvSpPr>
            <p:spPr bwMode="auto">
              <a:xfrm>
                <a:off x="3058423" y="3030379"/>
                <a:ext cx="36420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RR1</a:t>
                </a:r>
              </a:p>
            </p:txBody>
          </p:sp>
          <p:sp>
            <p:nvSpPr>
              <p:cNvPr id="37" name="Text Box 18"/>
              <p:cNvSpPr txBox="1">
                <a:spLocks noChangeArrowheads="1"/>
              </p:cNvSpPr>
              <p:nvPr/>
            </p:nvSpPr>
            <p:spPr bwMode="auto">
              <a:xfrm>
                <a:off x="3058423" y="3411379"/>
                <a:ext cx="36420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RR2</a:t>
                </a:r>
              </a:p>
            </p:txBody>
          </p:sp>
          <p:sp>
            <p:nvSpPr>
              <p:cNvPr id="38" name="Text Box 19"/>
              <p:cNvSpPr txBox="1">
                <a:spLocks noChangeArrowheads="1"/>
              </p:cNvSpPr>
              <p:nvPr/>
            </p:nvSpPr>
            <p:spPr bwMode="auto">
              <a:xfrm>
                <a:off x="3058423" y="3810000"/>
                <a:ext cx="32756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WR</a:t>
                </a:r>
              </a:p>
            </p:txBody>
          </p:sp>
          <p:sp>
            <p:nvSpPr>
              <p:cNvPr id="39" name="Text Box 20"/>
              <p:cNvSpPr txBox="1">
                <a:spLocks noChangeArrowheads="1"/>
              </p:cNvSpPr>
              <p:nvPr/>
            </p:nvSpPr>
            <p:spPr bwMode="auto">
              <a:xfrm>
                <a:off x="3058422" y="4325779"/>
                <a:ext cx="599177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WD</a:t>
                </a:r>
              </a:p>
            </p:txBody>
          </p:sp>
          <p:sp>
            <p:nvSpPr>
              <p:cNvPr id="40" name="Text Box 21"/>
              <p:cNvSpPr txBox="1">
                <a:spLocks noChangeArrowheads="1"/>
              </p:cNvSpPr>
              <p:nvPr/>
            </p:nvSpPr>
            <p:spPr bwMode="auto">
              <a:xfrm>
                <a:off x="3909757" y="3048000"/>
                <a:ext cx="36786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RD1</a:t>
                </a:r>
              </a:p>
            </p:txBody>
          </p:sp>
          <p:sp>
            <p:nvSpPr>
              <p:cNvPr id="41" name="Text Box 22"/>
              <p:cNvSpPr txBox="1">
                <a:spLocks noChangeArrowheads="1"/>
              </p:cNvSpPr>
              <p:nvPr/>
            </p:nvSpPr>
            <p:spPr bwMode="auto">
              <a:xfrm>
                <a:off x="3909757" y="4097179"/>
                <a:ext cx="36786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RD2</a:t>
                </a:r>
              </a:p>
            </p:txBody>
          </p:sp>
          <p:sp>
            <p:nvSpPr>
              <p:cNvPr id="42" name="Text Box 36"/>
              <p:cNvSpPr txBox="1">
                <a:spLocks noChangeArrowheads="1"/>
              </p:cNvSpPr>
              <p:nvPr/>
            </p:nvSpPr>
            <p:spPr bwMode="auto">
              <a:xfrm>
                <a:off x="3241093" y="3581400"/>
                <a:ext cx="1000595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Registers</a:t>
                </a:r>
              </a:p>
            </p:txBody>
          </p:sp>
          <p:sp>
            <p:nvSpPr>
              <p:cNvPr id="43" name="Line 37"/>
              <p:cNvSpPr>
                <a:spLocks noChangeShapeType="1"/>
              </p:cNvSpPr>
              <p:nvPr/>
            </p:nvSpPr>
            <p:spPr bwMode="auto">
              <a:xfrm flipH="1">
                <a:off x="2770926" y="3051175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" name="Line 38"/>
              <p:cNvSpPr>
                <a:spLocks noChangeShapeType="1"/>
              </p:cNvSpPr>
              <p:nvPr/>
            </p:nvSpPr>
            <p:spPr bwMode="auto">
              <a:xfrm flipH="1">
                <a:off x="2770926" y="3435350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" name="Line 39"/>
              <p:cNvSpPr>
                <a:spLocks noChangeShapeType="1"/>
              </p:cNvSpPr>
              <p:nvPr/>
            </p:nvSpPr>
            <p:spPr bwMode="auto">
              <a:xfrm flipH="1">
                <a:off x="2770926" y="3868738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" name="Text Box 40"/>
              <p:cNvSpPr txBox="1">
                <a:spLocks noChangeArrowheads="1"/>
              </p:cNvSpPr>
              <p:nvPr/>
            </p:nvSpPr>
            <p:spPr bwMode="auto">
              <a:xfrm>
                <a:off x="2677375" y="289560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47" name="Text Box 41"/>
              <p:cNvSpPr txBox="1">
                <a:spLocks noChangeArrowheads="1"/>
              </p:cNvSpPr>
              <p:nvPr/>
            </p:nvSpPr>
            <p:spPr bwMode="auto">
              <a:xfrm>
                <a:off x="2651236" y="329565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48" name="Text Box 42"/>
              <p:cNvSpPr txBox="1">
                <a:spLocks noChangeArrowheads="1"/>
              </p:cNvSpPr>
              <p:nvPr/>
            </p:nvSpPr>
            <p:spPr bwMode="auto">
              <a:xfrm>
                <a:off x="2651236" y="375285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49" name="Text Box 23"/>
              <p:cNvSpPr txBox="1">
                <a:spLocks noChangeArrowheads="1"/>
              </p:cNvSpPr>
              <p:nvPr/>
            </p:nvSpPr>
            <p:spPr bwMode="auto">
              <a:xfrm>
                <a:off x="3123823" y="4746625"/>
                <a:ext cx="990977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RegWrite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028390" y="5257800"/>
                <a:ext cx="1142999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rgbClr val="006600"/>
                    </a:solidFill>
                  </a:rPr>
                  <a:t>Sign Extend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51" name="Line 32"/>
              <p:cNvSpPr>
                <a:spLocks noChangeShapeType="1"/>
              </p:cNvSpPr>
              <p:nvPr/>
            </p:nvSpPr>
            <p:spPr bwMode="auto">
              <a:xfrm>
                <a:off x="5562600" y="3011489"/>
                <a:ext cx="762000" cy="341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" name="Line 33"/>
              <p:cNvSpPr>
                <a:spLocks noChangeShapeType="1"/>
              </p:cNvSpPr>
              <p:nvPr/>
            </p:nvSpPr>
            <p:spPr bwMode="auto">
              <a:xfrm>
                <a:off x="6324599" y="3352800"/>
                <a:ext cx="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" name="Line 34"/>
              <p:cNvSpPr>
                <a:spLocks noChangeShapeType="1"/>
              </p:cNvSpPr>
              <p:nvPr/>
            </p:nvSpPr>
            <p:spPr bwMode="auto">
              <a:xfrm flipH="1">
                <a:off x="5562599" y="4267200"/>
                <a:ext cx="762000" cy="357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" name="Line 35"/>
              <p:cNvSpPr>
                <a:spLocks noChangeShapeType="1"/>
              </p:cNvSpPr>
              <p:nvPr/>
            </p:nvSpPr>
            <p:spPr bwMode="auto">
              <a:xfrm flipV="1">
                <a:off x="5563311" y="3971925"/>
                <a:ext cx="0" cy="652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Line 36"/>
              <p:cNvSpPr>
                <a:spLocks noChangeShapeType="1"/>
              </p:cNvSpPr>
              <p:nvPr/>
            </p:nvSpPr>
            <p:spPr bwMode="auto">
              <a:xfrm flipV="1">
                <a:off x="5563311" y="3779838"/>
                <a:ext cx="153988" cy="1920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6" name="Line 37"/>
              <p:cNvSpPr>
                <a:spLocks noChangeShapeType="1"/>
              </p:cNvSpPr>
              <p:nvPr/>
            </p:nvSpPr>
            <p:spPr bwMode="auto">
              <a:xfrm>
                <a:off x="5562599" y="3549650"/>
                <a:ext cx="153988" cy="230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" name="Line 38"/>
              <p:cNvSpPr>
                <a:spLocks noChangeShapeType="1"/>
              </p:cNvSpPr>
              <p:nvPr/>
            </p:nvSpPr>
            <p:spPr bwMode="auto">
              <a:xfrm flipV="1">
                <a:off x="5562599" y="3011488"/>
                <a:ext cx="0" cy="5381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8" name="Line 41"/>
              <p:cNvSpPr>
                <a:spLocks noChangeShapeType="1"/>
              </p:cNvSpPr>
              <p:nvPr/>
            </p:nvSpPr>
            <p:spPr bwMode="auto">
              <a:xfrm flipH="1">
                <a:off x="6019800" y="4416425"/>
                <a:ext cx="0" cy="307975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660066"/>
                  </a:solidFill>
                </a:endParaRPr>
              </a:p>
            </p:txBody>
          </p:sp>
          <p:sp>
            <p:nvSpPr>
              <p:cNvPr id="59" name="Text Box 44"/>
              <p:cNvSpPr txBox="1">
                <a:spLocks noChangeArrowheads="1"/>
              </p:cNvSpPr>
              <p:nvPr/>
            </p:nvSpPr>
            <p:spPr bwMode="auto">
              <a:xfrm>
                <a:off x="5803900" y="3870325"/>
                <a:ext cx="596900" cy="396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ALU</a:t>
                </a:r>
              </a:p>
              <a:p>
                <a:pPr algn="r"/>
                <a:r>
                  <a:rPr lang="en-US" sz="1000" b="1" dirty="0">
                    <a:latin typeface="Verdana" pitchFamily="34" charset="0"/>
                  </a:rPr>
                  <a:t>result</a:t>
                </a:r>
              </a:p>
            </p:txBody>
          </p:sp>
          <p:sp>
            <p:nvSpPr>
              <p:cNvPr id="60" name="Text Box 45"/>
              <p:cNvSpPr txBox="1">
                <a:spLocks noChangeArrowheads="1"/>
              </p:cNvSpPr>
              <p:nvPr/>
            </p:nvSpPr>
            <p:spPr bwMode="auto">
              <a:xfrm>
                <a:off x="5715000" y="3581400"/>
                <a:ext cx="523875" cy="27463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ALU</a:t>
                </a:r>
              </a:p>
            </p:txBody>
          </p:sp>
          <p:sp>
            <p:nvSpPr>
              <p:cNvPr id="61" name="Line 47"/>
              <p:cNvSpPr>
                <a:spLocks noChangeShapeType="1"/>
              </p:cNvSpPr>
              <p:nvPr/>
            </p:nvSpPr>
            <p:spPr bwMode="auto">
              <a:xfrm>
                <a:off x="5895974" y="4572000"/>
                <a:ext cx="230188" cy="77788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660066"/>
                  </a:solidFill>
                </a:endParaRPr>
              </a:p>
            </p:txBody>
          </p:sp>
          <p:sp>
            <p:nvSpPr>
              <p:cNvPr id="62" name="Text Box 48"/>
              <p:cNvSpPr txBox="1">
                <a:spLocks noChangeArrowheads="1"/>
              </p:cNvSpPr>
              <p:nvPr/>
            </p:nvSpPr>
            <p:spPr bwMode="auto">
              <a:xfrm>
                <a:off x="6019800" y="4419600"/>
                <a:ext cx="274638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rgbClr val="660066"/>
                    </a:solidFill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63" name="Rectangle 52"/>
              <p:cNvSpPr>
                <a:spLocks noChangeArrowheads="1"/>
              </p:cNvSpPr>
              <p:nvPr/>
            </p:nvSpPr>
            <p:spPr bwMode="auto">
              <a:xfrm>
                <a:off x="6753497" y="3801534"/>
                <a:ext cx="1175657" cy="15240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Line 53"/>
              <p:cNvSpPr>
                <a:spLocks noChangeShapeType="1"/>
              </p:cNvSpPr>
              <p:nvPr/>
            </p:nvSpPr>
            <p:spPr bwMode="auto">
              <a:xfrm flipV="1">
                <a:off x="7924800" y="4953000"/>
                <a:ext cx="457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Text Box 55"/>
              <p:cNvSpPr txBox="1">
                <a:spLocks noChangeArrowheads="1"/>
              </p:cNvSpPr>
              <p:nvPr/>
            </p:nvSpPr>
            <p:spPr bwMode="auto">
              <a:xfrm>
                <a:off x="6920652" y="4267200"/>
                <a:ext cx="878767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Data</a:t>
                </a:r>
              </a:p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Memory</a:t>
                </a:r>
              </a:p>
            </p:txBody>
          </p:sp>
          <p:sp>
            <p:nvSpPr>
              <p:cNvPr id="66" name="Text Box 56"/>
              <p:cNvSpPr txBox="1">
                <a:spLocks noChangeArrowheads="1"/>
              </p:cNvSpPr>
              <p:nvPr/>
            </p:nvSpPr>
            <p:spPr bwMode="auto">
              <a:xfrm>
                <a:off x="6753497" y="3952347"/>
                <a:ext cx="584155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Address</a:t>
                </a:r>
              </a:p>
            </p:txBody>
          </p:sp>
          <p:sp>
            <p:nvSpPr>
              <p:cNvPr id="67" name="Text Box 57"/>
              <p:cNvSpPr txBox="1">
                <a:spLocks noChangeArrowheads="1"/>
              </p:cNvSpPr>
              <p:nvPr/>
            </p:nvSpPr>
            <p:spPr bwMode="auto">
              <a:xfrm>
                <a:off x="7458891" y="4708525"/>
                <a:ext cx="450669" cy="396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latin typeface="Verdana" pitchFamily="34" charset="0"/>
                  </a:rPr>
                  <a:t>Read </a:t>
                </a:r>
              </a:p>
              <a:p>
                <a:r>
                  <a:rPr lang="en-US" sz="1000" b="1">
                    <a:latin typeface="Verdana" pitchFamily="34" charset="0"/>
                  </a:rPr>
                  <a:t>Data</a:t>
                </a:r>
              </a:p>
            </p:txBody>
          </p:sp>
          <p:sp>
            <p:nvSpPr>
              <p:cNvPr id="68" name="Text Box 59"/>
              <p:cNvSpPr txBox="1">
                <a:spLocks noChangeArrowheads="1"/>
              </p:cNvSpPr>
              <p:nvPr/>
            </p:nvSpPr>
            <p:spPr bwMode="auto">
              <a:xfrm>
                <a:off x="6705600" y="4937125"/>
                <a:ext cx="476386" cy="396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Write </a:t>
                </a:r>
              </a:p>
              <a:p>
                <a:r>
                  <a:rPr lang="en-US" sz="1000" b="1" dirty="0">
                    <a:latin typeface="Verdana" pitchFamily="34" charset="0"/>
                  </a:rPr>
                  <a:t>Data</a:t>
                </a:r>
              </a:p>
            </p:txBody>
          </p:sp>
          <p:sp>
            <p:nvSpPr>
              <p:cNvPr id="69" name="Line 61"/>
              <p:cNvSpPr>
                <a:spLocks noChangeShapeType="1"/>
              </p:cNvSpPr>
              <p:nvPr/>
            </p:nvSpPr>
            <p:spPr bwMode="auto">
              <a:xfrm>
                <a:off x="7341079" y="3648974"/>
                <a:ext cx="247" cy="152560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70" name="Elbow Connector 69"/>
              <p:cNvCxnSpPr/>
              <p:nvPr/>
            </p:nvCxnSpPr>
            <p:spPr>
              <a:xfrm>
                <a:off x="4724400" y="4191000"/>
                <a:ext cx="2057400" cy="990600"/>
              </a:xfrm>
              <a:prstGeom prst="bentConnector3">
                <a:avLst>
                  <a:gd name="adj1" fmla="val -617"/>
                </a:avLst>
              </a:prstGeom>
              <a:ln w="9525">
                <a:solidFill>
                  <a:schemeClr val="tx1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>
                <a:stCxn id="59" idx="3"/>
                <a:endCxn id="66" idx="1"/>
              </p:cNvCxnSpPr>
              <p:nvPr/>
            </p:nvCxnSpPr>
            <p:spPr>
              <a:xfrm>
                <a:off x="6400800" y="4068763"/>
                <a:ext cx="352697" cy="582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Group 91"/>
              <p:cNvGrpSpPr/>
              <p:nvPr/>
            </p:nvGrpSpPr>
            <p:grpSpPr>
              <a:xfrm rot="5400000">
                <a:off x="-1295400" y="3810000"/>
                <a:ext cx="4114800" cy="457200"/>
                <a:chOff x="457200" y="3429000"/>
                <a:chExt cx="8229600" cy="457200"/>
              </a:xfrm>
              <a:noFill/>
            </p:grpSpPr>
            <p:sp>
              <p:nvSpPr>
                <p:cNvPr id="156" name="Rectangle 155"/>
                <p:cNvSpPr/>
                <p:nvPr/>
              </p:nvSpPr>
              <p:spPr>
                <a:xfrm>
                  <a:off x="457200" y="3429000"/>
                  <a:ext cx="15240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err="1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rPr>
                    <a:t>opcode</a:t>
                  </a:r>
                  <a:endPara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ctr"/>
                  <a:r>
                    <a:rPr lang="en-US" sz="12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rPr>
                    <a:t>31:26</a:t>
                  </a:r>
                  <a:endParaRPr lang="en-SG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1981200" y="3429000"/>
                  <a:ext cx="12954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err="1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rPr>
                    <a:t>rs</a:t>
                  </a:r>
                  <a:endPara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ctr"/>
                  <a:r>
                    <a:rPr lang="en-US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rPr>
                    <a:t>25:21</a:t>
                  </a:r>
                  <a:endParaRPr lang="en-SG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3276600" y="3429000"/>
                  <a:ext cx="12954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err="1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rPr>
                    <a:t>rt</a:t>
                  </a:r>
                  <a:endPara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ctr"/>
                  <a:r>
                    <a:rPr lang="en-US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rPr>
                    <a:t>20:16</a:t>
                  </a:r>
                  <a:endParaRPr lang="en-SG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4572000" y="3429000"/>
                  <a:ext cx="12954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C00000"/>
                      </a:solidFill>
                      <a:latin typeface="Courier New" pitchFamily="49" charset="0"/>
                      <a:cs typeface="Courier New" pitchFamily="49" charset="0"/>
                    </a:rPr>
                    <a:t>rd</a:t>
                  </a:r>
                </a:p>
                <a:p>
                  <a:pPr algn="ctr"/>
                  <a:r>
                    <a:rPr lang="en-US" sz="1200" b="1" dirty="0">
                      <a:solidFill>
                        <a:srgbClr val="C00000"/>
                      </a:solidFill>
                      <a:latin typeface="Courier New" pitchFamily="49" charset="0"/>
                      <a:cs typeface="Courier New" pitchFamily="49" charset="0"/>
                    </a:rPr>
                    <a:t>15:11</a:t>
                  </a:r>
                  <a:endParaRPr lang="en-SG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5867400" y="3429000"/>
                  <a:ext cx="12954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err="1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rPr>
                    <a:t>shamt</a:t>
                  </a:r>
                  <a:endPara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ctr"/>
                  <a:r>
                    <a:rPr lang="en-US" sz="1200" b="1" dirty="0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rPr>
                    <a:t>10:6</a:t>
                  </a:r>
                  <a:endParaRPr lang="en-SG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7162800" y="3429000"/>
                  <a:ext cx="15240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err="1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rPr>
                    <a:t>funct</a:t>
                  </a:r>
                  <a:endPara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ctr"/>
                  <a:r>
                    <a:rPr lang="en-US" sz="1200" b="1" dirty="0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rPr>
                    <a:t>5:0</a:t>
                  </a:r>
                  <a:endParaRPr lang="en-SG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grpSp>
            <p:nvGrpSpPr>
              <p:cNvPr id="74" name="Group 109"/>
              <p:cNvGrpSpPr/>
              <p:nvPr/>
            </p:nvGrpSpPr>
            <p:grpSpPr>
              <a:xfrm rot="5400000">
                <a:off x="-914400" y="3886200"/>
                <a:ext cx="4114800" cy="304800"/>
                <a:chOff x="457200" y="3429000"/>
                <a:chExt cx="8229600" cy="457200"/>
              </a:xfrm>
            </p:grpSpPr>
            <p:sp>
              <p:nvSpPr>
                <p:cNvPr id="150" name="Rectangle 149"/>
                <p:cNvSpPr/>
                <p:nvPr/>
              </p:nvSpPr>
              <p:spPr>
                <a:xfrm>
                  <a:off x="457200" y="3429000"/>
                  <a:ext cx="15240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1981200" y="3429000"/>
                  <a:ext cx="1295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3276600" y="3429000"/>
                  <a:ext cx="1295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4572000" y="3429000"/>
                  <a:ext cx="1295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5867400" y="3429000"/>
                  <a:ext cx="1295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7162800" y="3429000"/>
                  <a:ext cx="15240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cxnSp>
            <p:nvCxnSpPr>
              <p:cNvPr id="75" name="Elbow Connector 74"/>
              <p:cNvCxnSpPr/>
              <p:nvPr/>
            </p:nvCxnSpPr>
            <p:spPr>
              <a:xfrm>
                <a:off x="6477000" y="4080935"/>
                <a:ext cx="1905000" cy="1405465"/>
              </a:xfrm>
              <a:prstGeom prst="bentConnector3">
                <a:avLst>
                  <a:gd name="adj1" fmla="val -222"/>
                </a:avLst>
              </a:prstGeom>
              <a:ln w="9525">
                <a:solidFill>
                  <a:schemeClr val="tx1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Elbow Connector 100"/>
              <p:cNvCxnSpPr>
                <a:stCxn id="105" idx="3"/>
                <a:endCxn id="39" idx="1"/>
              </p:cNvCxnSpPr>
              <p:nvPr/>
            </p:nvCxnSpPr>
            <p:spPr>
              <a:xfrm flipH="1" flipV="1">
                <a:off x="3058422" y="4448890"/>
                <a:ext cx="5587721" cy="732710"/>
              </a:xfrm>
              <a:prstGeom prst="bentConnector5">
                <a:avLst>
                  <a:gd name="adj1" fmla="val -4091"/>
                  <a:gd name="adj2" fmla="val -94754"/>
                  <a:gd name="adj3" fmla="val 103030"/>
                </a:avLst>
              </a:prstGeom>
              <a:ln w="9525">
                <a:solidFill>
                  <a:schemeClr val="tx1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Line 28"/>
              <p:cNvSpPr>
                <a:spLocks noChangeShapeType="1"/>
              </p:cNvSpPr>
              <p:nvPr/>
            </p:nvSpPr>
            <p:spPr bwMode="auto">
              <a:xfrm flipV="1">
                <a:off x="5181600" y="16764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4038600" y="1371600"/>
                <a:ext cx="1142999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rgbClr val="006600"/>
                    </a:solidFill>
                  </a:rPr>
                  <a:t>Left Shift 2-bit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79" name="Rectangle 152"/>
              <p:cNvSpPr>
                <a:spLocks noChangeArrowheads="1"/>
              </p:cNvSpPr>
              <p:nvPr/>
            </p:nvSpPr>
            <p:spPr bwMode="auto">
              <a:xfrm>
                <a:off x="1976437" y="609600"/>
                <a:ext cx="457200" cy="762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PC</a:t>
                </a:r>
              </a:p>
            </p:txBody>
          </p:sp>
          <p:grpSp>
            <p:nvGrpSpPr>
              <p:cNvPr id="80" name="Group 170"/>
              <p:cNvGrpSpPr/>
              <p:nvPr/>
            </p:nvGrpSpPr>
            <p:grpSpPr>
              <a:xfrm>
                <a:off x="3011487" y="609600"/>
                <a:ext cx="569913" cy="673099"/>
                <a:chOff x="3011487" y="674688"/>
                <a:chExt cx="569913" cy="673099"/>
              </a:xfrm>
            </p:grpSpPr>
            <p:sp>
              <p:nvSpPr>
                <p:cNvPr id="142" name="Line 155"/>
                <p:cNvSpPr>
                  <a:spLocks noChangeShapeType="1"/>
                </p:cNvSpPr>
                <p:nvPr/>
              </p:nvSpPr>
              <p:spPr bwMode="auto">
                <a:xfrm>
                  <a:off x="3011487" y="674688"/>
                  <a:ext cx="569912" cy="1762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3" name="Line 156"/>
                <p:cNvSpPr>
                  <a:spLocks noChangeShapeType="1"/>
                </p:cNvSpPr>
                <p:nvPr/>
              </p:nvSpPr>
              <p:spPr bwMode="auto">
                <a:xfrm>
                  <a:off x="3581400" y="850900"/>
                  <a:ext cx="0" cy="304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4" name="Line 157"/>
                <p:cNvSpPr>
                  <a:spLocks noChangeShapeType="1"/>
                </p:cNvSpPr>
                <p:nvPr/>
              </p:nvSpPr>
              <p:spPr bwMode="auto">
                <a:xfrm flipH="1">
                  <a:off x="3011487" y="1155700"/>
                  <a:ext cx="569912" cy="19208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5" name="Line 158"/>
                <p:cNvSpPr>
                  <a:spLocks noChangeShapeType="1"/>
                </p:cNvSpPr>
                <p:nvPr/>
              </p:nvSpPr>
              <p:spPr bwMode="auto">
                <a:xfrm flipV="1">
                  <a:off x="3011487" y="1076325"/>
                  <a:ext cx="1587" cy="2714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6" name="Line 159"/>
                <p:cNvSpPr>
                  <a:spLocks noChangeShapeType="1"/>
                </p:cNvSpPr>
                <p:nvPr/>
              </p:nvSpPr>
              <p:spPr bwMode="auto">
                <a:xfrm flipV="1">
                  <a:off x="3011487" y="995363"/>
                  <a:ext cx="74612" cy="809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7" name="Line 160"/>
                <p:cNvSpPr>
                  <a:spLocks noChangeShapeType="1"/>
                </p:cNvSpPr>
                <p:nvPr/>
              </p:nvSpPr>
              <p:spPr bwMode="auto">
                <a:xfrm>
                  <a:off x="3011487" y="900113"/>
                  <a:ext cx="74612" cy="952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8" name="Line 161"/>
                <p:cNvSpPr>
                  <a:spLocks noChangeShapeType="1"/>
                </p:cNvSpPr>
                <p:nvPr/>
              </p:nvSpPr>
              <p:spPr bwMode="auto">
                <a:xfrm flipV="1">
                  <a:off x="3011487" y="674688"/>
                  <a:ext cx="1587" cy="2254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9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3024187" y="838200"/>
                  <a:ext cx="531812" cy="2746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200" b="1" i="1">
                      <a:solidFill>
                        <a:srgbClr val="006600"/>
                      </a:solidFill>
                      <a:latin typeface="Verdana" pitchFamily="34" charset="0"/>
                    </a:rPr>
                    <a:t>Add</a:t>
                  </a:r>
                </a:p>
              </p:txBody>
            </p:sp>
          </p:grpSp>
          <p:sp>
            <p:nvSpPr>
              <p:cNvPr id="81" name="Line 163"/>
              <p:cNvSpPr>
                <a:spLocks noChangeShapeType="1"/>
              </p:cNvSpPr>
              <p:nvPr/>
            </p:nvSpPr>
            <p:spPr bwMode="auto">
              <a:xfrm>
                <a:off x="2747962" y="1163638"/>
                <a:ext cx="265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82" name="Text Box 167"/>
              <p:cNvSpPr txBox="1">
                <a:spLocks noChangeArrowheads="1"/>
              </p:cNvSpPr>
              <p:nvPr/>
            </p:nvSpPr>
            <p:spPr bwMode="auto">
              <a:xfrm>
                <a:off x="2536825" y="1018401"/>
                <a:ext cx="201612" cy="276999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83" name="Line 175"/>
              <p:cNvSpPr>
                <a:spLocks noChangeShapeType="1"/>
              </p:cNvSpPr>
              <p:nvPr/>
            </p:nvSpPr>
            <p:spPr bwMode="auto">
              <a:xfrm flipV="1">
                <a:off x="2433635" y="750498"/>
                <a:ext cx="576983" cy="11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84" name="Straight Arrow Connector 136"/>
              <p:cNvCxnSpPr/>
              <p:nvPr/>
            </p:nvCxnSpPr>
            <p:spPr>
              <a:xfrm>
                <a:off x="4572000" y="914400"/>
                <a:ext cx="1522413" cy="351365"/>
              </a:xfrm>
              <a:prstGeom prst="bentConnector3">
                <a:avLst>
                  <a:gd name="adj1" fmla="val 504"/>
                </a:avLst>
              </a:prstGeom>
              <a:noFill/>
              <a:ln w="9525">
                <a:solidFill>
                  <a:schemeClr val="tx1"/>
                </a:solidFill>
                <a:round/>
                <a:headEnd type="oval"/>
                <a:tailEnd type="triangle" w="med" len="med"/>
              </a:ln>
            </p:spPr>
          </p:cxnSp>
          <p:sp>
            <p:nvSpPr>
              <p:cNvPr id="85" name="Line 28"/>
              <p:cNvSpPr>
                <a:spLocks noChangeShapeType="1"/>
              </p:cNvSpPr>
              <p:nvPr/>
            </p:nvSpPr>
            <p:spPr bwMode="auto">
              <a:xfrm flipV="1">
                <a:off x="3581400" y="914400"/>
                <a:ext cx="3505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86" name="Line 28"/>
              <p:cNvSpPr>
                <a:spLocks noChangeShapeType="1"/>
              </p:cNvSpPr>
              <p:nvPr/>
            </p:nvSpPr>
            <p:spPr bwMode="auto">
              <a:xfrm flipV="1">
                <a:off x="6705600" y="15240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grpSp>
            <p:nvGrpSpPr>
              <p:cNvPr id="87" name="Group 108"/>
              <p:cNvGrpSpPr/>
              <p:nvPr/>
            </p:nvGrpSpPr>
            <p:grpSpPr>
              <a:xfrm>
                <a:off x="6096000" y="1143000"/>
                <a:ext cx="587374" cy="673099"/>
                <a:chOff x="5945188" y="2195513"/>
                <a:chExt cx="587374" cy="673099"/>
              </a:xfrm>
            </p:grpSpPr>
            <p:sp>
              <p:nvSpPr>
                <p:cNvPr id="134" name="Line 176"/>
                <p:cNvSpPr>
                  <a:spLocks noChangeShapeType="1"/>
                </p:cNvSpPr>
                <p:nvPr/>
              </p:nvSpPr>
              <p:spPr bwMode="auto">
                <a:xfrm>
                  <a:off x="5945188" y="2195513"/>
                  <a:ext cx="571500" cy="1762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35" name="Line 177"/>
                <p:cNvSpPr>
                  <a:spLocks noChangeShapeType="1"/>
                </p:cNvSpPr>
                <p:nvPr/>
              </p:nvSpPr>
              <p:spPr bwMode="auto">
                <a:xfrm>
                  <a:off x="6516688" y="2371725"/>
                  <a:ext cx="0" cy="304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36" name="Line 178"/>
                <p:cNvSpPr>
                  <a:spLocks noChangeShapeType="1"/>
                </p:cNvSpPr>
                <p:nvPr/>
              </p:nvSpPr>
              <p:spPr bwMode="auto">
                <a:xfrm flipH="1">
                  <a:off x="5945188" y="2676525"/>
                  <a:ext cx="571500" cy="19208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37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5945188" y="2597150"/>
                  <a:ext cx="1587" cy="2714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38" name="Line 180"/>
                <p:cNvSpPr>
                  <a:spLocks noChangeShapeType="1"/>
                </p:cNvSpPr>
                <p:nvPr/>
              </p:nvSpPr>
              <p:spPr bwMode="auto">
                <a:xfrm flipV="1">
                  <a:off x="5945188" y="2516188"/>
                  <a:ext cx="76200" cy="809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39" name="Line 181"/>
                <p:cNvSpPr>
                  <a:spLocks noChangeShapeType="1"/>
                </p:cNvSpPr>
                <p:nvPr/>
              </p:nvSpPr>
              <p:spPr bwMode="auto">
                <a:xfrm>
                  <a:off x="5945188" y="2420938"/>
                  <a:ext cx="76200" cy="952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0" name="Line 182"/>
                <p:cNvSpPr>
                  <a:spLocks noChangeShapeType="1"/>
                </p:cNvSpPr>
                <p:nvPr/>
              </p:nvSpPr>
              <p:spPr bwMode="auto">
                <a:xfrm flipV="1">
                  <a:off x="5945188" y="2195513"/>
                  <a:ext cx="1587" cy="2254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1" name="Text Box 183"/>
                <p:cNvSpPr txBox="1">
                  <a:spLocks noChangeArrowheads="1"/>
                </p:cNvSpPr>
                <p:nvPr/>
              </p:nvSpPr>
              <p:spPr bwMode="auto">
                <a:xfrm>
                  <a:off x="6000750" y="2362200"/>
                  <a:ext cx="531812" cy="2746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200" b="1" i="1" dirty="0">
                      <a:solidFill>
                        <a:srgbClr val="006600"/>
                      </a:solidFill>
                      <a:latin typeface="Verdana" pitchFamily="34" charset="0"/>
                    </a:rPr>
                    <a:t>Add</a:t>
                  </a:r>
                </a:p>
              </p:txBody>
            </p:sp>
          </p:grpSp>
          <p:sp>
            <p:nvSpPr>
              <p:cNvPr id="88" name="Line 16"/>
              <p:cNvSpPr>
                <a:spLocks noChangeShapeType="1"/>
              </p:cNvSpPr>
              <p:nvPr/>
            </p:nvSpPr>
            <p:spPr bwMode="auto">
              <a:xfrm>
                <a:off x="7239000" y="1600200"/>
                <a:ext cx="0" cy="304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89" name="Straight Arrow Connector 136"/>
              <p:cNvCxnSpPr>
                <a:stCxn id="118" idx="3"/>
                <a:endCxn id="79" idx="0"/>
              </p:cNvCxnSpPr>
              <p:nvPr/>
            </p:nvCxnSpPr>
            <p:spPr>
              <a:xfrm flipH="1" flipV="1">
                <a:off x="2205037" y="609600"/>
                <a:ext cx="5145706" cy="609600"/>
              </a:xfrm>
              <a:prstGeom prst="bentConnector4">
                <a:avLst>
                  <a:gd name="adj1" fmla="val -4443"/>
                  <a:gd name="adj2" fmla="val 1375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0" name="Straight Connector 89"/>
              <p:cNvCxnSpPr>
                <a:endCxn id="78" idx="4"/>
              </p:cNvCxnSpPr>
              <p:nvPr/>
            </p:nvCxnSpPr>
            <p:spPr>
              <a:xfrm flipV="1">
                <a:off x="4572000" y="1905000"/>
                <a:ext cx="38100" cy="289560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ectangle 52"/>
              <p:cNvSpPr>
                <a:spLocks noChangeArrowheads="1"/>
              </p:cNvSpPr>
              <p:nvPr/>
            </p:nvSpPr>
            <p:spPr bwMode="auto">
              <a:xfrm>
                <a:off x="533400" y="304800"/>
                <a:ext cx="1175657" cy="15240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Text Box 55"/>
              <p:cNvSpPr txBox="1">
                <a:spLocks noChangeArrowheads="1"/>
              </p:cNvSpPr>
              <p:nvPr/>
            </p:nvSpPr>
            <p:spPr bwMode="auto">
              <a:xfrm>
                <a:off x="533400" y="304800"/>
                <a:ext cx="1152881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Instruction</a:t>
                </a:r>
              </a:p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Memory</a:t>
                </a:r>
              </a:p>
            </p:txBody>
          </p:sp>
          <p:sp>
            <p:nvSpPr>
              <p:cNvPr id="93" name="Text Box 49"/>
              <p:cNvSpPr txBox="1">
                <a:spLocks noChangeArrowheads="1"/>
              </p:cNvSpPr>
              <p:nvPr/>
            </p:nvSpPr>
            <p:spPr bwMode="auto">
              <a:xfrm>
                <a:off x="5751512" y="3335337"/>
                <a:ext cx="801688" cy="246063"/>
              </a:xfrm>
              <a:prstGeom prst="rect">
                <a:avLst/>
              </a:prstGeom>
              <a:noFill/>
              <a:ln w="1587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is0?</a:t>
                </a:r>
              </a:p>
            </p:txBody>
          </p:sp>
          <p:sp>
            <p:nvSpPr>
              <p:cNvPr id="94" name="Text Box 56"/>
              <p:cNvSpPr txBox="1">
                <a:spLocks noChangeArrowheads="1"/>
              </p:cNvSpPr>
              <p:nvPr/>
            </p:nvSpPr>
            <p:spPr bwMode="auto">
              <a:xfrm>
                <a:off x="1092245" y="1600200"/>
                <a:ext cx="584155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Address</a:t>
                </a:r>
              </a:p>
            </p:txBody>
          </p:sp>
          <p:cxnSp>
            <p:nvCxnSpPr>
              <p:cNvPr id="95" name="Straight Arrow Connector 136"/>
              <p:cNvCxnSpPr>
                <a:endCxn id="94" idx="3"/>
              </p:cNvCxnSpPr>
              <p:nvPr/>
            </p:nvCxnSpPr>
            <p:spPr>
              <a:xfrm rot="5400000">
                <a:off x="1615281" y="823119"/>
                <a:ext cx="960438" cy="83820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/>
                <a:tailEnd type="triangle" w="med" len="med"/>
              </a:ln>
            </p:spPr>
          </p:cxnSp>
          <p:sp>
            <p:nvSpPr>
              <p:cNvPr id="96" name="Text Box 56"/>
              <p:cNvSpPr txBox="1">
                <a:spLocks noChangeArrowheads="1"/>
              </p:cNvSpPr>
              <p:nvPr/>
            </p:nvSpPr>
            <p:spPr bwMode="auto">
              <a:xfrm>
                <a:off x="533400" y="1066800"/>
                <a:ext cx="990977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Instruction</a:t>
                </a:r>
              </a:p>
            </p:txBody>
          </p:sp>
          <p:cxnSp>
            <p:nvCxnSpPr>
              <p:cNvPr id="97" name="Straight Arrow Connector 136"/>
              <p:cNvCxnSpPr>
                <a:stCxn id="96" idx="1"/>
                <a:endCxn id="158" idx="2"/>
              </p:cNvCxnSpPr>
              <p:nvPr/>
            </p:nvCxnSpPr>
            <p:spPr>
              <a:xfrm rot="10800000" flipV="1">
                <a:off x="533400" y="1189910"/>
                <a:ext cx="12700" cy="2524839"/>
              </a:xfrm>
              <a:prstGeom prst="bentConnector3">
                <a:avLst>
                  <a:gd name="adj1" fmla="val 25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98" name="Left Bracket 97"/>
              <p:cNvSpPr/>
              <p:nvPr/>
            </p:nvSpPr>
            <p:spPr>
              <a:xfrm>
                <a:off x="533400" y="1981200"/>
                <a:ext cx="76200" cy="4038600"/>
              </a:xfrm>
              <a:prstGeom prst="leftBracket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9" name="Text Box 319"/>
              <p:cNvSpPr txBox="1">
                <a:spLocks noChangeArrowheads="1"/>
              </p:cNvSpPr>
              <p:nvPr/>
            </p:nvSpPr>
            <p:spPr bwMode="auto">
              <a:xfrm>
                <a:off x="1752600" y="4876800"/>
                <a:ext cx="805028" cy="27699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RegDst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100" name="Line 16"/>
              <p:cNvSpPr>
                <a:spLocks noChangeShapeType="1"/>
              </p:cNvSpPr>
              <p:nvPr/>
            </p:nvSpPr>
            <p:spPr bwMode="auto">
              <a:xfrm flipH="1">
                <a:off x="2362200" y="4800600"/>
                <a:ext cx="0" cy="152400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1" name="Line 60"/>
              <p:cNvSpPr>
                <a:spLocks noChangeShapeType="1"/>
              </p:cNvSpPr>
              <p:nvPr/>
            </p:nvSpPr>
            <p:spPr bwMode="auto">
              <a:xfrm>
                <a:off x="7391400" y="5325534"/>
                <a:ext cx="0" cy="304800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" name="Text Box 62"/>
              <p:cNvSpPr txBox="1">
                <a:spLocks noChangeArrowheads="1"/>
              </p:cNvSpPr>
              <p:nvPr/>
            </p:nvSpPr>
            <p:spPr bwMode="auto">
              <a:xfrm>
                <a:off x="6858000" y="5562600"/>
                <a:ext cx="1029449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MemRead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103" name="Line 16"/>
              <p:cNvSpPr>
                <a:spLocks noChangeShapeType="1"/>
              </p:cNvSpPr>
              <p:nvPr/>
            </p:nvSpPr>
            <p:spPr bwMode="auto">
              <a:xfrm>
                <a:off x="5105400" y="3886200"/>
                <a:ext cx="0" cy="1920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" name="Line 16"/>
              <p:cNvSpPr>
                <a:spLocks noChangeShapeType="1"/>
              </p:cNvSpPr>
              <p:nvPr/>
            </p:nvSpPr>
            <p:spPr bwMode="auto">
              <a:xfrm>
                <a:off x="8517148" y="4556182"/>
                <a:ext cx="0" cy="268288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" name="Rounded Rectangle 104"/>
              <p:cNvSpPr/>
              <p:nvPr/>
            </p:nvSpPr>
            <p:spPr>
              <a:xfrm>
                <a:off x="8382000" y="4724400"/>
                <a:ext cx="264143" cy="914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006600"/>
                    </a:solidFill>
                  </a:rPr>
                  <a:t>MUX</a:t>
                </a:r>
                <a:endParaRPr lang="en-SG" sz="16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 rot="5400000">
                <a:off x="2514600" y="1752600"/>
                <a:ext cx="1371600" cy="7620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Control</a:t>
                </a:r>
              </a:p>
            </p:txBody>
          </p:sp>
          <p:cxnSp>
            <p:nvCxnSpPr>
              <p:cNvPr id="107" name="Elbow Connector 106"/>
              <p:cNvCxnSpPr/>
              <p:nvPr/>
            </p:nvCxnSpPr>
            <p:spPr>
              <a:xfrm rot="5400000" flipH="1" flipV="1">
                <a:off x="5078802" y="5436798"/>
                <a:ext cx="1653396" cy="228600"/>
              </a:xfrm>
              <a:prstGeom prst="bentConnector3">
                <a:avLst>
                  <a:gd name="adj1" fmla="val -696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Elbow Connector 167"/>
              <p:cNvCxnSpPr>
                <a:endCxn id="132" idx="2"/>
              </p:cNvCxnSpPr>
              <p:nvPr/>
            </p:nvCxnSpPr>
            <p:spPr>
              <a:xfrm>
                <a:off x="3581400" y="2286000"/>
                <a:ext cx="3759892" cy="1334854"/>
              </a:xfrm>
              <a:prstGeom prst="bentConnector4">
                <a:avLst>
                  <a:gd name="adj1" fmla="val 99996"/>
                  <a:gd name="adj2" fmla="val 101588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Elbow Connector 108"/>
              <p:cNvCxnSpPr/>
              <p:nvPr/>
            </p:nvCxnSpPr>
            <p:spPr>
              <a:xfrm>
                <a:off x="3604404" y="2146540"/>
                <a:ext cx="4929996" cy="2425460"/>
              </a:xfrm>
              <a:prstGeom prst="bentConnector3">
                <a:avLst>
                  <a:gd name="adj1" fmla="val 99694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Elbow Connector 109"/>
              <p:cNvCxnSpPr/>
              <p:nvPr/>
            </p:nvCxnSpPr>
            <p:spPr>
              <a:xfrm>
                <a:off x="3581400" y="2514600"/>
                <a:ext cx="1524000" cy="1371600"/>
              </a:xfrm>
              <a:prstGeom prst="bentConnector3">
                <a:avLst>
                  <a:gd name="adj1" fmla="val 99811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Elbow Connector 110"/>
              <p:cNvCxnSpPr/>
              <p:nvPr/>
            </p:nvCxnSpPr>
            <p:spPr>
              <a:xfrm>
                <a:off x="3581400" y="2667000"/>
                <a:ext cx="3810000" cy="2971800"/>
              </a:xfrm>
              <a:prstGeom prst="bentConnector3">
                <a:avLst>
                  <a:gd name="adj1" fmla="val 21698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Elbow Connector 111"/>
              <p:cNvCxnSpPr/>
              <p:nvPr/>
            </p:nvCxnSpPr>
            <p:spPr>
              <a:xfrm rot="16200000" flipH="1">
                <a:off x="2362200" y="3429000"/>
                <a:ext cx="1905000" cy="685800"/>
              </a:xfrm>
              <a:prstGeom prst="bentConnector3">
                <a:avLst>
                  <a:gd name="adj1" fmla="val 100717"/>
                </a:avLst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Elbow Connector 112"/>
              <p:cNvCxnSpPr/>
              <p:nvPr/>
            </p:nvCxnSpPr>
            <p:spPr>
              <a:xfrm rot="16200000" flipH="1">
                <a:off x="990600" y="3581400"/>
                <a:ext cx="2438400" cy="304800"/>
              </a:xfrm>
              <a:prstGeom prst="bentConnector3">
                <a:avLst>
                  <a:gd name="adj1" fmla="val 99653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2057400" y="2514600"/>
                <a:ext cx="762000" cy="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>
                <a:endCxn id="106" idx="2"/>
              </p:cNvCxnSpPr>
              <p:nvPr/>
            </p:nvCxnSpPr>
            <p:spPr>
              <a:xfrm>
                <a:off x="1295400" y="2133600"/>
                <a:ext cx="1524000" cy="0"/>
              </a:xfrm>
              <a:prstGeom prst="line">
                <a:avLst/>
              </a:prstGeom>
              <a:ln w="2222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Elbow Connector 115"/>
              <p:cNvCxnSpPr>
                <a:stCxn id="12" idx="1"/>
              </p:cNvCxnSpPr>
              <p:nvPr/>
            </p:nvCxnSpPr>
            <p:spPr>
              <a:xfrm rot="10800000">
                <a:off x="1295400" y="5715000"/>
                <a:ext cx="3124200" cy="609600"/>
              </a:xfrm>
              <a:prstGeom prst="bentConnector3">
                <a:avLst>
                  <a:gd name="adj1" fmla="val 67615"/>
                </a:avLst>
              </a:prstGeom>
              <a:ln w="2222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 Box 319"/>
              <p:cNvSpPr txBox="1">
                <a:spLocks noChangeArrowheads="1"/>
              </p:cNvSpPr>
              <p:nvPr/>
            </p:nvSpPr>
            <p:spPr bwMode="auto">
              <a:xfrm>
                <a:off x="7162800" y="1676400"/>
                <a:ext cx="683199" cy="27699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PCSrc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7086600" y="762000"/>
                <a:ext cx="264143" cy="914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006600"/>
                    </a:solidFill>
                  </a:rPr>
                  <a:t>MUX</a:t>
                </a:r>
                <a:endParaRPr lang="en-SG" sz="1600" b="1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119" name="Elbow Connector 167"/>
              <p:cNvCxnSpPr/>
              <p:nvPr/>
            </p:nvCxnSpPr>
            <p:spPr>
              <a:xfrm flipV="1">
                <a:off x="3581400" y="1855433"/>
                <a:ext cx="3094608" cy="170158"/>
              </a:xfrm>
              <a:prstGeom prst="bentConnector3">
                <a:avLst>
                  <a:gd name="adj1" fmla="val 50000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Elbow Connector 167"/>
              <p:cNvCxnSpPr/>
              <p:nvPr/>
            </p:nvCxnSpPr>
            <p:spPr>
              <a:xfrm rot="5400000" flipH="1" flipV="1">
                <a:off x="5638800" y="2667000"/>
                <a:ext cx="1524000" cy="152400"/>
              </a:xfrm>
              <a:prstGeom prst="bentConnector3">
                <a:avLst>
                  <a:gd name="adj1" fmla="val -97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6477000" y="1981200"/>
                <a:ext cx="152400" cy="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Flowchart: Delay 121"/>
              <p:cNvSpPr/>
              <p:nvPr/>
            </p:nvSpPr>
            <p:spPr>
              <a:xfrm>
                <a:off x="6629400" y="1752600"/>
                <a:ext cx="304800" cy="304800"/>
              </a:xfrm>
              <a:prstGeom prst="flowChartDelay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 flipV="1">
                <a:off x="6934200" y="1899821"/>
                <a:ext cx="292223" cy="5179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 Box 319"/>
              <p:cNvSpPr txBox="1">
                <a:spLocks noChangeArrowheads="1"/>
              </p:cNvSpPr>
              <p:nvPr/>
            </p:nvSpPr>
            <p:spPr bwMode="auto">
              <a:xfrm>
                <a:off x="3528501" y="1752600"/>
                <a:ext cx="788999" cy="27699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Verdana" pitchFamily="34" charset="0"/>
                  </a:rPr>
                  <a:t>Branch</a:t>
                </a:r>
              </a:p>
            </p:txBody>
          </p:sp>
          <p:cxnSp>
            <p:nvCxnSpPr>
              <p:cNvPr id="125" name="Elbow Connector 124"/>
              <p:cNvCxnSpPr/>
              <p:nvPr/>
            </p:nvCxnSpPr>
            <p:spPr>
              <a:xfrm rot="16200000" flipH="1">
                <a:off x="1790700" y="3467100"/>
                <a:ext cx="3429000" cy="1828800"/>
              </a:xfrm>
              <a:prstGeom prst="bentConnector3">
                <a:avLst>
                  <a:gd name="adj1" fmla="val 100123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2590800" y="2667000"/>
                <a:ext cx="228600" cy="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Text Box 46"/>
              <p:cNvSpPr txBox="1">
                <a:spLocks noChangeArrowheads="1"/>
              </p:cNvSpPr>
              <p:nvPr/>
            </p:nvSpPr>
            <p:spPr bwMode="auto">
              <a:xfrm>
                <a:off x="5410200" y="4724400"/>
                <a:ext cx="1138452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ALUcontrol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128" name="Text Box 324"/>
              <p:cNvSpPr txBox="1">
                <a:spLocks noChangeArrowheads="1"/>
              </p:cNvSpPr>
              <p:nvPr/>
            </p:nvSpPr>
            <p:spPr bwMode="auto">
              <a:xfrm>
                <a:off x="1295400" y="2133600"/>
                <a:ext cx="1077539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[31:26]</a:t>
                </a:r>
              </a:p>
            </p:txBody>
          </p:sp>
          <p:sp>
            <p:nvSpPr>
              <p:cNvPr id="129" name="Text Box 324"/>
              <p:cNvSpPr txBox="1">
                <a:spLocks noChangeArrowheads="1"/>
              </p:cNvSpPr>
              <p:nvPr/>
            </p:nvSpPr>
            <p:spPr bwMode="auto">
              <a:xfrm>
                <a:off x="1219200" y="5697379"/>
                <a:ext cx="894797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[5:0]</a:t>
                </a:r>
              </a:p>
            </p:txBody>
          </p:sp>
          <p:sp>
            <p:nvSpPr>
              <p:cNvPr id="130" name="Text Box 319"/>
              <p:cNvSpPr txBox="1">
                <a:spLocks noChangeArrowheads="1"/>
              </p:cNvSpPr>
              <p:nvPr/>
            </p:nvSpPr>
            <p:spPr bwMode="auto">
              <a:xfrm>
                <a:off x="2535692" y="5867400"/>
                <a:ext cx="740908" cy="27699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ALUop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131" name="Text Box 319"/>
              <p:cNvSpPr txBox="1">
                <a:spLocks noChangeArrowheads="1"/>
              </p:cNvSpPr>
              <p:nvPr/>
            </p:nvSpPr>
            <p:spPr bwMode="auto">
              <a:xfrm>
                <a:off x="7963638" y="4276576"/>
                <a:ext cx="1136850" cy="27699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MemToReg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132" name="Text Box 63"/>
              <p:cNvSpPr txBox="1">
                <a:spLocks noChangeArrowheads="1"/>
              </p:cNvSpPr>
              <p:nvPr/>
            </p:nvSpPr>
            <p:spPr bwMode="auto">
              <a:xfrm>
                <a:off x="6804927" y="3343855"/>
                <a:ext cx="1072730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MemWrite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133" name="Text Box 319"/>
              <p:cNvSpPr txBox="1">
                <a:spLocks noChangeArrowheads="1"/>
              </p:cNvSpPr>
              <p:nvPr/>
            </p:nvSpPr>
            <p:spPr bwMode="auto">
              <a:xfrm>
                <a:off x="4759175" y="3685401"/>
                <a:ext cx="803425" cy="27699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ALUSrc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8597709" y="-160814"/>
              <a:ext cx="533400" cy="320040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sz="2400" b="1" dirty="0" err="1">
                  <a:solidFill>
                    <a:schemeClr val="tx1"/>
                  </a:solidFill>
                </a:rPr>
                <a:t>Datapath</a:t>
              </a:r>
              <a:r>
                <a:rPr lang="en-US" sz="2400" b="1" dirty="0">
                  <a:solidFill>
                    <a:schemeClr val="tx1"/>
                  </a:solidFill>
                </a:rPr>
                <a:t> &amp; Control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48483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>
            <a:off x="8610600" y="0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Complete </a:t>
            </a:r>
            <a:r>
              <a:rPr lang="en-US" sz="2400" b="1" dirty="0" err="1">
                <a:solidFill>
                  <a:schemeClr val="tx1"/>
                </a:solidFill>
              </a:rPr>
              <a:t>Datapath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CD7537-C2A2-42CF-86BF-EC17573C4050}"/>
              </a:ext>
            </a:extLst>
          </p:cNvPr>
          <p:cNvGrpSpPr/>
          <p:nvPr/>
        </p:nvGrpSpPr>
        <p:grpSpPr>
          <a:xfrm>
            <a:off x="490620" y="656465"/>
            <a:ext cx="8587340" cy="5545069"/>
            <a:chOff x="513148" y="550931"/>
            <a:chExt cx="8587340" cy="554506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EEE99D2-0627-4465-BBDD-81FC317CCE83}"/>
                </a:ext>
              </a:extLst>
            </p:cNvPr>
            <p:cNvSpPr/>
            <p:nvPr/>
          </p:nvSpPr>
          <p:spPr>
            <a:xfrm>
              <a:off x="548640" y="550931"/>
              <a:ext cx="1159509" cy="12937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Line 16">
              <a:extLst>
                <a:ext uri="{FF2B5EF4-FFF2-40B4-BE49-F238E27FC236}">
                  <a16:creationId xmlns:a16="http://schemas.microsoft.com/office/drawing/2014/main" id="{798A176A-276C-4A8D-B9D3-2BFA7122B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844" y="4495800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" name="Line 28">
              <a:extLst>
                <a:ext uri="{FF2B5EF4-FFF2-40B4-BE49-F238E27FC236}">
                  <a16:creationId xmlns:a16="http://schemas.microsoft.com/office/drawing/2014/main" id="{167BD34F-3AE1-4C29-9B18-5C7FE37440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1000" y="3200400"/>
              <a:ext cx="137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" name="Line 29">
              <a:extLst>
                <a:ext uri="{FF2B5EF4-FFF2-40B4-BE49-F238E27FC236}">
                  <a16:creationId xmlns:a16="http://schemas.microsoft.com/office/drawing/2014/main" id="{499E8484-9291-40BF-8BE3-7EA81F0BB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4191000"/>
              <a:ext cx="930002" cy="11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29" idx="0"/>
            </p:cNvCxnSpPr>
            <p:nvPr/>
          </p:nvCxnSpPr>
          <p:spPr>
            <a:xfrm>
              <a:off x="1259786" y="3067051"/>
              <a:ext cx="1300651" cy="57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30" idx="0"/>
            </p:cNvCxnSpPr>
            <p:nvPr/>
          </p:nvCxnSpPr>
          <p:spPr>
            <a:xfrm flipV="1">
              <a:off x="1259786" y="3505200"/>
              <a:ext cx="1300651" cy="20955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50CA0A-C2DA-4F1B-9414-81249C72F899}"/>
                </a:ext>
              </a:extLst>
            </p:cNvPr>
            <p:cNvCxnSpPr/>
            <p:nvPr/>
          </p:nvCxnSpPr>
          <p:spPr>
            <a:xfrm>
              <a:off x="1285336" y="4433977"/>
              <a:ext cx="95753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309">
              <a:extLst>
                <a:ext uri="{FF2B5EF4-FFF2-40B4-BE49-F238E27FC236}">
                  <a16:creationId xmlns:a16="http://schemas.microsoft.com/office/drawing/2014/main" id="{6DC2BB07-9113-4F17-8B91-1DD628FBD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829" y="28194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18" name="Text Box 310">
              <a:extLst>
                <a:ext uri="{FF2B5EF4-FFF2-40B4-BE49-F238E27FC236}">
                  <a16:creationId xmlns:a16="http://schemas.microsoft.com/office/drawing/2014/main" id="{87FF632D-F47E-40B7-B4AB-8CAC15924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306408" y="3380228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19" name="Text Box 324">
              <a:extLst>
                <a:ext uri="{FF2B5EF4-FFF2-40B4-BE49-F238E27FC236}">
                  <a16:creationId xmlns:a16="http://schemas.microsoft.com/office/drawing/2014/main" id="{0A28AF33-6516-4990-9155-E1FEDAD75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44196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20" name="Rounded Rectangle 38">
              <a:extLst>
                <a:ext uri="{FF2B5EF4-FFF2-40B4-BE49-F238E27FC236}">
                  <a16:creationId xmlns:a16="http://schemas.microsoft.com/office/drawing/2014/main" id="{88241CF7-B3A2-43FC-9981-6CC95B185793}"/>
                </a:ext>
              </a:extLst>
            </p:cNvPr>
            <p:cNvSpPr/>
            <p:nvPr/>
          </p:nvSpPr>
          <p:spPr>
            <a:xfrm>
              <a:off x="2250328" y="3886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hape 39">
              <a:extLst>
                <a:ext uri="{FF2B5EF4-FFF2-40B4-BE49-F238E27FC236}">
                  <a16:creationId xmlns:a16="http://schemas.microsoft.com/office/drawing/2014/main" id="{6E30D5CD-6C66-4FC8-9B83-1B4470045210}"/>
                </a:ext>
              </a:extLst>
            </p:cNvPr>
            <p:cNvCxnSpPr>
              <a:stCxn id="18" idx="2"/>
            </p:cNvCxnSpPr>
            <p:nvPr/>
          </p:nvCxnSpPr>
          <p:spPr>
            <a:xfrm rot="16200000" flipH="1">
              <a:off x="1724567" y="3682763"/>
              <a:ext cx="577176" cy="459426"/>
            </a:xfrm>
            <a:prstGeom prst="bentConnector3">
              <a:avLst>
                <a:gd name="adj1" fmla="val 100816"/>
              </a:avLst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022A239-C940-4CC7-97C4-21820A65ADB5}"/>
                </a:ext>
              </a:extLst>
            </p:cNvPr>
            <p:cNvCxnSpPr>
              <a:stCxn id="20" idx="3"/>
              <a:endCxn id="31" idx="0"/>
            </p:cNvCxnSpPr>
            <p:nvPr/>
          </p:nvCxnSpPr>
          <p:spPr>
            <a:xfrm flipV="1">
              <a:off x="2514471" y="3962399"/>
              <a:ext cx="112001" cy="3810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53">
              <a:extLst>
                <a:ext uri="{FF2B5EF4-FFF2-40B4-BE49-F238E27FC236}">
                  <a16:creationId xmlns:a16="http://schemas.microsoft.com/office/drawing/2014/main" id="{6677C6A8-A7AA-45DA-A231-10066858EED5}"/>
                </a:ext>
              </a:extLst>
            </p:cNvPr>
            <p:cNvCxnSpPr>
              <a:stCxn id="47" idx="6"/>
            </p:cNvCxnSpPr>
            <p:nvPr/>
          </p:nvCxnSpPr>
          <p:spPr>
            <a:xfrm flipV="1">
              <a:off x="4171389" y="4800600"/>
              <a:ext cx="781611" cy="723900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 Box 324">
              <a:extLst>
                <a:ext uri="{FF2B5EF4-FFF2-40B4-BE49-F238E27FC236}">
                  <a16:creationId xmlns:a16="http://schemas.microsoft.com/office/drawing/2014/main" id="{9DA18485-F6C6-45A1-B31A-A1F45D79F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978" y="5334000"/>
              <a:ext cx="854622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26" name="Rounded Rectangle 45">
              <a:extLst>
                <a:ext uri="{FF2B5EF4-FFF2-40B4-BE49-F238E27FC236}">
                  <a16:creationId xmlns:a16="http://schemas.microsoft.com/office/drawing/2014/main" id="{FDCC33ED-34BD-4839-9008-EF763588EBD2}"/>
                </a:ext>
              </a:extLst>
            </p:cNvPr>
            <p:cNvSpPr/>
            <p:nvPr/>
          </p:nvSpPr>
          <p:spPr>
            <a:xfrm>
              <a:off x="4959340" y="40386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1259793" y="5562600"/>
              <a:ext cx="204710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7A232DB5-B0D2-4311-AC35-60C7F90D1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3483" y="4495800"/>
              <a:ext cx="3391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9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437" y="3124200"/>
              <a:ext cx="543419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0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437" y="3505200"/>
              <a:ext cx="543419" cy="15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1" name="Line 26">
              <a:extLst>
                <a:ext uri="{FF2B5EF4-FFF2-40B4-BE49-F238E27FC236}">
                  <a16:creationId xmlns:a16="http://schemas.microsoft.com/office/drawing/2014/main" id="{AAAA3AEC-3AB2-4BDB-8B02-CAB515B6C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6472" y="3954462"/>
              <a:ext cx="47738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2" name="Rectangle 15">
              <a:extLst>
                <a:ext uri="{FF2B5EF4-FFF2-40B4-BE49-F238E27FC236}">
                  <a16:creationId xmlns:a16="http://schemas.microsoft.com/office/drawing/2014/main" id="{AB6EE2B6-7C9E-47B8-8610-EAE3089B4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039" y="2895601"/>
              <a:ext cx="1129733" cy="1676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Text Box 17">
              <a:extLst>
                <a:ext uri="{FF2B5EF4-FFF2-40B4-BE49-F238E27FC236}">
                  <a16:creationId xmlns:a16="http://schemas.microsoft.com/office/drawing/2014/main" id="{E2F8D9BD-153D-406A-B3D7-B62B2182F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0303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RR1</a:t>
              </a:r>
            </a:p>
          </p:txBody>
        </p:sp>
        <p:sp>
          <p:nvSpPr>
            <p:cNvPr id="34" name="Text Box 18">
              <a:extLst>
                <a:ext uri="{FF2B5EF4-FFF2-40B4-BE49-F238E27FC236}">
                  <a16:creationId xmlns:a16="http://schemas.microsoft.com/office/drawing/2014/main" id="{80CA3067-9A2D-422E-91FC-AB9890688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4113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RR2</a:t>
              </a:r>
            </a:p>
          </p:txBody>
        </p:sp>
        <p:sp>
          <p:nvSpPr>
            <p:cNvPr id="35" name="Text Box 19">
              <a:extLst>
                <a:ext uri="{FF2B5EF4-FFF2-40B4-BE49-F238E27FC236}">
                  <a16:creationId xmlns:a16="http://schemas.microsoft.com/office/drawing/2014/main" id="{C8DF64B5-C0A2-4A29-9AEC-5BE7EBFC3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810000"/>
              <a:ext cx="32756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</a:t>
              </a:r>
            </a:p>
          </p:txBody>
        </p:sp>
        <p:sp>
          <p:nvSpPr>
            <p:cNvPr id="36" name="Text Box 20">
              <a:extLst>
                <a:ext uri="{FF2B5EF4-FFF2-40B4-BE49-F238E27FC236}">
                  <a16:creationId xmlns:a16="http://schemas.microsoft.com/office/drawing/2014/main" id="{85E95618-5B42-495D-9914-239D52A32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2" y="4325779"/>
              <a:ext cx="5991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WD</a:t>
              </a:r>
            </a:p>
          </p:txBody>
        </p:sp>
        <p:sp>
          <p:nvSpPr>
            <p:cNvPr id="37" name="Text Box 21">
              <a:extLst>
                <a:ext uri="{FF2B5EF4-FFF2-40B4-BE49-F238E27FC236}">
                  <a16:creationId xmlns:a16="http://schemas.microsoft.com/office/drawing/2014/main" id="{29E30E8C-9659-4D45-BC42-FA9C256DE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9757" y="3048000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RD1</a:t>
              </a:r>
            </a:p>
          </p:txBody>
        </p:sp>
        <p:sp>
          <p:nvSpPr>
            <p:cNvPr id="38" name="Text Box 22">
              <a:extLst>
                <a:ext uri="{FF2B5EF4-FFF2-40B4-BE49-F238E27FC236}">
                  <a16:creationId xmlns:a16="http://schemas.microsoft.com/office/drawing/2014/main" id="{B6927DFB-B405-43FF-A3B9-3E8F5C650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9757" y="4097179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RD2</a:t>
              </a:r>
            </a:p>
          </p:txBody>
        </p:sp>
        <p:sp>
          <p:nvSpPr>
            <p:cNvPr id="39" name="Text Box 36">
              <a:extLst>
                <a:ext uri="{FF2B5EF4-FFF2-40B4-BE49-F238E27FC236}">
                  <a16:creationId xmlns:a16="http://schemas.microsoft.com/office/drawing/2014/main" id="{F3A1524E-F11C-448B-8F5A-615828039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779" y="3581400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3E6BCC00-E873-4202-A61A-7B02D6EEF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051175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A98FB157-78F7-4451-A574-32698A84A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435350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AE65C159-6FB1-41F7-9E78-69C1E4F96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868738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" name="Text Box 40">
              <a:extLst>
                <a:ext uri="{FF2B5EF4-FFF2-40B4-BE49-F238E27FC236}">
                  <a16:creationId xmlns:a16="http://schemas.microsoft.com/office/drawing/2014/main" id="{F2541F37-F113-471C-ABA4-FE0C63802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7375" y="289560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4" name="Text Box 41">
              <a:extLst>
                <a:ext uri="{FF2B5EF4-FFF2-40B4-BE49-F238E27FC236}">
                  <a16:creationId xmlns:a16="http://schemas.microsoft.com/office/drawing/2014/main" id="{242A6DAD-043A-4934-BF7E-F7D3A6848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236" y="32956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5" name="Text Box 42">
              <a:extLst>
                <a:ext uri="{FF2B5EF4-FFF2-40B4-BE49-F238E27FC236}">
                  <a16:creationId xmlns:a16="http://schemas.microsoft.com/office/drawing/2014/main" id="{78369993-3842-4F60-92E0-3C9A5D31D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236" y="37528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6" name="Text Box 23">
              <a:extLst>
                <a:ext uri="{FF2B5EF4-FFF2-40B4-BE49-F238E27FC236}">
                  <a16:creationId xmlns:a16="http://schemas.microsoft.com/office/drawing/2014/main" id="{F5E4F2CB-735D-49B6-899E-0F0158065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3823" y="4746625"/>
              <a:ext cx="990977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53847C8-B259-4734-B9F8-CBA7DF64BC7E}"/>
                </a:ext>
              </a:extLst>
            </p:cNvPr>
            <p:cNvSpPr/>
            <p:nvPr/>
          </p:nvSpPr>
          <p:spPr>
            <a:xfrm>
              <a:off x="3028390" y="52578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Sign Extend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Line 32">
              <a:extLst>
                <a:ext uri="{FF2B5EF4-FFF2-40B4-BE49-F238E27FC236}">
                  <a16:creationId xmlns:a16="http://schemas.microsoft.com/office/drawing/2014/main" id="{A9FE80A9-40CE-483F-8B7F-294439EE6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3011489"/>
              <a:ext cx="76200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49" name="Line 33">
              <a:extLst>
                <a:ext uri="{FF2B5EF4-FFF2-40B4-BE49-F238E27FC236}">
                  <a16:creationId xmlns:a16="http://schemas.microsoft.com/office/drawing/2014/main" id="{4C8420A0-2EC7-42AB-81B6-4EBC414DE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599" y="33528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0" name="Line 34">
              <a:extLst>
                <a:ext uri="{FF2B5EF4-FFF2-40B4-BE49-F238E27FC236}">
                  <a16:creationId xmlns:a16="http://schemas.microsoft.com/office/drawing/2014/main" id="{9679FEAB-1FAA-4231-B497-D92C05564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599" y="4267200"/>
              <a:ext cx="76200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1" name="Line 35">
              <a:extLst>
                <a:ext uri="{FF2B5EF4-FFF2-40B4-BE49-F238E27FC236}">
                  <a16:creationId xmlns:a16="http://schemas.microsoft.com/office/drawing/2014/main" id="{151F2AD3-7E70-4735-A25B-E4EFBD600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971925"/>
              <a:ext cx="0" cy="652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2" name="Line 36">
              <a:extLst>
                <a:ext uri="{FF2B5EF4-FFF2-40B4-BE49-F238E27FC236}">
                  <a16:creationId xmlns:a16="http://schemas.microsoft.com/office/drawing/2014/main" id="{55377F68-B118-45E7-B8AC-CEFD32CC1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779838"/>
              <a:ext cx="153988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3" name="Line 37">
              <a:extLst>
                <a:ext uri="{FF2B5EF4-FFF2-40B4-BE49-F238E27FC236}">
                  <a16:creationId xmlns:a16="http://schemas.microsoft.com/office/drawing/2014/main" id="{7D5BC88A-8E21-4D61-AA7F-B271E0EE7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599" y="3549650"/>
              <a:ext cx="153988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4" name="Line 38">
              <a:extLst>
                <a:ext uri="{FF2B5EF4-FFF2-40B4-BE49-F238E27FC236}">
                  <a16:creationId xmlns:a16="http://schemas.microsoft.com/office/drawing/2014/main" id="{74AB081D-B4B7-43E8-88BC-78CFC67857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2599" y="3011488"/>
              <a:ext cx="0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5" name="Line 41">
              <a:extLst>
                <a:ext uri="{FF2B5EF4-FFF2-40B4-BE49-F238E27FC236}">
                  <a16:creationId xmlns:a16="http://schemas.microsoft.com/office/drawing/2014/main" id="{441F9793-F93B-4025-B968-13AC37147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11862" y="2895600"/>
              <a:ext cx="7938" cy="307975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56" name="Text Box 44">
              <a:extLst>
                <a:ext uri="{FF2B5EF4-FFF2-40B4-BE49-F238E27FC236}">
                  <a16:creationId xmlns:a16="http://schemas.microsoft.com/office/drawing/2014/main" id="{184C5DEE-F0E5-4625-A1C3-18C24BF7F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2774" y="3868037"/>
              <a:ext cx="5969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ALU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result</a:t>
              </a:r>
            </a:p>
          </p:txBody>
        </p:sp>
        <p:sp>
          <p:nvSpPr>
            <p:cNvPr id="57" name="Text Box 45">
              <a:extLst>
                <a:ext uri="{FF2B5EF4-FFF2-40B4-BE49-F238E27FC236}">
                  <a16:creationId xmlns:a16="http://schemas.microsoft.com/office/drawing/2014/main" id="{2C93280C-9B8B-4677-ABB8-FDDF4C837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3581400"/>
              <a:ext cx="523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58" name="Text Box 46">
              <a:extLst>
                <a:ext uri="{FF2B5EF4-FFF2-40B4-BE49-F238E27FC236}">
                  <a16:creationId xmlns:a16="http://schemas.microsoft.com/office/drawing/2014/main" id="{78EBACD2-C39E-4053-9630-88E270C70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0948" y="2618601"/>
              <a:ext cx="1138452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ALUcontrol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59" name="Line 47">
              <a:extLst>
                <a:ext uri="{FF2B5EF4-FFF2-40B4-BE49-F238E27FC236}">
                  <a16:creationId xmlns:a16="http://schemas.microsoft.com/office/drawing/2014/main" id="{43C413D6-ACD2-463B-86E2-7A77A3F48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5974" y="3051175"/>
              <a:ext cx="230188" cy="777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60" name="Text Box 48">
              <a:extLst>
                <a:ext uri="{FF2B5EF4-FFF2-40B4-BE49-F238E27FC236}">
                  <a16:creationId xmlns:a16="http://schemas.microsoft.com/office/drawing/2014/main" id="{820F0684-61E2-4707-907A-068C63E79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999" y="283210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660066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61" name="Rectangle 52">
              <a:extLst>
                <a:ext uri="{FF2B5EF4-FFF2-40B4-BE49-F238E27FC236}">
                  <a16:creationId xmlns:a16="http://schemas.microsoft.com/office/drawing/2014/main" id="{ACEC6F76-4BA5-4470-A2A1-DB4AED2BB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497" y="3801534"/>
              <a:ext cx="1175657" cy="1524000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Line 53">
              <a:extLst>
                <a:ext uri="{FF2B5EF4-FFF2-40B4-BE49-F238E27FC236}">
                  <a16:creationId xmlns:a16="http://schemas.microsoft.com/office/drawing/2014/main" id="{2C893798-8507-4711-A89C-68BDF0BD3E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24800" y="4953000"/>
              <a:ext cx="457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3" name="Text Box 55">
              <a:extLst>
                <a:ext uri="{FF2B5EF4-FFF2-40B4-BE49-F238E27FC236}">
                  <a16:creationId xmlns:a16="http://schemas.microsoft.com/office/drawing/2014/main" id="{CBB6616D-1A6B-4C55-998C-D039F40E2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0652" y="4267200"/>
              <a:ext cx="87876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64" name="Text Box 56">
              <a:extLst>
                <a:ext uri="{FF2B5EF4-FFF2-40B4-BE49-F238E27FC236}">
                  <a16:creationId xmlns:a16="http://schemas.microsoft.com/office/drawing/2014/main" id="{FF8BF95B-F833-4BC5-82A5-997C966AE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3497" y="3952347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65" name="Text Box 57">
              <a:extLst>
                <a:ext uri="{FF2B5EF4-FFF2-40B4-BE49-F238E27FC236}">
                  <a16:creationId xmlns:a16="http://schemas.microsoft.com/office/drawing/2014/main" id="{56CD3ECB-2F41-4EB5-8EA4-73AD36C59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891" y="4708525"/>
              <a:ext cx="45066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 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66" name="Text Box 59">
              <a:extLst>
                <a:ext uri="{FF2B5EF4-FFF2-40B4-BE49-F238E27FC236}">
                  <a16:creationId xmlns:a16="http://schemas.microsoft.com/office/drawing/2014/main" id="{7F14F5BC-03DE-4936-83EF-EA380150A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937125"/>
              <a:ext cx="476386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Write </a:t>
              </a:r>
            </a:p>
            <a:p>
              <a:r>
                <a:rPr lang="en-US" sz="10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67" name="Line 61">
              <a:extLst>
                <a:ext uri="{FF2B5EF4-FFF2-40B4-BE49-F238E27FC236}">
                  <a16:creationId xmlns:a16="http://schemas.microsoft.com/office/drawing/2014/main" id="{5239DE6C-78E4-4262-A3D7-814816225A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29706" y="3572933"/>
              <a:ext cx="0" cy="227787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8" name="Text Box 63">
              <a:extLst>
                <a:ext uri="{FF2B5EF4-FFF2-40B4-BE49-F238E27FC236}">
                  <a16:creationId xmlns:a16="http://schemas.microsoft.com/office/drawing/2014/main" id="{FB390582-7605-43CF-9319-AA5FAB56D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3341" y="3304455"/>
              <a:ext cx="1072730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cxnSp>
          <p:nvCxnSpPr>
            <p:cNvPr id="69" name="Elbow Connector 92">
              <a:extLst>
                <a:ext uri="{FF2B5EF4-FFF2-40B4-BE49-F238E27FC236}">
                  <a16:creationId xmlns:a16="http://schemas.microsoft.com/office/drawing/2014/main" id="{549C3B18-E459-4DDE-A70A-899494435B68}"/>
                </a:ext>
              </a:extLst>
            </p:cNvPr>
            <p:cNvCxnSpPr/>
            <p:nvPr/>
          </p:nvCxnSpPr>
          <p:spPr>
            <a:xfrm>
              <a:off x="4724400" y="4191000"/>
              <a:ext cx="2057400" cy="990600"/>
            </a:xfrm>
            <a:prstGeom prst="bentConnector3">
              <a:avLst>
                <a:gd name="adj1" fmla="val -617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5C61F50-D1B3-4DFF-BCCC-5AB833F10F81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>
              <a:off x="6324599" y="4074584"/>
              <a:ext cx="428898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91">
              <a:extLst>
                <a:ext uri="{FF2B5EF4-FFF2-40B4-BE49-F238E27FC236}">
                  <a16:creationId xmlns:a16="http://schemas.microsoft.com/office/drawing/2014/main" id="{FDD13120-9D1C-4830-8060-3203EB1CC90B}"/>
                </a:ext>
              </a:extLst>
            </p:cNvPr>
            <p:cNvGrpSpPr/>
            <p:nvPr/>
          </p:nvGrpSpPr>
          <p:grpSpPr>
            <a:xfrm rot="5400000">
              <a:off x="-1295400" y="381000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B3533A7-D6A4-4DAB-A770-F84AECD0EBBE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E8D6519-E15A-43AA-8977-5CB43160F115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F6D5A76-2EF4-40EB-84B6-3F0BABC3AB60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0D207BB-5ADB-49BD-8EAE-2DE496E383C9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F4CEFE9-31C9-408B-9884-24D9A7824379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19B3406-94E1-4037-8AFE-844B5EF04AC4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78" name="Group 109">
              <a:extLst>
                <a:ext uri="{FF2B5EF4-FFF2-40B4-BE49-F238E27FC236}">
                  <a16:creationId xmlns:a16="http://schemas.microsoft.com/office/drawing/2014/main" id="{2139F562-8A65-45B2-A72C-B1C0E15B010C}"/>
                </a:ext>
              </a:extLst>
            </p:cNvPr>
            <p:cNvGrpSpPr/>
            <p:nvPr/>
          </p:nvGrpSpPr>
          <p:grpSpPr>
            <a:xfrm rot="5400000">
              <a:off x="-914400" y="3886200"/>
              <a:ext cx="4114800" cy="304800"/>
              <a:chOff x="457200" y="3429000"/>
              <a:chExt cx="8229600" cy="457200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6D273AC-3556-4C3C-8AEC-8170C47B2D87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3002ACD-7960-40DB-98DD-70A9FB5B27F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4B0F8A2-4C5A-4B8B-B53D-30401D142D09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5464BB4-01E5-4240-AD84-CCB96594EF52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01000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EB1B91B-8954-46E6-BEA2-993DD8A9EF2E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28578308-0273-4711-896D-23F8845AD483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85" name="Elbow Connector 122">
              <a:extLst>
                <a:ext uri="{FF2B5EF4-FFF2-40B4-BE49-F238E27FC236}">
                  <a16:creationId xmlns:a16="http://schemas.microsoft.com/office/drawing/2014/main" id="{7109E9A9-3A43-48BB-BAA7-2DC0876DD381}"/>
                </a:ext>
              </a:extLst>
            </p:cNvPr>
            <p:cNvCxnSpPr/>
            <p:nvPr/>
          </p:nvCxnSpPr>
          <p:spPr>
            <a:xfrm>
              <a:off x="6477000" y="4080935"/>
              <a:ext cx="1905000" cy="1405465"/>
            </a:xfrm>
            <a:prstGeom prst="bentConnector3">
              <a:avLst>
                <a:gd name="adj1" fmla="val -222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100">
              <a:extLst>
                <a:ext uri="{FF2B5EF4-FFF2-40B4-BE49-F238E27FC236}">
                  <a16:creationId xmlns:a16="http://schemas.microsoft.com/office/drawing/2014/main" id="{75C73DDC-7681-4D86-AD35-D510BD72B343}"/>
                </a:ext>
              </a:extLst>
            </p:cNvPr>
            <p:cNvCxnSpPr>
              <a:stCxn id="137" idx="3"/>
              <a:endCxn id="36" idx="1"/>
            </p:cNvCxnSpPr>
            <p:nvPr/>
          </p:nvCxnSpPr>
          <p:spPr>
            <a:xfrm flipH="1" flipV="1">
              <a:off x="3058422" y="4448890"/>
              <a:ext cx="5587721" cy="732710"/>
            </a:xfrm>
            <a:prstGeom prst="bentConnector5">
              <a:avLst>
                <a:gd name="adj1" fmla="val -4091"/>
                <a:gd name="adj2" fmla="val -114398"/>
                <a:gd name="adj3" fmla="val 103030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Line 28">
              <a:extLst>
                <a:ext uri="{FF2B5EF4-FFF2-40B4-BE49-F238E27FC236}">
                  <a16:creationId xmlns:a16="http://schemas.microsoft.com/office/drawing/2014/main" id="{7ED00514-3547-4FF3-9DF3-554CD66F24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1600" y="1752600"/>
              <a:ext cx="914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6CE78BF-E25E-44C2-ADAB-8BFD241966C7}"/>
                </a:ext>
              </a:extLst>
            </p:cNvPr>
            <p:cNvSpPr/>
            <p:nvPr/>
          </p:nvSpPr>
          <p:spPr>
            <a:xfrm>
              <a:off x="3831139" y="1461138"/>
              <a:ext cx="1414455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Left Shift 2-bit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9" name="Group 119">
              <a:extLst>
                <a:ext uri="{FF2B5EF4-FFF2-40B4-BE49-F238E27FC236}">
                  <a16:creationId xmlns:a16="http://schemas.microsoft.com/office/drawing/2014/main" id="{0D8B0634-E0B0-4B22-918A-FC9EC1077595}"/>
                </a:ext>
              </a:extLst>
            </p:cNvPr>
            <p:cNvGrpSpPr/>
            <p:nvPr/>
          </p:nvGrpSpPr>
          <p:grpSpPr>
            <a:xfrm>
              <a:off x="1976437" y="609600"/>
              <a:ext cx="1604963" cy="762000"/>
              <a:chOff x="533400" y="1905000"/>
              <a:chExt cx="1604963" cy="762000"/>
            </a:xfrm>
          </p:grpSpPr>
          <p:sp>
            <p:nvSpPr>
              <p:cNvPr id="90" name="Rectangle 152">
                <a:extLst>
                  <a:ext uri="{FF2B5EF4-FFF2-40B4-BE49-F238E27FC236}">
                    <a16:creationId xmlns:a16="http://schemas.microsoft.com/office/drawing/2014/main" id="{BB47381E-ADFF-4BD4-8D2E-522ACA184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905000"/>
                <a:ext cx="457200" cy="762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US" sz="1400" b="1" dirty="0"/>
                  <a:t>PC</a:t>
                </a:r>
              </a:p>
            </p:txBody>
          </p:sp>
          <p:sp>
            <p:nvSpPr>
              <p:cNvPr id="91" name="Line 155">
                <a:extLst>
                  <a:ext uri="{FF2B5EF4-FFF2-40B4-BE49-F238E27FC236}">
                    <a16:creationId xmlns:a16="http://schemas.microsoft.com/office/drawing/2014/main" id="{39FF5453-7BAF-4A43-B63F-2E37C562C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1970088"/>
                <a:ext cx="569912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2" name="Line 156">
                <a:extLst>
                  <a:ext uri="{FF2B5EF4-FFF2-40B4-BE49-F238E27FC236}">
                    <a16:creationId xmlns:a16="http://schemas.microsoft.com/office/drawing/2014/main" id="{5B3C861E-6674-4FFB-967B-488FBD3B8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8363" y="21463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3" name="Line 157">
                <a:extLst>
                  <a:ext uri="{FF2B5EF4-FFF2-40B4-BE49-F238E27FC236}">
                    <a16:creationId xmlns:a16="http://schemas.microsoft.com/office/drawing/2014/main" id="{D4EF0A34-F8E6-4785-A705-CA4D64B9C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68450" y="2451100"/>
                <a:ext cx="569912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4" name="Line 158">
                <a:extLst>
                  <a:ext uri="{FF2B5EF4-FFF2-40B4-BE49-F238E27FC236}">
                    <a16:creationId xmlns:a16="http://schemas.microsoft.com/office/drawing/2014/main" id="{0C8E82A6-C3D7-4FC9-A7FF-03A6A1C8D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371725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5" name="Line 159">
                <a:extLst>
                  <a:ext uri="{FF2B5EF4-FFF2-40B4-BE49-F238E27FC236}">
                    <a16:creationId xmlns:a16="http://schemas.microsoft.com/office/drawing/2014/main" id="{B3B8D9A2-A0EC-4C11-A242-FECCCFE86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290763"/>
                <a:ext cx="74612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6" name="Line 160">
                <a:extLst>
                  <a:ext uri="{FF2B5EF4-FFF2-40B4-BE49-F238E27FC236}">
                    <a16:creationId xmlns:a16="http://schemas.microsoft.com/office/drawing/2014/main" id="{9B68C7B3-0D63-417C-A9EF-10CAFD9816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2195513"/>
                <a:ext cx="74612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7" name="Line 161">
                <a:extLst>
                  <a:ext uri="{FF2B5EF4-FFF2-40B4-BE49-F238E27FC236}">
                    <a16:creationId xmlns:a16="http://schemas.microsoft.com/office/drawing/2014/main" id="{339E8EA5-590E-48AA-8599-3D15CCD77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1970088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8" name="Text Box 162">
                <a:extLst>
                  <a:ext uri="{FF2B5EF4-FFF2-40B4-BE49-F238E27FC236}">
                    <a16:creationId xmlns:a16="http://schemas.microsoft.com/office/drawing/2014/main" id="{D57B2851-7AEC-4439-A633-25064AEC3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1150" y="21336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latin typeface="Verdana" pitchFamily="34" charset="0"/>
                  </a:rPr>
                  <a:t>Add</a:t>
                </a:r>
              </a:p>
            </p:txBody>
          </p:sp>
          <p:sp>
            <p:nvSpPr>
              <p:cNvPr id="99" name="Line 163">
                <a:extLst>
                  <a:ext uri="{FF2B5EF4-FFF2-40B4-BE49-F238E27FC236}">
                    <a16:creationId xmlns:a16="http://schemas.microsoft.com/office/drawing/2014/main" id="{BB1045BC-5B1A-4FF2-B8E7-A0BD472F6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4925" y="2459038"/>
                <a:ext cx="26511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0" name="Text Box 167">
                <a:extLst>
                  <a:ext uri="{FF2B5EF4-FFF2-40B4-BE49-F238E27FC236}">
                    <a16:creationId xmlns:a16="http://schemas.microsoft.com/office/drawing/2014/main" id="{CF66DE7A-DAB4-42F2-A662-6CA4719A4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3788" y="2313801"/>
                <a:ext cx="201612" cy="276999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101" name="Line 175">
                <a:extLst>
                  <a:ext uri="{FF2B5EF4-FFF2-40B4-BE49-F238E27FC236}">
                    <a16:creationId xmlns:a16="http://schemas.microsoft.com/office/drawing/2014/main" id="{F0432E5B-463A-4F02-98B0-05452DFBA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0598" y="2045898"/>
                <a:ext cx="576983" cy="1150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</p:grpSp>
        <p:cxnSp>
          <p:nvCxnSpPr>
            <p:cNvPr id="102" name="Straight Arrow Connector 136">
              <a:extLst>
                <a:ext uri="{FF2B5EF4-FFF2-40B4-BE49-F238E27FC236}">
                  <a16:creationId xmlns:a16="http://schemas.microsoft.com/office/drawing/2014/main" id="{8FDF6928-8EC6-4546-A8AA-D567DBEFAF49}"/>
                </a:ext>
              </a:extLst>
            </p:cNvPr>
            <p:cNvCxnSpPr/>
            <p:nvPr/>
          </p:nvCxnSpPr>
          <p:spPr>
            <a:xfrm>
              <a:off x="4572000" y="990600"/>
              <a:ext cx="1522413" cy="351365"/>
            </a:xfrm>
            <a:prstGeom prst="bentConnector3">
              <a:avLst>
                <a:gd name="adj1" fmla="val 504"/>
              </a:avLst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103" name="Line 28">
              <a:extLst>
                <a:ext uri="{FF2B5EF4-FFF2-40B4-BE49-F238E27FC236}">
                  <a16:creationId xmlns:a16="http://schemas.microsoft.com/office/drawing/2014/main" id="{3B5EFBE0-6E1B-416C-8D21-D8067A4F53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400" y="990600"/>
              <a:ext cx="3505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104" name="Line 28">
              <a:extLst>
                <a:ext uri="{FF2B5EF4-FFF2-40B4-BE49-F238E27FC236}">
                  <a16:creationId xmlns:a16="http://schemas.microsoft.com/office/drawing/2014/main" id="{7F17B83A-7E91-4F14-8ACF-0470B08AB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05600" y="15240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grpSp>
          <p:nvGrpSpPr>
            <p:cNvPr id="105" name="Group 108">
              <a:extLst>
                <a:ext uri="{FF2B5EF4-FFF2-40B4-BE49-F238E27FC236}">
                  <a16:creationId xmlns:a16="http://schemas.microsoft.com/office/drawing/2014/main" id="{3956BF6F-6539-47D5-9EAC-C97C22E8CBC1}"/>
                </a:ext>
              </a:extLst>
            </p:cNvPr>
            <p:cNvGrpSpPr/>
            <p:nvPr/>
          </p:nvGrpSpPr>
          <p:grpSpPr>
            <a:xfrm>
              <a:off x="6096000" y="1219200"/>
              <a:ext cx="587374" cy="673099"/>
              <a:chOff x="5945188" y="2195513"/>
              <a:chExt cx="587374" cy="673099"/>
            </a:xfrm>
          </p:grpSpPr>
          <p:sp>
            <p:nvSpPr>
              <p:cNvPr id="106" name="Line 176">
                <a:extLst>
                  <a:ext uri="{FF2B5EF4-FFF2-40B4-BE49-F238E27FC236}">
                    <a16:creationId xmlns:a16="http://schemas.microsoft.com/office/drawing/2014/main" id="{5BAEAA2B-11BA-40CF-A370-35437FBEB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195513"/>
                <a:ext cx="571500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7" name="Line 177">
                <a:extLst>
                  <a:ext uri="{FF2B5EF4-FFF2-40B4-BE49-F238E27FC236}">
                    <a16:creationId xmlns:a16="http://schemas.microsoft.com/office/drawing/2014/main" id="{42DB8C86-76A8-41C0-A00C-F6AC735C9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6688" y="2371725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8" name="Line 178">
                <a:extLst>
                  <a:ext uri="{FF2B5EF4-FFF2-40B4-BE49-F238E27FC236}">
                    <a16:creationId xmlns:a16="http://schemas.microsoft.com/office/drawing/2014/main" id="{6D90862B-B9C3-444B-98A1-FB5A24992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45188" y="2676525"/>
                <a:ext cx="571500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9" name="Line 179">
                <a:extLst>
                  <a:ext uri="{FF2B5EF4-FFF2-40B4-BE49-F238E27FC236}">
                    <a16:creationId xmlns:a16="http://schemas.microsoft.com/office/drawing/2014/main" id="{F200A1B4-D23A-465E-B7DA-513AA2FB3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97150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0" name="Line 180">
                <a:extLst>
                  <a:ext uri="{FF2B5EF4-FFF2-40B4-BE49-F238E27FC236}">
                    <a16:creationId xmlns:a16="http://schemas.microsoft.com/office/drawing/2014/main" id="{8762A6D0-1839-4BE4-BE05-2E30AB763B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16188"/>
                <a:ext cx="76200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1" name="Line 181">
                <a:extLst>
                  <a:ext uri="{FF2B5EF4-FFF2-40B4-BE49-F238E27FC236}">
                    <a16:creationId xmlns:a16="http://schemas.microsoft.com/office/drawing/2014/main" id="{B4D35242-3AEF-42F7-BB91-357455752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420938"/>
                <a:ext cx="76200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2" name="Line 182">
                <a:extLst>
                  <a:ext uri="{FF2B5EF4-FFF2-40B4-BE49-F238E27FC236}">
                    <a16:creationId xmlns:a16="http://schemas.microsoft.com/office/drawing/2014/main" id="{6E6288A9-C6B0-4A69-B6BD-CADF3A219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195513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3" name="Text Box 183">
                <a:extLst>
                  <a:ext uri="{FF2B5EF4-FFF2-40B4-BE49-F238E27FC236}">
                    <a16:creationId xmlns:a16="http://schemas.microsoft.com/office/drawing/2014/main" id="{9CCB2BF9-BDBB-4111-B4A7-323E61410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0750" y="23622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latin typeface="Verdana" pitchFamily="34" charset="0"/>
                  </a:rPr>
                  <a:t>Add</a:t>
                </a:r>
              </a:p>
            </p:txBody>
          </p:sp>
        </p:grpSp>
        <p:sp>
          <p:nvSpPr>
            <p:cNvPr id="114" name="Rounded Rectangle 102">
              <a:extLst>
                <a:ext uri="{FF2B5EF4-FFF2-40B4-BE49-F238E27FC236}">
                  <a16:creationId xmlns:a16="http://schemas.microsoft.com/office/drawing/2014/main" id="{4FE57BB6-7CE3-4A9D-B8F4-E30011C1E6A0}"/>
                </a:ext>
              </a:extLst>
            </p:cNvPr>
            <p:cNvSpPr/>
            <p:nvPr/>
          </p:nvSpPr>
          <p:spPr>
            <a:xfrm>
              <a:off x="7086600" y="838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 Box 319">
              <a:extLst>
                <a:ext uri="{FF2B5EF4-FFF2-40B4-BE49-F238E27FC236}">
                  <a16:creationId xmlns:a16="http://schemas.microsoft.com/office/drawing/2014/main" id="{6E1E6FEA-4C82-46DF-AD88-AFB482FF8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1689" y="1981200"/>
              <a:ext cx="683199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PCSrc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16" name="Line 16">
              <a:extLst>
                <a:ext uri="{FF2B5EF4-FFF2-40B4-BE49-F238E27FC236}">
                  <a16:creationId xmlns:a16="http://schemas.microsoft.com/office/drawing/2014/main" id="{55E94B85-6D22-435A-AFEC-CA82A4CEE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8671" y="1752600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cxnSp>
          <p:nvCxnSpPr>
            <p:cNvPr id="117" name="Straight Arrow Connector 136">
              <a:extLst>
                <a:ext uri="{FF2B5EF4-FFF2-40B4-BE49-F238E27FC236}">
                  <a16:creationId xmlns:a16="http://schemas.microsoft.com/office/drawing/2014/main" id="{82ADBF68-A69B-45DE-948B-B2197FAAEA6D}"/>
                </a:ext>
              </a:extLst>
            </p:cNvPr>
            <p:cNvCxnSpPr>
              <a:stCxn id="114" idx="3"/>
              <a:endCxn id="90" idx="0"/>
            </p:cNvCxnSpPr>
            <p:nvPr/>
          </p:nvCxnSpPr>
          <p:spPr>
            <a:xfrm flipH="1" flipV="1">
              <a:off x="2205037" y="609600"/>
              <a:ext cx="5145706" cy="685800"/>
            </a:xfrm>
            <a:prstGeom prst="bentConnector4">
              <a:avLst>
                <a:gd name="adj1" fmla="val -4443"/>
                <a:gd name="adj2" fmla="val 13333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472D344-E34A-4AAC-B9FF-5C63AD10AF86}"/>
                </a:ext>
              </a:extLst>
            </p:cNvPr>
            <p:cNvCxnSpPr/>
            <p:nvPr/>
          </p:nvCxnSpPr>
          <p:spPr>
            <a:xfrm flipV="1">
              <a:off x="4572000" y="1981200"/>
              <a:ext cx="0" cy="2819400"/>
            </a:xfrm>
            <a:prstGeom prst="line">
              <a:avLst/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55">
              <a:extLst>
                <a:ext uri="{FF2B5EF4-FFF2-40B4-BE49-F238E27FC236}">
                  <a16:creationId xmlns:a16="http://schemas.microsoft.com/office/drawing/2014/main" id="{1C0E4219-B7D3-483D-BC49-D2FAB0E63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127" y="569983"/>
              <a:ext cx="1152881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121" name="Line 42">
              <a:extLst>
                <a:ext uri="{FF2B5EF4-FFF2-40B4-BE49-F238E27FC236}">
                  <a16:creationId xmlns:a16="http://schemas.microsoft.com/office/drawing/2014/main" id="{7B9DB152-8E81-4634-A53D-8622DC434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4601" y="3505199"/>
              <a:ext cx="22860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22" name="Text Box 49">
              <a:extLst>
                <a:ext uri="{FF2B5EF4-FFF2-40B4-BE49-F238E27FC236}">
                  <a16:creationId xmlns:a16="http://schemas.microsoft.com/office/drawing/2014/main" id="{A6C68BE8-9E82-443A-9255-19390B448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1512" y="3335337"/>
              <a:ext cx="801688" cy="246063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is0?</a:t>
              </a:r>
            </a:p>
          </p:txBody>
        </p:sp>
        <p:sp>
          <p:nvSpPr>
            <p:cNvPr id="123" name="Text Box 56">
              <a:extLst>
                <a:ext uri="{FF2B5EF4-FFF2-40B4-BE49-F238E27FC236}">
                  <a16:creationId xmlns:a16="http://schemas.microsoft.com/office/drawing/2014/main" id="{47341089-D752-4061-80C5-E33F8E0FD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245" y="1600200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cxnSp>
          <p:nvCxnSpPr>
            <p:cNvPr id="124" name="Straight Arrow Connector 136">
              <a:extLst>
                <a:ext uri="{FF2B5EF4-FFF2-40B4-BE49-F238E27FC236}">
                  <a16:creationId xmlns:a16="http://schemas.microsoft.com/office/drawing/2014/main" id="{1603E52D-F608-4B7F-8459-D33D9066886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35919" y="823118"/>
              <a:ext cx="960438" cy="838200"/>
            </a:xfrm>
            <a:prstGeom prst="bentConnector2">
              <a:avLst/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125" name="Text Box 56">
              <a:extLst>
                <a:ext uri="{FF2B5EF4-FFF2-40B4-BE49-F238E27FC236}">
                  <a16:creationId xmlns:a16="http://schemas.microsoft.com/office/drawing/2014/main" id="{BADC2C51-495F-4774-8E7B-BCB0B3CE5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148" y="1128632"/>
              <a:ext cx="9909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  <p:cxnSp>
          <p:nvCxnSpPr>
            <p:cNvPr id="126" name="Straight Arrow Connector 136">
              <a:extLst>
                <a:ext uri="{FF2B5EF4-FFF2-40B4-BE49-F238E27FC236}">
                  <a16:creationId xmlns:a16="http://schemas.microsoft.com/office/drawing/2014/main" id="{A2141B16-C644-4151-A49F-08A06854227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41699" y="1251743"/>
              <a:ext cx="12700" cy="2524839"/>
            </a:xfrm>
            <a:prstGeom prst="bentConnector3">
              <a:avLst>
                <a:gd name="adj1" fmla="val 25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7" name="Left Bracket 126">
              <a:extLst>
                <a:ext uri="{FF2B5EF4-FFF2-40B4-BE49-F238E27FC236}">
                  <a16:creationId xmlns:a16="http://schemas.microsoft.com/office/drawing/2014/main" id="{F658C2B5-7B6D-4562-8144-F8DFCB1DD3F6}"/>
                </a:ext>
              </a:extLst>
            </p:cNvPr>
            <p:cNvSpPr/>
            <p:nvPr/>
          </p:nvSpPr>
          <p:spPr>
            <a:xfrm>
              <a:off x="533400" y="1981200"/>
              <a:ext cx="76200" cy="4038600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Text Box 319">
              <a:extLst>
                <a:ext uri="{FF2B5EF4-FFF2-40B4-BE49-F238E27FC236}">
                  <a16:creationId xmlns:a16="http://schemas.microsoft.com/office/drawing/2014/main" id="{0F586651-9B60-43A9-9866-57270AF4B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969" y="4876800"/>
              <a:ext cx="805028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RegDst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29" name="Line 16">
              <a:extLst>
                <a:ext uri="{FF2B5EF4-FFF2-40B4-BE49-F238E27FC236}">
                  <a16:creationId xmlns:a16="http://schemas.microsoft.com/office/drawing/2014/main" id="{C46B9607-A3CF-40C0-A8FC-51F71F886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2200" y="4800600"/>
              <a:ext cx="0" cy="15240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0" name="Line 60">
              <a:extLst>
                <a:ext uri="{FF2B5EF4-FFF2-40B4-BE49-F238E27FC236}">
                  <a16:creationId xmlns:a16="http://schemas.microsoft.com/office/drawing/2014/main" id="{DAA80261-FB0C-4D35-9C80-277E10328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1400" y="5325534"/>
              <a:ext cx="0" cy="3048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1" name="Text Box 62">
              <a:extLst>
                <a:ext uri="{FF2B5EF4-FFF2-40B4-BE49-F238E27FC236}">
                  <a16:creationId xmlns:a16="http://schemas.microsoft.com/office/drawing/2014/main" id="{942439A3-E10E-4DE9-936F-91AD9E2CE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0" y="5562600"/>
              <a:ext cx="1029449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32" name="Text Box 319">
              <a:extLst>
                <a:ext uri="{FF2B5EF4-FFF2-40B4-BE49-F238E27FC236}">
                  <a16:creationId xmlns:a16="http://schemas.microsoft.com/office/drawing/2014/main" id="{4CAF7716-5999-40A5-B6D4-4E46B95D3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9175" y="3685401"/>
              <a:ext cx="803425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33" name="Line 16">
              <a:extLst>
                <a:ext uri="{FF2B5EF4-FFF2-40B4-BE49-F238E27FC236}">
                  <a16:creationId xmlns:a16="http://schemas.microsoft.com/office/drawing/2014/main" id="{0FD65F83-06FB-498D-A346-9D401A8E7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3886200"/>
              <a:ext cx="0" cy="192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5" name="Text Box 319">
              <a:extLst>
                <a:ext uri="{FF2B5EF4-FFF2-40B4-BE49-F238E27FC236}">
                  <a16:creationId xmlns:a16="http://schemas.microsoft.com/office/drawing/2014/main" id="{DC681D0E-EF66-4CD3-97D1-FD0AA5D0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3638" y="4276576"/>
              <a:ext cx="1136850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MemToReg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36" name="Line 16">
              <a:extLst>
                <a:ext uri="{FF2B5EF4-FFF2-40B4-BE49-F238E27FC236}">
                  <a16:creationId xmlns:a16="http://schemas.microsoft.com/office/drawing/2014/main" id="{AF34729E-D78C-4DAC-86E4-4682DCFFB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17148" y="4556182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7" name="Rounded Rectangle 125">
              <a:extLst>
                <a:ext uri="{FF2B5EF4-FFF2-40B4-BE49-F238E27FC236}">
                  <a16:creationId xmlns:a16="http://schemas.microsoft.com/office/drawing/2014/main" id="{3EBC4193-D2E0-4FAC-ACAD-214BCF37E84D}"/>
                </a:ext>
              </a:extLst>
            </p:cNvPr>
            <p:cNvSpPr/>
            <p:nvPr/>
          </p:nvSpPr>
          <p:spPr>
            <a:xfrm>
              <a:off x="8382000" y="47244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Rounded Rectangle 137"/>
          <p:cNvSpPr/>
          <p:nvPr/>
        </p:nvSpPr>
        <p:spPr>
          <a:xfrm>
            <a:off x="5466597" y="2711433"/>
            <a:ext cx="1093819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ounded Rectangle 138"/>
          <p:cNvSpPr/>
          <p:nvPr/>
        </p:nvSpPr>
        <p:spPr>
          <a:xfrm>
            <a:off x="6749724" y="3409175"/>
            <a:ext cx="1093819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ounded Rectangle 139"/>
          <p:cNvSpPr/>
          <p:nvPr/>
        </p:nvSpPr>
        <p:spPr>
          <a:xfrm>
            <a:off x="7962625" y="4388460"/>
            <a:ext cx="1093819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140"/>
          <p:cNvSpPr/>
          <p:nvPr/>
        </p:nvSpPr>
        <p:spPr>
          <a:xfrm>
            <a:off x="6845566" y="5691993"/>
            <a:ext cx="1093819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ounded Rectangle 141"/>
          <p:cNvSpPr/>
          <p:nvPr/>
        </p:nvSpPr>
        <p:spPr>
          <a:xfrm>
            <a:off x="3075770" y="4849848"/>
            <a:ext cx="1093819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4694220" y="3771498"/>
            <a:ext cx="824362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ounded Rectangle 143"/>
          <p:cNvSpPr/>
          <p:nvPr/>
        </p:nvSpPr>
        <p:spPr>
          <a:xfrm>
            <a:off x="6783962" y="2093764"/>
            <a:ext cx="824362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ounded Rectangle 144"/>
          <p:cNvSpPr/>
          <p:nvPr/>
        </p:nvSpPr>
        <p:spPr>
          <a:xfrm>
            <a:off x="1941946" y="4999023"/>
            <a:ext cx="824362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5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0015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Control Design: </a:t>
            </a:r>
            <a:r>
              <a:rPr lang="en-SG" sz="3600" b="1" dirty="0">
                <a:solidFill>
                  <a:srgbClr val="0000FF"/>
                </a:solidFill>
              </a:rPr>
              <a:t>Outputs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7" name="Text Box 78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10" name="Group 12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019717"/>
              </p:ext>
            </p:extLst>
          </p:nvPr>
        </p:nvGraphicFramePr>
        <p:xfrm>
          <a:off x="304800" y="1102962"/>
          <a:ext cx="8534402" cy="1920240"/>
        </p:xfrm>
        <a:graphic>
          <a:graphicData uri="http://schemas.openxmlformats.org/drawingml/2006/table">
            <a:tbl>
              <a:tblPr firstRow="1" bandCol="1">
                <a:tableStyleId>{616DA210-FB5B-4158-B5E0-FEB733F419BA}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35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35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42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35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554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ALUSrc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MemToReg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Read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Branch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2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op1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op0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R-type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079865"/>
            <a:ext cx="5791200" cy="3701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15"/>
          <p:cNvGrpSpPr/>
          <p:nvPr/>
        </p:nvGrpSpPr>
        <p:grpSpPr>
          <a:xfrm>
            <a:off x="1371600" y="1743747"/>
            <a:ext cx="7239000" cy="338554"/>
            <a:chOff x="1371600" y="1743747"/>
            <a:chExt cx="7239000" cy="338554"/>
          </a:xfrm>
        </p:grpSpPr>
        <p:sp>
          <p:nvSpPr>
            <p:cNvPr id="17" name="TextBox 16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80514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371600" y="2082301"/>
            <a:ext cx="7239000" cy="338554"/>
            <a:chOff x="1371600" y="1743747"/>
            <a:chExt cx="7239000" cy="338554"/>
          </a:xfrm>
        </p:grpSpPr>
        <p:sp>
          <p:nvSpPr>
            <p:cNvPr id="28" name="TextBox 27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80514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371600" y="2392371"/>
            <a:ext cx="7239000" cy="338554"/>
            <a:chOff x="1371600" y="1743747"/>
            <a:chExt cx="7239000" cy="338554"/>
          </a:xfrm>
        </p:grpSpPr>
        <p:sp>
          <p:nvSpPr>
            <p:cNvPr id="38" name="TextBox 37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80514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371600" y="2686231"/>
            <a:ext cx="7239000" cy="338554"/>
            <a:chOff x="1371600" y="1743747"/>
            <a:chExt cx="7239000" cy="338554"/>
          </a:xfrm>
        </p:grpSpPr>
        <p:sp>
          <p:nvSpPr>
            <p:cNvPr id="48" name="TextBox 47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380514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31103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0015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Control Design: </a:t>
            </a:r>
            <a:r>
              <a:rPr lang="en-SG" sz="3600" b="1" dirty="0">
                <a:solidFill>
                  <a:srgbClr val="0000FF"/>
                </a:solidFill>
              </a:rPr>
              <a:t>Inputs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57" name="Content Placeholder 12"/>
          <p:cNvSpPr>
            <a:spLocks noGrp="1"/>
          </p:cNvSpPr>
          <p:nvPr>
            <p:ph idx="1"/>
          </p:nvPr>
        </p:nvSpPr>
        <p:spPr>
          <a:xfrm>
            <a:off x="457200" y="5068368"/>
            <a:ext cx="7851422" cy="804403"/>
          </a:xfrm>
        </p:spPr>
        <p:txBody>
          <a:bodyPr>
            <a:normAutofit lnSpcReduction="10000"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With the input (opcode) and output (control signals), let’s design the circuit</a:t>
            </a:r>
          </a:p>
        </p:txBody>
      </p:sp>
      <p:graphicFrame>
        <p:nvGraphicFramePr>
          <p:cNvPr id="58" name="Group 1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7745729"/>
              </p:ext>
            </p:extLst>
          </p:nvPr>
        </p:nvGraphicFramePr>
        <p:xfrm>
          <a:off x="381000" y="1219200"/>
          <a:ext cx="8229600" cy="344487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92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Opcode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 Op[5:0] == Inst[31:26]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25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Op5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Op4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Op3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 in Hexadecimal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4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9" name="Group 58"/>
          <p:cNvGrpSpPr/>
          <p:nvPr/>
        </p:nvGrpSpPr>
        <p:grpSpPr>
          <a:xfrm>
            <a:off x="2114797" y="2543299"/>
            <a:ext cx="6114803" cy="400110"/>
            <a:chOff x="2114797" y="2590800"/>
            <a:chExt cx="6114803" cy="400110"/>
          </a:xfrm>
        </p:grpSpPr>
        <p:sp>
          <p:nvSpPr>
            <p:cNvPr id="60" name="TextBox 59"/>
            <p:cNvSpPr txBox="1"/>
            <p:nvPr/>
          </p:nvSpPr>
          <p:spPr>
            <a:xfrm>
              <a:off x="30291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9930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147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8312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72440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73182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09114" y="2590800"/>
              <a:ext cx="620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14797" y="3083933"/>
            <a:ext cx="6114803" cy="400110"/>
            <a:chOff x="2114797" y="2590800"/>
            <a:chExt cx="6114803" cy="400110"/>
          </a:xfrm>
        </p:grpSpPr>
        <p:sp>
          <p:nvSpPr>
            <p:cNvPr id="68" name="TextBox 67"/>
            <p:cNvSpPr txBox="1"/>
            <p:nvPr/>
          </p:nvSpPr>
          <p:spPr>
            <a:xfrm>
              <a:off x="30291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9930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1147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312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72440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73182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609114" y="2590800"/>
              <a:ext cx="620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23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114797" y="3657600"/>
            <a:ext cx="6114803" cy="400110"/>
            <a:chOff x="2114797" y="2590800"/>
            <a:chExt cx="6114803" cy="400110"/>
          </a:xfrm>
        </p:grpSpPr>
        <p:sp>
          <p:nvSpPr>
            <p:cNvPr id="76" name="TextBox 75"/>
            <p:cNvSpPr txBox="1"/>
            <p:nvPr/>
          </p:nvSpPr>
          <p:spPr>
            <a:xfrm>
              <a:off x="30291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9930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1147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312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72440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73182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09114" y="2590800"/>
              <a:ext cx="620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2B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114797" y="4191000"/>
            <a:ext cx="6114803" cy="400110"/>
            <a:chOff x="2114797" y="2590800"/>
            <a:chExt cx="6114803" cy="400110"/>
          </a:xfrm>
        </p:grpSpPr>
        <p:sp>
          <p:nvSpPr>
            <p:cNvPr id="84" name="TextBox 83"/>
            <p:cNvSpPr txBox="1"/>
            <p:nvPr/>
          </p:nvSpPr>
          <p:spPr>
            <a:xfrm>
              <a:off x="30291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9930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1147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312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72440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3182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609114" y="2590800"/>
              <a:ext cx="620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135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0015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5. Combinational Circuit Implementation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pic>
        <p:nvPicPr>
          <p:cNvPr id="41" name="Picture 11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7374" y="1282779"/>
            <a:ext cx="4800600" cy="518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43" name="Left Brace 42"/>
          <p:cNvSpPr/>
          <p:nvPr/>
        </p:nvSpPr>
        <p:spPr>
          <a:xfrm>
            <a:off x="1312112" y="1605983"/>
            <a:ext cx="185262" cy="1381418"/>
          </a:xfrm>
          <a:prstGeom prst="leftBrace">
            <a:avLst>
              <a:gd name="adj1" fmla="val 20679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199"/>
          <p:cNvSpPr>
            <a:spLocks noChangeArrowheads="1"/>
          </p:cNvSpPr>
          <p:nvPr/>
        </p:nvSpPr>
        <p:spPr bwMode="auto">
          <a:xfrm>
            <a:off x="220753" y="2113510"/>
            <a:ext cx="9553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000" b="1" dirty="0" err="1">
                <a:solidFill>
                  <a:srgbClr val="006600"/>
                </a:solidFill>
                <a:latin typeface="+mn-lt"/>
                <a:cs typeface="Courier New" pitchFamily="49" charset="0"/>
              </a:rPr>
              <a:t>Opcode</a:t>
            </a:r>
            <a:endParaRPr lang="en-US" sz="2000" b="1" dirty="0">
              <a:solidFill>
                <a:srgbClr val="006600"/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45" name="Left Brace 44"/>
          <p:cNvSpPr/>
          <p:nvPr/>
        </p:nvSpPr>
        <p:spPr>
          <a:xfrm flipH="1">
            <a:off x="6450374" y="3873579"/>
            <a:ext cx="304800" cy="2514600"/>
          </a:xfrm>
          <a:prstGeom prst="leftBrace">
            <a:avLst>
              <a:gd name="adj1" fmla="val 37963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199"/>
          <p:cNvSpPr>
            <a:spLocks noChangeArrowheads="1"/>
          </p:cNvSpPr>
          <p:nvPr/>
        </p:nvSpPr>
        <p:spPr bwMode="auto">
          <a:xfrm>
            <a:off x="6602774" y="4864179"/>
            <a:ext cx="1600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Control Signals</a:t>
            </a:r>
          </a:p>
        </p:txBody>
      </p:sp>
      <p:graphicFrame>
        <p:nvGraphicFramePr>
          <p:cNvPr id="13" name="Group 131">
            <a:extLst>
              <a:ext uri="{FF2B5EF4-FFF2-40B4-BE49-F238E27FC236}">
                <a16:creationId xmlns:a16="http://schemas.microsoft.com/office/drawing/2014/main" id="{7D06D9C8-863F-4AF1-A5A0-DB72CAE76D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7269662"/>
              </p:ext>
            </p:extLst>
          </p:nvPr>
        </p:nvGraphicFramePr>
        <p:xfrm>
          <a:off x="4904529" y="1367052"/>
          <a:ext cx="4018718" cy="1859280"/>
        </p:xfrm>
        <a:graphic>
          <a:graphicData uri="http://schemas.openxmlformats.org/drawingml/2006/table">
            <a:tbl>
              <a:tblPr/>
              <a:tblGrid>
                <a:gridCol w="741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8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Opcode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8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Op5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Op4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Op3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Op1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3421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17">
            <a:extLst>
              <a:ext uri="{FF2B5EF4-FFF2-40B4-BE49-F238E27FC236}">
                <a16:creationId xmlns:a16="http://schemas.microsoft.com/office/drawing/2014/main" id="{1B700B56-3C6A-4DD6-8125-61A8111D2C30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7374" y="1282779"/>
            <a:ext cx="4800600" cy="518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0015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5. Combinational Circuit Implementation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graphicFrame>
        <p:nvGraphicFramePr>
          <p:cNvPr id="15" name="Group 125">
            <a:extLst>
              <a:ext uri="{FF2B5EF4-FFF2-40B4-BE49-F238E27FC236}">
                <a16:creationId xmlns:a16="http://schemas.microsoft.com/office/drawing/2014/main" id="{69F6E6E1-376A-4CE9-BC71-AD5E299DDE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607031"/>
              </p:ext>
            </p:extLst>
          </p:nvPr>
        </p:nvGraphicFramePr>
        <p:xfrm>
          <a:off x="4572000" y="1084926"/>
          <a:ext cx="4426748" cy="1692255"/>
        </p:xfrm>
        <a:graphic>
          <a:graphicData uri="http://schemas.openxmlformats.org/drawingml/2006/table">
            <a:tbl>
              <a:tblPr firstRow="1" bandCol="1">
                <a:tableStyleId>{616DA210-FB5B-4158-B5E0-FEB733F419BA}</a:tableStyleId>
              </a:tblPr>
              <a:tblGrid>
                <a:gridCol w="41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15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52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9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9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703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ALUSrc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MemToReg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</a:t>
                      </a:r>
                      <a:endParaRPr kumimoji="0" lang="en-US" sz="8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8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Read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8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Branch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07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op1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op0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R-</a:t>
                      </a: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type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Left Brace 16">
            <a:extLst>
              <a:ext uri="{FF2B5EF4-FFF2-40B4-BE49-F238E27FC236}">
                <a16:creationId xmlns:a16="http://schemas.microsoft.com/office/drawing/2014/main" id="{C7F19E44-B461-4089-8FC3-15935171832D}"/>
              </a:ext>
            </a:extLst>
          </p:cNvPr>
          <p:cNvSpPr/>
          <p:nvPr/>
        </p:nvSpPr>
        <p:spPr>
          <a:xfrm>
            <a:off x="1312112" y="1605983"/>
            <a:ext cx="185262" cy="1381418"/>
          </a:xfrm>
          <a:prstGeom prst="leftBrace">
            <a:avLst>
              <a:gd name="adj1" fmla="val 20679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99">
            <a:extLst>
              <a:ext uri="{FF2B5EF4-FFF2-40B4-BE49-F238E27FC236}">
                <a16:creationId xmlns:a16="http://schemas.microsoft.com/office/drawing/2014/main" id="{15C21446-5D51-4358-BA3F-86511569E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53" y="2113510"/>
            <a:ext cx="9553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000" b="1" dirty="0" err="1">
                <a:solidFill>
                  <a:srgbClr val="006600"/>
                </a:solidFill>
                <a:latin typeface="+mn-lt"/>
                <a:cs typeface="Courier New" pitchFamily="49" charset="0"/>
              </a:rPr>
              <a:t>Opcode</a:t>
            </a:r>
            <a:endParaRPr lang="en-US" sz="2000" b="1" dirty="0">
              <a:solidFill>
                <a:srgbClr val="006600"/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2880FD66-384D-4A7A-A82F-318816AEE225}"/>
              </a:ext>
            </a:extLst>
          </p:cNvPr>
          <p:cNvSpPr/>
          <p:nvPr/>
        </p:nvSpPr>
        <p:spPr>
          <a:xfrm flipH="1">
            <a:off x="6450374" y="3873579"/>
            <a:ext cx="304800" cy="2514600"/>
          </a:xfrm>
          <a:prstGeom prst="leftBrace">
            <a:avLst>
              <a:gd name="adj1" fmla="val 37963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9">
            <a:extLst>
              <a:ext uri="{FF2B5EF4-FFF2-40B4-BE49-F238E27FC236}">
                <a16:creationId xmlns:a16="http://schemas.microsoft.com/office/drawing/2014/main" id="{4BDE59DE-6F68-43B3-959B-3836D9764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2774" y="4864179"/>
            <a:ext cx="1600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Control Signals</a:t>
            </a:r>
          </a:p>
        </p:txBody>
      </p:sp>
    </p:spTree>
    <p:extLst>
      <p:ext uri="{BB962C8B-B14F-4D97-AF65-F5344CB8AC3E}">
        <p14:creationId xmlns:p14="http://schemas.microsoft.com/office/powerpoint/2010/main" val="10752268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0015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Big Picture: Instruction Execution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57200" y="1146482"/>
            <a:ext cx="8305800" cy="4416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Instruction Execution =</a:t>
            </a:r>
          </a:p>
          <a:p>
            <a:pPr marL="801687" lvl="1" indent="-457200" fontAlgn="auto"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dirty="0"/>
              <a:t>Read contents of one or more storage elements (register/memory)</a:t>
            </a:r>
          </a:p>
          <a:p>
            <a:pPr marL="801687" lvl="1" indent="-457200" fontAlgn="auto"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dirty="0"/>
              <a:t>Perform computation through some combinational logic</a:t>
            </a:r>
          </a:p>
          <a:p>
            <a:pPr marL="801687" lvl="1" indent="-457200" fontAlgn="auto"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dirty="0"/>
              <a:t>Write results to one or more storage elements (register/memory)</a:t>
            </a:r>
          </a:p>
          <a:p>
            <a:pPr marL="271463" indent="-271463" fontAlgn="auto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All these performed </a:t>
            </a:r>
            <a:r>
              <a:rPr lang="en-US" b="1" dirty="0"/>
              <a:t>within a clock period</a:t>
            </a:r>
          </a:p>
        </p:txBody>
      </p:sp>
      <p:grpSp>
        <p:nvGrpSpPr>
          <p:cNvPr id="13" name="Group 27"/>
          <p:cNvGrpSpPr>
            <a:grpSpLocks/>
          </p:cNvGrpSpPr>
          <p:nvPr/>
        </p:nvGrpSpPr>
        <p:grpSpPr bwMode="auto">
          <a:xfrm>
            <a:off x="974726" y="3677444"/>
            <a:ext cx="7453312" cy="2105025"/>
            <a:chOff x="615" y="2371"/>
            <a:chExt cx="4695" cy="1326"/>
          </a:xfrm>
        </p:grpSpPr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1606" y="3145"/>
              <a:ext cx="3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 flipV="1">
              <a:off x="1944" y="2758"/>
              <a:ext cx="0" cy="3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>
              <a:off x="1944" y="2758"/>
              <a:ext cx="5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 flipV="1">
              <a:off x="2962" y="2758"/>
              <a:ext cx="0" cy="3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>
              <a:off x="2453" y="2758"/>
              <a:ext cx="5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3980" y="2760"/>
              <a:ext cx="5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 flipV="1">
              <a:off x="3980" y="2758"/>
              <a:ext cx="0" cy="3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1114" y="2855"/>
              <a:ext cx="638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b="1">
                  <a:latin typeface="Verdana" pitchFamily="34" charset="0"/>
                </a:rPr>
                <a:t>Clock</a:t>
              </a:r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1944" y="2593"/>
              <a:ext cx="20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" name="Text Box 15"/>
            <p:cNvSpPr txBox="1">
              <a:spLocks noChangeArrowheads="1"/>
            </p:cNvSpPr>
            <p:nvPr/>
          </p:nvSpPr>
          <p:spPr bwMode="auto">
            <a:xfrm>
              <a:off x="2570" y="2371"/>
              <a:ext cx="90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b="1">
                  <a:latin typeface="Verdana" pitchFamily="34" charset="0"/>
                </a:rPr>
                <a:t>Clock Period</a:t>
              </a:r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1944" y="2855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Line 17"/>
            <p:cNvSpPr>
              <a:spLocks noChangeShapeType="1"/>
            </p:cNvSpPr>
            <p:nvPr/>
          </p:nvSpPr>
          <p:spPr bwMode="auto">
            <a:xfrm>
              <a:off x="2962" y="3145"/>
              <a:ext cx="5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" name="Line 18"/>
            <p:cNvSpPr>
              <a:spLocks noChangeShapeType="1"/>
            </p:cNvSpPr>
            <p:nvPr/>
          </p:nvSpPr>
          <p:spPr bwMode="auto">
            <a:xfrm>
              <a:off x="3471" y="3145"/>
              <a:ext cx="5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9" name="Oval 19"/>
            <p:cNvSpPr>
              <a:spLocks noChangeArrowheads="1"/>
            </p:cNvSpPr>
            <p:nvPr/>
          </p:nvSpPr>
          <p:spPr bwMode="auto">
            <a:xfrm>
              <a:off x="2162" y="2874"/>
              <a:ext cx="500" cy="211"/>
            </a:xfrm>
            <a:prstGeom prst="ellipse">
              <a:avLst/>
            </a:prstGeom>
            <a:solidFill>
              <a:srgbClr val="CCFFCC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Oval 20"/>
            <p:cNvSpPr>
              <a:spLocks noChangeArrowheads="1"/>
            </p:cNvSpPr>
            <p:nvPr/>
          </p:nvSpPr>
          <p:spPr bwMode="auto">
            <a:xfrm>
              <a:off x="2662" y="2855"/>
              <a:ext cx="1234" cy="211"/>
            </a:xfrm>
            <a:prstGeom prst="ellipse">
              <a:avLst/>
            </a:prstGeom>
            <a:solidFill>
              <a:srgbClr val="CCFFCC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2208" y="2880"/>
              <a:ext cx="386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Read</a:t>
              </a:r>
            </a:p>
          </p:txBody>
        </p:sp>
        <p:sp>
          <p:nvSpPr>
            <p:cNvPr id="32" name="Text Box 22"/>
            <p:cNvSpPr txBox="1">
              <a:spLocks noChangeArrowheads="1"/>
            </p:cNvSpPr>
            <p:nvPr/>
          </p:nvSpPr>
          <p:spPr bwMode="auto">
            <a:xfrm>
              <a:off x="2976" y="2880"/>
              <a:ext cx="596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Compute</a:t>
              </a:r>
            </a:p>
          </p:txBody>
        </p:sp>
        <p:sp>
          <p:nvSpPr>
            <p:cNvPr id="33" name="Oval 23"/>
            <p:cNvSpPr>
              <a:spLocks noChangeArrowheads="1"/>
            </p:cNvSpPr>
            <p:nvPr/>
          </p:nvSpPr>
          <p:spPr bwMode="auto">
            <a:xfrm>
              <a:off x="3896" y="2855"/>
              <a:ext cx="500" cy="211"/>
            </a:xfrm>
            <a:prstGeom prst="ellipse">
              <a:avLst/>
            </a:prstGeom>
            <a:solidFill>
              <a:srgbClr val="CCFFCC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Text Box 24"/>
            <p:cNvSpPr txBox="1">
              <a:spLocks noChangeArrowheads="1"/>
            </p:cNvSpPr>
            <p:nvPr/>
          </p:nvSpPr>
          <p:spPr bwMode="auto">
            <a:xfrm>
              <a:off x="3936" y="2880"/>
              <a:ext cx="413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Write</a:t>
              </a:r>
            </a:p>
          </p:txBody>
        </p:sp>
        <p:sp>
          <p:nvSpPr>
            <p:cNvPr id="35" name="Text Box 25"/>
            <p:cNvSpPr txBox="1">
              <a:spLocks noChangeArrowheads="1"/>
            </p:cNvSpPr>
            <p:nvPr/>
          </p:nvSpPr>
          <p:spPr bwMode="auto">
            <a:xfrm>
              <a:off x="615" y="3464"/>
              <a:ext cx="4695" cy="233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accent5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C00000"/>
                  </a:solidFill>
                  <a:latin typeface="Verdana" pitchFamily="34" charset="0"/>
                </a:rPr>
                <a:t>Don’t want to read a storage element when it is being written.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66976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00151"/>
            <a:ext cx="822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000" dirty="0">
                <a:solidFill>
                  <a:srgbClr val="0000FF"/>
                </a:solidFill>
              </a:rPr>
              <a:t>6. Single Cycle Implementation: Shortcoming</a:t>
            </a:r>
            <a:endParaRPr lang="en-US" sz="30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57200" y="1066800"/>
            <a:ext cx="8153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Calculate cycle time assuming negligible delays: memory (2ns), ALU/adders (2ns), register file access (1ns)</a:t>
            </a:r>
          </a:p>
        </p:txBody>
      </p:sp>
      <p:graphicFrame>
        <p:nvGraphicFramePr>
          <p:cNvPr id="37" name="Group 59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13759263"/>
              </p:ext>
            </p:extLst>
          </p:nvPr>
        </p:nvGraphicFramePr>
        <p:xfrm>
          <a:off x="1143000" y="2362200"/>
          <a:ext cx="6781799" cy="2091373"/>
        </p:xfrm>
        <a:graphic>
          <a:graphicData uri="http://schemas.openxmlformats.org/drawingml/2006/table">
            <a:tbl>
              <a:tblPr firstRow="1" firstCol="1" bandCol="1">
                <a:tableStyleId>{1E171933-4619-4E11-9A3F-F7608DF75F80}</a:tableStyleId>
              </a:tblPr>
              <a:tblGrid>
                <a:gridCol w="1321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9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93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93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Instruction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Inst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Mem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</a:t>
                      </a:r>
                      <a:endParaRPr kumimoji="0" lang="en-US" sz="15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read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ALU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Data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Mem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</a:t>
                      </a:r>
                      <a:endParaRPr kumimoji="0" lang="en-US" sz="15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write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ALU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Rectangle 60"/>
          <p:cNvSpPr>
            <a:spLocks noChangeArrowheads="1"/>
          </p:cNvSpPr>
          <p:nvPr/>
        </p:nvSpPr>
        <p:spPr bwMode="auto">
          <a:xfrm>
            <a:off x="457200" y="4648200"/>
            <a:ext cx="8153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All instructions take as much time as the slowest one (i.e., load)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dirty="0">
                <a:sym typeface="Wingdings" pitchFamily="2" charset="2"/>
              </a:rPr>
              <a:t>	 </a:t>
            </a:r>
            <a:r>
              <a:rPr lang="en-US" sz="2000" dirty="0"/>
              <a:t>Long cycle time for each instruction</a:t>
            </a:r>
          </a:p>
        </p:txBody>
      </p:sp>
    </p:spTree>
    <p:extLst>
      <p:ext uri="{BB962C8B-B14F-4D97-AF65-F5344CB8AC3E}">
        <p14:creationId xmlns:p14="http://schemas.microsoft.com/office/powerpoint/2010/main" val="1930763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0015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6. Solution #1: </a:t>
            </a:r>
            <a:r>
              <a:rPr lang="en-SG" sz="3200" dirty="0" smtClean="0">
                <a:solidFill>
                  <a:srgbClr val="0000FF"/>
                </a:solidFill>
              </a:rPr>
              <a:t>Multicycle </a:t>
            </a:r>
            <a:r>
              <a:rPr lang="en-SG" sz="3200" dirty="0">
                <a:solidFill>
                  <a:srgbClr val="0000FF"/>
                </a:solidFill>
              </a:rPr>
              <a:t>Implementation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206828"/>
            <a:ext cx="8229600" cy="5117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Break up the instructions into execution steps:</a:t>
            </a:r>
          </a:p>
          <a:p>
            <a:pPr marL="1074738" lvl="1" indent="-495300" fontAlgn="auto">
              <a:spcBef>
                <a:spcPct val="5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2200" dirty="0"/>
              <a:t>Instruction fetch</a:t>
            </a:r>
          </a:p>
          <a:p>
            <a:pPr marL="1074738" lvl="1" indent="-495300" fontAlgn="auto">
              <a:spcBef>
                <a:spcPct val="5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2200" dirty="0"/>
              <a:t>Instruction decode and register read</a:t>
            </a:r>
          </a:p>
          <a:p>
            <a:pPr marL="1074738" lvl="1" indent="-495300" fontAlgn="auto">
              <a:spcBef>
                <a:spcPct val="5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2200" dirty="0"/>
              <a:t>ALU operation</a:t>
            </a:r>
          </a:p>
          <a:p>
            <a:pPr marL="1074738" lvl="1" indent="-495300" fontAlgn="auto">
              <a:spcBef>
                <a:spcPct val="5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2200" dirty="0"/>
              <a:t>Memory read/write</a:t>
            </a:r>
          </a:p>
          <a:p>
            <a:pPr marL="1074738" lvl="1" indent="-495300" fontAlgn="auto">
              <a:spcBef>
                <a:spcPct val="5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2200" dirty="0"/>
              <a:t>Register write</a:t>
            </a:r>
          </a:p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execution step</a:t>
            </a:r>
            <a:r>
              <a:rPr lang="en-US" b="1" dirty="0"/>
              <a:t> takes one clock cycle</a:t>
            </a:r>
          </a:p>
          <a:p>
            <a:pPr marL="982663" lvl="1" indent="-403225" fontAlgn="auto">
              <a:spcAft>
                <a:spcPts val="0"/>
              </a:spcAft>
              <a:buFont typeface="Arial" pitchFamily="34" charset="0"/>
              <a:buNone/>
            </a:pPr>
            <a:r>
              <a:rPr lang="en-US" sz="2200" b="1" dirty="0">
                <a:solidFill>
                  <a:srgbClr val="660066"/>
                </a:solidFill>
                <a:sym typeface="Wingdings" pitchFamily="2" charset="2"/>
              </a:rPr>
              <a:t> Cycle time is much shorter, i.e., clock frequency is much higher</a:t>
            </a:r>
          </a:p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Instructions take </a:t>
            </a:r>
            <a:r>
              <a:rPr lang="en-US" u="sng" dirty="0">
                <a:sym typeface="Wingdings" pitchFamily="2" charset="2"/>
              </a:rPr>
              <a:t>variable number of clock cycles</a:t>
            </a:r>
            <a:r>
              <a:rPr lang="en-US" dirty="0">
                <a:sym typeface="Wingdings" pitchFamily="2" charset="2"/>
              </a:rPr>
              <a:t> to complete execution</a:t>
            </a:r>
          </a:p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Not covered in class:</a:t>
            </a:r>
          </a:p>
          <a:p>
            <a:pPr marL="631825" lvl="1" indent="-2698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See Section 5.5 of COD if interested</a:t>
            </a:r>
          </a:p>
        </p:txBody>
      </p:sp>
    </p:spTree>
    <p:extLst>
      <p:ext uri="{BB962C8B-B14F-4D97-AF65-F5344CB8AC3E}">
        <p14:creationId xmlns:p14="http://schemas.microsoft.com/office/powerpoint/2010/main" val="2285318027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0015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Solution #2: Pipelining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Break up the instructions into execution steps one per clock cycle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Allow </a:t>
            </a:r>
            <a:r>
              <a:rPr lang="en-US" sz="2800" u="sng" dirty="0"/>
              <a:t>different instructions to be in different execution steps simultaneously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Covered in </a:t>
            </a:r>
            <a:r>
              <a:rPr lang="en-US" sz="2800" dirty="0" smtClean="0"/>
              <a:t>a later lecture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6432046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0015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Summary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146482"/>
            <a:ext cx="8229600" cy="458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very simple implementation of MIPS </a:t>
            </a:r>
            <a:r>
              <a:rPr lang="en-US" sz="2800" dirty="0" err="1"/>
              <a:t>datapath</a:t>
            </a:r>
            <a:r>
              <a:rPr lang="en-US" sz="2800" dirty="0"/>
              <a:t> and control for a subset of its instructions</a:t>
            </a:r>
          </a:p>
          <a:p>
            <a:pPr marL="271463" indent="-271463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Concepts:</a:t>
            </a:r>
          </a:p>
          <a:p>
            <a:pPr marL="722313" lvl="1" indent="-3603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An instruction executes in a single clock cycle</a:t>
            </a:r>
          </a:p>
          <a:p>
            <a:pPr marL="722313" lvl="1" indent="-3603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Read storage elements, compute, write to storage elements</a:t>
            </a:r>
          </a:p>
          <a:p>
            <a:pPr marL="722313" lvl="1" indent="-3603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 err="1"/>
              <a:t>Datapath</a:t>
            </a:r>
            <a:r>
              <a:rPr lang="en-US" sz="2400" dirty="0"/>
              <a:t> is shared among different instructions types using MUXs and control signals</a:t>
            </a:r>
          </a:p>
          <a:p>
            <a:pPr marL="722313" lvl="1" indent="-3603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Control signals are generated from the machine language encoding of instructions</a:t>
            </a:r>
          </a:p>
        </p:txBody>
      </p:sp>
    </p:spTree>
    <p:extLst>
      <p:ext uri="{BB962C8B-B14F-4D97-AF65-F5344CB8AC3E}">
        <p14:creationId xmlns:p14="http://schemas.microsoft.com/office/powerpoint/2010/main" val="562787120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F8686-C370-43D3-AE2C-C7D982AE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584DB-D381-4A5F-9966-05AEE963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B57237-8508-4118-91BA-38A8CC3E53DC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Reading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494D0C9-E479-49B9-9105-C5CD159AE4D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The Processor: </a:t>
            </a:r>
            <a:r>
              <a:rPr lang="en-US" sz="2800" dirty="0" err="1">
                <a:solidFill>
                  <a:srgbClr val="800000"/>
                </a:solidFill>
              </a:rPr>
              <a:t>Datapath</a:t>
            </a:r>
            <a:r>
              <a:rPr lang="en-US" sz="2800" dirty="0">
                <a:solidFill>
                  <a:srgbClr val="800000"/>
                </a:solidFill>
              </a:rPr>
              <a:t> and Control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COD Chapter 5 Sections 5.4 (3</a:t>
            </a:r>
            <a:r>
              <a:rPr lang="en-US" sz="2400" baseline="30000" dirty="0"/>
              <a:t>rd</a:t>
            </a:r>
            <a:r>
              <a:rPr lang="en-US" sz="2400" dirty="0"/>
              <a:t> edition)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COD Chapter 4 Sections 4.4 (4</a:t>
            </a:r>
            <a:r>
              <a:rPr lang="en-US" sz="2400" baseline="30000" dirty="0"/>
              <a:t>th</a:t>
            </a:r>
            <a:r>
              <a:rPr lang="en-US" sz="2400" dirty="0"/>
              <a:t> edition)</a:t>
            </a:r>
          </a:p>
        </p:txBody>
      </p:sp>
      <p:pic>
        <p:nvPicPr>
          <p:cNvPr id="7" name="Picture 8" descr="MCj04123960000[1]">
            <a:extLst>
              <a:ext uri="{FF2B5EF4-FFF2-40B4-BE49-F238E27FC236}">
                <a16:creationId xmlns:a16="http://schemas.microsoft.com/office/drawing/2014/main" id="{FC7C6DED-FFE9-4872-A568-7CAC0F792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478" y="4844508"/>
            <a:ext cx="1996722" cy="1710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888E5D1-413E-43AF-AB8B-8528B279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2985511"/>
            <a:ext cx="8229600" cy="2176782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660066"/>
                </a:solidFill>
              </a:rPr>
              <a:t>Exploration:</a:t>
            </a:r>
          </a:p>
          <a:p>
            <a:pPr marL="631825" lvl="1" indent="-269875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ALU design and implementation:</a:t>
            </a:r>
          </a:p>
          <a:p>
            <a:pPr marL="892175" lvl="2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4</a:t>
            </a:r>
            <a:r>
              <a:rPr lang="en-US" sz="2000" baseline="30000" dirty="0"/>
              <a:t>th</a:t>
            </a:r>
            <a:r>
              <a:rPr lang="en-US" sz="2000" dirty="0"/>
              <a:t> edition (MIPS): Appendix C</a:t>
            </a:r>
          </a:p>
          <a:p>
            <a:pPr marL="892175" lvl="2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http://cs.nyu.edu/courses/fall11/CSCI-UA.0436-001/class-notes.html</a:t>
            </a:r>
          </a:p>
        </p:txBody>
      </p:sp>
    </p:spTree>
    <p:extLst>
      <p:ext uri="{BB962C8B-B14F-4D97-AF65-F5344CB8AC3E}">
        <p14:creationId xmlns:p14="http://schemas.microsoft.com/office/powerpoint/2010/main" val="207458239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1. Identified Control Signals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52868"/>
              </p:ext>
            </p:extLst>
          </p:nvPr>
        </p:nvGraphicFramePr>
        <p:xfrm>
          <a:off x="457200" y="1347061"/>
          <a:ext cx="8229600" cy="50531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8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Control</a:t>
                      </a:r>
                      <a:r>
                        <a:rPr lang="en-US" baseline="0" dirty="0"/>
                        <a:t> Signal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Execution</a:t>
                      </a:r>
                      <a:r>
                        <a:rPr lang="en-US" baseline="0" dirty="0"/>
                        <a:t> Stage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Purpose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89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Decode/Operand Fetch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</a:t>
                      </a:r>
                      <a:r>
                        <a:rPr lang="en-US" baseline="0" dirty="0"/>
                        <a:t> the destination register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47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RegWrite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Decode/Operand Fetch</a:t>
                      </a:r>
                    </a:p>
                    <a:p>
                      <a:pPr algn="ctr"/>
                      <a:r>
                        <a:rPr lang="en-US" dirty="0" err="1"/>
                        <a:t>RegWrite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</a:t>
                      </a:r>
                      <a:r>
                        <a:rPr lang="en-US" baseline="0" dirty="0"/>
                        <a:t> writing of register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47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ALUSrc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the 2</a:t>
                      </a:r>
                      <a:r>
                        <a:rPr lang="en-US" baseline="30000" dirty="0"/>
                        <a:t>nd</a:t>
                      </a:r>
                      <a:r>
                        <a:rPr lang="en-US" baseline="0" dirty="0"/>
                        <a:t> operand for ALU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47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ALUControl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the operation to be performed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141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MemRead</a:t>
                      </a:r>
                      <a:r>
                        <a:rPr lang="en-US" sz="1800" dirty="0"/>
                        <a:t> / </a:t>
                      </a:r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MemWrite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 reading/writing</a:t>
                      </a:r>
                      <a:r>
                        <a:rPr lang="en-US" baseline="0" dirty="0"/>
                        <a:t> of data memory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47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MemToReg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RegWrite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the result to be written back to register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447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PCSrc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Memory/</a:t>
                      </a:r>
                      <a:r>
                        <a:rPr lang="en-US" dirty="0" err="1"/>
                        <a:t>RegWrite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the next PC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272290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 Generating Control Signals: Idea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457200" y="1361626"/>
            <a:ext cx="8229600" cy="5096766"/>
          </a:xfrm>
        </p:spPr>
        <p:txBody>
          <a:bodyPr>
            <a:normAutofit/>
          </a:bodyPr>
          <a:lstStyle/>
          <a:p>
            <a:pPr marL="263525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The control signals are generated based on the instruction to be executed: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 err="1"/>
              <a:t>Opcode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 Instruction Format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Example:</a:t>
            </a:r>
          </a:p>
          <a:p>
            <a:pPr marL="992188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R-Format instruction 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RegDst</a:t>
            </a:r>
            <a:r>
              <a:rPr lang="en-US" sz="2000" dirty="0">
                <a:sym typeface="Wingdings" pitchFamily="2" charset="2"/>
              </a:rPr>
              <a:t> = 1 (use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Inst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15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: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11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]</a:t>
            </a:r>
            <a:r>
              <a:rPr lang="en-US" sz="2000" dirty="0">
                <a:sym typeface="Wingdings" pitchFamily="2" charset="2"/>
              </a:rPr>
              <a:t>) )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R-Type instruction has additional information:</a:t>
            </a:r>
          </a:p>
          <a:p>
            <a:pPr marL="992188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The 6-bit "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funct</a:t>
            </a:r>
            <a:r>
              <a:rPr lang="en-US" sz="2000" dirty="0">
                <a:sym typeface="Wingdings" pitchFamily="2" charset="2"/>
              </a:rPr>
              <a:t>" (function code,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Inst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5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: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0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]</a:t>
            </a:r>
            <a:r>
              <a:rPr lang="en-US" sz="2000" dirty="0">
                <a:sym typeface="Wingdings" pitchFamily="2" charset="2"/>
              </a:rPr>
              <a:t>) field</a:t>
            </a:r>
          </a:p>
          <a:p>
            <a:pPr marL="263525" indent="-263525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b="1" dirty="0">
                <a:sym typeface="Wingdings" pitchFamily="2" charset="2"/>
              </a:rPr>
              <a:t>Idea: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Design a combinatorial circuit to generate these signals based on </a:t>
            </a:r>
            <a:r>
              <a:rPr lang="en-US" sz="2400" dirty="0" err="1">
                <a:sym typeface="Wingdings" pitchFamily="2" charset="2"/>
              </a:rPr>
              <a:t>Opcode</a:t>
            </a:r>
            <a:r>
              <a:rPr lang="en-US" sz="2400" dirty="0">
                <a:sym typeface="Wingdings" pitchFamily="2" charset="2"/>
              </a:rPr>
              <a:t> and possibly Function code</a:t>
            </a:r>
          </a:p>
          <a:p>
            <a:pPr marL="992188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A </a:t>
            </a:r>
            <a:r>
              <a:rPr lang="en-US" sz="2000" b="1" dirty="0">
                <a:sym typeface="Wingdings" pitchFamily="2" charset="2"/>
              </a:rPr>
              <a:t>control unit </a:t>
            </a:r>
            <a:r>
              <a:rPr lang="en-US" sz="2000" dirty="0">
                <a:sym typeface="Wingdings" pitchFamily="2" charset="2"/>
              </a:rPr>
              <a:t>is needed (a draft design is shown next)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29806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ECD7537-C2A2-42CF-86BF-EC17573C4050}"/>
              </a:ext>
            </a:extLst>
          </p:cNvPr>
          <p:cNvGrpSpPr/>
          <p:nvPr/>
        </p:nvGrpSpPr>
        <p:grpSpPr>
          <a:xfrm>
            <a:off x="490620" y="656465"/>
            <a:ext cx="8587340" cy="5545069"/>
            <a:chOff x="513148" y="550931"/>
            <a:chExt cx="8587340" cy="554506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EEE99D2-0627-4465-BBDD-81FC317CCE83}"/>
                </a:ext>
              </a:extLst>
            </p:cNvPr>
            <p:cNvSpPr/>
            <p:nvPr/>
          </p:nvSpPr>
          <p:spPr>
            <a:xfrm>
              <a:off x="548640" y="550931"/>
              <a:ext cx="1159509" cy="12937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798A176A-276C-4A8D-B9D3-2BFA7122B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844" y="4495800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" name="Line 28">
              <a:extLst>
                <a:ext uri="{FF2B5EF4-FFF2-40B4-BE49-F238E27FC236}">
                  <a16:creationId xmlns:a16="http://schemas.microsoft.com/office/drawing/2014/main" id="{167BD34F-3AE1-4C29-9B18-5C7FE37440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1000" y="3200400"/>
              <a:ext cx="137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2" name="Line 29">
              <a:extLst>
                <a:ext uri="{FF2B5EF4-FFF2-40B4-BE49-F238E27FC236}">
                  <a16:creationId xmlns:a16="http://schemas.microsoft.com/office/drawing/2014/main" id="{499E8484-9291-40BF-8BE3-7EA81F0BB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4191000"/>
              <a:ext cx="930002" cy="11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37" idx="0"/>
            </p:cNvCxnSpPr>
            <p:nvPr/>
          </p:nvCxnSpPr>
          <p:spPr>
            <a:xfrm>
              <a:off x="1259786" y="3067051"/>
              <a:ext cx="1300651" cy="57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38" idx="0"/>
            </p:cNvCxnSpPr>
            <p:nvPr/>
          </p:nvCxnSpPr>
          <p:spPr>
            <a:xfrm flipV="1">
              <a:off x="1259786" y="3505200"/>
              <a:ext cx="1300651" cy="20955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50CA0A-C2DA-4F1B-9414-81249C72F899}"/>
                </a:ext>
              </a:extLst>
            </p:cNvPr>
            <p:cNvCxnSpPr/>
            <p:nvPr/>
          </p:nvCxnSpPr>
          <p:spPr>
            <a:xfrm>
              <a:off x="1285336" y="4433977"/>
              <a:ext cx="95753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 Box 309">
              <a:extLst>
                <a:ext uri="{FF2B5EF4-FFF2-40B4-BE49-F238E27FC236}">
                  <a16:creationId xmlns:a16="http://schemas.microsoft.com/office/drawing/2014/main" id="{6DC2BB07-9113-4F17-8B91-1DD628FBD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829" y="28194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27" name="Text Box 310">
              <a:extLst>
                <a:ext uri="{FF2B5EF4-FFF2-40B4-BE49-F238E27FC236}">
                  <a16:creationId xmlns:a16="http://schemas.microsoft.com/office/drawing/2014/main" id="{87FF632D-F47E-40B7-B4AB-8CAC15924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306408" y="3380228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28" name="Text Box 324">
              <a:extLst>
                <a:ext uri="{FF2B5EF4-FFF2-40B4-BE49-F238E27FC236}">
                  <a16:creationId xmlns:a16="http://schemas.microsoft.com/office/drawing/2014/main" id="{0A28AF33-6516-4990-9155-E1FEDAD75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44196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29" name="Rounded Rectangle 38">
              <a:extLst>
                <a:ext uri="{FF2B5EF4-FFF2-40B4-BE49-F238E27FC236}">
                  <a16:creationId xmlns:a16="http://schemas.microsoft.com/office/drawing/2014/main" id="{88241CF7-B3A2-43FC-9981-6CC95B185793}"/>
                </a:ext>
              </a:extLst>
            </p:cNvPr>
            <p:cNvSpPr/>
            <p:nvPr/>
          </p:nvSpPr>
          <p:spPr>
            <a:xfrm>
              <a:off x="2250328" y="3886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hape 39">
              <a:extLst>
                <a:ext uri="{FF2B5EF4-FFF2-40B4-BE49-F238E27FC236}">
                  <a16:creationId xmlns:a16="http://schemas.microsoft.com/office/drawing/2014/main" id="{6E30D5CD-6C66-4FC8-9B83-1B4470045210}"/>
                </a:ext>
              </a:extLst>
            </p:cNvPr>
            <p:cNvCxnSpPr>
              <a:stCxn id="27" idx="2"/>
            </p:cNvCxnSpPr>
            <p:nvPr/>
          </p:nvCxnSpPr>
          <p:spPr>
            <a:xfrm rot="16200000" flipH="1">
              <a:off x="1724567" y="3682763"/>
              <a:ext cx="577176" cy="459426"/>
            </a:xfrm>
            <a:prstGeom prst="bentConnector3">
              <a:avLst>
                <a:gd name="adj1" fmla="val 100816"/>
              </a:avLst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22A239-C940-4CC7-97C4-21820A65ADB5}"/>
                </a:ext>
              </a:extLst>
            </p:cNvPr>
            <p:cNvCxnSpPr>
              <a:stCxn id="29" idx="3"/>
              <a:endCxn id="39" idx="0"/>
            </p:cNvCxnSpPr>
            <p:nvPr/>
          </p:nvCxnSpPr>
          <p:spPr>
            <a:xfrm flipV="1">
              <a:off x="2514471" y="3962399"/>
              <a:ext cx="112001" cy="3810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3">
              <a:extLst>
                <a:ext uri="{FF2B5EF4-FFF2-40B4-BE49-F238E27FC236}">
                  <a16:creationId xmlns:a16="http://schemas.microsoft.com/office/drawing/2014/main" id="{6677C6A8-A7AA-45DA-A231-10066858EED5}"/>
                </a:ext>
              </a:extLst>
            </p:cNvPr>
            <p:cNvCxnSpPr>
              <a:stCxn id="55" idx="6"/>
            </p:cNvCxnSpPr>
            <p:nvPr/>
          </p:nvCxnSpPr>
          <p:spPr>
            <a:xfrm flipV="1">
              <a:off x="4171389" y="4800600"/>
              <a:ext cx="781611" cy="723900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Box 324">
              <a:extLst>
                <a:ext uri="{FF2B5EF4-FFF2-40B4-BE49-F238E27FC236}">
                  <a16:creationId xmlns:a16="http://schemas.microsoft.com/office/drawing/2014/main" id="{9DA18485-F6C6-45A1-B31A-A1F45D79F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978" y="5334000"/>
              <a:ext cx="854622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34" name="Rounded Rectangle 45">
              <a:extLst>
                <a:ext uri="{FF2B5EF4-FFF2-40B4-BE49-F238E27FC236}">
                  <a16:creationId xmlns:a16="http://schemas.microsoft.com/office/drawing/2014/main" id="{FDCC33ED-34BD-4839-9008-EF763588EBD2}"/>
                </a:ext>
              </a:extLst>
            </p:cNvPr>
            <p:cNvSpPr/>
            <p:nvPr/>
          </p:nvSpPr>
          <p:spPr>
            <a:xfrm>
              <a:off x="4959340" y="40386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1259793" y="5562600"/>
              <a:ext cx="204710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7A232DB5-B0D2-4311-AC35-60C7F90D1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3483" y="4495800"/>
              <a:ext cx="3391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7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437" y="3124200"/>
              <a:ext cx="543419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8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437" y="3505200"/>
              <a:ext cx="543419" cy="15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9" name="Line 26">
              <a:extLst>
                <a:ext uri="{FF2B5EF4-FFF2-40B4-BE49-F238E27FC236}">
                  <a16:creationId xmlns:a16="http://schemas.microsoft.com/office/drawing/2014/main" id="{AAAA3AEC-3AB2-4BDB-8B02-CAB515B6C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6472" y="3954462"/>
              <a:ext cx="47738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40" name="Rectangle 15">
              <a:extLst>
                <a:ext uri="{FF2B5EF4-FFF2-40B4-BE49-F238E27FC236}">
                  <a16:creationId xmlns:a16="http://schemas.microsoft.com/office/drawing/2014/main" id="{AB6EE2B6-7C9E-47B8-8610-EAE3089B4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039" y="2895601"/>
              <a:ext cx="1129733" cy="1676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1" name="Text Box 17">
              <a:extLst>
                <a:ext uri="{FF2B5EF4-FFF2-40B4-BE49-F238E27FC236}">
                  <a16:creationId xmlns:a16="http://schemas.microsoft.com/office/drawing/2014/main" id="{E2F8D9BD-153D-406A-B3D7-B62B2182F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0303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RR1</a:t>
              </a:r>
            </a:p>
          </p:txBody>
        </p:sp>
        <p:sp>
          <p:nvSpPr>
            <p:cNvPr id="42" name="Text Box 18">
              <a:extLst>
                <a:ext uri="{FF2B5EF4-FFF2-40B4-BE49-F238E27FC236}">
                  <a16:creationId xmlns:a16="http://schemas.microsoft.com/office/drawing/2014/main" id="{80CA3067-9A2D-422E-91FC-AB9890688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4113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RR2</a:t>
              </a:r>
            </a:p>
          </p:txBody>
        </p:sp>
        <p:sp>
          <p:nvSpPr>
            <p:cNvPr id="43" name="Text Box 19">
              <a:extLst>
                <a:ext uri="{FF2B5EF4-FFF2-40B4-BE49-F238E27FC236}">
                  <a16:creationId xmlns:a16="http://schemas.microsoft.com/office/drawing/2014/main" id="{C8DF64B5-C0A2-4A29-9AEC-5BE7EBFC3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810000"/>
              <a:ext cx="32756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</a:t>
              </a:r>
            </a:p>
          </p:txBody>
        </p:sp>
        <p:sp>
          <p:nvSpPr>
            <p:cNvPr id="44" name="Text Box 20">
              <a:extLst>
                <a:ext uri="{FF2B5EF4-FFF2-40B4-BE49-F238E27FC236}">
                  <a16:creationId xmlns:a16="http://schemas.microsoft.com/office/drawing/2014/main" id="{85E95618-5B42-495D-9914-239D52A32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2" y="4325779"/>
              <a:ext cx="5991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WD</a:t>
              </a:r>
            </a:p>
          </p:txBody>
        </p:sp>
        <p:sp>
          <p:nvSpPr>
            <p:cNvPr id="45" name="Text Box 21">
              <a:extLst>
                <a:ext uri="{FF2B5EF4-FFF2-40B4-BE49-F238E27FC236}">
                  <a16:creationId xmlns:a16="http://schemas.microsoft.com/office/drawing/2014/main" id="{29E30E8C-9659-4D45-BC42-FA9C256DE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9757" y="3048000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RD1</a:t>
              </a:r>
            </a:p>
          </p:txBody>
        </p:sp>
        <p:sp>
          <p:nvSpPr>
            <p:cNvPr id="46" name="Text Box 22">
              <a:extLst>
                <a:ext uri="{FF2B5EF4-FFF2-40B4-BE49-F238E27FC236}">
                  <a16:creationId xmlns:a16="http://schemas.microsoft.com/office/drawing/2014/main" id="{B6927DFB-B405-43FF-A3B9-3E8F5C650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9757" y="4097179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RD2</a:t>
              </a:r>
            </a:p>
          </p:txBody>
        </p:sp>
        <p:sp>
          <p:nvSpPr>
            <p:cNvPr id="47" name="Text Box 36">
              <a:extLst>
                <a:ext uri="{FF2B5EF4-FFF2-40B4-BE49-F238E27FC236}">
                  <a16:creationId xmlns:a16="http://schemas.microsoft.com/office/drawing/2014/main" id="{F3A1524E-F11C-448B-8F5A-615828039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779" y="3581400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48" name="Line 37">
              <a:extLst>
                <a:ext uri="{FF2B5EF4-FFF2-40B4-BE49-F238E27FC236}">
                  <a16:creationId xmlns:a16="http://schemas.microsoft.com/office/drawing/2014/main" id="{3E6BCC00-E873-4202-A61A-7B02D6EEF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051175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9" name="Line 38">
              <a:extLst>
                <a:ext uri="{FF2B5EF4-FFF2-40B4-BE49-F238E27FC236}">
                  <a16:creationId xmlns:a16="http://schemas.microsoft.com/office/drawing/2014/main" id="{A98FB157-78F7-4451-A574-32698A84A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435350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0" name="Line 39">
              <a:extLst>
                <a:ext uri="{FF2B5EF4-FFF2-40B4-BE49-F238E27FC236}">
                  <a16:creationId xmlns:a16="http://schemas.microsoft.com/office/drawing/2014/main" id="{AE65C159-6FB1-41F7-9E78-69C1E4F96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868738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1" name="Text Box 40">
              <a:extLst>
                <a:ext uri="{FF2B5EF4-FFF2-40B4-BE49-F238E27FC236}">
                  <a16:creationId xmlns:a16="http://schemas.microsoft.com/office/drawing/2014/main" id="{F2541F37-F113-471C-ABA4-FE0C63802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7375" y="289560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52" name="Text Box 41">
              <a:extLst>
                <a:ext uri="{FF2B5EF4-FFF2-40B4-BE49-F238E27FC236}">
                  <a16:creationId xmlns:a16="http://schemas.microsoft.com/office/drawing/2014/main" id="{242A6DAD-043A-4934-BF7E-F7D3A6848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236" y="32956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53" name="Text Box 42">
              <a:extLst>
                <a:ext uri="{FF2B5EF4-FFF2-40B4-BE49-F238E27FC236}">
                  <a16:creationId xmlns:a16="http://schemas.microsoft.com/office/drawing/2014/main" id="{78369993-3842-4F60-92E0-3C9A5D31D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236" y="37528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54" name="Text Box 23">
              <a:extLst>
                <a:ext uri="{FF2B5EF4-FFF2-40B4-BE49-F238E27FC236}">
                  <a16:creationId xmlns:a16="http://schemas.microsoft.com/office/drawing/2014/main" id="{F5E4F2CB-735D-49B6-899E-0F0158065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3823" y="4746625"/>
              <a:ext cx="990977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53847C8-B259-4734-B9F8-CBA7DF64BC7E}"/>
                </a:ext>
              </a:extLst>
            </p:cNvPr>
            <p:cNvSpPr/>
            <p:nvPr/>
          </p:nvSpPr>
          <p:spPr>
            <a:xfrm>
              <a:off x="3028390" y="52578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Sign Extend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Line 32">
              <a:extLst>
                <a:ext uri="{FF2B5EF4-FFF2-40B4-BE49-F238E27FC236}">
                  <a16:creationId xmlns:a16="http://schemas.microsoft.com/office/drawing/2014/main" id="{A9FE80A9-40CE-483F-8B7F-294439EE6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3011489"/>
              <a:ext cx="76200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7" name="Line 33">
              <a:extLst>
                <a:ext uri="{FF2B5EF4-FFF2-40B4-BE49-F238E27FC236}">
                  <a16:creationId xmlns:a16="http://schemas.microsoft.com/office/drawing/2014/main" id="{4C8420A0-2EC7-42AB-81B6-4EBC414DE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599" y="33528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8" name="Line 34">
              <a:extLst>
                <a:ext uri="{FF2B5EF4-FFF2-40B4-BE49-F238E27FC236}">
                  <a16:creationId xmlns:a16="http://schemas.microsoft.com/office/drawing/2014/main" id="{9679FEAB-1FAA-4231-B497-D92C05564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599" y="4267200"/>
              <a:ext cx="76200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9" name="Line 35">
              <a:extLst>
                <a:ext uri="{FF2B5EF4-FFF2-40B4-BE49-F238E27FC236}">
                  <a16:creationId xmlns:a16="http://schemas.microsoft.com/office/drawing/2014/main" id="{151F2AD3-7E70-4735-A25B-E4EFBD600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971925"/>
              <a:ext cx="0" cy="652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0" name="Line 36">
              <a:extLst>
                <a:ext uri="{FF2B5EF4-FFF2-40B4-BE49-F238E27FC236}">
                  <a16:creationId xmlns:a16="http://schemas.microsoft.com/office/drawing/2014/main" id="{55377F68-B118-45E7-B8AC-CEFD32CC1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779838"/>
              <a:ext cx="153988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1" name="Line 37">
              <a:extLst>
                <a:ext uri="{FF2B5EF4-FFF2-40B4-BE49-F238E27FC236}">
                  <a16:creationId xmlns:a16="http://schemas.microsoft.com/office/drawing/2014/main" id="{7D5BC88A-8E21-4D61-AA7F-B271E0EE7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599" y="3549650"/>
              <a:ext cx="153988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2" name="Line 38">
              <a:extLst>
                <a:ext uri="{FF2B5EF4-FFF2-40B4-BE49-F238E27FC236}">
                  <a16:creationId xmlns:a16="http://schemas.microsoft.com/office/drawing/2014/main" id="{74AB081D-B4B7-43E8-88BC-78CFC67857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2599" y="3011488"/>
              <a:ext cx="0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3" name="Line 41">
              <a:extLst>
                <a:ext uri="{FF2B5EF4-FFF2-40B4-BE49-F238E27FC236}">
                  <a16:creationId xmlns:a16="http://schemas.microsoft.com/office/drawing/2014/main" id="{441F9793-F93B-4025-B968-13AC37147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11862" y="2895600"/>
              <a:ext cx="7938" cy="307975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64" name="Text Box 44">
              <a:extLst>
                <a:ext uri="{FF2B5EF4-FFF2-40B4-BE49-F238E27FC236}">
                  <a16:creationId xmlns:a16="http://schemas.microsoft.com/office/drawing/2014/main" id="{184C5DEE-F0E5-4625-A1C3-18C24BF7F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2774" y="3868037"/>
              <a:ext cx="5969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ALU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result</a:t>
              </a:r>
            </a:p>
          </p:txBody>
        </p:sp>
        <p:sp>
          <p:nvSpPr>
            <p:cNvPr id="65" name="Text Box 45">
              <a:extLst>
                <a:ext uri="{FF2B5EF4-FFF2-40B4-BE49-F238E27FC236}">
                  <a16:creationId xmlns:a16="http://schemas.microsoft.com/office/drawing/2014/main" id="{2C93280C-9B8B-4677-ABB8-FDDF4C837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3581400"/>
              <a:ext cx="523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66" name="Text Box 46">
              <a:extLst>
                <a:ext uri="{FF2B5EF4-FFF2-40B4-BE49-F238E27FC236}">
                  <a16:creationId xmlns:a16="http://schemas.microsoft.com/office/drawing/2014/main" id="{78EBACD2-C39E-4053-9630-88E270C70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0948" y="2618601"/>
              <a:ext cx="1138452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ALUcontrol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67" name="Line 47">
              <a:extLst>
                <a:ext uri="{FF2B5EF4-FFF2-40B4-BE49-F238E27FC236}">
                  <a16:creationId xmlns:a16="http://schemas.microsoft.com/office/drawing/2014/main" id="{43C413D6-ACD2-463B-86E2-7A77A3F48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5974" y="3051175"/>
              <a:ext cx="230188" cy="777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68" name="Text Box 48">
              <a:extLst>
                <a:ext uri="{FF2B5EF4-FFF2-40B4-BE49-F238E27FC236}">
                  <a16:creationId xmlns:a16="http://schemas.microsoft.com/office/drawing/2014/main" id="{820F0684-61E2-4707-907A-068C63E79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999" y="283210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660066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69" name="Rectangle 52">
              <a:extLst>
                <a:ext uri="{FF2B5EF4-FFF2-40B4-BE49-F238E27FC236}">
                  <a16:creationId xmlns:a16="http://schemas.microsoft.com/office/drawing/2014/main" id="{ACEC6F76-4BA5-4470-A2A1-DB4AED2BB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497" y="3801534"/>
              <a:ext cx="1175657" cy="1524000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Line 53">
              <a:extLst>
                <a:ext uri="{FF2B5EF4-FFF2-40B4-BE49-F238E27FC236}">
                  <a16:creationId xmlns:a16="http://schemas.microsoft.com/office/drawing/2014/main" id="{2C893798-8507-4711-A89C-68BDF0BD3E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24800" y="4953000"/>
              <a:ext cx="457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71" name="Text Box 55">
              <a:extLst>
                <a:ext uri="{FF2B5EF4-FFF2-40B4-BE49-F238E27FC236}">
                  <a16:creationId xmlns:a16="http://schemas.microsoft.com/office/drawing/2014/main" id="{CBB6616D-1A6B-4C55-998C-D039F40E2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0652" y="4267200"/>
              <a:ext cx="87876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72" name="Text Box 56">
              <a:extLst>
                <a:ext uri="{FF2B5EF4-FFF2-40B4-BE49-F238E27FC236}">
                  <a16:creationId xmlns:a16="http://schemas.microsoft.com/office/drawing/2014/main" id="{FF8BF95B-F833-4BC5-82A5-997C966AE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3497" y="3952347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73" name="Text Box 57">
              <a:extLst>
                <a:ext uri="{FF2B5EF4-FFF2-40B4-BE49-F238E27FC236}">
                  <a16:creationId xmlns:a16="http://schemas.microsoft.com/office/drawing/2014/main" id="{56CD3ECB-2F41-4EB5-8EA4-73AD36C59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891" y="4708525"/>
              <a:ext cx="45066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 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74" name="Text Box 59">
              <a:extLst>
                <a:ext uri="{FF2B5EF4-FFF2-40B4-BE49-F238E27FC236}">
                  <a16:creationId xmlns:a16="http://schemas.microsoft.com/office/drawing/2014/main" id="{7F14F5BC-03DE-4936-83EF-EA380150A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937125"/>
              <a:ext cx="476386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Write </a:t>
              </a:r>
            </a:p>
            <a:p>
              <a:r>
                <a:rPr lang="en-US" sz="10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75" name="Line 61">
              <a:extLst>
                <a:ext uri="{FF2B5EF4-FFF2-40B4-BE49-F238E27FC236}">
                  <a16:creationId xmlns:a16="http://schemas.microsoft.com/office/drawing/2014/main" id="{5239DE6C-78E4-4262-A3D7-814816225A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29706" y="3572933"/>
              <a:ext cx="0" cy="227787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76" name="Text Box 63">
              <a:extLst>
                <a:ext uri="{FF2B5EF4-FFF2-40B4-BE49-F238E27FC236}">
                  <a16:creationId xmlns:a16="http://schemas.microsoft.com/office/drawing/2014/main" id="{FB390582-7605-43CF-9319-AA5FAB56D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3341" y="3304455"/>
              <a:ext cx="1072730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cxnSp>
          <p:nvCxnSpPr>
            <p:cNvPr id="77" name="Elbow Connector 92">
              <a:extLst>
                <a:ext uri="{FF2B5EF4-FFF2-40B4-BE49-F238E27FC236}">
                  <a16:creationId xmlns:a16="http://schemas.microsoft.com/office/drawing/2014/main" id="{549C3B18-E459-4DDE-A70A-899494435B68}"/>
                </a:ext>
              </a:extLst>
            </p:cNvPr>
            <p:cNvCxnSpPr/>
            <p:nvPr/>
          </p:nvCxnSpPr>
          <p:spPr>
            <a:xfrm>
              <a:off x="4724400" y="4191000"/>
              <a:ext cx="2057400" cy="990600"/>
            </a:xfrm>
            <a:prstGeom prst="bentConnector3">
              <a:avLst>
                <a:gd name="adj1" fmla="val -617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5C61F50-D1B3-4DFF-BCCC-5AB833F10F81}"/>
                </a:ext>
              </a:extLst>
            </p:cNvPr>
            <p:cNvCxnSpPr>
              <a:cxnSpLocks/>
              <a:endCxn id="72" idx="1"/>
            </p:cNvCxnSpPr>
            <p:nvPr/>
          </p:nvCxnSpPr>
          <p:spPr>
            <a:xfrm>
              <a:off x="6324599" y="4074584"/>
              <a:ext cx="428898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91">
              <a:extLst>
                <a:ext uri="{FF2B5EF4-FFF2-40B4-BE49-F238E27FC236}">
                  <a16:creationId xmlns:a16="http://schemas.microsoft.com/office/drawing/2014/main" id="{FDD13120-9D1C-4830-8060-3203EB1CC90B}"/>
                </a:ext>
              </a:extLst>
            </p:cNvPr>
            <p:cNvGrpSpPr/>
            <p:nvPr/>
          </p:nvGrpSpPr>
          <p:grpSpPr>
            <a:xfrm rot="5400000">
              <a:off x="-1295400" y="381000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DB3533A7-D6A4-4DAB-A770-F84AECD0EBBE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E8D6519-E15A-43AA-8977-5CB43160F115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BF6D5A76-2EF4-40EB-84B6-3F0BABC3AB60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60D207BB-5ADB-49BD-8EAE-2DE496E383C9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4F4CEFE9-31C9-408B-9884-24D9A7824379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419B3406-94E1-4037-8AFE-844B5EF04AC4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0" name="Group 109">
              <a:extLst>
                <a:ext uri="{FF2B5EF4-FFF2-40B4-BE49-F238E27FC236}">
                  <a16:creationId xmlns:a16="http://schemas.microsoft.com/office/drawing/2014/main" id="{2139F562-8A65-45B2-A72C-B1C0E15B010C}"/>
                </a:ext>
              </a:extLst>
            </p:cNvPr>
            <p:cNvGrpSpPr/>
            <p:nvPr/>
          </p:nvGrpSpPr>
          <p:grpSpPr>
            <a:xfrm rot="5400000">
              <a:off x="-914400" y="3886200"/>
              <a:ext cx="4114800" cy="304800"/>
              <a:chOff x="457200" y="3429000"/>
              <a:chExt cx="8229600" cy="457200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6D273AC-3556-4C3C-8AEC-8170C47B2D87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3002ACD-7960-40DB-98DD-70A9FB5B27F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94B0F8A2-4C5A-4B8B-B53D-30401D142D09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5464BB4-01E5-4240-AD84-CCB96594EF52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01000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FEB1B91B-8954-46E6-BEA2-993DD8A9EF2E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28578308-0273-4711-896D-23F8845AD483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81" name="Elbow Connector 122">
              <a:extLst>
                <a:ext uri="{FF2B5EF4-FFF2-40B4-BE49-F238E27FC236}">
                  <a16:creationId xmlns:a16="http://schemas.microsoft.com/office/drawing/2014/main" id="{7109E9A9-3A43-48BB-BAA7-2DC0876DD381}"/>
                </a:ext>
              </a:extLst>
            </p:cNvPr>
            <p:cNvCxnSpPr/>
            <p:nvPr/>
          </p:nvCxnSpPr>
          <p:spPr>
            <a:xfrm>
              <a:off x="6477000" y="4080935"/>
              <a:ext cx="1905000" cy="1405465"/>
            </a:xfrm>
            <a:prstGeom prst="bentConnector3">
              <a:avLst>
                <a:gd name="adj1" fmla="val -222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Elbow Connector 100">
              <a:extLst>
                <a:ext uri="{FF2B5EF4-FFF2-40B4-BE49-F238E27FC236}">
                  <a16:creationId xmlns:a16="http://schemas.microsoft.com/office/drawing/2014/main" id="{75C73DDC-7681-4D86-AD35-D510BD72B343}"/>
                </a:ext>
              </a:extLst>
            </p:cNvPr>
            <p:cNvCxnSpPr>
              <a:stCxn id="111" idx="3"/>
              <a:endCxn id="44" idx="1"/>
            </p:cNvCxnSpPr>
            <p:nvPr/>
          </p:nvCxnSpPr>
          <p:spPr>
            <a:xfrm flipH="1" flipV="1">
              <a:off x="3058422" y="4448890"/>
              <a:ext cx="5587721" cy="732710"/>
            </a:xfrm>
            <a:prstGeom prst="bentConnector5">
              <a:avLst>
                <a:gd name="adj1" fmla="val -4091"/>
                <a:gd name="adj2" fmla="val -114398"/>
                <a:gd name="adj3" fmla="val 103030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Line 28">
              <a:extLst>
                <a:ext uri="{FF2B5EF4-FFF2-40B4-BE49-F238E27FC236}">
                  <a16:creationId xmlns:a16="http://schemas.microsoft.com/office/drawing/2014/main" id="{7ED00514-3547-4FF3-9DF3-554CD66F24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1600" y="1752600"/>
              <a:ext cx="914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6CE78BF-E25E-44C2-ADAB-8BFD241966C7}"/>
                </a:ext>
              </a:extLst>
            </p:cNvPr>
            <p:cNvSpPr/>
            <p:nvPr/>
          </p:nvSpPr>
          <p:spPr>
            <a:xfrm>
              <a:off x="3831139" y="1461138"/>
              <a:ext cx="1414455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Left Shift 2-bit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5" name="Group 119">
              <a:extLst>
                <a:ext uri="{FF2B5EF4-FFF2-40B4-BE49-F238E27FC236}">
                  <a16:creationId xmlns:a16="http://schemas.microsoft.com/office/drawing/2014/main" id="{0D8B0634-E0B0-4B22-918A-FC9EC1077595}"/>
                </a:ext>
              </a:extLst>
            </p:cNvPr>
            <p:cNvGrpSpPr/>
            <p:nvPr/>
          </p:nvGrpSpPr>
          <p:grpSpPr>
            <a:xfrm>
              <a:off x="1976437" y="609600"/>
              <a:ext cx="1604963" cy="762000"/>
              <a:chOff x="533400" y="1905000"/>
              <a:chExt cx="1604963" cy="762000"/>
            </a:xfrm>
          </p:grpSpPr>
          <p:sp>
            <p:nvSpPr>
              <p:cNvPr id="120" name="Rectangle 152">
                <a:extLst>
                  <a:ext uri="{FF2B5EF4-FFF2-40B4-BE49-F238E27FC236}">
                    <a16:creationId xmlns:a16="http://schemas.microsoft.com/office/drawing/2014/main" id="{BB47381E-ADFF-4BD4-8D2E-522ACA184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905000"/>
                <a:ext cx="457200" cy="762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US" sz="1400" b="1" dirty="0"/>
                  <a:t>PC</a:t>
                </a:r>
              </a:p>
            </p:txBody>
          </p:sp>
          <p:sp>
            <p:nvSpPr>
              <p:cNvPr id="121" name="Line 155">
                <a:extLst>
                  <a:ext uri="{FF2B5EF4-FFF2-40B4-BE49-F238E27FC236}">
                    <a16:creationId xmlns:a16="http://schemas.microsoft.com/office/drawing/2014/main" id="{39FF5453-7BAF-4A43-B63F-2E37C562C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1970088"/>
                <a:ext cx="569912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2" name="Line 156">
                <a:extLst>
                  <a:ext uri="{FF2B5EF4-FFF2-40B4-BE49-F238E27FC236}">
                    <a16:creationId xmlns:a16="http://schemas.microsoft.com/office/drawing/2014/main" id="{5B3C861E-6674-4FFB-967B-488FBD3B8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8363" y="21463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3" name="Line 157">
                <a:extLst>
                  <a:ext uri="{FF2B5EF4-FFF2-40B4-BE49-F238E27FC236}">
                    <a16:creationId xmlns:a16="http://schemas.microsoft.com/office/drawing/2014/main" id="{D4EF0A34-F8E6-4785-A705-CA4D64B9C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68450" y="2451100"/>
                <a:ext cx="569912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4" name="Line 158">
                <a:extLst>
                  <a:ext uri="{FF2B5EF4-FFF2-40B4-BE49-F238E27FC236}">
                    <a16:creationId xmlns:a16="http://schemas.microsoft.com/office/drawing/2014/main" id="{0C8E82A6-C3D7-4FC9-A7FF-03A6A1C8D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371725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5" name="Line 159">
                <a:extLst>
                  <a:ext uri="{FF2B5EF4-FFF2-40B4-BE49-F238E27FC236}">
                    <a16:creationId xmlns:a16="http://schemas.microsoft.com/office/drawing/2014/main" id="{B3B8D9A2-A0EC-4C11-A242-FECCCFE86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290763"/>
                <a:ext cx="74612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6" name="Line 160">
                <a:extLst>
                  <a:ext uri="{FF2B5EF4-FFF2-40B4-BE49-F238E27FC236}">
                    <a16:creationId xmlns:a16="http://schemas.microsoft.com/office/drawing/2014/main" id="{9B68C7B3-0D63-417C-A9EF-10CAFD9816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2195513"/>
                <a:ext cx="74612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7" name="Line 161">
                <a:extLst>
                  <a:ext uri="{FF2B5EF4-FFF2-40B4-BE49-F238E27FC236}">
                    <a16:creationId xmlns:a16="http://schemas.microsoft.com/office/drawing/2014/main" id="{339E8EA5-590E-48AA-8599-3D15CCD77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1970088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8" name="Text Box 162">
                <a:extLst>
                  <a:ext uri="{FF2B5EF4-FFF2-40B4-BE49-F238E27FC236}">
                    <a16:creationId xmlns:a16="http://schemas.microsoft.com/office/drawing/2014/main" id="{D57B2851-7AEC-4439-A633-25064AEC3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1150" y="21336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latin typeface="Verdana" pitchFamily="34" charset="0"/>
                  </a:rPr>
                  <a:t>Add</a:t>
                </a:r>
              </a:p>
            </p:txBody>
          </p:sp>
          <p:sp>
            <p:nvSpPr>
              <p:cNvPr id="129" name="Line 163">
                <a:extLst>
                  <a:ext uri="{FF2B5EF4-FFF2-40B4-BE49-F238E27FC236}">
                    <a16:creationId xmlns:a16="http://schemas.microsoft.com/office/drawing/2014/main" id="{BB1045BC-5B1A-4FF2-B8E7-A0BD472F6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4925" y="2459038"/>
                <a:ext cx="26511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30" name="Text Box 167">
                <a:extLst>
                  <a:ext uri="{FF2B5EF4-FFF2-40B4-BE49-F238E27FC236}">
                    <a16:creationId xmlns:a16="http://schemas.microsoft.com/office/drawing/2014/main" id="{CF66DE7A-DAB4-42F2-A662-6CA4719A4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3788" y="2313801"/>
                <a:ext cx="201612" cy="276999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131" name="Line 175">
                <a:extLst>
                  <a:ext uri="{FF2B5EF4-FFF2-40B4-BE49-F238E27FC236}">
                    <a16:creationId xmlns:a16="http://schemas.microsoft.com/office/drawing/2014/main" id="{F0432E5B-463A-4F02-98B0-05452DFBA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0598" y="2045898"/>
                <a:ext cx="576983" cy="1150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</p:grpSp>
        <p:cxnSp>
          <p:nvCxnSpPr>
            <p:cNvPr id="86" name="Straight Arrow Connector 136">
              <a:extLst>
                <a:ext uri="{FF2B5EF4-FFF2-40B4-BE49-F238E27FC236}">
                  <a16:creationId xmlns:a16="http://schemas.microsoft.com/office/drawing/2014/main" id="{8FDF6928-8EC6-4546-A8AA-D567DBEFAF49}"/>
                </a:ext>
              </a:extLst>
            </p:cNvPr>
            <p:cNvCxnSpPr/>
            <p:nvPr/>
          </p:nvCxnSpPr>
          <p:spPr>
            <a:xfrm>
              <a:off x="4572000" y="990600"/>
              <a:ext cx="1522413" cy="351365"/>
            </a:xfrm>
            <a:prstGeom prst="bentConnector3">
              <a:avLst>
                <a:gd name="adj1" fmla="val 504"/>
              </a:avLst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87" name="Line 28">
              <a:extLst>
                <a:ext uri="{FF2B5EF4-FFF2-40B4-BE49-F238E27FC236}">
                  <a16:creationId xmlns:a16="http://schemas.microsoft.com/office/drawing/2014/main" id="{3B5EFBE0-6E1B-416C-8D21-D8067A4F53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400" y="990600"/>
              <a:ext cx="3505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88" name="Line 28">
              <a:extLst>
                <a:ext uri="{FF2B5EF4-FFF2-40B4-BE49-F238E27FC236}">
                  <a16:creationId xmlns:a16="http://schemas.microsoft.com/office/drawing/2014/main" id="{7F17B83A-7E91-4F14-8ACF-0470B08AB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05600" y="15240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grpSp>
          <p:nvGrpSpPr>
            <p:cNvPr id="89" name="Group 108">
              <a:extLst>
                <a:ext uri="{FF2B5EF4-FFF2-40B4-BE49-F238E27FC236}">
                  <a16:creationId xmlns:a16="http://schemas.microsoft.com/office/drawing/2014/main" id="{3956BF6F-6539-47D5-9EAC-C97C22E8CBC1}"/>
                </a:ext>
              </a:extLst>
            </p:cNvPr>
            <p:cNvGrpSpPr/>
            <p:nvPr/>
          </p:nvGrpSpPr>
          <p:grpSpPr>
            <a:xfrm>
              <a:off x="6096000" y="1219200"/>
              <a:ext cx="587374" cy="673099"/>
              <a:chOff x="5945188" y="2195513"/>
              <a:chExt cx="587374" cy="673099"/>
            </a:xfrm>
          </p:grpSpPr>
          <p:sp>
            <p:nvSpPr>
              <p:cNvPr id="112" name="Line 176">
                <a:extLst>
                  <a:ext uri="{FF2B5EF4-FFF2-40B4-BE49-F238E27FC236}">
                    <a16:creationId xmlns:a16="http://schemas.microsoft.com/office/drawing/2014/main" id="{5BAEAA2B-11BA-40CF-A370-35437FBEB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195513"/>
                <a:ext cx="571500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3" name="Line 177">
                <a:extLst>
                  <a:ext uri="{FF2B5EF4-FFF2-40B4-BE49-F238E27FC236}">
                    <a16:creationId xmlns:a16="http://schemas.microsoft.com/office/drawing/2014/main" id="{42DB8C86-76A8-41C0-A00C-F6AC735C9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6688" y="2371725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4" name="Line 178">
                <a:extLst>
                  <a:ext uri="{FF2B5EF4-FFF2-40B4-BE49-F238E27FC236}">
                    <a16:creationId xmlns:a16="http://schemas.microsoft.com/office/drawing/2014/main" id="{6D90862B-B9C3-444B-98A1-FB5A24992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45188" y="2676525"/>
                <a:ext cx="571500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5" name="Line 179">
                <a:extLst>
                  <a:ext uri="{FF2B5EF4-FFF2-40B4-BE49-F238E27FC236}">
                    <a16:creationId xmlns:a16="http://schemas.microsoft.com/office/drawing/2014/main" id="{F200A1B4-D23A-465E-B7DA-513AA2FB3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97150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6" name="Line 180">
                <a:extLst>
                  <a:ext uri="{FF2B5EF4-FFF2-40B4-BE49-F238E27FC236}">
                    <a16:creationId xmlns:a16="http://schemas.microsoft.com/office/drawing/2014/main" id="{8762A6D0-1839-4BE4-BE05-2E30AB763B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16188"/>
                <a:ext cx="76200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7" name="Line 181">
                <a:extLst>
                  <a:ext uri="{FF2B5EF4-FFF2-40B4-BE49-F238E27FC236}">
                    <a16:creationId xmlns:a16="http://schemas.microsoft.com/office/drawing/2014/main" id="{B4D35242-3AEF-42F7-BB91-357455752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420938"/>
                <a:ext cx="76200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8" name="Line 182">
                <a:extLst>
                  <a:ext uri="{FF2B5EF4-FFF2-40B4-BE49-F238E27FC236}">
                    <a16:creationId xmlns:a16="http://schemas.microsoft.com/office/drawing/2014/main" id="{6E6288A9-C6B0-4A69-B6BD-CADF3A219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195513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9" name="Text Box 183">
                <a:extLst>
                  <a:ext uri="{FF2B5EF4-FFF2-40B4-BE49-F238E27FC236}">
                    <a16:creationId xmlns:a16="http://schemas.microsoft.com/office/drawing/2014/main" id="{9CCB2BF9-BDBB-4111-B4A7-323E61410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0750" y="23622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latin typeface="Verdana" pitchFamily="34" charset="0"/>
                  </a:rPr>
                  <a:t>Add</a:t>
                </a:r>
              </a:p>
            </p:txBody>
          </p:sp>
        </p:grpSp>
        <p:sp>
          <p:nvSpPr>
            <p:cNvPr id="90" name="Rounded Rectangle 102">
              <a:extLst>
                <a:ext uri="{FF2B5EF4-FFF2-40B4-BE49-F238E27FC236}">
                  <a16:creationId xmlns:a16="http://schemas.microsoft.com/office/drawing/2014/main" id="{4FE57BB6-7CE3-4A9D-B8F4-E30011C1E6A0}"/>
                </a:ext>
              </a:extLst>
            </p:cNvPr>
            <p:cNvSpPr/>
            <p:nvPr/>
          </p:nvSpPr>
          <p:spPr>
            <a:xfrm>
              <a:off x="7086600" y="838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Text Box 319">
              <a:extLst>
                <a:ext uri="{FF2B5EF4-FFF2-40B4-BE49-F238E27FC236}">
                  <a16:creationId xmlns:a16="http://schemas.microsoft.com/office/drawing/2014/main" id="{6E1E6FEA-4C82-46DF-AD88-AFB482FF8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1689" y="1981200"/>
              <a:ext cx="683199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PCSrc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92" name="Line 16">
              <a:extLst>
                <a:ext uri="{FF2B5EF4-FFF2-40B4-BE49-F238E27FC236}">
                  <a16:creationId xmlns:a16="http://schemas.microsoft.com/office/drawing/2014/main" id="{55E94B85-6D22-435A-AFEC-CA82A4CEE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8671" y="1752600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cxnSp>
          <p:nvCxnSpPr>
            <p:cNvPr id="93" name="Straight Arrow Connector 136">
              <a:extLst>
                <a:ext uri="{FF2B5EF4-FFF2-40B4-BE49-F238E27FC236}">
                  <a16:creationId xmlns:a16="http://schemas.microsoft.com/office/drawing/2014/main" id="{82ADBF68-A69B-45DE-948B-B2197FAAEA6D}"/>
                </a:ext>
              </a:extLst>
            </p:cNvPr>
            <p:cNvCxnSpPr>
              <a:stCxn id="90" idx="3"/>
              <a:endCxn id="120" idx="0"/>
            </p:cNvCxnSpPr>
            <p:nvPr/>
          </p:nvCxnSpPr>
          <p:spPr>
            <a:xfrm flipH="1" flipV="1">
              <a:off x="2205037" y="609600"/>
              <a:ext cx="5145706" cy="685800"/>
            </a:xfrm>
            <a:prstGeom prst="bentConnector4">
              <a:avLst>
                <a:gd name="adj1" fmla="val -4443"/>
                <a:gd name="adj2" fmla="val 13333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472D344-E34A-4AAC-B9FF-5C63AD10AF86}"/>
                </a:ext>
              </a:extLst>
            </p:cNvPr>
            <p:cNvCxnSpPr/>
            <p:nvPr/>
          </p:nvCxnSpPr>
          <p:spPr>
            <a:xfrm flipV="1">
              <a:off x="4572000" y="1981200"/>
              <a:ext cx="0" cy="2819400"/>
            </a:xfrm>
            <a:prstGeom prst="line">
              <a:avLst/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55">
              <a:extLst>
                <a:ext uri="{FF2B5EF4-FFF2-40B4-BE49-F238E27FC236}">
                  <a16:creationId xmlns:a16="http://schemas.microsoft.com/office/drawing/2014/main" id="{1C0E4219-B7D3-483D-BC49-D2FAB0E63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127" y="569983"/>
              <a:ext cx="1152881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96" name="Line 42">
              <a:extLst>
                <a:ext uri="{FF2B5EF4-FFF2-40B4-BE49-F238E27FC236}">
                  <a16:creationId xmlns:a16="http://schemas.microsoft.com/office/drawing/2014/main" id="{7B9DB152-8E81-4634-A53D-8622DC434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4601" y="3505199"/>
              <a:ext cx="22860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97" name="Text Box 49">
              <a:extLst>
                <a:ext uri="{FF2B5EF4-FFF2-40B4-BE49-F238E27FC236}">
                  <a16:creationId xmlns:a16="http://schemas.microsoft.com/office/drawing/2014/main" id="{A6C68BE8-9E82-443A-9255-19390B448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1512" y="3335337"/>
              <a:ext cx="801688" cy="246063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is0?</a:t>
              </a:r>
            </a:p>
          </p:txBody>
        </p:sp>
        <p:sp>
          <p:nvSpPr>
            <p:cNvPr id="98" name="Text Box 56">
              <a:extLst>
                <a:ext uri="{FF2B5EF4-FFF2-40B4-BE49-F238E27FC236}">
                  <a16:creationId xmlns:a16="http://schemas.microsoft.com/office/drawing/2014/main" id="{47341089-D752-4061-80C5-E33F8E0FD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245" y="1600200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cxnSp>
          <p:nvCxnSpPr>
            <p:cNvPr id="99" name="Straight Arrow Connector 136">
              <a:extLst>
                <a:ext uri="{FF2B5EF4-FFF2-40B4-BE49-F238E27FC236}">
                  <a16:creationId xmlns:a16="http://schemas.microsoft.com/office/drawing/2014/main" id="{1603E52D-F608-4B7F-8459-D33D9066886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35919" y="823118"/>
              <a:ext cx="960438" cy="838200"/>
            </a:xfrm>
            <a:prstGeom prst="bentConnector2">
              <a:avLst/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100" name="Text Box 56">
              <a:extLst>
                <a:ext uri="{FF2B5EF4-FFF2-40B4-BE49-F238E27FC236}">
                  <a16:creationId xmlns:a16="http://schemas.microsoft.com/office/drawing/2014/main" id="{BADC2C51-495F-4774-8E7B-BCB0B3CE5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148" y="1128632"/>
              <a:ext cx="9909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  <p:cxnSp>
          <p:nvCxnSpPr>
            <p:cNvPr id="101" name="Straight Arrow Connector 136">
              <a:extLst>
                <a:ext uri="{FF2B5EF4-FFF2-40B4-BE49-F238E27FC236}">
                  <a16:creationId xmlns:a16="http://schemas.microsoft.com/office/drawing/2014/main" id="{A2141B16-C644-4151-A49F-08A06854227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41699" y="1251743"/>
              <a:ext cx="12700" cy="2524839"/>
            </a:xfrm>
            <a:prstGeom prst="bentConnector3">
              <a:avLst>
                <a:gd name="adj1" fmla="val 25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02" name="Left Bracket 101">
              <a:extLst>
                <a:ext uri="{FF2B5EF4-FFF2-40B4-BE49-F238E27FC236}">
                  <a16:creationId xmlns:a16="http://schemas.microsoft.com/office/drawing/2014/main" id="{F658C2B5-7B6D-4562-8144-F8DFCB1DD3F6}"/>
                </a:ext>
              </a:extLst>
            </p:cNvPr>
            <p:cNvSpPr/>
            <p:nvPr/>
          </p:nvSpPr>
          <p:spPr>
            <a:xfrm>
              <a:off x="533400" y="1981200"/>
              <a:ext cx="76200" cy="4038600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3" name="Text Box 319">
              <a:extLst>
                <a:ext uri="{FF2B5EF4-FFF2-40B4-BE49-F238E27FC236}">
                  <a16:creationId xmlns:a16="http://schemas.microsoft.com/office/drawing/2014/main" id="{0F586651-9B60-43A9-9866-57270AF4B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969" y="4876800"/>
              <a:ext cx="805028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RegDst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04" name="Line 16">
              <a:extLst>
                <a:ext uri="{FF2B5EF4-FFF2-40B4-BE49-F238E27FC236}">
                  <a16:creationId xmlns:a16="http://schemas.microsoft.com/office/drawing/2014/main" id="{C46B9607-A3CF-40C0-A8FC-51F71F886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2200" y="4800600"/>
              <a:ext cx="0" cy="15240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05" name="Line 60">
              <a:extLst>
                <a:ext uri="{FF2B5EF4-FFF2-40B4-BE49-F238E27FC236}">
                  <a16:creationId xmlns:a16="http://schemas.microsoft.com/office/drawing/2014/main" id="{DAA80261-FB0C-4D35-9C80-277E10328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1400" y="5325534"/>
              <a:ext cx="0" cy="3048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6" name="Text Box 62">
              <a:extLst>
                <a:ext uri="{FF2B5EF4-FFF2-40B4-BE49-F238E27FC236}">
                  <a16:creationId xmlns:a16="http://schemas.microsoft.com/office/drawing/2014/main" id="{942439A3-E10E-4DE9-936F-91AD9E2CE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0" y="5562600"/>
              <a:ext cx="1029449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07" name="Text Box 319">
              <a:extLst>
                <a:ext uri="{FF2B5EF4-FFF2-40B4-BE49-F238E27FC236}">
                  <a16:creationId xmlns:a16="http://schemas.microsoft.com/office/drawing/2014/main" id="{4CAF7716-5999-40A5-B6D4-4E46B95D3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9175" y="3685401"/>
              <a:ext cx="803425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08" name="Line 16">
              <a:extLst>
                <a:ext uri="{FF2B5EF4-FFF2-40B4-BE49-F238E27FC236}">
                  <a16:creationId xmlns:a16="http://schemas.microsoft.com/office/drawing/2014/main" id="{0FD65F83-06FB-498D-A346-9D401A8E7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3886200"/>
              <a:ext cx="0" cy="192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09" name="Text Box 319">
              <a:extLst>
                <a:ext uri="{FF2B5EF4-FFF2-40B4-BE49-F238E27FC236}">
                  <a16:creationId xmlns:a16="http://schemas.microsoft.com/office/drawing/2014/main" id="{DC681D0E-EF66-4CD3-97D1-FD0AA5D0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3638" y="4276576"/>
              <a:ext cx="1136850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MemToReg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10" name="Line 16">
              <a:extLst>
                <a:ext uri="{FF2B5EF4-FFF2-40B4-BE49-F238E27FC236}">
                  <a16:creationId xmlns:a16="http://schemas.microsoft.com/office/drawing/2014/main" id="{AF34729E-D78C-4DAC-86E4-4682DCFFB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17148" y="4556182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1" name="Rounded Rectangle 125">
              <a:extLst>
                <a:ext uri="{FF2B5EF4-FFF2-40B4-BE49-F238E27FC236}">
                  <a16:creationId xmlns:a16="http://schemas.microsoft.com/office/drawing/2014/main" id="{3EBC4193-D2E0-4FAC-ACAD-214BCF37E84D}"/>
                </a:ext>
              </a:extLst>
            </p:cNvPr>
            <p:cNvSpPr/>
            <p:nvPr/>
          </p:nvSpPr>
          <p:spPr>
            <a:xfrm>
              <a:off x="8382000" y="47244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66040" y="437774"/>
            <a:ext cx="9011920" cy="6006194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334566" y="1572384"/>
            <a:ext cx="6172200" cy="4191000"/>
            <a:chOff x="2333896" y="1540679"/>
            <a:chExt cx="6172200" cy="4191000"/>
          </a:xfrm>
        </p:grpSpPr>
        <p:grpSp>
          <p:nvGrpSpPr>
            <p:cNvPr id="3" name="Group 2"/>
            <p:cNvGrpSpPr/>
            <p:nvPr/>
          </p:nvGrpSpPr>
          <p:grpSpPr>
            <a:xfrm>
              <a:off x="2333896" y="1540679"/>
              <a:ext cx="6172200" cy="4191000"/>
              <a:chOff x="2362200" y="1447800"/>
              <a:chExt cx="6172200" cy="4191000"/>
            </a:xfrm>
          </p:grpSpPr>
          <p:sp>
            <p:nvSpPr>
              <p:cNvPr id="144" name="Rounded Rectangle 143"/>
              <p:cNvSpPr/>
              <p:nvPr/>
            </p:nvSpPr>
            <p:spPr>
              <a:xfrm rot="5400000">
                <a:off x="2514600" y="1752600"/>
                <a:ext cx="1371600" cy="7620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C00000"/>
                    </a:solidFill>
                  </a:rPr>
                  <a:t>Control</a:t>
                </a:r>
              </a:p>
            </p:txBody>
          </p:sp>
          <p:cxnSp>
            <p:nvCxnSpPr>
              <p:cNvPr id="145" name="Elbow Connector 144"/>
              <p:cNvCxnSpPr/>
              <p:nvPr/>
            </p:nvCxnSpPr>
            <p:spPr>
              <a:xfrm>
                <a:off x="3579962" y="2415396"/>
                <a:ext cx="2439838" cy="480204"/>
              </a:xfrm>
              <a:prstGeom prst="bentConnector3">
                <a:avLst>
                  <a:gd name="adj1" fmla="val 99853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45"/>
              <p:cNvCxnSpPr/>
              <p:nvPr/>
            </p:nvCxnSpPr>
            <p:spPr>
              <a:xfrm>
                <a:off x="3581400" y="2286000"/>
                <a:ext cx="3733800" cy="1371600"/>
              </a:xfrm>
              <a:prstGeom prst="bentConnector3">
                <a:avLst>
                  <a:gd name="adj1" fmla="val 100366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46"/>
              <p:cNvCxnSpPr/>
              <p:nvPr/>
            </p:nvCxnSpPr>
            <p:spPr>
              <a:xfrm>
                <a:off x="3604404" y="2146540"/>
                <a:ext cx="4929996" cy="2425460"/>
              </a:xfrm>
              <a:prstGeom prst="bentConnector3">
                <a:avLst>
                  <a:gd name="adj1" fmla="val 99694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47"/>
              <p:cNvCxnSpPr/>
              <p:nvPr/>
            </p:nvCxnSpPr>
            <p:spPr>
              <a:xfrm>
                <a:off x="3581400" y="2514600"/>
                <a:ext cx="1524000" cy="1371600"/>
              </a:xfrm>
              <a:prstGeom prst="bentConnector3">
                <a:avLst>
                  <a:gd name="adj1" fmla="val 99811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79962" y="2001838"/>
                <a:ext cx="3638743" cy="1680"/>
              </a:xfrm>
              <a:prstGeom prst="line">
                <a:avLst/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Elbow Connector 149"/>
              <p:cNvCxnSpPr/>
              <p:nvPr/>
            </p:nvCxnSpPr>
            <p:spPr>
              <a:xfrm>
                <a:off x="3581400" y="2667000"/>
                <a:ext cx="3810000" cy="2971800"/>
              </a:xfrm>
              <a:prstGeom prst="bentConnector3">
                <a:avLst>
                  <a:gd name="adj1" fmla="val 21698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Elbow Connector 150"/>
              <p:cNvCxnSpPr/>
              <p:nvPr/>
            </p:nvCxnSpPr>
            <p:spPr>
              <a:xfrm rot="16200000" flipH="1">
                <a:off x="2362200" y="3429000"/>
                <a:ext cx="1905000" cy="685800"/>
              </a:xfrm>
              <a:prstGeom prst="bentConnector3">
                <a:avLst>
                  <a:gd name="adj1" fmla="val 100717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/>
              <p:cNvCxnSpPr/>
              <p:nvPr/>
            </p:nvCxnSpPr>
            <p:spPr>
              <a:xfrm rot="5400000">
                <a:off x="1333500" y="3543300"/>
                <a:ext cx="2438400" cy="381000"/>
              </a:xfrm>
              <a:prstGeom prst="bentConnector3">
                <a:avLst>
                  <a:gd name="adj1" fmla="val 99882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3" name="Straight Connector 152"/>
            <p:cNvCxnSpPr/>
            <p:nvPr/>
          </p:nvCxnSpPr>
          <p:spPr>
            <a:xfrm>
              <a:off x="2709610" y="2607479"/>
              <a:ext cx="76200" cy="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Rectangle 153"/>
          <p:cNvSpPr/>
          <p:nvPr/>
        </p:nvSpPr>
        <p:spPr>
          <a:xfrm>
            <a:off x="8610600" y="0"/>
            <a:ext cx="533400" cy="3429000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The Control Unit </a:t>
            </a:r>
            <a:r>
              <a:rPr lang="en-US" sz="2400" dirty="0">
                <a:solidFill>
                  <a:schemeClr val="tx1"/>
                </a:solidFill>
              </a:rPr>
              <a:t>(draft)</a:t>
            </a:r>
          </a:p>
        </p:txBody>
      </p:sp>
    </p:spTree>
    <p:extLst>
      <p:ext uri="{BB962C8B-B14F-4D97-AF65-F5344CB8AC3E}">
        <p14:creationId xmlns:p14="http://schemas.microsoft.com/office/powerpoint/2010/main" val="551928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 Let’s Implement the Control Unit!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Content Placeholder 5"/>
          <p:cNvSpPr>
            <a:spLocks noGrp="1"/>
          </p:cNvSpPr>
          <p:nvPr>
            <p:ph idx="1"/>
          </p:nvPr>
        </p:nvSpPr>
        <p:spPr>
          <a:xfrm>
            <a:off x="457200" y="1474515"/>
            <a:ext cx="8229600" cy="4656410"/>
          </a:xfrm>
        </p:spPr>
        <p:txBody>
          <a:bodyPr/>
          <a:lstStyle/>
          <a:p>
            <a:pPr marL="263525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Approach: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Take note of the instruction subset to be implemented:</a:t>
            </a:r>
          </a:p>
          <a:p>
            <a:pPr marL="992188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Opcode</a:t>
            </a:r>
            <a:r>
              <a:rPr lang="en-US" sz="2000" dirty="0"/>
              <a:t> and Function Code (if applicable)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Go through each signal:</a:t>
            </a:r>
          </a:p>
          <a:p>
            <a:pPr marL="992188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Observe how the signal is generated based on the instruction </a:t>
            </a:r>
            <a:r>
              <a:rPr lang="en-US" sz="2000" dirty="0" err="1"/>
              <a:t>opcode</a:t>
            </a:r>
            <a:r>
              <a:rPr lang="en-US" sz="2000" dirty="0"/>
              <a:t> and/or function code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Construct truth table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Design the control unit using logic gates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2708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 MIPS Instruction Subset (Review)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grpSp>
        <p:nvGrpSpPr>
          <p:cNvPr id="9" name="Group 8"/>
          <p:cNvGrpSpPr/>
          <p:nvPr/>
        </p:nvGrpSpPr>
        <p:grpSpPr>
          <a:xfrm>
            <a:off x="717673" y="1234159"/>
            <a:ext cx="8114145" cy="5008562"/>
            <a:chOff x="720848" y="1011238"/>
            <a:chExt cx="8114145" cy="5008562"/>
          </a:xfrm>
        </p:grpSpPr>
        <p:sp>
          <p:nvSpPr>
            <p:cNvPr id="10" name="Rectangle 59"/>
            <p:cNvSpPr>
              <a:spLocks noChangeArrowheads="1"/>
            </p:cNvSpPr>
            <p:nvPr/>
          </p:nvSpPr>
          <p:spPr bwMode="auto">
            <a:xfrm>
              <a:off x="1352550" y="1425575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60"/>
            <p:cNvSpPr>
              <a:spLocks noChangeArrowheads="1"/>
            </p:cNvSpPr>
            <p:nvPr/>
          </p:nvSpPr>
          <p:spPr bwMode="auto">
            <a:xfrm>
              <a:off x="2505075" y="1425575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13" name="Rectangle 61"/>
            <p:cNvSpPr>
              <a:spLocks noChangeArrowheads="1"/>
            </p:cNvSpPr>
            <p:nvPr/>
          </p:nvSpPr>
          <p:spPr bwMode="auto">
            <a:xfrm>
              <a:off x="3465513" y="1425575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rt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15" name="Rectangle 62"/>
            <p:cNvSpPr>
              <a:spLocks noChangeArrowheads="1"/>
            </p:cNvSpPr>
            <p:nvPr/>
          </p:nvSpPr>
          <p:spPr bwMode="auto">
            <a:xfrm>
              <a:off x="4425950" y="1425575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16" name="Rectangle 63"/>
            <p:cNvSpPr>
              <a:spLocks noChangeArrowheads="1"/>
            </p:cNvSpPr>
            <p:nvPr/>
          </p:nvSpPr>
          <p:spPr bwMode="auto">
            <a:xfrm>
              <a:off x="5386388" y="1425575"/>
              <a:ext cx="960438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0</a:t>
              </a:r>
            </a:p>
          </p:txBody>
        </p:sp>
        <p:sp>
          <p:nvSpPr>
            <p:cNvPr id="17" name="Rectangle 64"/>
            <p:cNvSpPr>
              <a:spLocks noChangeArrowheads="1"/>
            </p:cNvSpPr>
            <p:nvPr/>
          </p:nvSpPr>
          <p:spPr bwMode="auto">
            <a:xfrm>
              <a:off x="6346825" y="1425575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</a:p>
          </p:txBody>
        </p:sp>
        <p:sp>
          <p:nvSpPr>
            <p:cNvPr id="18" name="Rectangle 65"/>
            <p:cNvSpPr>
              <a:spLocks noChangeArrowheads="1"/>
            </p:cNvSpPr>
            <p:nvPr/>
          </p:nvSpPr>
          <p:spPr bwMode="auto">
            <a:xfrm>
              <a:off x="1362075" y="194151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Rectangle 70"/>
            <p:cNvSpPr>
              <a:spLocks noChangeArrowheads="1"/>
            </p:cNvSpPr>
            <p:nvPr/>
          </p:nvSpPr>
          <p:spPr bwMode="auto">
            <a:xfrm>
              <a:off x="6324600" y="194151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22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Rectangle 71"/>
            <p:cNvSpPr>
              <a:spLocks noChangeArrowheads="1"/>
            </p:cNvSpPr>
            <p:nvPr/>
          </p:nvSpPr>
          <p:spPr bwMode="auto">
            <a:xfrm>
              <a:off x="1352894" y="2438400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76"/>
            <p:cNvSpPr>
              <a:spLocks noChangeArrowheads="1"/>
            </p:cNvSpPr>
            <p:nvPr/>
          </p:nvSpPr>
          <p:spPr bwMode="auto">
            <a:xfrm>
              <a:off x="6327240" y="2438400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24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Rectangle 77"/>
            <p:cNvSpPr>
              <a:spLocks noChangeArrowheads="1"/>
            </p:cNvSpPr>
            <p:nvPr/>
          </p:nvSpPr>
          <p:spPr bwMode="auto">
            <a:xfrm>
              <a:off x="1362075" y="293211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Rectangle 82"/>
            <p:cNvSpPr>
              <a:spLocks noChangeArrowheads="1"/>
            </p:cNvSpPr>
            <p:nvPr/>
          </p:nvSpPr>
          <p:spPr bwMode="auto">
            <a:xfrm>
              <a:off x="6324600" y="293211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25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83"/>
            <p:cNvSpPr>
              <a:spLocks noChangeArrowheads="1"/>
            </p:cNvSpPr>
            <p:nvPr/>
          </p:nvSpPr>
          <p:spPr bwMode="auto">
            <a:xfrm>
              <a:off x="1362075" y="346551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88"/>
            <p:cNvSpPr>
              <a:spLocks noChangeArrowheads="1"/>
            </p:cNvSpPr>
            <p:nvPr/>
          </p:nvSpPr>
          <p:spPr bwMode="auto">
            <a:xfrm>
              <a:off x="6359104" y="3465513"/>
              <a:ext cx="1118021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2A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Text Box 143"/>
            <p:cNvSpPr txBox="1">
              <a:spLocks noChangeArrowheads="1"/>
            </p:cNvSpPr>
            <p:nvPr/>
          </p:nvSpPr>
          <p:spPr bwMode="auto">
            <a:xfrm>
              <a:off x="720848" y="1454150"/>
              <a:ext cx="598242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660066"/>
                  </a:solidFill>
                  <a:latin typeface="Courier New" pitchFamily="49" charset="0"/>
                </a:rPr>
                <a:t>add</a:t>
              </a:r>
            </a:p>
          </p:txBody>
        </p:sp>
        <p:sp>
          <p:nvSpPr>
            <p:cNvPr id="28" name="Text Box 144"/>
            <p:cNvSpPr txBox="1">
              <a:spLocks noChangeArrowheads="1"/>
            </p:cNvSpPr>
            <p:nvPr/>
          </p:nvSpPr>
          <p:spPr bwMode="auto">
            <a:xfrm>
              <a:off x="720848" y="1931988"/>
              <a:ext cx="598242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660066"/>
                  </a:solidFill>
                  <a:latin typeface="Courier New" pitchFamily="49" charset="0"/>
                </a:rPr>
                <a:t>sub</a:t>
              </a:r>
            </a:p>
          </p:txBody>
        </p:sp>
        <p:sp>
          <p:nvSpPr>
            <p:cNvPr id="29" name="Text Box 145"/>
            <p:cNvSpPr txBox="1">
              <a:spLocks noChangeArrowheads="1"/>
            </p:cNvSpPr>
            <p:nvPr/>
          </p:nvSpPr>
          <p:spPr bwMode="auto">
            <a:xfrm>
              <a:off x="720848" y="2452688"/>
              <a:ext cx="598242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660066"/>
                  </a:solidFill>
                  <a:latin typeface="Courier New" pitchFamily="49" charset="0"/>
                </a:rPr>
                <a:t>and</a:t>
              </a:r>
            </a:p>
          </p:txBody>
        </p:sp>
        <p:sp>
          <p:nvSpPr>
            <p:cNvPr id="30" name="Text Box 146"/>
            <p:cNvSpPr txBox="1">
              <a:spLocks noChangeArrowheads="1"/>
            </p:cNvSpPr>
            <p:nvPr/>
          </p:nvSpPr>
          <p:spPr bwMode="auto">
            <a:xfrm>
              <a:off x="747708" y="2951163"/>
              <a:ext cx="460383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660066"/>
                  </a:solidFill>
                  <a:latin typeface="Courier New" pitchFamily="49" charset="0"/>
                </a:rPr>
                <a:t>or</a:t>
              </a:r>
            </a:p>
          </p:txBody>
        </p:sp>
        <p:sp>
          <p:nvSpPr>
            <p:cNvPr id="31" name="Text Box 147"/>
            <p:cNvSpPr txBox="1">
              <a:spLocks noChangeArrowheads="1"/>
            </p:cNvSpPr>
            <p:nvPr/>
          </p:nvSpPr>
          <p:spPr bwMode="auto">
            <a:xfrm>
              <a:off x="720848" y="3494088"/>
              <a:ext cx="598242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660066"/>
                  </a:solidFill>
                  <a:latin typeface="Courier New" pitchFamily="49" charset="0"/>
                </a:rPr>
                <a:t>slt</a:t>
              </a:r>
            </a:p>
          </p:txBody>
        </p:sp>
        <p:grpSp>
          <p:nvGrpSpPr>
            <p:cNvPr id="32" name="Group 171"/>
            <p:cNvGrpSpPr>
              <a:grpSpLocks/>
            </p:cNvGrpSpPr>
            <p:nvPr/>
          </p:nvGrpSpPr>
          <p:grpSpPr bwMode="auto">
            <a:xfrm>
              <a:off x="1371600" y="1011238"/>
              <a:ext cx="6118225" cy="336550"/>
              <a:chOff x="1000" y="637"/>
              <a:chExt cx="3718" cy="212"/>
            </a:xfrm>
          </p:grpSpPr>
          <p:sp>
            <p:nvSpPr>
              <p:cNvPr id="80" name="Text Box 151"/>
              <p:cNvSpPr txBox="1">
                <a:spLocks noChangeArrowheads="1"/>
              </p:cNvSpPr>
              <p:nvPr/>
            </p:nvSpPr>
            <p:spPr bwMode="auto">
              <a:xfrm>
                <a:off x="1000" y="637"/>
                <a:ext cx="578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600" b="1" dirty="0" err="1">
                    <a:latin typeface="Courier New" pitchFamily="49" charset="0"/>
                  </a:rPr>
                  <a:t>opcode</a:t>
                </a:r>
                <a:endParaRPr lang="en-US" sz="1600" b="1" dirty="0">
                  <a:latin typeface="Courier New" pitchFamily="49" charset="0"/>
                </a:endParaRPr>
              </a:p>
            </p:txBody>
          </p:sp>
          <p:sp>
            <p:nvSpPr>
              <p:cNvPr id="81" name="Text Box 152"/>
              <p:cNvSpPr txBox="1">
                <a:spLocks noChangeArrowheads="1"/>
              </p:cNvSpPr>
              <p:nvPr/>
            </p:nvSpPr>
            <p:spPr bwMode="auto">
              <a:xfrm>
                <a:off x="3497" y="637"/>
                <a:ext cx="501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</a:rPr>
                  <a:t>shamt</a:t>
                </a:r>
              </a:p>
            </p:txBody>
          </p:sp>
          <p:sp>
            <p:nvSpPr>
              <p:cNvPr id="82" name="Text Box 153"/>
              <p:cNvSpPr txBox="1">
                <a:spLocks noChangeArrowheads="1"/>
              </p:cNvSpPr>
              <p:nvPr/>
            </p:nvSpPr>
            <p:spPr bwMode="auto">
              <a:xfrm>
                <a:off x="4217" y="637"/>
                <a:ext cx="501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</a:rPr>
                  <a:t>funct</a:t>
                </a:r>
              </a:p>
            </p:txBody>
          </p:sp>
        </p:grpSp>
        <p:sp>
          <p:nvSpPr>
            <p:cNvPr id="33" name="AutoShape 154"/>
            <p:cNvSpPr>
              <a:spLocks/>
            </p:cNvSpPr>
            <p:nvPr/>
          </p:nvSpPr>
          <p:spPr bwMode="auto">
            <a:xfrm>
              <a:off x="7499350" y="1371600"/>
              <a:ext cx="349250" cy="2514600"/>
            </a:xfrm>
            <a:prstGeom prst="rightBrace">
              <a:avLst>
                <a:gd name="adj1" fmla="val 600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Text Box 155"/>
            <p:cNvSpPr txBox="1">
              <a:spLocks noChangeArrowheads="1"/>
            </p:cNvSpPr>
            <p:nvPr/>
          </p:nvSpPr>
          <p:spPr bwMode="auto">
            <a:xfrm>
              <a:off x="7932182" y="2438400"/>
              <a:ext cx="902811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n-lt"/>
                </a:rPr>
                <a:t>R-type</a:t>
              </a:r>
            </a:p>
          </p:txBody>
        </p:sp>
        <p:grpSp>
          <p:nvGrpSpPr>
            <p:cNvPr id="35" name="Group 172"/>
            <p:cNvGrpSpPr>
              <a:grpSpLocks/>
            </p:cNvGrpSpPr>
            <p:nvPr/>
          </p:nvGrpSpPr>
          <p:grpSpPr bwMode="auto">
            <a:xfrm>
              <a:off x="1257300" y="1211263"/>
              <a:ext cx="5365750" cy="274637"/>
              <a:chOff x="792" y="763"/>
              <a:chExt cx="3380" cy="173"/>
            </a:xfrm>
          </p:grpSpPr>
          <p:sp>
            <p:nvSpPr>
              <p:cNvPr id="74" name="Text Box 158"/>
              <p:cNvSpPr txBox="1">
                <a:spLocks noChangeArrowheads="1"/>
              </p:cNvSpPr>
              <p:nvPr/>
            </p:nvSpPr>
            <p:spPr bwMode="auto">
              <a:xfrm>
                <a:off x="792" y="763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31</a:t>
                </a:r>
              </a:p>
            </p:txBody>
          </p:sp>
          <p:sp>
            <p:nvSpPr>
              <p:cNvPr id="75" name="Text Box 159"/>
              <p:cNvSpPr txBox="1">
                <a:spLocks noChangeArrowheads="1"/>
              </p:cNvSpPr>
              <p:nvPr/>
            </p:nvSpPr>
            <p:spPr bwMode="auto">
              <a:xfrm>
                <a:off x="1578" y="763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25</a:t>
                </a:r>
              </a:p>
            </p:txBody>
          </p:sp>
          <p:sp>
            <p:nvSpPr>
              <p:cNvPr id="76" name="Text Box 160"/>
              <p:cNvSpPr txBox="1">
                <a:spLocks noChangeArrowheads="1"/>
              </p:cNvSpPr>
              <p:nvPr/>
            </p:nvSpPr>
            <p:spPr bwMode="auto">
              <a:xfrm>
                <a:off x="2183" y="763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20</a:t>
                </a:r>
              </a:p>
            </p:txBody>
          </p:sp>
          <p:sp>
            <p:nvSpPr>
              <p:cNvPr id="77" name="Text Box 161"/>
              <p:cNvSpPr txBox="1">
                <a:spLocks noChangeArrowheads="1"/>
              </p:cNvSpPr>
              <p:nvPr/>
            </p:nvSpPr>
            <p:spPr bwMode="auto">
              <a:xfrm>
                <a:off x="2788" y="763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15</a:t>
                </a:r>
              </a:p>
            </p:txBody>
          </p:sp>
          <p:sp>
            <p:nvSpPr>
              <p:cNvPr id="78" name="Text Box 162"/>
              <p:cNvSpPr txBox="1">
                <a:spLocks noChangeArrowheads="1"/>
              </p:cNvSpPr>
              <p:nvPr/>
            </p:nvSpPr>
            <p:spPr bwMode="auto">
              <a:xfrm>
                <a:off x="3342" y="763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10</a:t>
                </a:r>
              </a:p>
            </p:txBody>
          </p:sp>
          <p:sp>
            <p:nvSpPr>
              <p:cNvPr id="79" name="Text Box 163"/>
              <p:cNvSpPr txBox="1">
                <a:spLocks noChangeArrowheads="1"/>
              </p:cNvSpPr>
              <p:nvPr/>
            </p:nvSpPr>
            <p:spPr bwMode="auto">
              <a:xfrm>
                <a:off x="3998" y="763"/>
                <a:ext cx="174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5</a:t>
                </a:r>
              </a:p>
            </p:txBody>
          </p:sp>
        </p:grpSp>
        <p:sp>
          <p:nvSpPr>
            <p:cNvPr id="36" name="Rectangle 89"/>
            <p:cNvSpPr>
              <a:spLocks noChangeArrowheads="1"/>
            </p:cNvSpPr>
            <p:nvPr/>
          </p:nvSpPr>
          <p:spPr bwMode="auto">
            <a:xfrm>
              <a:off x="1352550" y="4380052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23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92"/>
            <p:cNvSpPr>
              <a:spLocks noChangeArrowheads="1"/>
            </p:cNvSpPr>
            <p:nvPr/>
          </p:nvSpPr>
          <p:spPr bwMode="auto">
            <a:xfrm>
              <a:off x="4415890" y="4380052"/>
              <a:ext cx="3073400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offset</a:t>
              </a:r>
            </a:p>
          </p:txBody>
        </p:sp>
        <p:sp>
          <p:nvSpPr>
            <p:cNvPr id="38" name="Rectangle 93"/>
            <p:cNvSpPr>
              <a:spLocks noChangeArrowheads="1"/>
            </p:cNvSpPr>
            <p:nvPr/>
          </p:nvSpPr>
          <p:spPr bwMode="auto">
            <a:xfrm>
              <a:off x="1352550" y="487018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2B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9" name="Rectangle 97"/>
            <p:cNvSpPr>
              <a:spLocks noChangeArrowheads="1"/>
            </p:cNvSpPr>
            <p:nvPr/>
          </p:nvSpPr>
          <p:spPr bwMode="auto">
            <a:xfrm>
              <a:off x="1352550" y="5575299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Text Box 148"/>
            <p:cNvSpPr txBox="1">
              <a:spLocks noChangeArrowheads="1"/>
            </p:cNvSpPr>
            <p:nvPr/>
          </p:nvSpPr>
          <p:spPr bwMode="auto">
            <a:xfrm>
              <a:off x="747708" y="4384675"/>
              <a:ext cx="460383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660066"/>
                  </a:solidFill>
                  <a:latin typeface="Courier New" pitchFamily="49" charset="0"/>
                </a:rPr>
                <a:t>lw</a:t>
              </a:r>
            </a:p>
          </p:txBody>
        </p:sp>
        <p:sp>
          <p:nvSpPr>
            <p:cNvPr id="41" name="Text Box 149"/>
            <p:cNvSpPr txBox="1">
              <a:spLocks noChangeArrowheads="1"/>
            </p:cNvSpPr>
            <p:nvPr/>
          </p:nvSpPr>
          <p:spPr bwMode="auto">
            <a:xfrm>
              <a:off x="730246" y="4891088"/>
              <a:ext cx="460383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660066"/>
                  </a:solidFill>
                  <a:latin typeface="Courier New" pitchFamily="49" charset="0"/>
                </a:rPr>
                <a:t>sw</a:t>
              </a:r>
            </a:p>
          </p:txBody>
        </p:sp>
        <p:sp>
          <p:nvSpPr>
            <p:cNvPr id="42" name="Text Box 150"/>
            <p:cNvSpPr txBox="1">
              <a:spLocks noChangeArrowheads="1"/>
            </p:cNvSpPr>
            <p:nvPr/>
          </p:nvSpPr>
          <p:spPr bwMode="auto">
            <a:xfrm>
              <a:off x="720848" y="5575300"/>
              <a:ext cx="598242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660066"/>
                  </a:solidFill>
                  <a:latin typeface="Courier New" pitchFamily="49" charset="0"/>
                </a:rPr>
                <a:t>beq</a:t>
              </a:r>
            </a:p>
          </p:txBody>
        </p:sp>
        <p:sp>
          <p:nvSpPr>
            <p:cNvPr id="43" name="AutoShape 156"/>
            <p:cNvSpPr>
              <a:spLocks/>
            </p:cNvSpPr>
            <p:nvPr/>
          </p:nvSpPr>
          <p:spPr bwMode="auto">
            <a:xfrm>
              <a:off x="7499350" y="4267200"/>
              <a:ext cx="349250" cy="1752600"/>
            </a:xfrm>
            <a:prstGeom prst="rightBrace">
              <a:avLst>
                <a:gd name="adj1" fmla="val 4181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Text Box 157"/>
            <p:cNvSpPr txBox="1">
              <a:spLocks noChangeArrowheads="1"/>
            </p:cNvSpPr>
            <p:nvPr/>
          </p:nvSpPr>
          <p:spPr bwMode="auto">
            <a:xfrm>
              <a:off x="7983478" y="4953000"/>
              <a:ext cx="800220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n-lt"/>
                </a:rPr>
                <a:t>I-type</a:t>
              </a:r>
            </a:p>
          </p:txBody>
        </p:sp>
        <p:grpSp>
          <p:nvGrpSpPr>
            <p:cNvPr id="45" name="Group 173"/>
            <p:cNvGrpSpPr>
              <a:grpSpLocks/>
            </p:cNvGrpSpPr>
            <p:nvPr/>
          </p:nvGrpSpPr>
          <p:grpSpPr bwMode="auto">
            <a:xfrm>
              <a:off x="1319213" y="4157663"/>
              <a:ext cx="3475038" cy="274637"/>
              <a:chOff x="831" y="2619"/>
              <a:chExt cx="2189" cy="173"/>
            </a:xfrm>
          </p:grpSpPr>
          <p:sp>
            <p:nvSpPr>
              <p:cNvPr id="70" name="Text Box 164"/>
              <p:cNvSpPr txBox="1">
                <a:spLocks noChangeArrowheads="1"/>
              </p:cNvSpPr>
              <p:nvPr/>
            </p:nvSpPr>
            <p:spPr bwMode="auto">
              <a:xfrm>
                <a:off x="831" y="2619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31</a:t>
                </a:r>
              </a:p>
            </p:txBody>
          </p:sp>
          <p:sp>
            <p:nvSpPr>
              <p:cNvPr id="71" name="Text Box 165"/>
              <p:cNvSpPr txBox="1">
                <a:spLocks noChangeArrowheads="1"/>
              </p:cNvSpPr>
              <p:nvPr/>
            </p:nvSpPr>
            <p:spPr bwMode="auto">
              <a:xfrm>
                <a:off x="1549" y="2619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25</a:t>
                </a:r>
              </a:p>
            </p:txBody>
          </p:sp>
          <p:sp>
            <p:nvSpPr>
              <p:cNvPr id="72" name="Text Box 166"/>
              <p:cNvSpPr txBox="1">
                <a:spLocks noChangeArrowheads="1"/>
              </p:cNvSpPr>
              <p:nvPr/>
            </p:nvSpPr>
            <p:spPr bwMode="auto">
              <a:xfrm>
                <a:off x="2183" y="2619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20</a:t>
                </a:r>
              </a:p>
            </p:txBody>
          </p:sp>
          <p:sp>
            <p:nvSpPr>
              <p:cNvPr id="73" name="Text Box 167"/>
              <p:cNvSpPr txBox="1">
                <a:spLocks noChangeArrowheads="1"/>
              </p:cNvSpPr>
              <p:nvPr/>
            </p:nvSpPr>
            <p:spPr bwMode="auto">
              <a:xfrm>
                <a:off x="2788" y="2619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15</a:t>
                </a:r>
              </a:p>
            </p:txBody>
          </p:sp>
        </p:grpSp>
        <p:sp>
          <p:nvSpPr>
            <p:cNvPr id="46" name="Rectangle 60"/>
            <p:cNvSpPr>
              <a:spLocks noChangeArrowheads="1"/>
            </p:cNvSpPr>
            <p:nvPr/>
          </p:nvSpPr>
          <p:spPr bwMode="auto">
            <a:xfrm>
              <a:off x="2514600" y="19415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47" name="Rectangle 61"/>
            <p:cNvSpPr>
              <a:spLocks noChangeArrowheads="1"/>
            </p:cNvSpPr>
            <p:nvPr/>
          </p:nvSpPr>
          <p:spPr bwMode="auto">
            <a:xfrm>
              <a:off x="3475038" y="19415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rt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48" name="Rectangle 62"/>
            <p:cNvSpPr>
              <a:spLocks noChangeArrowheads="1"/>
            </p:cNvSpPr>
            <p:nvPr/>
          </p:nvSpPr>
          <p:spPr bwMode="auto">
            <a:xfrm>
              <a:off x="4435475" y="1941513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49" name="Rectangle 63"/>
            <p:cNvSpPr>
              <a:spLocks noChangeArrowheads="1"/>
            </p:cNvSpPr>
            <p:nvPr/>
          </p:nvSpPr>
          <p:spPr bwMode="auto">
            <a:xfrm>
              <a:off x="5395913" y="1941513"/>
              <a:ext cx="960438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0</a:t>
              </a:r>
            </a:p>
          </p:txBody>
        </p:sp>
        <p:sp>
          <p:nvSpPr>
            <p:cNvPr id="50" name="Rectangle 60"/>
            <p:cNvSpPr>
              <a:spLocks noChangeArrowheads="1"/>
            </p:cNvSpPr>
            <p:nvPr/>
          </p:nvSpPr>
          <p:spPr bwMode="auto">
            <a:xfrm>
              <a:off x="2505075" y="2438400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51" name="Rectangle 61"/>
            <p:cNvSpPr>
              <a:spLocks noChangeArrowheads="1"/>
            </p:cNvSpPr>
            <p:nvPr/>
          </p:nvSpPr>
          <p:spPr bwMode="auto">
            <a:xfrm>
              <a:off x="3462070" y="2438400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rt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52" name="Rectangle 62"/>
            <p:cNvSpPr>
              <a:spLocks noChangeArrowheads="1"/>
            </p:cNvSpPr>
            <p:nvPr/>
          </p:nvSpPr>
          <p:spPr bwMode="auto">
            <a:xfrm>
              <a:off x="4415890" y="2438400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53" name="Rectangle 63"/>
            <p:cNvSpPr>
              <a:spLocks noChangeArrowheads="1"/>
            </p:cNvSpPr>
            <p:nvPr/>
          </p:nvSpPr>
          <p:spPr bwMode="auto">
            <a:xfrm>
              <a:off x="5376328" y="2438400"/>
              <a:ext cx="960438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0</a:t>
              </a:r>
            </a:p>
          </p:txBody>
        </p:sp>
        <p:sp>
          <p:nvSpPr>
            <p:cNvPr id="54" name="Rectangle 60"/>
            <p:cNvSpPr>
              <a:spLocks noChangeArrowheads="1"/>
            </p:cNvSpPr>
            <p:nvPr/>
          </p:nvSpPr>
          <p:spPr bwMode="auto">
            <a:xfrm>
              <a:off x="2514600" y="29321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55" name="Rectangle 61"/>
            <p:cNvSpPr>
              <a:spLocks noChangeArrowheads="1"/>
            </p:cNvSpPr>
            <p:nvPr/>
          </p:nvSpPr>
          <p:spPr bwMode="auto">
            <a:xfrm>
              <a:off x="3475038" y="29321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rt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56" name="Rectangle 62"/>
            <p:cNvSpPr>
              <a:spLocks noChangeArrowheads="1"/>
            </p:cNvSpPr>
            <p:nvPr/>
          </p:nvSpPr>
          <p:spPr bwMode="auto">
            <a:xfrm>
              <a:off x="4435475" y="2932113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5395913" y="2932113"/>
              <a:ext cx="960438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0</a:t>
              </a:r>
            </a:p>
          </p:txBody>
        </p:sp>
        <p:sp>
          <p:nvSpPr>
            <p:cNvPr id="58" name="Rectangle 60"/>
            <p:cNvSpPr>
              <a:spLocks noChangeArrowheads="1"/>
            </p:cNvSpPr>
            <p:nvPr/>
          </p:nvSpPr>
          <p:spPr bwMode="auto">
            <a:xfrm>
              <a:off x="2514600" y="34655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59" name="Rectangle 61"/>
            <p:cNvSpPr>
              <a:spLocks noChangeArrowheads="1"/>
            </p:cNvSpPr>
            <p:nvPr/>
          </p:nvSpPr>
          <p:spPr bwMode="auto">
            <a:xfrm>
              <a:off x="3475038" y="34655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rt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60" name="Rectangle 62"/>
            <p:cNvSpPr>
              <a:spLocks noChangeArrowheads="1"/>
            </p:cNvSpPr>
            <p:nvPr/>
          </p:nvSpPr>
          <p:spPr bwMode="auto">
            <a:xfrm>
              <a:off x="4435475" y="3465513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61" name="Rectangle 63"/>
            <p:cNvSpPr>
              <a:spLocks noChangeArrowheads="1"/>
            </p:cNvSpPr>
            <p:nvPr/>
          </p:nvSpPr>
          <p:spPr bwMode="auto">
            <a:xfrm>
              <a:off x="5395913" y="3465513"/>
              <a:ext cx="960438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0</a:t>
              </a:r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2497348" y="4380052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3455452" y="4380052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64" name="Rectangle 92"/>
            <p:cNvSpPr>
              <a:spLocks noChangeArrowheads="1"/>
            </p:cNvSpPr>
            <p:nvPr/>
          </p:nvSpPr>
          <p:spPr bwMode="auto">
            <a:xfrm>
              <a:off x="4415890" y="4870183"/>
              <a:ext cx="3073400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offset</a:t>
              </a:r>
            </a:p>
          </p:txBody>
        </p:sp>
        <p:sp>
          <p:nvSpPr>
            <p:cNvPr id="65" name="Rectangle 60"/>
            <p:cNvSpPr>
              <a:spLocks noChangeArrowheads="1"/>
            </p:cNvSpPr>
            <p:nvPr/>
          </p:nvSpPr>
          <p:spPr bwMode="auto">
            <a:xfrm>
              <a:off x="2497348" y="487018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66" name="Rectangle 62"/>
            <p:cNvSpPr>
              <a:spLocks noChangeArrowheads="1"/>
            </p:cNvSpPr>
            <p:nvPr/>
          </p:nvSpPr>
          <p:spPr bwMode="auto">
            <a:xfrm>
              <a:off x="3455452" y="4870183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67" name="Rectangle 92"/>
            <p:cNvSpPr>
              <a:spLocks noChangeArrowheads="1"/>
            </p:cNvSpPr>
            <p:nvPr/>
          </p:nvSpPr>
          <p:spPr bwMode="auto">
            <a:xfrm>
              <a:off x="4424767" y="5575299"/>
              <a:ext cx="3073400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offset</a:t>
              </a:r>
            </a:p>
          </p:txBody>
        </p:sp>
        <p:sp>
          <p:nvSpPr>
            <p:cNvPr id="68" name="Rectangle 60"/>
            <p:cNvSpPr>
              <a:spLocks noChangeArrowheads="1"/>
            </p:cNvSpPr>
            <p:nvPr/>
          </p:nvSpPr>
          <p:spPr bwMode="auto">
            <a:xfrm>
              <a:off x="2505974" y="5575299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69" name="Rectangle 62"/>
            <p:cNvSpPr>
              <a:spLocks noChangeArrowheads="1"/>
            </p:cNvSpPr>
            <p:nvPr/>
          </p:nvSpPr>
          <p:spPr bwMode="auto">
            <a:xfrm>
              <a:off x="3462070" y="5575299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783700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RegDst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181257"/>
            <a:ext cx="7010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False (0)</a:t>
            </a:r>
            <a:r>
              <a:rPr lang="en-US" dirty="0"/>
              <a:t>:	Write register =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16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True (1)</a:t>
            </a:r>
            <a:r>
              <a:rPr lang="en-US" dirty="0"/>
              <a:t>:	Write register =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15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9800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9"/>
          <p:cNvGrpSpPr/>
          <p:nvPr/>
        </p:nvGrpSpPr>
        <p:grpSpPr>
          <a:xfrm>
            <a:off x="7467600" y="1066800"/>
            <a:ext cx="1219200" cy="1329904"/>
            <a:chOff x="7467600" y="1066800"/>
            <a:chExt cx="1219200" cy="1329904"/>
          </a:xfrm>
        </p:grpSpPr>
        <p:sp>
          <p:nvSpPr>
            <p:cNvPr id="12" name="Rounded Rectangle 11"/>
            <p:cNvSpPr/>
            <p:nvPr/>
          </p:nvSpPr>
          <p:spPr>
            <a:xfrm>
              <a:off x="7924800" y="1066800"/>
              <a:ext cx="304800" cy="914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8077200" y="1981200"/>
              <a:ext cx="0" cy="1524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7467600" y="1371600"/>
              <a:ext cx="457200" cy="0"/>
            </a:xfrm>
            <a:prstGeom prst="line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7620000" y="1066800"/>
              <a:ext cx="3048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7467600" y="1752600"/>
              <a:ext cx="457200" cy="0"/>
            </a:xfrm>
            <a:prstGeom prst="line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7620000" y="1447800"/>
              <a:ext cx="3048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586930" y="2015704"/>
              <a:ext cx="990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Signal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8229600" y="1524000"/>
              <a:ext cx="457200" cy="0"/>
            </a:xfrm>
            <a:prstGeom prst="line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/>
          <p:cNvSpPr/>
          <p:nvPr/>
        </p:nvSpPr>
        <p:spPr>
          <a:xfrm>
            <a:off x="2428068" y="5470902"/>
            <a:ext cx="702590" cy="3099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258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19775</TotalTime>
  <Words>2936</Words>
  <Application>Microsoft Office PowerPoint</Application>
  <PresentationFormat>On-screen Show (4:3)</PresentationFormat>
  <Paragraphs>1241</Paragraphs>
  <Slides>40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Courier New</vt:lpstr>
      <vt:lpstr>Symbol</vt:lpstr>
      <vt:lpstr>Times New Roman</vt:lpstr>
      <vt:lpstr>Verdana</vt:lpstr>
      <vt:lpstr>Wingdings</vt:lpstr>
      <vt:lpstr>Wingdings 2</vt:lpstr>
      <vt:lpstr>Clarity</vt:lpstr>
      <vt:lpstr>http://www.comp.nus.edu.sg/~cs2100/</vt:lpstr>
      <vt:lpstr>Lecture #12: Processor: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Tuck Choy</cp:lastModifiedBy>
  <cp:revision>2146</cp:revision>
  <cp:lastPrinted>2018-02-19T02:38:18Z</cp:lastPrinted>
  <dcterms:created xsi:type="dcterms:W3CDTF">1998-09-05T15:03:32Z</dcterms:created>
  <dcterms:modified xsi:type="dcterms:W3CDTF">2018-02-20T09:50:42Z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