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8" r:id="rId3"/>
    <p:sldId id="672" r:id="rId4"/>
    <p:sldId id="600" r:id="rId5"/>
    <p:sldId id="638" r:id="rId6"/>
    <p:sldId id="639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10" r:id="rId16"/>
    <p:sldId id="613" r:id="rId17"/>
    <p:sldId id="643" r:id="rId18"/>
    <p:sldId id="661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62" r:id="rId27"/>
    <p:sldId id="671" r:id="rId28"/>
    <p:sldId id="663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3" r:id="rId39"/>
    <p:sldId id="684" r:id="rId40"/>
    <p:sldId id="685" r:id="rId41"/>
    <p:sldId id="682" r:id="rId42"/>
    <p:sldId id="687" r:id="rId43"/>
    <p:sldId id="686" r:id="rId44"/>
    <p:sldId id="688" r:id="rId45"/>
    <p:sldId id="689" r:id="rId46"/>
    <p:sldId id="690" r:id="rId47"/>
    <p:sldId id="691" r:id="rId48"/>
    <p:sldId id="692" r:id="rId49"/>
    <p:sldId id="693" r:id="rId50"/>
    <p:sldId id="694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A8B4A-8142-4D68-9603-2C5643BE4410}" v="93" dt="2019-01-20T01:17:36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e3baeb-2c62-435e-b3e0-3c15bc5852ab" providerId="ADAL" clId="{056A8B4A-8142-4D68-9603-2C5643BE4410}"/>
    <pc:docChg chg="custSel modSld">
      <pc:chgData name=" " userId="f1e3baeb-2c62-435e-b3e0-3c15bc5852ab" providerId="ADAL" clId="{056A8B4A-8142-4D68-9603-2C5643BE4410}" dt="2019-01-20T01:17:36.276" v="91" actId="114"/>
      <pc:docMkLst>
        <pc:docMk/>
      </pc:docMkLst>
      <pc:sldChg chg="addSp delSp modSp delAnim modAnim">
        <pc:chgData name=" " userId="f1e3baeb-2c62-435e-b3e0-3c15bc5852ab" providerId="ADAL" clId="{056A8B4A-8142-4D68-9603-2C5643BE4410}" dt="2019-01-20T01:10:46.754" v="24"/>
        <pc:sldMkLst>
          <pc:docMk/>
          <pc:sldMk cId="3210733627" sldId="676"/>
        </pc:sldMkLst>
        <pc:spChg chg="mod">
          <ac:chgData name=" " userId="f1e3baeb-2c62-435e-b3e0-3c15bc5852ab" providerId="ADAL" clId="{056A8B4A-8142-4D68-9603-2C5643BE4410}" dt="2019-01-20T01:09:41.559" v="10" actId="14100"/>
          <ac:spMkLst>
            <pc:docMk/>
            <pc:sldMk cId="3210733627" sldId="676"/>
            <ac:spMk id="9" creationId="{6BE54C48-7A5E-49B5-8370-08B0D38A20A9}"/>
          </ac:spMkLst>
        </pc:spChg>
        <pc:spChg chg="del">
          <ac:chgData name=" " userId="f1e3baeb-2c62-435e-b3e0-3c15bc5852ab" providerId="ADAL" clId="{056A8B4A-8142-4D68-9603-2C5643BE4410}" dt="2019-01-20T01:09:33.741" v="7" actId="478"/>
          <ac:spMkLst>
            <pc:docMk/>
            <pc:sldMk cId="3210733627" sldId="676"/>
            <ac:spMk id="14" creationId="{263663A6-5A10-4CDF-8828-8893A015E1B4}"/>
          </ac:spMkLst>
        </pc:spChg>
        <pc:spChg chg="add mod">
          <ac:chgData name=" " userId="f1e3baeb-2c62-435e-b3e0-3c15bc5852ab" providerId="ADAL" clId="{056A8B4A-8142-4D68-9603-2C5643BE4410}" dt="2019-01-20T01:10:46.754" v="24"/>
          <ac:spMkLst>
            <pc:docMk/>
            <pc:sldMk cId="3210733627" sldId="676"/>
            <ac:spMk id="16" creationId="{A12CEE46-0042-4137-A966-9CBFC34BCC89}"/>
          </ac:spMkLst>
        </pc:spChg>
        <pc:spChg chg="add mod">
          <ac:chgData name=" " userId="f1e3baeb-2c62-435e-b3e0-3c15bc5852ab" providerId="ADAL" clId="{056A8B4A-8142-4D68-9603-2C5643BE4410}" dt="2019-01-20T01:10:05.879" v="23" actId="1036"/>
          <ac:spMkLst>
            <pc:docMk/>
            <pc:sldMk cId="3210733627" sldId="676"/>
            <ac:spMk id="17" creationId="{7CDB05B8-3ABC-4A39-95CF-24783E4A18EA}"/>
          </ac:spMkLst>
        </pc:spChg>
      </pc:sldChg>
      <pc:sldChg chg="modNotesTx">
        <pc:chgData name=" " userId="f1e3baeb-2c62-435e-b3e0-3c15bc5852ab" providerId="ADAL" clId="{056A8B4A-8142-4D68-9603-2C5643BE4410}" dt="2019-01-20T01:12:49.135" v="55" actId="20577"/>
        <pc:sldMkLst>
          <pc:docMk/>
          <pc:sldMk cId="637996504" sldId="681"/>
        </pc:sldMkLst>
      </pc:sldChg>
      <pc:sldChg chg="modSp">
        <pc:chgData name=" " userId="f1e3baeb-2c62-435e-b3e0-3c15bc5852ab" providerId="ADAL" clId="{056A8B4A-8142-4D68-9603-2C5643BE4410}" dt="2019-01-20T01:17:36.276" v="91" actId="114"/>
        <pc:sldMkLst>
          <pc:docMk/>
          <pc:sldMk cId="2368689396" sldId="682"/>
        </pc:sldMkLst>
        <pc:spChg chg="mod">
          <ac:chgData name=" " userId="f1e3baeb-2c62-435e-b3e0-3c15bc5852ab" providerId="ADAL" clId="{056A8B4A-8142-4D68-9603-2C5643BE4410}" dt="2019-01-20T01:17:36.276" v="91" actId="114"/>
          <ac:spMkLst>
            <pc:docMk/>
            <pc:sldMk cId="2368689396" sldId="682"/>
            <ac:spMk id="69" creationId="{48A3AE43-F131-4FC4-847E-CD10D42196FF}"/>
          </ac:spMkLst>
        </pc:spChg>
      </pc:sldChg>
      <pc:sldChg chg="modSp modNotesTx">
        <pc:chgData name=" " userId="f1e3baeb-2c62-435e-b3e0-3c15bc5852ab" providerId="ADAL" clId="{056A8B4A-8142-4D68-9603-2C5643BE4410}" dt="2019-01-20T01:16:03.805" v="70" actId="20577"/>
        <pc:sldMkLst>
          <pc:docMk/>
          <pc:sldMk cId="847629473" sldId="684"/>
        </pc:sldMkLst>
        <pc:spChg chg="mod">
          <ac:chgData name=" " userId="f1e3baeb-2c62-435e-b3e0-3c15bc5852ab" providerId="ADAL" clId="{056A8B4A-8142-4D68-9603-2C5643BE4410}" dt="2019-01-20T01:15:25.562" v="57" actId="113"/>
          <ac:spMkLst>
            <pc:docMk/>
            <pc:sldMk cId="847629473" sldId="684"/>
            <ac:spMk id="15" creationId="{8E2AAA0A-754F-4D57-8B76-1190C3B0D6C4}"/>
          </ac:spMkLst>
        </pc:spChg>
      </pc:sldChg>
      <pc:sldChg chg="modSp">
        <pc:chgData name=" " userId="f1e3baeb-2c62-435e-b3e0-3c15bc5852ab" providerId="ADAL" clId="{056A8B4A-8142-4D68-9603-2C5643BE4410}" dt="2019-01-20T01:16:54.066" v="74" actId="14100"/>
        <pc:sldMkLst>
          <pc:docMk/>
          <pc:sldMk cId="1265140630" sldId="685"/>
        </pc:sldMkLst>
        <pc:spChg chg="mod">
          <ac:chgData name=" " userId="f1e3baeb-2c62-435e-b3e0-3c15bc5852ab" providerId="ADAL" clId="{056A8B4A-8142-4D68-9603-2C5643BE4410}" dt="2019-01-20T01:16:44.335" v="72" actId="2711"/>
          <ac:spMkLst>
            <pc:docMk/>
            <pc:sldMk cId="1265140630" sldId="685"/>
            <ac:spMk id="22" creationId="{35C9BD25-70E9-48F4-AFD7-C1B15D4754B6}"/>
          </ac:spMkLst>
        </pc:spChg>
        <pc:spChg chg="mod">
          <ac:chgData name=" " userId="f1e3baeb-2c62-435e-b3e0-3c15bc5852ab" providerId="ADAL" clId="{056A8B4A-8142-4D68-9603-2C5643BE4410}" dt="2019-01-20T01:16:54.066" v="74" actId="14100"/>
          <ac:spMkLst>
            <pc:docMk/>
            <pc:sldMk cId="1265140630" sldId="685"/>
            <ac:spMk id="23" creationId="{BE6E3F73-B113-4A53-98BE-8FC2024A86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5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0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6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2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5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NOTE: this is COPY, no aliasing</a:t>
            </a:r>
          </a:p>
        </p:txBody>
      </p:sp>
    </p:spTree>
    <p:extLst>
      <p:ext uri="{BB962C8B-B14F-4D97-AF65-F5344CB8AC3E}">
        <p14:creationId xmlns:p14="http://schemas.microsoft.com/office/powerpoint/2010/main" val="2783622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Pass-by-value</a:t>
            </a:r>
          </a:p>
        </p:txBody>
      </p:sp>
    </p:spTree>
    <p:extLst>
      <p:ext uri="{BB962C8B-B14F-4D97-AF65-F5344CB8AC3E}">
        <p14:creationId xmlns:p14="http://schemas.microsoft.com/office/powerpoint/2010/main" val="186413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22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7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28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9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0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81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62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2.3 Array Assignment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sp>
        <p:nvSpPr>
          <p:cNvPr id="42" name="HighlightTextShape201406241503265130">
            <a:extLst>
              <a:ext uri="{FF2B5EF4-FFF2-40B4-BE49-F238E27FC236}">
                <a16:creationId xmlns:a16="http://schemas.microsoft.com/office/drawing/2014/main" id="{E46101BB-7952-4D27-8CBF-29F417D4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/>
          </a:p>
        </p:txBody>
      </p:sp>
      <p:sp>
        <p:nvSpPr>
          <p:cNvPr id="43" name="HighlightTextShape201406241503265130">
            <a:extLst>
              <a:ext uri="{FF2B5EF4-FFF2-40B4-BE49-F238E27FC236}">
                <a16:creationId xmlns:a16="http://schemas.microsoft.com/office/drawing/2014/main" id="{6BCE2F59-D738-4D49-9CC0-F3D84D84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(There is another method – use the &lt;</a:t>
            </a:r>
            <a:r>
              <a:rPr lang="en-US" sz="2000" err="1"/>
              <a:t>string.h</a:t>
            </a:r>
            <a:r>
              <a:rPr lang="en-US" sz="2000"/>
              <a:t>&gt; library function </a:t>
            </a:r>
            <a:r>
              <a:rPr lang="en-US" sz="2000" err="1"/>
              <a:t>memcpy</a:t>
            </a:r>
            <a:r>
              <a:rPr lang="en-US" sz="2000"/>
              <a:t>(), but this is outside the scope of this module.)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9AFE9AB-10D7-49FB-AC1E-135F44C639E2}"/>
              </a:ext>
            </a:extLst>
          </p:cNvPr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45" name="Group 81">
              <a:extLst>
                <a:ext uri="{FF2B5EF4-FFF2-40B4-BE49-F238E27FC236}">
                  <a16:creationId xmlns:a16="http://schemas.microsoft.com/office/drawing/2014/main" id="{CBD57256-B29C-48C2-9D94-525F819DA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59" name="TextBox 15">
                <a:extLst>
                  <a:ext uri="{FF2B5EF4-FFF2-40B4-BE49-F238E27FC236}">
                    <a16:creationId xmlns:a16="http://schemas.microsoft.com/office/drawing/2014/main" id="{0C042CBE-20C4-4070-AC54-1A6FBF93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60" name="TextBox 37">
                <a:extLst>
                  <a:ext uri="{FF2B5EF4-FFF2-40B4-BE49-F238E27FC236}">
                    <a16:creationId xmlns:a16="http://schemas.microsoft.com/office/drawing/2014/main" id="{A946F3B5-EB87-45F6-B4D2-DE9C98394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61" name="TextBox 69">
                <a:extLst>
                  <a:ext uri="{FF2B5EF4-FFF2-40B4-BE49-F238E27FC236}">
                    <a16:creationId xmlns:a16="http://schemas.microsoft.com/office/drawing/2014/main" id="{DD72F340-31F7-4EB0-A88A-57DA11C3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62" name="TextBox 70">
                <a:extLst>
                  <a:ext uri="{FF2B5EF4-FFF2-40B4-BE49-F238E27FC236}">
                    <a16:creationId xmlns:a16="http://schemas.microsoft.com/office/drawing/2014/main" id="{CB094E6F-3BA5-454E-AF6E-41DFBCC7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63" name="TextBox 71">
                <a:extLst>
                  <a:ext uri="{FF2B5EF4-FFF2-40B4-BE49-F238E27FC236}">
                    <a16:creationId xmlns:a16="http://schemas.microsoft.com/office/drawing/2014/main" id="{50CB83B6-E2D9-4E5A-9FC0-6B793BDD2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64" name="TextBox 72">
                <a:extLst>
                  <a:ext uri="{FF2B5EF4-FFF2-40B4-BE49-F238E27FC236}">
                    <a16:creationId xmlns:a16="http://schemas.microsoft.com/office/drawing/2014/main" id="{12C73B17-FE46-4869-9E32-BF46F898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65" name="TextBox 73">
                <a:extLst>
                  <a:ext uri="{FF2B5EF4-FFF2-40B4-BE49-F238E27FC236}">
                    <a16:creationId xmlns:a16="http://schemas.microsoft.com/office/drawing/2014/main" id="{00C7383D-BF54-4404-8F3A-6C1C0A3E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66" name="TextBox 74">
                <a:extLst>
                  <a:ext uri="{FF2B5EF4-FFF2-40B4-BE49-F238E27FC236}">
                    <a16:creationId xmlns:a16="http://schemas.microsoft.com/office/drawing/2014/main" id="{48089702-867D-44D2-B905-B25A60C5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7" name="TextBox 75">
                <a:extLst>
                  <a:ext uri="{FF2B5EF4-FFF2-40B4-BE49-F238E27FC236}">
                    <a16:creationId xmlns:a16="http://schemas.microsoft.com/office/drawing/2014/main" id="{4A835343-9918-4E55-8223-F80627428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8" name="TextBox 76">
                <a:extLst>
                  <a:ext uri="{FF2B5EF4-FFF2-40B4-BE49-F238E27FC236}">
                    <a16:creationId xmlns:a16="http://schemas.microsoft.com/office/drawing/2014/main" id="{E51AD1D8-5198-446F-BE67-D0BA83E6F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id="{35FA06E0-E967-480B-9FB1-9885916EC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0" name="TextBox 78">
                <a:extLst>
                  <a:ext uri="{FF2B5EF4-FFF2-40B4-BE49-F238E27FC236}">
                    <a16:creationId xmlns:a16="http://schemas.microsoft.com/office/drawing/2014/main" id="{A4A6D17D-E3D4-4DFC-9E42-E3FCF3B95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46" name="Group 81">
              <a:extLst>
                <a:ext uri="{FF2B5EF4-FFF2-40B4-BE49-F238E27FC236}">
                  <a16:creationId xmlns:a16="http://schemas.microsoft.com/office/drawing/2014/main" id="{A0D3D8AE-9D45-4A2B-89F7-93D2A1CE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E526C16A-5362-4296-9D9F-AF80CBFBC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8" name="TextBox 37">
                <a:extLst>
                  <a:ext uri="{FF2B5EF4-FFF2-40B4-BE49-F238E27FC236}">
                    <a16:creationId xmlns:a16="http://schemas.microsoft.com/office/drawing/2014/main" id="{E9A0A7A5-1A75-46B5-9619-57257450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9" name="TextBox 87">
                <a:extLst>
                  <a:ext uri="{FF2B5EF4-FFF2-40B4-BE49-F238E27FC236}">
                    <a16:creationId xmlns:a16="http://schemas.microsoft.com/office/drawing/2014/main" id="{CB8A63A7-862D-48A2-AE8E-C0C13C9E7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50" name="TextBox 88">
                <a:extLst>
                  <a:ext uri="{FF2B5EF4-FFF2-40B4-BE49-F238E27FC236}">
                    <a16:creationId xmlns:a16="http://schemas.microsoft.com/office/drawing/2014/main" id="{0934BE86-4418-4E8D-BF2C-8D6F14AE2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51" name="TextBox 89">
                <a:extLst>
                  <a:ext uri="{FF2B5EF4-FFF2-40B4-BE49-F238E27FC236}">
                    <a16:creationId xmlns:a16="http://schemas.microsoft.com/office/drawing/2014/main" id="{D047F122-DC7E-4725-95D7-FE8F9C32B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52" name="TextBox 90">
                <a:extLst>
                  <a:ext uri="{FF2B5EF4-FFF2-40B4-BE49-F238E27FC236}">
                    <a16:creationId xmlns:a16="http://schemas.microsoft.com/office/drawing/2014/main" id="{F9F6EF40-D517-4F9C-B9A9-BE7FA8EC2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53" name="TextBox 91">
                <a:extLst>
                  <a:ext uri="{FF2B5EF4-FFF2-40B4-BE49-F238E27FC236}">
                    <a16:creationId xmlns:a16="http://schemas.microsoft.com/office/drawing/2014/main" id="{922FF58B-4ABE-43CA-BF4E-E0390895A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54" name="TextBox 92">
                <a:extLst>
                  <a:ext uri="{FF2B5EF4-FFF2-40B4-BE49-F238E27FC236}">
                    <a16:creationId xmlns:a16="http://schemas.microsoft.com/office/drawing/2014/main" id="{1ED63776-A847-4271-AEB1-6E481419A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5" name="TextBox 93">
                <a:extLst>
                  <a:ext uri="{FF2B5EF4-FFF2-40B4-BE49-F238E27FC236}">
                    <a16:creationId xmlns:a16="http://schemas.microsoft.com/office/drawing/2014/main" id="{7B971EA7-C33E-48A7-9BE8-8796285D2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6" name="TextBox 94">
                <a:extLst>
                  <a:ext uri="{FF2B5EF4-FFF2-40B4-BE49-F238E27FC236}">
                    <a16:creationId xmlns:a16="http://schemas.microsoft.com/office/drawing/2014/main" id="{9F5CD4A5-4138-4603-8113-9C617158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7" name="TextBox 95">
                <a:extLst>
                  <a:ext uri="{FF2B5EF4-FFF2-40B4-BE49-F238E27FC236}">
                    <a16:creationId xmlns:a16="http://schemas.microsoft.com/office/drawing/2014/main" id="{CB52F808-4A58-433D-B496-120F338F6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8" name="TextBox 96">
                <a:extLst>
                  <a:ext uri="{FF2B5EF4-FFF2-40B4-BE49-F238E27FC236}">
                    <a16:creationId xmlns:a16="http://schemas.microsoft.com/office/drawing/2014/main" id="{EC97A90C-2052-439C-96F9-343B41BC3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30C674-0928-419D-8BFC-1EB2DA9DC1DD}"/>
              </a:ext>
            </a:extLst>
          </p:cNvPr>
          <p:cNvGrpSpPr/>
          <p:nvPr/>
        </p:nvGrpSpPr>
        <p:grpSpPr>
          <a:xfrm>
            <a:off x="1604962" y="1625110"/>
            <a:ext cx="6329483" cy="2152099"/>
            <a:chOff x="1604962" y="1625110"/>
            <a:chExt cx="6329483" cy="21520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DB9E1B-3ABE-4C37-8E58-16A0C6DA7DF6}"/>
                </a:ext>
              </a:extLst>
            </p:cNvPr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3" name="[TextBox 90]">
              <a:extLst>
                <a:ext uri="{FF2B5EF4-FFF2-40B4-BE49-F238E27FC236}">
                  <a16:creationId xmlns:a16="http://schemas.microsoft.com/office/drawing/2014/main" id="{FB7BE0C3-8228-4ECC-A415-0DB25C854E61}"/>
                </a:ext>
              </a:extLst>
            </p:cNvPr>
            <p:cNvSpPr txBox="1"/>
            <p:nvPr/>
          </p:nvSpPr>
          <p:spPr>
            <a:xfrm>
              <a:off x="6350068" y="1625110"/>
              <a:ext cx="1584377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ArrayCopy.c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2.4 Array Parameters in Functions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0BB6FB-E604-4643-A39C-AC46AA3F84E2}"/>
              </a:ext>
            </a:extLst>
          </p:cNvPr>
          <p:cNvGrpSpPr/>
          <p:nvPr/>
        </p:nvGrpSpPr>
        <p:grpSpPr>
          <a:xfrm>
            <a:off x="203606" y="1223155"/>
            <a:ext cx="6542743" cy="5149815"/>
            <a:chOff x="184729" y="1660235"/>
            <a:chExt cx="3800460" cy="5149815"/>
          </a:xfrm>
        </p:grpSpPr>
        <p:sp>
          <p:nvSpPr>
            <p:cNvPr id="49" name="[TextBox 1]">
              <a:extLst>
                <a:ext uri="{FF2B5EF4-FFF2-40B4-BE49-F238E27FC236}">
                  <a16:creationId xmlns:a16="http://schemas.microsoft.com/office/drawing/2014/main" id="{B8A0FAC9-B36C-4F32-A45B-98AB06D8C36C}"/>
                </a:ext>
              </a:extLst>
            </p:cNvPr>
            <p:cNvSpPr txBox="1"/>
            <p:nvPr/>
          </p:nvSpPr>
          <p:spPr>
            <a:xfrm>
              <a:off x="184729" y="1731737"/>
              <a:ext cx="3692732" cy="507831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[6] = {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44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-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sum=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sum;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0" name="[TextBox 15]">
              <a:extLst>
                <a:ext uri="{FF2B5EF4-FFF2-40B4-BE49-F238E27FC236}">
                  <a16:creationId xmlns:a16="http://schemas.microsoft.com/office/drawing/2014/main" id="{F736B536-3095-4325-80E4-D033B0085E43}"/>
                </a:ext>
              </a:extLst>
            </p:cNvPr>
            <p:cNvSpPr txBox="1"/>
            <p:nvPr/>
          </p:nvSpPr>
          <p:spPr>
            <a:xfrm>
              <a:off x="2590565" y="1660235"/>
              <a:ext cx="1394624" cy="37221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ArraySumFunction.c</a:t>
              </a:r>
              <a:endParaRPr lang="en-SG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97718F-DEC8-40D7-92DA-D5A99F23336B}"/>
              </a:ext>
            </a:extLst>
          </p:cNvPr>
          <p:cNvSpPr/>
          <p:nvPr/>
        </p:nvSpPr>
        <p:spPr>
          <a:xfrm>
            <a:off x="4228102" y="4382591"/>
            <a:ext cx="4685239" cy="2218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08210-66F1-40F6-8844-9CEAA530C6EB}"/>
              </a:ext>
            </a:extLst>
          </p:cNvPr>
          <p:cNvGrpSpPr/>
          <p:nvPr/>
        </p:nvGrpSpPr>
        <p:grpSpPr>
          <a:xfrm>
            <a:off x="4330289" y="4435881"/>
            <a:ext cx="4104976" cy="979951"/>
            <a:chOff x="3634123" y="4282930"/>
            <a:chExt cx="4104976" cy="979951"/>
          </a:xfrm>
        </p:grpSpPr>
        <p:grpSp>
          <p:nvGrpSpPr>
            <p:cNvPr id="52" name="Group 81">
              <a:extLst>
                <a:ext uri="{FF2B5EF4-FFF2-40B4-BE49-F238E27FC236}">
                  <a16:creationId xmlns:a16="http://schemas.microsoft.com/office/drawing/2014/main" id="{06638723-AF13-49FA-ABBB-50637291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899" y="4608557"/>
              <a:ext cx="3292200" cy="654324"/>
              <a:chOff x="2305318" y="4506374"/>
              <a:chExt cx="3291530" cy="654193"/>
            </a:xfrm>
          </p:grpSpPr>
          <p:sp>
            <p:nvSpPr>
              <p:cNvPr id="54" name="TextBox 15">
                <a:extLst>
                  <a:ext uri="{FF2B5EF4-FFF2-40B4-BE49-F238E27FC236}">
                    <a16:creationId xmlns:a16="http://schemas.microsoft.com/office/drawing/2014/main" id="{E4DFD1DA-3502-4F4E-BC1B-15854976E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[0]</a:t>
                </a:r>
                <a:endParaRPr lang="en-SG" sz="1400"/>
              </a:p>
            </p:txBody>
          </p:sp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F7736ADC-443C-4F12-9C0F-B41A28745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[1]</a:t>
                </a:r>
                <a:endParaRPr lang="en-SG" sz="1400"/>
              </a:p>
            </p:txBody>
          </p:sp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8E068925-6F1B-43B7-8A81-72FA7A1F8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8502F1B1-6E26-4F82-97D5-F816D5478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AA80D8DF-5B76-48CB-8EFE-45084E152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D710DF52-E1D3-4DD7-BC65-C324C7AE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63" name="TextBox 37">
                <a:extLst>
                  <a:ext uri="{FF2B5EF4-FFF2-40B4-BE49-F238E27FC236}">
                    <a16:creationId xmlns:a16="http://schemas.microsoft.com/office/drawing/2014/main" id="{7F4F3E9C-FC49-4094-A400-A092DD0A6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631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[5]</a:t>
                </a:r>
                <a:endParaRPr lang="en-SG" sz="1400"/>
              </a:p>
            </p:txBody>
          </p:sp>
          <p:sp>
            <p:nvSpPr>
              <p:cNvPr id="64" name="TextBox 26">
                <a:extLst>
                  <a:ext uri="{FF2B5EF4-FFF2-40B4-BE49-F238E27FC236}">
                    <a16:creationId xmlns:a16="http://schemas.microsoft.com/office/drawing/2014/main" id="{90BA91D0-BBC4-4921-ACF3-AA114A81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65" name="TextBox 27">
                <a:extLst>
                  <a:ext uri="{FF2B5EF4-FFF2-40B4-BE49-F238E27FC236}">
                    <a16:creationId xmlns:a16="http://schemas.microsoft.com/office/drawing/2014/main" id="{1AB5C1ED-989A-48E8-8EB3-42BCD34D8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66" name="TextBox 28">
                <a:extLst>
                  <a:ext uri="{FF2B5EF4-FFF2-40B4-BE49-F238E27FC236}">
                    <a16:creationId xmlns:a16="http://schemas.microsoft.com/office/drawing/2014/main" id="{0F456D2D-C72A-459B-92D0-123B37F83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F1073292-8352-40E3-92C4-8762E9917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68" name="TextBox 30">
                <a:extLst>
                  <a:ext uri="{FF2B5EF4-FFF2-40B4-BE49-F238E27FC236}">
                    <a16:creationId xmlns:a16="http://schemas.microsoft.com/office/drawing/2014/main" id="{514484B0-45EF-4D18-9605-B77763E43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69" name="TextBox 31">
                <a:extLst>
                  <a:ext uri="{FF2B5EF4-FFF2-40B4-BE49-F238E27FC236}">
                    <a16:creationId xmlns:a16="http://schemas.microsoft.com/office/drawing/2014/main" id="{9431258A-B90E-4E5A-BE7C-023F8FD2F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D41F15C3-7208-4DF9-B9A8-CC3AFB5E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123" y="4282930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72" name="TextBox 39">
            <a:extLst>
              <a:ext uri="{FF2B5EF4-FFF2-40B4-BE49-F238E27FC236}">
                <a16:creationId xmlns:a16="http://schemas.microsoft.com/office/drawing/2014/main" id="{EF19BB59-D33C-4280-ACC7-4C4BFDEB1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310" y="5742114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</a:t>
            </a:r>
            <a:r>
              <a:rPr lang="en-US" err="1"/>
              <a:t>sumArray</a:t>
            </a:r>
            <a:r>
              <a:rPr lang="en-US"/>
              <a:t>():</a:t>
            </a:r>
            <a:endParaRPr lang="en-S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BA06A9-52F9-48EC-9989-0EB9401FD3B5}"/>
              </a:ext>
            </a:extLst>
          </p:cNvPr>
          <p:cNvGrpSpPr/>
          <p:nvPr/>
        </p:nvGrpSpPr>
        <p:grpSpPr>
          <a:xfrm>
            <a:off x="5662717" y="5530068"/>
            <a:ext cx="2051311" cy="820126"/>
            <a:chOff x="1804366" y="5322948"/>
            <a:chExt cx="2051311" cy="820126"/>
          </a:xfrm>
        </p:grpSpPr>
        <p:grpSp>
          <p:nvGrpSpPr>
            <p:cNvPr id="74" name="Group 92">
              <a:extLst>
                <a:ext uri="{FF2B5EF4-FFF2-40B4-BE49-F238E27FC236}">
                  <a16:creationId xmlns:a16="http://schemas.microsoft.com/office/drawing/2014/main" id="{5F186BB3-EB5F-484A-80B5-5AC3D65E9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79" name="TextBox 64">
                <a:extLst>
                  <a:ext uri="{FF2B5EF4-FFF2-40B4-BE49-F238E27FC236}">
                    <a16:creationId xmlns:a16="http://schemas.microsoft.com/office/drawing/2014/main" id="{3709799A-C1F0-4551-9B9A-197B4A68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63B23D15-9F80-4E73-A0E9-99E9EFB8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75" name="Straight Arrow Connector 42">
              <a:extLst>
                <a:ext uri="{FF2B5EF4-FFF2-40B4-BE49-F238E27FC236}">
                  <a16:creationId xmlns:a16="http://schemas.microsoft.com/office/drawing/2014/main" id="{92347946-E858-497E-9DE0-ED519FA91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" name="Group 67">
              <a:extLst>
                <a:ext uri="{FF2B5EF4-FFF2-40B4-BE49-F238E27FC236}">
                  <a16:creationId xmlns:a16="http://schemas.microsoft.com/office/drawing/2014/main" id="{BF8AEF13-DBD1-4DB4-8B52-2D2EDA94C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4" y="5509817"/>
              <a:ext cx="715603" cy="633257"/>
              <a:chOff x="3307723" y="5929199"/>
              <a:chExt cx="715364" cy="631479"/>
            </a:xfrm>
          </p:grpSpPr>
          <p:sp>
            <p:nvSpPr>
              <p:cNvPr id="77" name="TextBox 44">
                <a:extLst>
                  <a:ext uri="{FF2B5EF4-FFF2-40B4-BE49-F238E27FC236}">
                    <a16:creationId xmlns:a16="http://schemas.microsoft.com/office/drawing/2014/main" id="{60B56E28-F2B9-48FC-B6F3-A4975261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78" name="TextBox 54">
                <a:extLst>
                  <a:ext uri="{FF2B5EF4-FFF2-40B4-BE49-F238E27FC236}">
                    <a16:creationId xmlns:a16="http://schemas.microsoft.com/office/drawing/2014/main" id="{5B030792-1E66-4D67-B8C0-7B4C135EA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11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6</a:t>
                </a:r>
                <a:endParaRPr lang="en-SG"/>
              </a:p>
            </p:txBody>
          </p:sp>
        </p:grpSp>
      </p:grpSp>
      <p:cxnSp>
        <p:nvCxnSpPr>
          <p:cNvPr id="81" name="Straight Connector 70">
            <a:extLst>
              <a:ext uri="{FF2B5EF4-FFF2-40B4-BE49-F238E27FC236}">
                <a16:creationId xmlns:a16="http://schemas.microsoft.com/office/drawing/2014/main" id="{538F130C-DB75-45B2-A826-404607BB74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244" y="5691359"/>
            <a:ext cx="443341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2.4 Array Parameters in Functions (2/3)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sp>
        <p:nvSpPr>
          <p:cNvPr id="37" name="HighlightTextShape201406241503265130">
            <a:extLst>
              <a:ext uri="{FF2B5EF4-FFF2-40B4-BE49-F238E27FC236}">
                <a16:creationId xmlns:a16="http://schemas.microsoft.com/office/drawing/2014/main" id="{887C0049-9DAA-44D5-B82A-C5F7A98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D9612-7878-4B6D-90CF-92B904352CF3}"/>
              </a:ext>
            </a:extLst>
          </p:cNvPr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617A5-6C7C-4C71-9C35-AEC6E4AFEEBF}"/>
              </a:ext>
            </a:extLst>
          </p:cNvPr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40" name="HighlightTextShape201406241503265130">
            <a:extLst>
              <a:ext uri="{FF2B5EF4-FFF2-40B4-BE49-F238E27FC236}">
                <a16:creationId xmlns:a16="http://schemas.microsoft.com/office/drawing/2014/main" id="{661F96AD-FE24-4D07-BD0D-D151938C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 in function definition: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Instead, provide the array size through another parameter.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FD452-3795-413A-8995-764A43AEE0B5}"/>
              </a:ext>
            </a:extLst>
          </p:cNvPr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3CA7F-E7E6-4A95-B0AB-BC007C246474}"/>
              </a:ext>
            </a:extLst>
          </p:cNvPr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1CE451E1-501B-44E4-8D60-7C7A9A41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65092559-D4E5-49BD-8549-F8B62AFA6230}"/>
              </a:ext>
            </a:extLst>
          </p:cNvPr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45" name="Straight Arrow Connector 14">
              <a:extLst>
                <a:ext uri="{FF2B5EF4-FFF2-40B4-BE49-F238E27FC236}">
                  <a16:creationId xmlns:a16="http://schemas.microsoft.com/office/drawing/2014/main" id="{3366B327-3985-4297-919C-4077CA326F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37E2C0D4-DFD5-46CA-B981-BC47E60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solidFill>
                    <a:srgbClr val="008000"/>
                  </a:solidFill>
                </a:rPr>
                <a:t>Ignored by compiler</a:t>
              </a:r>
              <a:endParaRPr lang="en-SG" i="1">
                <a:solidFill>
                  <a:srgbClr val="008000"/>
                </a:solidFill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8F372840-A7DD-4115-9AF6-9EB19C928A20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48" name="Straight Arrow Connector 16">
              <a:extLst>
                <a:ext uri="{FF2B5EF4-FFF2-40B4-BE49-F238E27FC236}">
                  <a16:creationId xmlns:a16="http://schemas.microsoft.com/office/drawing/2014/main" id="{E142502B-088F-4290-8AD5-8B89BF26C4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A36122C0-3CF3-413A-A05C-751B0F20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2.4 Array Parameters in Functions (3/3)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20" name="HighlightTextShape201406241503265130">
            <a:extLst>
              <a:ext uri="{FF2B5EF4-FFF2-40B4-BE49-F238E27FC236}">
                <a16:creationId xmlns:a16="http://schemas.microsoft.com/office/drawing/2014/main" id="{F8BE04B1-BB10-4F23-8D57-B5604F23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2"/>
            <a:ext cx="8127386" cy="12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Since an array name is a pointer, the </a:t>
            </a:r>
            <a:r>
              <a:rPr lang="en-GB" sz="2400" kern="0"/>
              <a:t>following shows the alternative syntax for array parameter in function prototype and function header in the function definition</a:t>
            </a:r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5897-0D9A-4DA3-8C5B-F600E66578DA}"/>
              </a:ext>
            </a:extLst>
          </p:cNvPr>
          <p:cNvSpPr txBox="1"/>
          <p:nvPr/>
        </p:nvSpPr>
        <p:spPr>
          <a:xfrm>
            <a:off x="1412875" y="2468761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C9CFC-17AF-45AA-8243-F28879553F85}"/>
              </a:ext>
            </a:extLst>
          </p:cNvPr>
          <p:cNvSpPr txBox="1"/>
          <p:nvPr/>
        </p:nvSpPr>
        <p:spPr>
          <a:xfrm>
            <a:off x="1412875" y="3006924"/>
            <a:ext cx="67611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D057E2CC-6815-410B-A0E9-58EC1B37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333909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Compare this with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3FDF4-7829-4362-AD67-1FE4933E2CB3}"/>
              </a:ext>
            </a:extLst>
          </p:cNvPr>
          <p:cNvSpPr txBox="1"/>
          <p:nvPr/>
        </p:nvSpPr>
        <p:spPr>
          <a:xfrm>
            <a:off x="1416050" y="4854031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B0712-FCD8-48C1-B8C9-FC18C2CAE17D}"/>
              </a:ext>
            </a:extLst>
          </p:cNvPr>
          <p:cNvSpPr txBox="1"/>
          <p:nvPr/>
        </p:nvSpPr>
        <p:spPr>
          <a:xfrm>
            <a:off x="1416050" y="5446169"/>
            <a:ext cx="66849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2.5 Modifying Array in a Function (1/2)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have learned that for a function to modify a variable (</a:t>
            </a:r>
            <a:r>
              <a:rPr lang="en-GB" err="1"/>
              <a:t>eg</a:t>
            </a:r>
            <a:r>
              <a:rPr lang="en-GB"/>
              <a:t>: </a:t>
            </a:r>
            <a:r>
              <a:rPr lang="en-GB">
                <a:solidFill>
                  <a:srgbClr val="C00000"/>
                </a:solidFill>
              </a:rPr>
              <a:t>v</a:t>
            </a:r>
            <a:r>
              <a:rPr lang="en-GB"/>
              <a:t>) outside it, the caller has to passed the address of the variable (</a:t>
            </a:r>
            <a:r>
              <a:rPr lang="en-GB" err="1"/>
              <a:t>eg</a:t>
            </a:r>
            <a:r>
              <a:rPr lang="en-GB"/>
              <a:t>: </a:t>
            </a:r>
            <a:r>
              <a:rPr lang="en-GB">
                <a:solidFill>
                  <a:srgbClr val="C00000"/>
                </a:solidFill>
              </a:rPr>
              <a:t>&amp;v</a:t>
            </a:r>
            <a:r>
              <a:rPr lang="en-GB"/>
              <a:t>) into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about an array? Since an array name is a pointer (address of its first element), there is no need to pass its address 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This also means that whether intended or not, a function can modify the content of the array it received.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2.5 Modifying Array in a Function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BB595-7FCC-4E31-8AA9-F797764BE6EB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8" name="[TextBox 1]">
              <a:extLst>
                <a:ext uri="{FF2B5EF4-FFF2-40B4-BE49-F238E27FC236}">
                  <a16:creationId xmlns:a16="http://schemas.microsoft.com/office/drawing/2014/main" id="{FFE01B34-129A-4204-AC39-20B6D8C42242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float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[4] = {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5.9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-2.1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8.8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5]">
              <a:extLst>
                <a:ext uri="{FF2B5EF4-FFF2-40B4-BE49-F238E27FC236}">
                  <a16:creationId xmlns:a16="http://schemas.microsoft.com/office/drawing/2014/main" id="{8A1DCE80-019F-4143-98BB-50085A17A357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ArrayModify.c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2566A791-2C22-43C8-8259-331711BB9103}"/>
              </a:ext>
            </a:extLst>
          </p:cNvPr>
          <p:cNvSpPr txBox="1"/>
          <p:nvPr/>
        </p:nvSpPr>
        <p:spPr>
          <a:xfrm>
            <a:off x="295810" y="4044820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 *= 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4C11A933-E160-49E7-AEBA-19B795FED42B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7F4F5-A1FA-41CE-8830-002119C615D7}"/>
              </a:ext>
            </a:extLst>
          </p:cNvPr>
          <p:cNvSpPr txBox="1"/>
          <p:nvPr/>
        </p:nvSpPr>
        <p:spPr>
          <a:xfrm>
            <a:off x="5301050" y="3724047"/>
            <a:ext cx="369336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6.20 11.80 -4.20 17.60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6BF13-C05D-4319-9886-84F9FF75E476}"/>
              </a:ext>
            </a:extLst>
          </p:cNvPr>
          <p:cNvSpPr/>
          <p:nvPr/>
        </p:nvSpPr>
        <p:spPr>
          <a:xfrm>
            <a:off x="5002587" y="1634269"/>
            <a:ext cx="3991829" cy="197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C65164-0D7D-48B9-9FB1-0DE1F955C529}"/>
              </a:ext>
            </a:extLst>
          </p:cNvPr>
          <p:cNvGrpSpPr/>
          <p:nvPr/>
        </p:nvGrpSpPr>
        <p:grpSpPr>
          <a:xfrm>
            <a:off x="5093473" y="1665558"/>
            <a:ext cx="3681727" cy="919514"/>
            <a:chOff x="4328657" y="2364942"/>
            <a:chExt cx="3681727" cy="919514"/>
          </a:xfrm>
        </p:grpSpPr>
        <p:grpSp>
          <p:nvGrpSpPr>
            <p:cNvPr id="20" name="Group 81">
              <a:extLst>
                <a:ext uri="{FF2B5EF4-FFF2-40B4-BE49-F238E27FC236}">
                  <a16:creationId xmlns:a16="http://schemas.microsoft.com/office/drawing/2014/main" id="{4D3D2637-C001-4549-9DE2-1686EED08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8485" y="2630132"/>
              <a:ext cx="2741899" cy="654324"/>
              <a:chOff x="2224810" y="4506374"/>
              <a:chExt cx="2741341" cy="654193"/>
            </a:xfrm>
          </p:grpSpPr>
          <p:sp>
            <p:nvSpPr>
              <p:cNvPr id="23" name="TextBox 15">
                <a:extLst>
                  <a:ext uri="{FF2B5EF4-FFF2-40B4-BE49-F238E27FC236}">
                    <a16:creationId xmlns:a16="http://schemas.microsoft.com/office/drawing/2014/main" id="{12584B07-60A2-4B28-8351-F41B1C8F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810" y="4506374"/>
                <a:ext cx="750208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[0]</a:t>
                </a:r>
                <a:endParaRPr lang="en-SG" sz="1400"/>
              </a:p>
            </p:txBody>
          </p:sp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00F1E3D1-625C-435A-9253-06EB0BD5E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764746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[1]</a:t>
                </a:r>
                <a:endParaRPr lang="en-SG" sz="1400"/>
              </a:p>
            </p:txBody>
          </p:sp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CE8AB215-80EA-45A7-BB79-DEDC45C00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6" name="TextBox 21">
                <a:extLst>
                  <a:ext uri="{FF2B5EF4-FFF2-40B4-BE49-F238E27FC236}">
                    <a16:creationId xmlns:a16="http://schemas.microsoft.com/office/drawing/2014/main" id="{0065FD16-784C-4CB2-B9CA-0F68D5FBF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17748D0D-581C-4010-BF4B-C86549F6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B43B46AC-F4B7-40AB-9CD7-8A17CE870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475" y="4506375"/>
                <a:ext cx="764745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[3]</a:t>
                </a:r>
                <a:endParaRPr lang="en-SG" sz="1400"/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827CD4E7-BC9B-49EF-BE9C-3A351E8BE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6737" y="4791161"/>
                <a:ext cx="56433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3.1</a:t>
                </a:r>
                <a:endParaRPr lang="en-SG"/>
              </a:p>
            </p:txBody>
          </p:sp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7A4936DE-D6DB-4279-B338-E9F4BC509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907" y="4791235"/>
                <a:ext cx="56160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5.9</a:t>
                </a:r>
                <a:endParaRPr lang="en-SG"/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C1710877-C021-4BF9-BDCC-0E3F236E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4" y="4791235"/>
                <a:ext cx="577319" cy="3692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-2.1</a:t>
                </a:r>
                <a:endParaRPr lang="en-SG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BB9EE64C-763F-4533-851E-4E0F1E1A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120" y="4791235"/>
                <a:ext cx="577319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8.8</a:t>
                </a:r>
                <a:endParaRPr lang="en-SG"/>
              </a:p>
            </p:txBody>
          </p:sp>
        </p:grp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7A61081D-388C-4497-B454-D498F2BB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657" y="2364942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36" name="TextBox 39">
            <a:extLst>
              <a:ext uri="{FF2B5EF4-FFF2-40B4-BE49-F238E27FC236}">
                <a16:creationId xmlns:a16="http://schemas.microsoft.com/office/drawing/2014/main" id="{B531AB47-4ADF-4341-9703-213DBC9D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84" y="2911353"/>
            <a:ext cx="2038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</a:t>
            </a:r>
            <a:r>
              <a:rPr lang="en-US" err="1"/>
              <a:t>modifyArray</a:t>
            </a:r>
            <a:r>
              <a:rPr lang="en-US"/>
              <a:t>():</a:t>
            </a:r>
            <a:endParaRPr lang="en-S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3DB0F8-4928-486E-BE23-F0D4FB08603A}"/>
              </a:ext>
            </a:extLst>
          </p:cNvPr>
          <p:cNvGrpSpPr/>
          <p:nvPr/>
        </p:nvGrpSpPr>
        <p:grpSpPr>
          <a:xfrm>
            <a:off x="6633478" y="2699307"/>
            <a:ext cx="1844258" cy="820126"/>
            <a:chOff x="1804366" y="5322948"/>
            <a:chExt cx="1844258" cy="820126"/>
          </a:xfrm>
        </p:grpSpPr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id="{915416CE-7FE4-44F0-A8D8-BE760E1B7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320" y="5499759"/>
              <a:ext cx="570217" cy="629582"/>
              <a:chOff x="1126647" y="4324108"/>
              <a:chExt cx="570029" cy="629143"/>
            </a:xfrm>
          </p:grpSpPr>
          <p:sp>
            <p:nvSpPr>
              <p:cNvPr id="43" name="TextBox 64">
                <a:extLst>
                  <a:ext uri="{FF2B5EF4-FFF2-40B4-BE49-F238E27FC236}">
                    <a16:creationId xmlns:a16="http://schemas.microsoft.com/office/drawing/2014/main" id="{043A8137-F534-40DE-8253-690C679DF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F79444D0-50E6-434A-A0EB-A0665D2A8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647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39" name="Straight Arrow Connector 42">
              <a:extLst>
                <a:ext uri="{FF2B5EF4-FFF2-40B4-BE49-F238E27FC236}">
                  <a16:creationId xmlns:a16="http://schemas.microsoft.com/office/drawing/2014/main" id="{DB079BB4-6CE9-4B04-99A9-24858FD72F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668F4B72-FF53-47F7-9F70-83EA6F431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700" y="5509817"/>
              <a:ext cx="669924" cy="633257"/>
              <a:chOff x="3146407" y="5929199"/>
              <a:chExt cx="669701" cy="631479"/>
            </a:xfrm>
          </p:grpSpPr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824898E0-E3D2-4677-B357-6AFB79B8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407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2" name="TextBox 54">
                <a:extLst>
                  <a:ext uri="{FF2B5EF4-FFF2-40B4-BE49-F238E27FC236}">
                    <a16:creationId xmlns:a16="http://schemas.microsoft.com/office/drawing/2014/main" id="{9FCB197F-4398-466D-93A0-8CC61A95D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670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</p:grpSp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A1429B7-75CB-4A2D-8876-B30A90418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344" y="2859141"/>
            <a:ext cx="356817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D41156-CD83-4194-B44C-FC2180004BA2}"/>
              </a:ext>
            </a:extLst>
          </p:cNvPr>
          <p:cNvSpPr txBox="1"/>
          <p:nvPr/>
        </p:nvSpPr>
        <p:spPr>
          <a:xfrm>
            <a:off x="852616" y="5782962"/>
            <a:ext cx="2767914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err="1"/>
              <a:t>modifyArray</a:t>
            </a:r>
            <a:r>
              <a:rPr lang="en-SG"/>
              <a:t>() modifies the array; </a:t>
            </a:r>
            <a:r>
              <a:rPr lang="en-SG" err="1"/>
              <a:t>printArray</a:t>
            </a:r>
            <a:r>
              <a:rPr lang="en-SG"/>
              <a:t>() does not.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97F0-D58D-4C94-A9B9-6378B32969E6}"/>
              </a:ext>
            </a:extLst>
          </p:cNvPr>
          <p:cNvSpPr txBox="1"/>
          <p:nvPr/>
        </p:nvSpPr>
        <p:spPr>
          <a:xfrm>
            <a:off x="5465538" y="2201142"/>
            <a:ext cx="338685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/>
              <a:t>The following code is very similar to </a:t>
            </a:r>
            <a:r>
              <a:rPr lang="en-SG" sz="2000" err="1">
                <a:solidFill>
                  <a:srgbClr val="7030A0"/>
                </a:solidFill>
              </a:rPr>
              <a:t>ArrayModify.c</a:t>
            </a:r>
            <a:r>
              <a:rPr lang="en-SG" sz="2000"/>
              <a:t>. What does it do?</a:t>
            </a:r>
          </a:p>
          <a:p>
            <a:r>
              <a:rPr lang="en-SG" sz="2000"/>
              <a:t>What is the output?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AFE96E-50CE-4E7C-9F82-F93D2E9EDCC9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9" name="[TextBox 1]">
              <a:extLst>
                <a:ext uri="{FF2B5EF4-FFF2-40B4-BE49-F238E27FC236}">
                  <a16:creationId xmlns:a16="http://schemas.microsoft.com/office/drawing/2014/main" id="{427C1560-E4A6-4189-8B60-35671FA8D124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chars[4] = {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'r'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15]">
              <a:extLst>
                <a:ext uri="{FF2B5EF4-FFF2-40B4-BE49-F238E27FC236}">
                  <a16:creationId xmlns:a16="http://schemas.microsoft.com/office/drawing/2014/main" id="{68728ABA-8B35-4FF2-B6DC-047F9907C3BF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ArrayOfChar.c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3DDEAE7C-5D71-4647-A74A-F8630E6B24CD}"/>
              </a:ext>
            </a:extLst>
          </p:cNvPr>
          <p:cNvSpPr txBox="1"/>
          <p:nvPr/>
        </p:nvSpPr>
        <p:spPr>
          <a:xfrm>
            <a:off x="295810" y="4016196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F6DFD9E1-701F-4C37-883D-C2F13186D5C8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AB402-AE63-42BD-96E7-2F19E5579241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CFAE-D9C5-4C51-B1D8-9737518D971D}"/>
              </a:ext>
            </a:extLst>
          </p:cNvPr>
          <p:cNvSpPr txBox="1"/>
          <p:nvPr/>
        </p:nvSpPr>
        <p:spPr>
          <a:xfrm>
            <a:off x="6176742" y="3716876"/>
            <a:ext cx="14506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Dibs</a:t>
            </a:r>
          </a:p>
        </p:txBody>
      </p:sp>
      <p:sp>
        <p:nvSpPr>
          <p:cNvPr id="17" name="HighlightTextShape201406241503265130">
            <a:extLst>
              <a:ext uri="{FF2B5EF4-FFF2-40B4-BE49-F238E27FC236}">
                <a16:creationId xmlns:a16="http://schemas.microsoft.com/office/drawing/2014/main" id="{6183F712-86FE-451D-8618-191B7C99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538" y="1219202"/>
            <a:ext cx="3153168" cy="5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Array of characters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  <p:sp>
        <p:nvSpPr>
          <p:cNvPr id="16" name="[Rectangle 3]">
            <a:extLst>
              <a:ext uri="{FF2B5EF4-FFF2-40B4-BE49-F238E27FC236}">
                <a16:creationId xmlns:a16="http://schemas.microsoft.com/office/drawing/2014/main" id="{9DCF148C-EDAE-46F3-88AD-A7B88E53CAF1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00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can turn an array of characters into 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by adding a </a:t>
            </a:r>
            <a:r>
              <a:rPr lang="en-GB">
                <a:solidFill>
                  <a:srgbClr val="C00000"/>
                </a:solidFill>
              </a:rPr>
              <a:t>null character '\0’</a:t>
            </a:r>
            <a:r>
              <a:rPr lang="en-GB"/>
              <a:t> at the end of the array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is an array of characters, terminated by a null character ‘\0’ (which has an ASCII value of zero)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can use </a:t>
            </a:r>
            <a:r>
              <a:rPr lang="en-GB">
                <a:solidFill>
                  <a:srgbClr val="C00000"/>
                </a:solidFill>
              </a:rPr>
              <a:t>string functions</a:t>
            </a:r>
            <a:r>
              <a:rPr lang="en-GB"/>
              <a:t> (include &lt;</a:t>
            </a:r>
            <a:r>
              <a:rPr lang="en-GB" err="1"/>
              <a:t>string.h</a:t>
            </a:r>
            <a:r>
              <a:rPr lang="en-GB"/>
              <a:t>&gt;) to manipulate strings.</a:t>
            </a:r>
          </a:p>
        </p:txBody>
      </p:sp>
      <p:graphicFrame>
        <p:nvGraphicFramePr>
          <p:cNvPr id="17" name="Group 38">
            <a:extLst>
              <a:ext uri="{FF2B5EF4-FFF2-40B4-BE49-F238E27FC236}">
                <a16:creationId xmlns:a16="http://schemas.microsoft.com/office/drawing/2014/main" id="{FC453E99-2F1C-461D-8D79-29DEBA61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8865"/>
              </p:ext>
            </p:extLst>
          </p:nvPr>
        </p:nvGraphicFramePr>
        <p:xfrm>
          <a:off x="2622747" y="4794421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1AA56-E0B2-4B08-8518-5FE0B5C3C7A3}"/>
              </a:ext>
            </a:extLst>
          </p:cNvPr>
          <p:cNvSpPr txBox="1"/>
          <p:nvPr/>
        </p:nvSpPr>
        <p:spPr>
          <a:xfrm>
            <a:off x="963827" y="4386649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3.1 Strings: Basic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58ABE20A-6475-400D-9583-D38831E2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[] = {'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a','p','p','l','e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','\0'}; </a:t>
            </a:r>
            <a:endParaRPr lang="en-US" b="1">
              <a:solidFill>
                <a:srgbClr val="800000"/>
              </a:solidFill>
            </a:endParaRPr>
          </a:p>
        </p:txBody>
      </p:sp>
      <p:graphicFrame>
        <p:nvGraphicFramePr>
          <p:cNvPr id="67" name="Group 23">
            <a:extLst>
              <a:ext uri="{FF2B5EF4-FFF2-40B4-BE49-F238E27FC236}">
                <a16:creationId xmlns:a16="http://schemas.microsoft.com/office/drawing/2014/main" id="{2CF1DDFC-24A2-43F7-85B4-0C792025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5964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5C347-C3E1-46DE-B3DF-6D059BC6A4CA}"/>
              </a:ext>
            </a:extLst>
          </p:cNvPr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43E7F5-A3D3-457C-BA11-6ED57BC36967}"/>
                </a:ext>
              </a:extLst>
            </p:cNvPr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/>
                <a:t>Without ‘\0’, 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string. </a:t>
              </a:r>
              <a:endParaRPr lang="en-SG" sz="20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BAF4A0-9FC4-4CF5-92B0-A0AEE9E89ED5}"/>
                </a:ext>
              </a:extLst>
            </p:cNvPr>
            <p:cNvCxnSpPr>
              <a:stCxn id="69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4A4AB6-567D-4776-BCDB-C3B10C430E9C}"/>
              </a:ext>
            </a:extLst>
          </p:cNvPr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0BE5B7-E041-4228-B5F1-E6B899DDE295}"/>
              </a:ext>
            </a:extLst>
          </p:cNvPr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64C6C5-8536-48ED-B5E4-D5EAA0A0B49B}"/>
                </a:ext>
              </a:extLst>
            </p:cNvPr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Do not need ‘\0’ as it is automatically added.</a:t>
              </a:r>
              <a:endParaRPr lang="en-SG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C753758-6D76-452E-9C64-EA064B4C203C}"/>
                </a:ext>
              </a:extLst>
            </p:cNvPr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945F6A2-F100-4BB3-A1D9-C076C5F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63D4221-DE72-454A-BF1C-CF83EA1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 (keyboard)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, size,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stdin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ts val="0"/>
              </a:spcBef>
              <a:buClr>
                <a:schemeClr val="bg2"/>
              </a:buClr>
              <a:buSzPct val="75000"/>
              <a:buNone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scanf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("%s",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</a:t>
            </a:r>
            <a:r>
              <a:rPr lang="en-US" sz="280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stdout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(monitor)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</a:t>
            </a: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("%s\n", </a:t>
            </a: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0B5A6-F41A-4A1E-9B08-C904D174F5F6}"/>
              </a:ext>
            </a:extLst>
          </p:cNvPr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There is another function </a:t>
            </a:r>
            <a:r>
              <a:rPr lang="en-US">
                <a:solidFill>
                  <a:srgbClr val="0000FF"/>
                </a:solidFill>
              </a:rPr>
              <a:t>gets(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</a:t>
            </a:r>
            <a:r>
              <a:rPr lang="en-US"/>
              <a:t> to read a string interactively. However, due to security reason, we avoid it and 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function instead.</a:t>
            </a:r>
            <a:endParaRPr lang="en-SG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68FDB9-C81A-4478-9732-4F4BA64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/>
              <a:t>Collection of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/>
              <a:t>Arrays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2.1	Array Declaration with Initializers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2.2	Arrays and Pointers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2.3	Array Assignment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2.4	Array Parameters in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2.5	Modifying Array in a Function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/>
              <a:t>Strings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3.1	Strings: Basic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3.2	Strings: I/O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3.3 	Example: Remove Vowels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3.4	String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3.5	Importance of ‘\0’ in a String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(2/3)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F8E204-CB37-4E22-BCDF-D7BDDC2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/>
          </a:p>
        </p:txBody>
      </p:sp>
      <p:graphicFrame>
        <p:nvGraphicFramePr>
          <p:cNvPr id="10" name="Group 38">
            <a:extLst>
              <a:ext uri="{FF2B5EF4-FFF2-40B4-BE49-F238E27FC236}">
                <a16:creationId xmlns:a16="http://schemas.microsoft.com/office/drawing/2014/main" id="{35C15EE8-9BC5-4B85-A342-E8B1E104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2583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1E0F6D-9507-4D3D-8FE5-2DABEFA52FCE}"/>
              </a:ext>
            </a:extLst>
          </p:cNvPr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User input: </a:t>
            </a:r>
            <a:r>
              <a:rPr lang="en-US" sz="2400" b="1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A4F0690-140A-411B-8A95-0B52EAB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(3/3)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0553D-B3B6-447B-B247-A5D1E29FF2EC}"/>
              </a:ext>
            </a:extLst>
          </p:cNvPr>
          <p:cNvGrpSpPr/>
          <p:nvPr/>
        </p:nvGrpSpPr>
        <p:grpSpPr>
          <a:xfrm>
            <a:off x="541338" y="1034533"/>
            <a:ext cx="8229868" cy="2750389"/>
            <a:chOff x="541338" y="1034533"/>
            <a:chExt cx="8229868" cy="2750389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C1A2C5D-E567-4EDA-8D5A-EC55E733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02D25-B33C-4E6F-818B-A637D6F9A310}"/>
                </a:ext>
              </a:extLst>
            </p:cNvPr>
            <p:cNvSpPr txBox="1"/>
            <p:nvPr/>
          </p:nvSpPr>
          <p:spPr bwMode="auto">
            <a:xfrm>
              <a:off x="7159188" y="1034533"/>
              <a:ext cx="161201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StringIO1.c</a:t>
              </a:r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460BC-172E-4061-BB76-81D9CF79F2B8}"/>
              </a:ext>
            </a:extLst>
          </p:cNvPr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8AAB8-110A-4B77-84B6-A24A69E0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3AE10-D5A8-48F4-9CEC-41F218D62E80}"/>
                </a:ext>
              </a:extLst>
            </p:cNvPr>
            <p:cNvSpPr txBox="1"/>
            <p:nvPr/>
          </p:nvSpPr>
          <p:spPr bwMode="auto">
            <a:xfrm>
              <a:off x="7159190" y="3908425"/>
              <a:ext cx="1612017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StringIO2.c</a:t>
              </a:r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1A94B7-054F-491D-A7E1-29C664EE6F4D}"/>
              </a:ext>
            </a:extLst>
          </p:cNvPr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Test out the programs with this input: </a:t>
            </a:r>
          </a:p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4CDCF1-E2E4-4645-987D-613E1E2099E9}"/>
              </a:ext>
            </a:extLst>
          </p:cNvPr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D0851-DFFB-499C-B7F8-D77AF811E7FA}"/>
                </a:ext>
              </a:extLst>
            </p:cNvPr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0B7345-21E1-4509-AA7F-B02DB37D3CAF}"/>
                </a:ext>
              </a:extLst>
            </p:cNvPr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2F3F82-5B73-457C-8066-CA549844E724}"/>
              </a:ext>
            </a:extLst>
          </p:cNvPr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B7EC1-8EAE-4D04-AAC2-B011D56CF88D}"/>
              </a:ext>
            </a:extLst>
          </p:cNvPr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F053-CD1D-4332-AF1F-A3A9859D52BF}"/>
              </a:ext>
            </a:extLst>
          </p:cNvPr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 that puts(str) adds a newline automatically.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76D4D751-A9B5-4539-A8F6-12285BB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3.3 Example: Remove Vowels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12D0F7-4A65-4692-A20A-1A9A13B3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2516717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err="1">
                <a:solidFill>
                  <a:srgbClr val="7030A0"/>
                </a:solidFill>
              </a:rPr>
              <a:t>RemoveVowels.c</a:t>
            </a:r>
            <a:r>
              <a:rPr lang="en-US" sz="280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Sample run: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71009-3B82-4DC8-99D9-A5D845CC3DCC}"/>
              </a:ext>
            </a:extLst>
          </p:cNvPr>
          <p:cNvSpPr txBox="1"/>
          <p:nvPr/>
        </p:nvSpPr>
        <p:spPr>
          <a:xfrm>
            <a:off x="922001" y="4246824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you been, James?</a:t>
            </a: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string: Hw HV y bn, Jms?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18E16-2D54-48B1-AF45-2CA00C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381330"/>
            <a:ext cx="615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0000FF"/>
                </a:solidFill>
                <a:latin typeface="+mn-lt"/>
              </a:rPr>
              <a:t>3.3 Example: Remove Vowels (2/2)</a:t>
            </a:r>
            <a:endParaRPr lang="en-US" sz="2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9B37-CBCD-47EA-BA07-3FBA4430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ctype.h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toupper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])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40F0-2141-4179-850D-DE4ECE675090}"/>
              </a:ext>
            </a:extLst>
          </p:cNvPr>
          <p:cNvSpPr txBox="1"/>
          <p:nvPr/>
        </p:nvSpPr>
        <p:spPr>
          <a:xfrm>
            <a:off x="6845644" y="619948"/>
            <a:ext cx="2081824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err="1"/>
              <a:t>RemoveVowels.c</a:t>
            </a:r>
            <a:endParaRPr lang="en-SG"/>
          </a:p>
        </p:txBody>
      </p:sp>
      <p:sp>
        <p:nvSpPr>
          <p:cNvPr id="12" name="Line Callout 2 (Border and Accent Bar) 12">
            <a:extLst>
              <a:ext uri="{FF2B5EF4-FFF2-40B4-BE49-F238E27FC236}">
                <a16:creationId xmlns:a16="http://schemas.microsoft.com/office/drawing/2014/main" id="{BD11011C-8AAA-47F0-A2A2-9F6E9F38AC01}"/>
              </a:ext>
            </a:extLst>
          </p:cNvPr>
          <p:cNvSpPr/>
          <p:nvPr/>
        </p:nvSpPr>
        <p:spPr bwMode="auto">
          <a:xfrm>
            <a:off x="3891620" y="900761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31620"/>
              <a:gd name="adj6" fmla="val -3628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C00000"/>
                </a:solidFill>
              </a:rPr>
              <a:t>&lt;</a:t>
            </a:r>
            <a:r>
              <a:rPr lang="en-US" sz="1600" err="1">
                <a:solidFill>
                  <a:srgbClr val="C00000"/>
                </a:solidFill>
              </a:rPr>
              <a:t>string.h</a:t>
            </a:r>
            <a:r>
              <a:rPr lang="en-US" sz="1600">
                <a:solidFill>
                  <a:srgbClr val="C00000"/>
                </a:solidFill>
              </a:rPr>
              <a:t>&gt;</a:t>
            </a:r>
            <a:r>
              <a:rPr lang="en-SG" sz="1600">
                <a:solidFill>
                  <a:srgbClr val="C00000"/>
                </a:solidFill>
              </a:rPr>
              <a:t> </a:t>
            </a:r>
            <a:r>
              <a:rPr lang="en-SG" sz="1600"/>
              <a:t>to use string functions such as </a:t>
            </a:r>
            <a:r>
              <a:rPr lang="en-SG" sz="1600" err="1">
                <a:solidFill>
                  <a:srgbClr val="C00000"/>
                </a:solidFill>
              </a:rPr>
              <a:t>strlen</a:t>
            </a:r>
            <a:r>
              <a:rPr lang="en-SG" sz="1600">
                <a:solidFill>
                  <a:srgbClr val="C00000"/>
                </a:solidFill>
              </a:rPr>
              <a:t>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1AB8E-E876-4DD2-BB16-BC0DFA4806EF}"/>
              </a:ext>
            </a:extLst>
          </p:cNvPr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(Border and Accent Bar) 12">
            <a:extLst>
              <a:ext uri="{FF2B5EF4-FFF2-40B4-BE49-F238E27FC236}">
                <a16:creationId xmlns:a16="http://schemas.microsoft.com/office/drawing/2014/main" id="{416F44D6-718B-459F-B8BF-6F22C4605479}"/>
              </a:ext>
            </a:extLst>
          </p:cNvPr>
          <p:cNvSpPr/>
          <p:nvPr/>
        </p:nvSpPr>
        <p:spPr bwMode="auto">
          <a:xfrm>
            <a:off x="5486400" y="1459463"/>
            <a:ext cx="2776538" cy="815012"/>
          </a:xfrm>
          <a:prstGeom prst="accentBorderCallout2">
            <a:avLst>
              <a:gd name="adj1" fmla="val 73331"/>
              <a:gd name="adj2" fmla="val -1931"/>
              <a:gd name="adj3" fmla="val 73331"/>
              <a:gd name="adj4" fmla="val -34024"/>
              <a:gd name="adj5" fmla="val -219"/>
              <a:gd name="adj6" fmla="val -9859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7030A0"/>
                </a:solidFill>
              </a:rPr>
              <a:t>&lt;</a:t>
            </a:r>
            <a:r>
              <a:rPr lang="en-US" sz="1600" err="1">
                <a:solidFill>
                  <a:srgbClr val="7030A0"/>
                </a:solidFill>
              </a:rPr>
              <a:t>ctype.h</a:t>
            </a:r>
            <a:r>
              <a:rPr lang="en-US" sz="1600">
                <a:solidFill>
                  <a:srgbClr val="7030A0"/>
                </a:solidFill>
              </a:rPr>
              <a:t>&gt;</a:t>
            </a:r>
            <a:r>
              <a:rPr lang="en-SG" sz="1600">
                <a:solidFill>
                  <a:srgbClr val="7030A0"/>
                </a:solidFill>
              </a:rPr>
              <a:t> </a:t>
            </a:r>
            <a:r>
              <a:rPr lang="en-SG" sz="1600"/>
              <a:t>to use character functions such as </a:t>
            </a:r>
            <a:r>
              <a:rPr lang="en-SG" sz="1600" err="1">
                <a:solidFill>
                  <a:srgbClr val="7030A0"/>
                </a:solidFill>
              </a:rPr>
              <a:t>toupper</a:t>
            </a:r>
            <a:r>
              <a:rPr lang="en-SG" sz="1600">
                <a:solidFill>
                  <a:srgbClr val="7030A0"/>
                </a:solidFill>
              </a:rPr>
              <a:t>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3C6B435-2A75-44C3-8C66-0CE222E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98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[Content Placeholder 5]">
            <a:extLst>
              <a:ext uri="{FF2B5EF4-FFF2-40B4-BE49-F238E27FC236}">
                <a16:creationId xmlns:a16="http://schemas.microsoft.com/office/drawing/2014/main" id="{9846555D-0A97-42AB-B549-DF5D4D9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</a:t>
            </a:r>
            <a:r>
              <a:rPr lang="en-US" err="1"/>
              <a:t>string.h</a:t>
            </a:r>
            <a:r>
              <a:rPr lang="en-US"/>
              <a:t>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Here are a few commonly used string functions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strlen</a:t>
            </a:r>
            <a:r>
              <a:rPr lang="en-US">
                <a:solidFill>
                  <a:srgbClr val="800000"/>
                </a:solidFill>
              </a:rPr>
              <a:t>(s)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the number of characters in 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strcmp</a:t>
            </a:r>
            <a:r>
              <a:rPr lang="en-US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strncmp</a:t>
            </a:r>
            <a:r>
              <a:rPr lang="en-US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97CA-B74C-4876-B3F0-D2B07C5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196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DCA10F01-0C41-44EC-8927-95E3F02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strcpy</a:t>
            </a:r>
            <a:r>
              <a:rPr lang="en-US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endParaRPr lang="en-US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following assignment statement </a:t>
            </a:r>
            <a:r>
              <a:rPr lang="en-US" u="sng">
                <a:solidFill>
                  <a:srgbClr val="0000FF"/>
                </a:solidFill>
              </a:rPr>
              <a:t>does not work</a:t>
            </a:r>
            <a:r>
              <a:rPr lang="en-US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/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happens when string to be copied is too long?</a:t>
            </a:r>
            <a:endParaRPr lang="en-US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strncpy</a:t>
            </a:r>
            <a:r>
              <a:rPr lang="en-US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Copy first n characters of string pointed to by s2 to s1.</a:t>
            </a:r>
            <a:endParaRPr lang="en-US">
              <a:latin typeface="Courier New" pitchFamily="49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467C4A56-6FA6-489F-B403-BCBB5B1F154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D2A8C4C-72A9-42F0-93B1-92D524E1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8EF0E46-1B3A-40AE-88C9-DC1DDA14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72EB3AF0-7657-4772-842A-00D34617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32A3D69-E78E-43C2-97CE-9BFC18C2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6E5657A-0D97-4B90-9C50-0D9470B1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30F184D2-95C4-47B1-8B2D-61156F1E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DCEC68C-9277-4F72-B798-E8A6060A8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30B00602-2959-417C-A7FF-621CA887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525CB78-9C6C-48A7-AF9F-9BD0870A6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270F973C-5A30-400A-ACAC-0A5C7FFC9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F2EFBF63-DE3E-4D4D-946A-B4D695663C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6FF6F98E-A146-4ACA-9FEA-D17884C33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D6B67CE5-C749-4F4C-B1EF-84989F01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A0F04EC0-5395-4AFA-8A4D-8C098613D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6D0B1068-4847-494E-B5D9-7CA97ED9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117EC41F-81EA-4019-8B1A-9003B677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CCF4EF1E-DC8E-41B5-9964-E1B850AC2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053AB9C2-FA97-45C6-A3B4-F2E338F7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B50B053E-DC89-42BC-991A-958B3FED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517D686-EC88-45B0-BD04-FC431C58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B5874118-161E-4E6D-A120-3104E471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098C3235-1E70-4908-89EC-2581FA75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5" name="TextBox 30">
              <a:extLst>
                <a:ext uri="{FF2B5EF4-FFF2-40B4-BE49-F238E27FC236}">
                  <a16:creationId xmlns:a16="http://schemas.microsoft.com/office/drawing/2014/main" id="{18682889-B2C4-40F3-99F4-F703A04EF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4CCB40DF-3A23-42E9-A2AA-27A05BF68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D7C0F321-D075-40BC-B8F3-303BBE60A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8" name="TextBox 33">
              <a:extLst>
                <a:ext uri="{FF2B5EF4-FFF2-40B4-BE49-F238E27FC236}">
                  <a16:creationId xmlns:a16="http://schemas.microsoft.com/office/drawing/2014/main" id="{B1C7ABC0-04AB-44D6-9557-BDD0A444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7AC243B6-4DC7-4103-8E83-A19AD6DB1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F0CAEA9D-6EDE-4044-9B02-AF5B66C9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2AE2406D-8269-43BC-9BF7-05A7286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11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[Content Placeholder 5]">
            <a:extLst>
              <a:ext uri="{FF2B5EF4-FFF2-40B4-BE49-F238E27FC236}">
                <a16:creationId xmlns:a16="http://schemas.microsoft.com/office/drawing/2014/main" id="{8B79D611-E53D-456E-8611-145548CF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510213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be treated as a string, the array of characters must be terminated with the null character '\0'.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Otherwise, string functions will not work properly on it.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instance, the </a:t>
            </a:r>
            <a:r>
              <a:rPr lang="en-US" err="1">
                <a:solidFill>
                  <a:srgbClr val="0000FF"/>
                </a:solidFill>
              </a:rPr>
              <a:t>printf</a:t>
            </a:r>
            <a:r>
              <a:rPr lang="en-US">
                <a:solidFill>
                  <a:srgbClr val="0000FF"/>
                </a:solidFill>
              </a:rPr>
              <a:t>(“%s”, 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/>
              <a:t>statement will print until it encounters a null character in </a:t>
            </a:r>
            <a:r>
              <a:rPr lang="en-US">
                <a:solidFill>
                  <a:srgbClr val="0000FF"/>
                </a:solidFill>
              </a:rPr>
              <a:t>str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Likewise, </a:t>
            </a:r>
            <a:r>
              <a:rPr lang="en-US" err="1">
                <a:solidFill>
                  <a:srgbClr val="0000FF"/>
                </a:solidFill>
              </a:rPr>
              <a:t>strlen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/>
              <a:t>will count the number of characters up to (but not including) the null character.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many cases, a string that is not properly terminated with '\0’ will result in illegal access of memory.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5CA-287C-4B6B-ABBA-F84C55C4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09AFAED0-D913-4B64-BA6E-4C856E92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output of this code?</a:t>
            </a:r>
          </a:p>
        </p:txBody>
      </p:sp>
      <p:grpSp>
        <p:nvGrpSpPr>
          <p:cNvPr id="9" name="[Group 8]">
            <a:extLst>
              <a:ext uri="{FF2B5EF4-FFF2-40B4-BE49-F238E27FC236}">
                <a16:creationId xmlns:a16="http://schemas.microsoft.com/office/drawing/2014/main" id="{914C7F66-56DF-4590-97CC-DC61DDAE0E84}"/>
              </a:ext>
            </a:extLst>
          </p:cNvPr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B3E6B-368C-42D7-8B45-9B1D954459E6}"/>
                </a:ext>
              </a:extLst>
            </p:cNvPr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6410A-A877-4F50-9F04-7568E6F40D51}"/>
                </a:ext>
              </a:extLst>
            </p:cNvPr>
            <p:cNvSpPr txBox="1"/>
            <p:nvPr/>
          </p:nvSpPr>
          <p:spPr>
            <a:xfrm>
              <a:off x="4154199" y="1713582"/>
              <a:ext cx="209324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WithoutNullChar.c</a:t>
              </a:r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E31087-1AD8-484A-AC57-EF0C071CE163}"/>
              </a:ext>
            </a:extLst>
          </p:cNvPr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One possible output:</a:t>
            </a:r>
          </a:p>
          <a:p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61256-77D3-4E5F-9675-F1DBC8DEF615}"/>
              </a:ext>
            </a:extLst>
          </p:cNvPr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Compare the output if you add:</a:t>
            </a:r>
          </a:p>
          <a:p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/>
          </a:p>
          <a:p>
            <a:r>
              <a:rPr lang="en-US"/>
              <a:t>or, you have:</a:t>
            </a: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4E5BD-BC86-458F-A6E7-C21FA6BD7E3A}"/>
              </a:ext>
            </a:extLst>
          </p:cNvPr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%s and string functions work only on “true” strings. Without the terminating null character ‘\0’, string functions will not work properly.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09735-8F66-43B4-8108-DD1E55461F2F}"/>
              </a:ext>
            </a:extLst>
          </p:cNvPr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8" name="Picture 2" descr="C:\Users\tantc\Pictures\cliparts\exlamation-hi.png">
            <a:extLst>
              <a:ext uri="{FF2B5EF4-FFF2-40B4-BE49-F238E27FC236}">
                <a16:creationId xmlns:a16="http://schemas.microsoft.com/office/drawing/2014/main" id="{79257AB0-51D3-4F53-9BAC-68FE5E5B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4D7CB83-C755-4395-9EC0-591E7C67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49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[Content Placeholder 5]">
            <a:extLst>
              <a:ext uri="{FF2B5EF4-FFF2-40B4-BE49-F238E27FC236}">
                <a16:creationId xmlns:a16="http://schemas.microsoft.com/office/drawing/2014/main" id="{68D33EF2-1264-4CB5-81D4-776C64D2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1824740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Arrays contain homogeneous data (i.e. data of the same type)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Structures </a:t>
            </a:r>
            <a:r>
              <a:rPr lang="en-US"/>
              <a:t>allow grouping of heterogeneous members (of different types)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1F334-5756-420C-AB06-B876F74A8551}"/>
              </a:ext>
            </a:extLst>
          </p:cNvPr>
          <p:cNvSpPr txBox="1"/>
          <p:nvPr/>
        </p:nvSpPr>
        <p:spPr>
          <a:xfrm>
            <a:off x="852616" y="3429000"/>
            <a:ext cx="180408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/>
              <a:t>Examples:</a:t>
            </a:r>
          </a:p>
        </p:txBody>
      </p:sp>
      <p:grpSp>
        <p:nvGrpSpPr>
          <p:cNvPr id="29" name="Group 91">
            <a:extLst>
              <a:ext uri="{FF2B5EF4-FFF2-40B4-BE49-F238E27FC236}">
                <a16:creationId xmlns:a16="http://schemas.microsoft.com/office/drawing/2014/main" id="{684AAA34-9ECA-4708-A4A7-87013C194AF3}"/>
              </a:ext>
            </a:extLst>
          </p:cNvPr>
          <p:cNvGrpSpPr>
            <a:grpSpLocks/>
          </p:cNvGrpSpPr>
          <p:nvPr/>
        </p:nvGrpSpPr>
        <p:grpSpPr bwMode="auto">
          <a:xfrm>
            <a:off x="1676227" y="3429000"/>
            <a:ext cx="6219441" cy="1385980"/>
            <a:chOff x="1713130" y="2525486"/>
            <a:chExt cx="6219206" cy="13863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B8DA98-4BA5-4E73-A785-0E062268C316}"/>
                </a:ext>
              </a:extLst>
            </p:cNvPr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3F375E-AACF-416E-B794-0E69683D18D3}"/>
                </a:ext>
              </a:extLst>
            </p:cNvPr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9EC6945C-612A-4258-93A0-D803D8E2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04697D3D-6F49-435E-8A70-BC3C2C45B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34" name="TextBox 57">
              <a:extLst>
                <a:ext uri="{FF2B5EF4-FFF2-40B4-BE49-F238E27FC236}">
                  <a16:creationId xmlns:a16="http://schemas.microsoft.com/office/drawing/2014/main" id="{67494F6C-2836-4563-95BF-10E58C6C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3A2E8A50-C947-4F16-A72B-52410CEA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36" name="Straight Arrow Connector 68">
              <a:extLst>
                <a:ext uri="{FF2B5EF4-FFF2-40B4-BE49-F238E27FC236}">
                  <a16:creationId xmlns:a16="http://schemas.microsoft.com/office/drawing/2014/main" id="{C4323CB2-781C-4026-8117-2F369C2874E4}"/>
                </a:ext>
              </a:extLst>
            </p:cNvPr>
            <p:cNvCxnSpPr>
              <a:cxnSpLocks noChangeShapeType="1"/>
              <a:stCxn id="37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A015C770-ABCE-468D-8F30-69DA01B2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38" name="Straight Arrow Connector 71">
              <a:extLst>
                <a:ext uri="{FF2B5EF4-FFF2-40B4-BE49-F238E27FC236}">
                  <a16:creationId xmlns:a16="http://schemas.microsoft.com/office/drawing/2014/main" id="{F519D0F9-96D5-4273-8D3A-CD0781416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Box 73">
              <a:extLst>
                <a:ext uri="{FF2B5EF4-FFF2-40B4-BE49-F238E27FC236}">
                  <a16:creationId xmlns:a16="http://schemas.microsoft.com/office/drawing/2014/main" id="{664054CD-8DC9-445C-85AE-3211A3F89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875A618B-771D-4B52-A653-732BDE5DAD6A}"/>
              </a:ext>
            </a:extLst>
          </p:cNvPr>
          <p:cNvGrpSpPr>
            <a:grpSpLocks/>
          </p:cNvGrpSpPr>
          <p:nvPr/>
        </p:nvGrpSpPr>
        <p:grpSpPr bwMode="auto">
          <a:xfrm>
            <a:off x="1542492" y="5052767"/>
            <a:ext cx="6916738" cy="1414411"/>
            <a:chOff x="1579562" y="4554381"/>
            <a:chExt cx="6916738" cy="1413929"/>
          </a:xfrm>
        </p:grpSpPr>
        <p:sp>
          <p:nvSpPr>
            <p:cNvPr id="41" name="TextBox 79">
              <a:extLst>
                <a:ext uri="{FF2B5EF4-FFF2-40B4-BE49-F238E27FC236}">
                  <a16:creationId xmlns:a16="http://schemas.microsoft.com/office/drawing/2014/main" id="{6A955919-4338-4935-9E70-B9B2C339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F4E74A-BA20-4EB1-8741-F943B5EB8FC0}"/>
                </a:ext>
              </a:extLst>
            </p:cNvPr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27FDF-AAC0-4A02-B341-81539FA7C72A}"/>
                </a:ext>
              </a:extLst>
            </p:cNvPr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DCB525-F793-4444-874A-6967033FC002}"/>
                </a:ext>
              </a:extLst>
            </p:cNvPr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7ECA6-7BE0-421E-B2BA-B9A055B6B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09D5AD-B668-4766-9D8C-E3B7A7F71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14C78F-2F5E-4DDC-A3AF-84B9D666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1BA666-71A1-482F-BDF0-9D36C307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CE7E7F-CFAE-48E9-B3BB-96989BCA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0" name="Straight Arrow Connector 76">
              <a:extLst>
                <a:ext uri="{FF2B5EF4-FFF2-40B4-BE49-F238E27FC236}">
                  <a16:creationId xmlns:a16="http://schemas.microsoft.com/office/drawing/2014/main" id="{C5AE634B-99ED-41ED-8BC3-90A81AC6E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TextBox 77">
              <a:extLst>
                <a:ext uri="{FF2B5EF4-FFF2-40B4-BE49-F238E27FC236}">
                  <a16:creationId xmlns:a16="http://schemas.microsoft.com/office/drawing/2014/main" id="{B8E93CE7-AF72-43B6-9491-CEC9532B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2" name="Straight Arrow Connector 78">
              <a:extLst>
                <a:ext uri="{FF2B5EF4-FFF2-40B4-BE49-F238E27FC236}">
                  <a16:creationId xmlns:a16="http://schemas.microsoft.com/office/drawing/2014/main" id="{2C7464D7-2865-481A-A052-0B405D2808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84">
              <a:extLst>
                <a:ext uri="{FF2B5EF4-FFF2-40B4-BE49-F238E27FC236}">
                  <a16:creationId xmlns:a16="http://schemas.microsoft.com/office/drawing/2014/main" id="{8699F0E3-96E8-491E-9297-D3BEAC75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4" name="Straight Arrow Connector 85">
              <a:extLst>
                <a:ext uri="{FF2B5EF4-FFF2-40B4-BE49-F238E27FC236}">
                  <a16:creationId xmlns:a16="http://schemas.microsoft.com/office/drawing/2014/main" id="{D8C7E5EB-2D5C-4F0F-B7F4-0DEAFB92C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F549DAD6-A72B-418D-8622-68C0939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40A1075-EF49-43DD-A662-1DC3FADC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</a:t>
            </a:r>
            <a:r>
              <a:rPr lang="en-US" sz="2400" i="1"/>
              <a:t>group </a:t>
            </a:r>
            <a:r>
              <a:rPr lang="en-US" sz="2400"/>
              <a:t>can be a member of another </a:t>
            </a:r>
            <a:r>
              <a:rPr lang="en-US" sz="2400" i="1"/>
              <a:t>group</a:t>
            </a:r>
            <a:r>
              <a:rPr lang="en-US" sz="2400"/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the expiry date of a membership card is of “date” group</a:t>
            </a:r>
          </a:p>
        </p:txBody>
      </p:sp>
      <p:grpSp>
        <p:nvGrpSpPr>
          <p:cNvPr id="56" name="Group 34">
            <a:extLst>
              <a:ext uri="{FF2B5EF4-FFF2-40B4-BE49-F238E27FC236}">
                <a16:creationId xmlns:a16="http://schemas.microsoft.com/office/drawing/2014/main" id="{7872B7A4-DE25-4D32-935F-C9635EDAE4A3}"/>
              </a:ext>
            </a:extLst>
          </p:cNvPr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DECC3-AA58-4AED-8AAA-CEA3924AC756}"/>
                </a:ext>
              </a:extLst>
            </p:cNvPr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8" name="TextBox 46">
              <a:extLst>
                <a:ext uri="{FF2B5EF4-FFF2-40B4-BE49-F238E27FC236}">
                  <a16:creationId xmlns:a16="http://schemas.microsoft.com/office/drawing/2014/main" id="{AA99D9E6-E5CA-4843-87A6-4BF6AB67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59" name="TextBox 55">
              <a:extLst>
                <a:ext uri="{FF2B5EF4-FFF2-40B4-BE49-F238E27FC236}">
                  <a16:creationId xmlns:a16="http://schemas.microsoft.com/office/drawing/2014/main" id="{2AFE36B5-7EB1-44FE-9B22-CB4CB3BEB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60" name="TextBox 57">
              <a:extLst>
                <a:ext uri="{FF2B5EF4-FFF2-40B4-BE49-F238E27FC236}">
                  <a16:creationId xmlns:a16="http://schemas.microsoft.com/office/drawing/2014/main" id="{05B5D357-1496-43A1-AE8B-0719DC1E1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84BF16B7-B416-49B0-8339-3E23C8C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D1C8CA-FBDC-4652-A73B-8998F15C5392}"/>
                </a:ext>
              </a:extLst>
            </p:cNvPr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AD551-1CE1-4F47-99D2-FB3C538C9925}"/>
                </a:ext>
              </a:extLst>
            </p:cNvPr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206D57C6-D2E5-47CE-A0E2-ED953A620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65" name="Group 48">
            <a:extLst>
              <a:ext uri="{FF2B5EF4-FFF2-40B4-BE49-F238E27FC236}">
                <a16:creationId xmlns:a16="http://schemas.microsoft.com/office/drawing/2014/main" id="{C9C8CC13-6C04-4F80-B17E-3A8F05FE45D0}"/>
              </a:ext>
            </a:extLst>
          </p:cNvPr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66" name="Group 47">
              <a:extLst>
                <a:ext uri="{FF2B5EF4-FFF2-40B4-BE49-F238E27FC236}">
                  <a16:creationId xmlns:a16="http://schemas.microsoft.com/office/drawing/2014/main" id="{5D253413-BBC0-4083-9BA0-D8CB966A1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107EB0-D98D-4270-97F5-2B71629D6790}"/>
                  </a:ext>
                </a:extLst>
              </p:cNvPr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62">
                <a:extLst>
                  <a:ext uri="{FF2B5EF4-FFF2-40B4-BE49-F238E27FC236}">
                    <a16:creationId xmlns:a16="http://schemas.microsoft.com/office/drawing/2014/main" id="{7AD4BBF4-C73D-4BCF-B9BF-C52C82F77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err="1"/>
                  <a:t>cardNum</a:t>
                </a:r>
                <a:endParaRPr lang="en-SG" sz="1400"/>
              </a:p>
            </p:txBody>
          </p:sp>
        </p:grp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498FF24F-6A0B-40C9-B0B7-BC2A81A1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card</a:t>
              </a:r>
              <a:endParaRPr lang="en-SG" sz="140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89E16EFD-F143-4981-B6DF-2793EE4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69" name="Group 46">
              <a:extLst>
                <a:ext uri="{FF2B5EF4-FFF2-40B4-BE49-F238E27FC236}">
                  <a16:creationId xmlns:a16="http://schemas.microsoft.com/office/drawing/2014/main" id="{8B323003-4646-48BD-81DE-7E79ECD5A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B5E1F9-4AC5-4FE5-90BF-09122A50DC45}"/>
                  </a:ext>
                </a:extLst>
              </p:cNvPr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1" name="TextBox 46">
                <a:extLst>
                  <a:ext uri="{FF2B5EF4-FFF2-40B4-BE49-F238E27FC236}">
                    <a16:creationId xmlns:a16="http://schemas.microsoft.com/office/drawing/2014/main" id="{A9B184B9-2097-4721-A8FC-F19EA7D2F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2" name="TextBox 55">
                <a:extLst>
                  <a:ext uri="{FF2B5EF4-FFF2-40B4-BE49-F238E27FC236}">
                    <a16:creationId xmlns:a16="http://schemas.microsoft.com/office/drawing/2014/main" id="{B98EB749-534F-4A32-AA16-FB3E4B77E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3" name="TextBox 57">
                <a:extLst>
                  <a:ext uri="{FF2B5EF4-FFF2-40B4-BE49-F238E27FC236}">
                    <a16:creationId xmlns:a16="http://schemas.microsoft.com/office/drawing/2014/main" id="{F49593AA-2B90-4F4A-889A-39029792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expiryDate</a:t>
                </a:r>
                <a:endParaRPr lang="en-SG" sz="1400"/>
              </a:p>
            </p:txBody>
          </p:sp>
          <p:sp>
            <p:nvSpPr>
              <p:cNvPr id="74" name="Rectangle 58">
                <a:extLst>
                  <a:ext uri="{FF2B5EF4-FFF2-40B4-BE49-F238E27FC236}">
                    <a16:creationId xmlns:a16="http://schemas.microsoft.com/office/drawing/2014/main" id="{94849495-DA72-4DCD-B742-F140F15D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8C5692-CC42-48B2-91C7-A6E16577B3B2}"/>
                  </a:ext>
                </a:extLst>
              </p:cNvPr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B366432-8936-459F-A3CB-1406CE0E2A76}"/>
                  </a:ext>
                </a:extLst>
              </p:cNvPr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TextBox 46">
                <a:extLst>
                  <a:ext uri="{FF2B5EF4-FFF2-40B4-BE49-F238E27FC236}">
                    <a16:creationId xmlns:a16="http://schemas.microsoft.com/office/drawing/2014/main" id="{C09EABDE-F670-449F-AA72-0C4930749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661E5CA1-33F9-4478-820E-AC33832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413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GB"/>
              <a:t>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	Structure Type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4.2	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4.3 	Initializing 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4.4	Accessing Members of a Structure Variable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4.5	Example: Initializing and Accessing Members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4.6	Reading a Structure Member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4.7	Assigning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4.8	Returning Structure from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4.9	Passing Structure to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4.10	Array of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4.11	Passing Address of Structure to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4.12	The Arrow Operator (-&gt;)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13517827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59D94A1-44B1-445E-8A4D-E6A44FC0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 type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 types: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0296A3-8411-467E-A4B1-AC3A2D6B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979C5D9-97BF-4565-ABDB-29361BB5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021F230-80B5-4108-8F1E-4EECB41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5" name="Line Callout 2 (Border and Accent Bar) 12">
            <a:extLst>
              <a:ext uri="{FF2B5EF4-FFF2-40B4-BE49-F238E27FC236}">
                <a16:creationId xmlns:a16="http://schemas.microsoft.com/office/drawing/2014/main" id="{9F6D728D-80F7-49E2-A13F-48B162793803}"/>
              </a:ext>
            </a:extLst>
          </p:cNvPr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>
                <a:latin typeface="Arial" charset="0"/>
                <a:cs typeface="Arial" charset="0"/>
              </a:rPr>
              <a:t> is very important and is often forgotten!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37F22D-42B6-49DF-9257-5CAEDD91A773}"/>
              </a:ext>
            </a:extLst>
          </p:cNvPr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D3787F-212C-45DD-A73A-4B88250E21AB}"/>
              </a:ext>
            </a:extLst>
          </p:cNvPr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85D84-6DD7-47F4-A2ED-1748A25893DB}"/>
              </a:ext>
            </a:extLst>
          </p:cNvPr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E558C-60FC-4D25-8649-D172DAA1459C}"/>
              </a:ext>
            </a:extLst>
          </p:cNvPr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box_t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D2742-0C14-416E-9E93-2E6342F9DC55}"/>
              </a:ext>
            </a:extLst>
          </p:cNvPr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account_t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55181-EFFE-41FD-9E9E-1F93773076E8}"/>
              </a:ext>
            </a:extLst>
          </p:cNvPr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result_t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0C5BE509-8704-4305-8D32-651163D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7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FC0E2AB-B5E4-4099-8CAD-CE56F625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type is </a:t>
            </a:r>
            <a:r>
              <a:rPr lang="en-US" sz="2400" u="sng">
                <a:solidFill>
                  <a:srgbClr val="C00000"/>
                </a:solidFill>
              </a:rPr>
              <a:t>NOT</a:t>
            </a:r>
            <a:r>
              <a:rPr lang="en-US" sz="240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following is a </a:t>
            </a:r>
            <a:r>
              <a:rPr lang="en-US" sz="2400" u="sng"/>
              <a:t>definition of a type</a:t>
            </a:r>
            <a:r>
              <a:rPr lang="en-US" sz="2400"/>
              <a:t>, NOT a </a:t>
            </a:r>
            <a:r>
              <a:rPr lang="en-US" sz="2400" u="sng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>
                <a:solidFill>
                  <a:srgbClr val="C00000"/>
                </a:solidFill>
              </a:rPr>
              <a:t>No</a:t>
            </a:r>
            <a:r>
              <a:rPr lang="en-US" sz="2000"/>
              <a:t> memory is allocated to a type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AC727F6-2DDD-4AB3-A673-70BE5261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B93C918-B02B-443E-A541-6CFCCD3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177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4.2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A71FDCE-292C-4A70-A185-D638EAE3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The syntax is similar to declaring ordinary variables.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54C48-7A5E-49B5-8370-08B0D38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2498644"/>
            <a:ext cx="5703887" cy="170650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F67C92-68C0-40CD-BD64-59D60206D047}"/>
              </a:ext>
            </a:extLst>
          </p:cNvPr>
          <p:cNvGrpSpPr>
            <a:grpSpLocks/>
          </p:cNvGrpSpPr>
          <p:nvPr/>
        </p:nvGrpSpPr>
        <p:grpSpPr bwMode="auto"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2" name="Right Brace 9">
              <a:extLst>
                <a:ext uri="{FF2B5EF4-FFF2-40B4-BE49-F238E27FC236}">
                  <a16:creationId xmlns:a16="http://schemas.microsoft.com/office/drawing/2014/main" id="{0D930F28-EAFC-49AA-955A-179B2172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86307-AE18-40FE-89C0-CA83C33EA4D4}"/>
                </a:ext>
              </a:extLst>
            </p:cNvPr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Before function prototypes </a:t>
              </a:r>
              <a:br>
                <a:rPr lang="en-US" sz="1600">
                  <a:latin typeface="Arial" charset="0"/>
                  <a:cs typeface="Arial" charset="0"/>
                </a:rPr>
              </a:br>
              <a:r>
                <a:rPr lang="en-US" sz="1600">
                  <a:latin typeface="Arial" charset="0"/>
                  <a:cs typeface="Arial" charset="0"/>
                </a:rPr>
                <a:t>(but after preprocessor directives)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C5517B5-25E7-4ECE-8544-C33525E2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CEE46-0042-4137-A966-9CBFC34B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75500"/>
            <a:ext cx="5703887" cy="460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05B8-3ABC-4A39-95CF-24783E4A18EA}"/>
              </a:ext>
            </a:extLst>
          </p:cNvPr>
          <p:cNvSpPr txBox="1"/>
          <p:nvPr/>
        </p:nvSpPr>
        <p:spPr bwMode="auto">
          <a:xfrm>
            <a:off x="5375523" y="4475500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Inside any function</a:t>
            </a:r>
            <a:endParaRPr lang="en-SG" sz="16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3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stuNum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day, month, year;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cardNum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expiryDate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5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>
                <a:solidFill>
                  <a:srgbClr val="0000FF"/>
                </a:solidFill>
                <a:latin typeface="+mn-lt"/>
              </a:rPr>
              <a:t>4.4 Accessing Members of a Structure Variable</a:t>
            </a:r>
            <a:endParaRPr lang="en-US" sz="3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3D91A-AABC-4D4C-A0CD-18C05458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Use the </a:t>
            </a:r>
            <a:r>
              <a:rPr lang="en-US" sz="2400">
                <a:solidFill>
                  <a:srgbClr val="0000FF"/>
                </a:solidFill>
              </a:rPr>
              <a:t>dot 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) operator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F90AA-1448-4E6F-ACFC-7F40D7F2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result2.stuNum = 456654;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score = 62.0;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grade = 'D';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CD9F77B-BF28-4D2B-9CC4-2DC908DF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>
                <a:latin typeface="Courier New" pitchFamily="49" charset="0"/>
              </a:rPr>
              <a:t> card2 = { 666666, {30, 6} 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card2.expiryDate.year = 2021;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5D4A28-6B4C-4458-A9D7-9417E7B9EE71}"/>
              </a:ext>
            </a:extLst>
          </p:cNvPr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E8E05B-65F3-461A-B60C-C1C799321905}"/>
              </a:ext>
            </a:extLst>
          </p:cNvPr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86F6D-6B72-4BCE-B313-C629E9B14990}"/>
              </a:ext>
            </a:extLst>
          </p:cNvPr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316BEF-8D14-479A-8A1B-5D67D747E377}"/>
              </a:ext>
            </a:extLst>
          </p:cNvPr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2D92FD-17CC-4BE5-BDC9-AD5747CB339E}"/>
              </a:ext>
            </a:extLst>
          </p:cNvPr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41D6344-4AFE-4D9A-BEF2-A489B38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581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4.5 Example: Initializing and Accessing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E5D0FBD5-7775-41A0-A6E9-C78681AD2D9A}"/>
              </a:ext>
            </a:extLst>
          </p:cNvPr>
          <p:cNvGrpSpPr>
            <a:grpSpLocks/>
          </p:cNvGrpSpPr>
          <p:nvPr/>
        </p:nvGrpSpPr>
        <p:grpSpPr bwMode="auto"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0F96B6-C0EC-4B59-9936-A2FF02506AAB}"/>
                </a:ext>
              </a:extLst>
            </p:cNvPr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score;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grade;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2.score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2.grade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result1.stuNum, result1.score, result1.grade);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"result2: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result2.stuNum, result2.score, result2.grade);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69AB7-F759-4653-BF29-70CC1D61C62A}"/>
                </a:ext>
              </a:extLst>
            </p:cNvPr>
            <p:cNvSpPr txBox="1"/>
            <p:nvPr/>
          </p:nvSpPr>
          <p:spPr>
            <a:xfrm>
              <a:off x="6186810" y="1112923"/>
              <a:ext cx="1906866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StructureEg1.c</a:t>
              </a:r>
              <a:endParaRPr lang="en-SG"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166ACDB-D7BC-49F0-B010-37547172E962}"/>
              </a:ext>
            </a:extLst>
          </p:cNvPr>
          <p:cNvGrpSpPr>
            <a:grpSpLocks/>
          </p:cNvGrpSpPr>
          <p:nvPr/>
        </p:nvGrpSpPr>
        <p:grpSpPr bwMode="auto"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>
              <a:extLst>
                <a:ext uri="{FF2B5EF4-FFF2-40B4-BE49-F238E27FC236}">
                  <a16:creationId xmlns:a16="http://schemas.microsoft.com/office/drawing/2014/main" id="{95CE1741-6793-46E4-B27A-22EE29E1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E36E22-2278-40FF-AA30-E7336E301E8B}"/>
                </a:ext>
              </a:extLst>
            </p:cNvPr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Type definition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5ADA0B86-5D28-4309-B97D-CB080D26B260}"/>
              </a:ext>
            </a:extLst>
          </p:cNvPr>
          <p:cNvGrpSpPr>
            <a:grpSpLocks/>
          </p:cNvGrpSpPr>
          <p:nvPr/>
        </p:nvGrpSpPr>
        <p:grpSpPr bwMode="auto"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>
              <a:extLst>
                <a:ext uri="{FF2B5EF4-FFF2-40B4-BE49-F238E27FC236}">
                  <a16:creationId xmlns:a16="http://schemas.microsoft.com/office/drawing/2014/main" id="{B8F875D1-3147-4EA8-8A38-C61DEBE80D84}"/>
                </a:ext>
              </a:extLst>
            </p:cNvPr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Initialization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3958162B-BFEB-409D-8BF2-1FDB2A55D5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4AE461-E3C1-44E9-B250-F21BC19236BD}"/>
              </a:ext>
            </a:extLst>
          </p:cNvPr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>
              <a:extLst>
                <a:ext uri="{FF2B5EF4-FFF2-40B4-BE49-F238E27FC236}">
                  <a16:creationId xmlns:a16="http://schemas.microsoft.com/office/drawing/2014/main" id="{F69A82AC-B21A-405E-A5D0-503F83A78ECC}"/>
                </a:ext>
              </a:extLst>
            </p:cNvPr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Accessing members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>
              <a:extLst>
                <a:ext uri="{FF2B5EF4-FFF2-40B4-BE49-F238E27FC236}">
                  <a16:creationId xmlns:a16="http://schemas.microsoft.com/office/drawing/2014/main" id="{88713F5A-2BF7-4B19-A701-575500024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69FF9B7E-25F0-4EA5-BE67-98BA79E7FB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1AFD7034-1714-412E-B80A-480A2AD9B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329BA89B-BFA9-4669-AC7B-077F9389E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>
              <a:extLst>
                <a:ext uri="{FF2B5EF4-FFF2-40B4-BE49-F238E27FC236}">
                  <a16:creationId xmlns:a16="http://schemas.microsoft.com/office/drawing/2014/main" id="{E9689677-3FAB-40F5-B858-F81306634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6AB246-5C04-4643-8539-8201C66BA7A6}"/>
              </a:ext>
            </a:extLst>
          </p:cNvPr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result1: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result2: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D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2DAFBC90-3CAA-463D-8769-5344BAD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98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4.6 Reading a Structure Member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E25CCC8-ECCC-4696-94B7-28880321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</a:t>
            </a:r>
            <a:endParaRPr lang="en-US" sz="200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CF0122-CFF9-4E38-BAF7-20F79904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printf</a:t>
            </a:r>
            <a:r>
              <a:rPr lang="en-US" sz="2000" b="1">
                <a:latin typeface="Courier New" pitchFamily="49" charset="0"/>
              </a:rPr>
              <a:t>("Enter student number, score and grade: 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scanf</a:t>
            </a:r>
            <a:r>
              <a:rPr lang="en-US" sz="2000" b="1">
                <a:latin typeface="Courier New" pitchFamily="49" charset="0"/>
              </a:rPr>
              <a:t>("%d %f %c", &amp;result1.stuNum, &amp;result1.score,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            &amp;result1.grade);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7A78C28-9D76-4080-AE77-88CA4DC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425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4.7 Assigning Structures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D35B-5B77-4F7F-99FE-4993FC5C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use the </a:t>
            </a:r>
            <a:r>
              <a:rPr lang="en-US" sz="2400">
                <a:solidFill>
                  <a:srgbClr val="0000FF"/>
                </a:solidFill>
              </a:rPr>
              <a:t>dot operator </a:t>
            </a:r>
            <a:r>
              <a:rPr lang="en-US" sz="2400"/>
              <a:t>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If we use the structure variable’s name, we are referring to the </a:t>
            </a:r>
            <a:r>
              <a:rPr lang="en-US" sz="2400" u="sng"/>
              <a:t>entire structure</a:t>
            </a:r>
            <a:r>
              <a:rPr lang="en-US" sz="240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Unlike arrays, we may do assignments with structures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A24EB-CD11-40A9-B714-F301ADC6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latin typeface="Courier New" pitchFamily="49" charset="0"/>
                <a:cs typeface="Arial" charset="0"/>
              </a:rPr>
              <a:t>result2 = result1;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ACF10E-5860-40C2-A91A-F4E6DBCC20B5}"/>
              </a:ext>
            </a:extLst>
          </p:cNvPr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347615-3872-4025-B8A9-11BB4D39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result2.stuNum = result1.stuNum;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result2.score = </a:t>
              </a:r>
              <a:r>
                <a:rPr lang="en-US" sz="1400" b="1">
                  <a:latin typeface="Courier New" pitchFamily="49" charset="0"/>
                </a:rPr>
                <a:t>result1</a:t>
              </a:r>
              <a:r>
                <a:rPr lang="en-US" sz="1400" b="1">
                  <a:latin typeface="Courier New" pitchFamily="49" charset="0"/>
                  <a:cs typeface="Arial" charset="0"/>
                </a:rPr>
                <a:t>.score;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result2.grade = result1.grade;</a:t>
              </a:r>
            </a:p>
            <a:p>
              <a:pPr marL="342900" indent="-342900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4078BFC-1475-4C8E-9AB0-B36DAD6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>
                  <a:latin typeface="+mn-lt"/>
                  <a:cs typeface="Arial" charset="0"/>
                </a:rPr>
                <a:t>=</a:t>
              </a:r>
            </a:p>
            <a:p>
              <a:pPr marL="342900" indent="-342900" algn="ctr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B029F-6341-4866-9F5A-8260587DBCA8}"/>
              </a:ext>
            </a:extLst>
          </p:cNvPr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19F60257-BA3D-4EA0-B3E0-A9972D357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12C244-1A9B-4200-8FDA-21FB435FCE92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026C3-D06F-47BF-A7AA-0DE828E9680E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2C1C6E-99BE-4D39-A418-02A665033704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TextBox 62">
                <a:extLst>
                  <a:ext uri="{FF2B5EF4-FFF2-40B4-BE49-F238E27FC236}">
                    <a16:creationId xmlns:a16="http://schemas.microsoft.com/office/drawing/2014/main" id="{411F88A9-ECF8-43DB-A735-8D0F4D17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34" name="TextBox 63">
                <a:extLst>
                  <a:ext uri="{FF2B5EF4-FFF2-40B4-BE49-F238E27FC236}">
                    <a16:creationId xmlns:a16="http://schemas.microsoft.com/office/drawing/2014/main" id="{7205ED2E-12E3-484B-907C-4506D3255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35" name="TextBox 64">
                <a:extLst>
                  <a:ext uri="{FF2B5EF4-FFF2-40B4-BE49-F238E27FC236}">
                    <a16:creationId xmlns:a16="http://schemas.microsoft.com/office/drawing/2014/main" id="{519953DD-E373-4D09-9C71-CD445EF1A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04F03EB7-46D9-46AA-B595-A7B9C16A1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39" name="Rectangle 66">
                <a:extLst>
                  <a:ext uri="{FF2B5EF4-FFF2-40B4-BE49-F238E27FC236}">
                    <a16:creationId xmlns:a16="http://schemas.microsoft.com/office/drawing/2014/main" id="{E3BD4BB0-2E0C-4843-B611-69B5EEB1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TextBox 50">
                <a:extLst>
                  <a:ext uri="{FF2B5EF4-FFF2-40B4-BE49-F238E27FC236}">
                    <a16:creationId xmlns:a16="http://schemas.microsoft.com/office/drawing/2014/main" id="{C8F4D9C7-1F9C-48E1-AE57-D4F44ED9A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41" name="TextBox 51">
                <a:extLst>
                  <a:ext uri="{FF2B5EF4-FFF2-40B4-BE49-F238E27FC236}">
                    <a16:creationId xmlns:a16="http://schemas.microsoft.com/office/drawing/2014/main" id="{437065F8-BCC6-46A5-AC22-EF0645260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42" name="TextBox 52">
                <a:extLst>
                  <a:ext uri="{FF2B5EF4-FFF2-40B4-BE49-F238E27FC236}">
                    <a16:creationId xmlns:a16="http://schemas.microsoft.com/office/drawing/2014/main" id="{663F10C7-735F-4165-BD6A-465CD2F5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11A3A4D3-456F-4689-BAFA-B24E5D6AF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7DEB642F-E7E6-4FEB-A3CE-7F4D2DB31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E2D53-0F62-4941-983F-35999237293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ECBBFD-8F5C-415E-B3CE-F213B4F82CF7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A55C9F-087D-4918-80F6-0366E066EBCB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62">
                <a:extLst>
                  <a:ext uri="{FF2B5EF4-FFF2-40B4-BE49-F238E27FC236}">
                    <a16:creationId xmlns:a16="http://schemas.microsoft.com/office/drawing/2014/main" id="{7FFB6014-325F-4216-AE61-1123A17B6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23" name="TextBox 63">
                <a:extLst>
                  <a:ext uri="{FF2B5EF4-FFF2-40B4-BE49-F238E27FC236}">
                    <a16:creationId xmlns:a16="http://schemas.microsoft.com/office/drawing/2014/main" id="{49FC6407-F267-4B4B-9D7B-B01AF36D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24" name="TextBox 64">
                <a:extLst>
                  <a:ext uri="{FF2B5EF4-FFF2-40B4-BE49-F238E27FC236}">
                    <a16:creationId xmlns:a16="http://schemas.microsoft.com/office/drawing/2014/main" id="{F7277C82-AB42-49E6-9C14-118A2C956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25" name="TextBox 65">
                <a:extLst>
                  <a:ext uri="{FF2B5EF4-FFF2-40B4-BE49-F238E27FC236}">
                    <a16:creationId xmlns:a16="http://schemas.microsoft.com/office/drawing/2014/main" id="{0624959C-DBE6-4A14-A651-D35035EF9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6BC38A2A-95AF-4663-8213-D05E0A97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TextBox 50">
                <a:extLst>
                  <a:ext uri="{FF2B5EF4-FFF2-40B4-BE49-F238E27FC236}">
                    <a16:creationId xmlns:a16="http://schemas.microsoft.com/office/drawing/2014/main" id="{7974EE0F-00A5-44D3-8919-C5C34BD92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28" name="TextBox 51">
                <a:extLst>
                  <a:ext uri="{FF2B5EF4-FFF2-40B4-BE49-F238E27FC236}">
                    <a16:creationId xmlns:a16="http://schemas.microsoft.com/office/drawing/2014/main" id="{9B64612B-3F89-4B63-9AA7-E13F2FE20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29" name="TextBox 52">
                <a:extLst>
                  <a:ext uri="{FF2B5EF4-FFF2-40B4-BE49-F238E27FC236}">
                    <a16:creationId xmlns:a16="http://schemas.microsoft.com/office/drawing/2014/main" id="{5AA70D23-E5B8-49D0-B960-3FAFF3189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794A2C-AC6A-422E-B908-B8D563C0ECCE}"/>
              </a:ext>
            </a:extLst>
          </p:cNvPr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8CA75E94-FE3C-43C9-B1D8-132E7778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28084929-B5AA-49F1-B2FF-1C1F4DE63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F4BE68-9D52-49A3-8B96-C24C49392AE6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ED0324-D7AC-499D-8C59-C822B9E376B3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64BD907-8C52-47BB-92E0-48123BB43903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" name="TextBox 62">
                <a:extLst>
                  <a:ext uri="{FF2B5EF4-FFF2-40B4-BE49-F238E27FC236}">
                    <a16:creationId xmlns:a16="http://schemas.microsoft.com/office/drawing/2014/main" id="{4F26E541-D77D-4D7D-A457-BC583C4AC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:a16="http://schemas.microsoft.com/office/drawing/2014/main" id="{B282F5E5-AB7F-4048-8CE0-429A8BAD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63" name="TextBox 64">
                <a:extLst>
                  <a:ext uri="{FF2B5EF4-FFF2-40B4-BE49-F238E27FC236}">
                    <a16:creationId xmlns:a16="http://schemas.microsoft.com/office/drawing/2014/main" id="{2A4BE568-4F2C-4CE8-94AE-F3AA5110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:a16="http://schemas.microsoft.com/office/drawing/2014/main" id="{E6DA17F1-EC6F-423D-AF9D-E30C4059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8A59F97F-7FF0-4B7A-B718-D46D2FC8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6" name="TextBox 50">
                <a:extLst>
                  <a:ext uri="{FF2B5EF4-FFF2-40B4-BE49-F238E27FC236}">
                    <a16:creationId xmlns:a16="http://schemas.microsoft.com/office/drawing/2014/main" id="{BBFE8667-3EB3-4311-8524-015C5BDC1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CCB8D1AA-532F-46E4-A2EA-AA804F9F3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68" name="TextBox 52">
                <a:extLst>
                  <a:ext uri="{FF2B5EF4-FFF2-40B4-BE49-F238E27FC236}">
                    <a16:creationId xmlns:a16="http://schemas.microsoft.com/office/drawing/2014/main" id="{F49BE913-5F31-4D29-8E50-5D9E4DDE2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  <p:grpSp>
          <p:nvGrpSpPr>
            <p:cNvPr id="46" name="Group 41">
              <a:extLst>
                <a:ext uri="{FF2B5EF4-FFF2-40B4-BE49-F238E27FC236}">
                  <a16:creationId xmlns:a16="http://schemas.microsoft.com/office/drawing/2014/main" id="{29218E0D-5E23-4174-A515-A4C67F994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43207-8980-4C4C-872B-AE716042C28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0561A16-9FBD-4371-BF8C-1293E7AA427A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69227E-0419-48C3-83A5-EACDD6272932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CB5090B2-EC40-4AE5-8210-5E660F0E2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51" name="TextBox 63">
                <a:extLst>
                  <a:ext uri="{FF2B5EF4-FFF2-40B4-BE49-F238E27FC236}">
                    <a16:creationId xmlns:a16="http://schemas.microsoft.com/office/drawing/2014/main" id="{678856C8-E9F8-43F8-B8DD-6847EDD8B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086A3239-85BA-41C5-A235-D9189EE4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AC9B25E5-D045-4E0C-9E2D-172A5AE46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3BF81BB2-FF27-423B-A7AD-7E2168108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E51A9D6F-146D-48A5-BC6B-1B96CD6C3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456654</a:t>
                </a:r>
                <a:endParaRPr lang="en-SG"/>
              </a:p>
            </p:txBody>
          </p:sp>
          <p:sp>
            <p:nvSpPr>
              <p:cNvPr id="56" name="TextBox 51">
                <a:extLst>
                  <a:ext uri="{FF2B5EF4-FFF2-40B4-BE49-F238E27FC236}">
                    <a16:creationId xmlns:a16="http://schemas.microsoft.com/office/drawing/2014/main" id="{AA6668A1-1012-408B-AEA6-53FD927F3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62.0</a:t>
                </a:r>
                <a:endParaRPr lang="en-SG"/>
              </a:p>
            </p:txBody>
          </p:sp>
          <p:sp>
            <p:nvSpPr>
              <p:cNvPr id="57" name="TextBox 52">
                <a:extLst>
                  <a:ext uri="{FF2B5EF4-FFF2-40B4-BE49-F238E27FC236}">
                    <a16:creationId xmlns:a16="http://schemas.microsoft.com/office/drawing/2014/main" id="{E4E499C6-BBDE-4E81-92C5-70F07606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'D'</a:t>
                </a:r>
                <a:endParaRPr lang="en-SG"/>
              </a:p>
            </p:txBody>
          </p:sp>
        </p:grpSp>
      </p:grpSp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2CF8FB39-5030-4817-B011-BBA8FAB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9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(1/3)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19EDFB-B86A-4296-82C2-96B712E7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4" y="1413164"/>
            <a:ext cx="7254129" cy="434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Given this structure type </a:t>
            </a:r>
            <a:br>
              <a:rPr lang="en-US" sz="2400"/>
            </a:br>
            <a:r>
              <a:rPr lang="en-US" sz="2400" err="1">
                <a:solidFill>
                  <a:srgbClr val="C00000"/>
                </a:solidFill>
              </a:rPr>
              <a:t>result_t</a:t>
            </a:r>
            <a:r>
              <a:rPr lang="en-US" sz="2400"/>
              <a:t>,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Define a function </a:t>
            </a:r>
            <a:r>
              <a:rPr lang="en-US" sz="2400" err="1">
                <a:solidFill>
                  <a:srgbClr val="0000FF"/>
                </a:solidFill>
              </a:rPr>
              <a:t>func</a:t>
            </a:r>
            <a:r>
              <a:rPr lang="en-US" sz="2400">
                <a:solidFill>
                  <a:srgbClr val="0000FF"/>
                </a:solidFill>
              </a:rPr>
              <a:t>()</a:t>
            </a:r>
            <a:r>
              <a:rPr lang="en-US" sz="2400"/>
              <a:t> that returns a 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6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To call this function: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9ECDC5C-F71F-4F20-8212-1E771057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func</a:t>
            </a:r>
            <a:r>
              <a:rPr lang="en-US" sz="2000" b="1">
                <a:latin typeface="Courier New" pitchFamily="49" charset="0"/>
              </a:rPr>
              <a:t>( ... 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15613-A008-4600-B21D-5DC7E57E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 = </a:t>
            </a:r>
            <a:r>
              <a:rPr lang="en-US" sz="2000" b="1" err="1">
                <a:latin typeface="Courier New" pitchFamily="49" charset="0"/>
              </a:rPr>
              <a:t>func</a:t>
            </a:r>
            <a:r>
              <a:rPr lang="en-US" sz="2000" b="1">
                <a:latin typeface="Courier New" pitchFamily="49" charset="0"/>
              </a:rPr>
              <a:t>( ... );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5A87D6D-20E7-4738-A863-65FF0140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max;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DB81919-4DF1-45AD-B392-AED8DC5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455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(2/3)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4C67A3C-1079-4B3D-9697-E52BBFC3568F}"/>
              </a:ext>
            </a:extLst>
          </p:cNvPr>
          <p:cNvGrpSpPr>
            <a:grpSpLocks/>
          </p:cNvGrpSpPr>
          <p:nvPr/>
        </p:nvGrpSpPr>
        <p:grpSpPr bwMode="auto"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993E6-1D6A-4BAA-8BCD-1D0048DB6F15}"/>
                </a:ext>
              </a:extLst>
            </p:cNvPr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main(void)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num1, num2, num3; 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 =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(num1, num2, 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</a:t>
              </a:r>
              <a:br>
                <a:rPr lang="en-US" sz="1600" b="1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CC6C60-4DFC-44B0-97AB-12AACF457884}"/>
                </a:ext>
              </a:extLst>
            </p:cNvPr>
            <p:cNvSpPr txBox="1"/>
            <p:nvPr/>
          </p:nvSpPr>
          <p:spPr>
            <a:xfrm>
              <a:off x="6296651" y="1112923"/>
              <a:ext cx="1797113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15" name="Line Callout 2 (Border and Accent Bar) 18">
            <a:extLst>
              <a:ext uri="{FF2B5EF4-FFF2-40B4-BE49-F238E27FC236}">
                <a16:creationId xmlns:a16="http://schemas.microsoft.com/office/drawing/2014/main" id="{8E2AAA0A-754F-4D57-8B76-1190C3B0D6C4}"/>
              </a:ext>
            </a:extLst>
          </p:cNvPr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returned structure is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copied</a:t>
            </a:r>
            <a:r>
              <a:rPr lang="en-US" sz="1600">
                <a:latin typeface="Arial" charset="0"/>
                <a:cs typeface="Arial" charset="0"/>
              </a:rPr>
              <a:t> to </a:t>
            </a:r>
            <a:r>
              <a:rPr lang="en-US" sz="1600" i="1"/>
              <a:t>result</a:t>
            </a:r>
            <a:endParaRPr lang="en-SG" sz="1600" i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1B43C-C2B2-41F0-ADF1-2725DB121305}"/>
              </a:ext>
            </a:extLst>
          </p:cNvPr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(Border and Accent Bar) 21">
            <a:extLst>
              <a:ext uri="{FF2B5EF4-FFF2-40B4-BE49-F238E27FC236}">
                <a16:creationId xmlns:a16="http://schemas.microsoft.com/office/drawing/2014/main" id="{414CC6E9-B059-4FC6-9CA9-7C4C8A9F1F73}"/>
              </a:ext>
            </a:extLst>
          </p:cNvPr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max and average are printed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1E50D0B-A928-4839-93F8-71A8A5D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629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1. Collection of Data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Besides the basic data types (</a:t>
            </a:r>
            <a:r>
              <a:rPr lang="en-SG" sz="2800" err="1"/>
              <a:t>int</a:t>
            </a:r>
            <a:r>
              <a:rPr lang="en-SG" sz="2800"/>
              <a:t>, float, double, char, etc.), C also provides means to organise data for the purpose of more logical representation and ease of manipulation.</a:t>
            </a:r>
          </a:p>
          <a:p>
            <a:pPr marL="285750" indent="-28575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We will cover the following in this lecture: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Strings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Structures</a:t>
            </a:r>
          </a:p>
          <a:p>
            <a:pPr>
              <a:spcBef>
                <a:spcPts val="1200"/>
              </a:spcBef>
              <a:buClr>
                <a:schemeClr val="bg1">
                  <a:lumMod val="50000"/>
                </a:schemeClr>
              </a:buClr>
            </a:pP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(3/3)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BB51BF4-9EC7-4AAC-8C2A-CE4E077D6269}"/>
              </a:ext>
            </a:extLst>
          </p:cNvPr>
          <p:cNvGrpSpPr>
            <a:grpSpLocks/>
          </p:cNvGrpSpPr>
          <p:nvPr/>
        </p:nvGrpSpPr>
        <p:grpSpPr bwMode="auto"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D1CFC-4A61-483A-B485-8C03861E9244}"/>
                </a:ext>
              </a:extLst>
            </p:cNvPr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Computes the maximum and average of 3 integers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n3)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n1;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(n2 &gt;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(n3 &gt;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n3;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(n1+n2+n3)/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	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1DE43-0D49-4431-8223-C036027C3877}"/>
                </a:ext>
              </a:extLst>
            </p:cNvPr>
            <p:cNvSpPr txBox="1"/>
            <p:nvPr/>
          </p:nvSpPr>
          <p:spPr>
            <a:xfrm>
              <a:off x="6922387" y="1316751"/>
              <a:ext cx="1806332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22" name="Line Callout 2 (Border and Accent Bar) 16">
            <a:extLst>
              <a:ext uri="{FF2B5EF4-FFF2-40B4-BE49-F238E27FC236}">
                <a16:creationId xmlns:a16="http://schemas.microsoft.com/office/drawing/2014/main" id="{35C9BD25-70E9-48F4-AFD7-C1B15D4754B6}"/>
              </a:ext>
            </a:extLst>
          </p:cNvPr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-93299"/>
              <a:gd name="adj6" fmla="val -7960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the answers are stored in the structure variable </a:t>
            </a: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/>
              <a:t>.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23" name="Line Callout 2 (Border and Accent Bar) 17">
            <a:extLst>
              <a:ext uri="{FF2B5EF4-FFF2-40B4-BE49-F238E27FC236}">
                <a16:creationId xmlns:a16="http://schemas.microsoft.com/office/drawing/2014/main" id="{BE6E3F73-B113-4A53-98BE-8FC2024A869F}"/>
              </a:ext>
            </a:extLst>
          </p:cNvPr>
          <p:cNvSpPr/>
          <p:nvPr/>
        </p:nvSpPr>
        <p:spPr bwMode="auto">
          <a:xfrm>
            <a:off x="3240915" y="4458631"/>
            <a:ext cx="2525571" cy="37698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 i="1">
                <a:latin typeface="Arial" charset="0"/>
                <a:cs typeface="Arial" charset="0"/>
              </a:rPr>
              <a:t> </a:t>
            </a:r>
            <a:r>
              <a:rPr lang="en-US" sz="1600">
                <a:latin typeface="Arial" charset="0"/>
                <a:cs typeface="Arial" charset="0"/>
              </a:rPr>
              <a:t>is returned here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D36DA44-40DC-4CBE-BBDA-4FA89B0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140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4.9 Passing Structure to Function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9" y="1413164"/>
            <a:ext cx="8021200" cy="422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entire structure is </a:t>
            </a:r>
            <a:r>
              <a:rPr lang="en-US" sz="2400" b="1"/>
              <a:t>copied</a:t>
            </a:r>
            <a:r>
              <a:rPr lang="en-US" sz="2400"/>
              <a:t>, i.e.,  members of the actual parameter are copied into the corresponding members of the formal parameter.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/>
              <a:t>Pass-by-value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use </a:t>
            </a:r>
            <a:r>
              <a:rPr lang="en-US" sz="2400" err="1">
                <a:solidFill>
                  <a:srgbClr val="0000FF"/>
                </a:solidFill>
              </a:rPr>
              <a:t>PassStructureToFn.c</a:t>
            </a:r>
            <a:r>
              <a:rPr lang="en-US" sz="2400"/>
              <a:t> to illustrate this.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68939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91974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>
                <a:solidFill>
                  <a:srgbClr val="0000FF"/>
                </a:solidFill>
                <a:latin typeface="+mn-lt"/>
              </a:rPr>
              <a:t>4.9 Passing Structure to Function (2/2)</a:t>
            </a:r>
            <a:endParaRPr lang="en-US" sz="2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259169"/>
            <a:ext cx="7525522" cy="5139682"/>
            <a:chOff x="790833" y="1112923"/>
            <a:chExt cx="7525875" cy="5139058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are omitted here for brevity</a:t>
              </a:r>
              <a:endParaRPr lang="en-US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player2);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1182" y="1112923"/>
              <a:ext cx="231249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PassStructureToFn.c</a:t>
              </a:r>
              <a:endParaRPr lang="en-S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213033" y="2997393"/>
            <a:ext cx="3135313" cy="987424"/>
            <a:chOff x="4064000" y="3265713"/>
            <a:chExt cx="3135086" cy="986972"/>
          </a:xfrm>
        </p:grpSpPr>
        <p:sp>
          <p:nvSpPr>
            <p:cNvPr id="14" name="Line Callout 2 (Border and Accent Bar) 13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Passing a structure to a function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936873" y="4589378"/>
            <a:ext cx="3640775" cy="1030287"/>
            <a:chOff x="4230915" y="4506684"/>
            <a:chExt cx="3640306" cy="1030515"/>
          </a:xfrm>
        </p:grpSpPr>
        <p:sp>
          <p:nvSpPr>
            <p:cNvPr id="17" name="Line Callout 2 (Border and Accent Bar) 16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Receiving a structure from the caller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3803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4.10 Array of Structures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250731"/>
            <a:ext cx="8262938" cy="51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Combining structures and arrays gives us a lot of flexibility in organizing data.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we may have a structure comprising 2 members: student’s name and an array of 5 test scores he 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Or, we may have an array whose elements are 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Or, even more complex combinations such as an array whose elements are structures which comprises array as one of the 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Case study (Program: </a:t>
            </a:r>
            <a:r>
              <a:rPr lang="en-US" sz="2000" err="1">
                <a:solidFill>
                  <a:srgbClr val="C00000"/>
                </a:solidFill>
              </a:rPr>
              <a:t>NearbyStores.c</a:t>
            </a:r>
            <a:r>
              <a:rPr lang="en-US" sz="2000"/>
              <a:t>)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 </a:t>
            </a:r>
            <a:r>
              <a:rPr lang="en-SG" err="1"/>
              <a:t>startup</a:t>
            </a:r>
            <a:r>
              <a:rPr lang="en-SG"/>
              <a:t> company decides to provide location-based services. Its customers are a list of 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Each store has a name, a location given by (x, y) coordinates, a radius that defines a circle of 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We can define a structure type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for the stores, and have a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array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variables. We call this array </a:t>
            </a:r>
            <a:r>
              <a:rPr lang="en-US" err="1">
                <a:solidFill>
                  <a:srgbClr val="0000FF"/>
                </a:solidFill>
              </a:rPr>
              <a:t>storeList</a:t>
            </a:r>
            <a:r>
              <a:rPr lang="en-US"/>
              <a:t> and it represents the list of stores.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38691" y="364098"/>
            <a:ext cx="20705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/>
              <a:t>(For own reading)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240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(1/5)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Given this code, what is the output?</a:t>
            </a:r>
            <a:endParaRPr lang="en-US" sz="2000">
              <a:solidFill>
                <a:srgbClr val="0000FF"/>
              </a:solidFill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694509" cy="5175616"/>
            <a:chOff x="790833" y="983985"/>
            <a:chExt cx="7694870" cy="5174987"/>
          </a:xfrm>
          <a:solidFill>
            <a:srgbClr val="FFFFCC"/>
          </a:solidFill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6167" y="983985"/>
              <a:ext cx="2459536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PassStructureToFn2.c</a:t>
              </a:r>
              <a:endParaRPr lang="en-SG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 age = 23; gender = M</a:t>
            </a:r>
          </a:p>
        </p:txBody>
      </p:sp>
    </p:spTree>
    <p:extLst>
      <p:ext uri="{BB962C8B-B14F-4D97-AF65-F5344CB8AC3E}">
        <p14:creationId xmlns:p14="http://schemas.microsoft.com/office/powerpoint/2010/main" val="4003271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(2/5)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</a:t>
              </a:r>
              <a:endParaRPr lang="en-SG" sz="1400"/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</a:t>
            </a:r>
            <a:r>
              <a:rPr lang="en-US" sz="1600">
                <a:latin typeface="Lucida Console" pitchFamily="49" charset="0"/>
              </a:rPr>
              <a:t>(player1);</a:t>
            </a:r>
            <a:endParaRPr lang="en-SG" sz="1600">
              <a:latin typeface="Lucida Console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9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30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1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2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"</a:t>
              </a:r>
              <a:r>
                <a:rPr lang="en-US" sz="1600" err="1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23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'M'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7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err="1">
                <a:latin typeface="Lucida Console" pitchFamily="49" charset="0"/>
              </a:rPr>
              <a:t>strcpy</a:t>
            </a:r>
            <a:r>
              <a:rPr lang="en-US" sz="1600">
                <a:latin typeface="Lucida Console" pitchFamily="49" charset="0"/>
              </a:rPr>
              <a:t>(player.name, "Alexandra");</a:t>
            </a:r>
          </a:p>
          <a:p>
            <a:r>
              <a:rPr lang="en-US" sz="1600" err="1">
                <a:latin typeface="Lucida Console" pitchFamily="49" charset="0"/>
              </a:rPr>
              <a:t>player.age</a:t>
            </a:r>
            <a:r>
              <a:rPr lang="en-US" sz="1600">
                <a:latin typeface="Lucida Console" pitchFamily="49" charset="0"/>
              </a:rPr>
              <a:t>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39" grpId="1"/>
      <p:bldP spid="40" grpId="0"/>
      <p:bldP spid="40" grpId="1"/>
      <p:bldP spid="41" grpId="0"/>
      <p:bldP spid="42" grpId="0" animBg="1"/>
      <p:bldP spid="43" grpId="0"/>
      <p:bldP spid="44" grpId="0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(3/5)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Like an ordinary variable (</a:t>
            </a:r>
            <a:r>
              <a:rPr lang="en-US" err="1"/>
              <a:t>eg</a:t>
            </a:r>
            <a:r>
              <a:rPr lang="en-US"/>
              <a:t>: of type </a:t>
            </a:r>
            <a:r>
              <a:rPr lang="en-US" err="1"/>
              <a:t>int</a:t>
            </a:r>
            <a:r>
              <a:rPr lang="en-US"/>
              <a:t>, char), when a structure variable is passed to a function, a </a:t>
            </a:r>
            <a:r>
              <a:rPr lang="en-US" u="sng">
                <a:solidFill>
                  <a:srgbClr val="0000FF"/>
                </a:solidFill>
              </a:rPr>
              <a:t>separate copy of it is made </a:t>
            </a:r>
            <a:r>
              <a:rPr lang="en-US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Hence, the original structure variable </a:t>
            </a:r>
            <a:r>
              <a:rPr lang="en-US" u="sng">
                <a:solidFill>
                  <a:srgbClr val="0000FF"/>
                </a:solidFill>
              </a:rPr>
              <a:t>will not be modified by the function</a:t>
            </a:r>
            <a:r>
              <a:rPr lang="en-US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allow the function to modify the content of the original structure variable, you need to pass in the </a:t>
            </a:r>
            <a:r>
              <a:rPr lang="en-US">
                <a:solidFill>
                  <a:srgbClr val="0000FF"/>
                </a:solidFill>
              </a:rPr>
              <a:t>address (pointer) of the structure variable</a:t>
            </a:r>
            <a:r>
              <a:rPr lang="en-US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(Note that passing an </a:t>
            </a:r>
            <a:r>
              <a:rPr lang="en-US" u="sng"/>
              <a:t>array</a:t>
            </a:r>
            <a:r>
              <a:rPr lang="en-US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00375919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(4/5)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Need to pass address of the structure variable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706826" cy="5175616"/>
            <a:chOff x="790833" y="983985"/>
            <a:chExt cx="7707188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(&amp;player1);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6677" y="983985"/>
              <a:ext cx="246134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PassAddrStructToFn.c</a:t>
              </a:r>
              <a:endParaRPr lang="en-SG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Alexandra; age = 25; gender = M</a:t>
            </a:r>
          </a:p>
        </p:txBody>
      </p:sp>
    </p:spTree>
    <p:extLst>
      <p:ext uri="{BB962C8B-B14F-4D97-AF65-F5344CB8AC3E}">
        <p14:creationId xmlns:p14="http://schemas.microsoft.com/office/powerpoint/2010/main" val="1941416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(5/5)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>
                <a:latin typeface="Lucida Console" pitchFamily="49" charset="0"/>
              </a:rPr>
              <a:t>);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err="1">
                <a:latin typeface="Lucida Console" pitchFamily="49" charset="0"/>
              </a:rPr>
              <a:t>strcpy</a:t>
            </a:r>
            <a:r>
              <a:rPr lang="en-US" sz="1600">
                <a:latin typeface="Lucida Console" pitchFamily="49" charset="0"/>
              </a:rPr>
              <a:t>((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>
                <a:latin typeface="Lucida Console" pitchFamily="49" charset="0"/>
              </a:rPr>
              <a:t>).name, "Alexandra");</a:t>
            </a:r>
          </a:p>
          <a:p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>
                <a:latin typeface="Lucida Console" pitchFamily="49" charset="0"/>
              </a:rPr>
              <a:t>).age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player_ptr</a:t>
              </a:r>
              <a:endParaRPr lang="en-SG" sz="140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3773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8000" y="1296092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Expressions like 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).name</a:t>
            </a:r>
            <a:r>
              <a:rPr lang="en-US" sz="240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arrow operator (</a:t>
            </a:r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/>
              <a:t>)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57200" y="3095732"/>
            <a:ext cx="7961313" cy="463550"/>
            <a:chOff x="682174" y="3981904"/>
            <a:chExt cx="7961083" cy="463097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>
                  <a:latin typeface="Courier New" pitchFamily="49" charset="0"/>
                </a:rPr>
                <a:t>(*</a:t>
              </a: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).name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-&gt;name</a:t>
              </a:r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57200" y="3779275"/>
            <a:ext cx="7961313" cy="461963"/>
            <a:chOff x="682174" y="4729390"/>
            <a:chExt cx="7961083" cy="463097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>
                  <a:latin typeface="Courier New" pitchFamily="49" charset="0"/>
                </a:rPr>
                <a:t>(*</a:t>
              </a: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).age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-&gt;age</a:t>
              </a:r>
            </a:p>
          </p:txBody>
        </p:sp>
        <p:sp>
          <p:nvSpPr>
            <p:cNvPr id="17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08000" y="4600765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Can we write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 err="1">
                <a:solidFill>
                  <a:srgbClr val="0000FF"/>
                </a:solidFill>
              </a:rPr>
              <a:t>player_ptr.name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instead of </a:t>
            </a:r>
            <a:r>
              <a:rPr lang="en-US" sz="2400">
                <a:solidFill>
                  <a:srgbClr val="0000FF"/>
                </a:solidFill>
              </a:rPr>
              <a:t>(*</a:t>
            </a:r>
            <a:r>
              <a:rPr lang="en-US" sz="2400" err="1">
                <a:solidFill>
                  <a:srgbClr val="0000FF"/>
                </a:solidFill>
              </a:rPr>
              <a:t>player_ptr</a:t>
            </a:r>
            <a:r>
              <a:rPr lang="en-US" sz="2400">
                <a:solidFill>
                  <a:srgbClr val="0000FF"/>
                </a:solidFill>
              </a:rPr>
              <a:t>).name</a:t>
            </a:r>
            <a:r>
              <a:rPr lang="en-US" sz="240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>
                <a:solidFill>
                  <a:srgbClr val="0000FF"/>
                </a:solidFill>
              </a:rPr>
              <a:t>No</a:t>
            </a:r>
            <a:r>
              <a:rPr lang="en-US" sz="2400"/>
              <a:t>, because </a:t>
            </a:r>
            <a:r>
              <a:rPr lang="en-US" sz="2400" b="1">
                <a:solidFill>
                  <a:srgbClr val="FF0000"/>
                </a:solidFill>
              </a:rPr>
              <a:t>. </a:t>
            </a:r>
            <a:r>
              <a:rPr lang="en-US" sz="2400"/>
              <a:t>(dot) has higher precedence than </a:t>
            </a:r>
            <a:r>
              <a:rPr lang="en-US" sz="2400" b="1">
                <a:solidFill>
                  <a:srgbClr val="FF0000"/>
                </a:solidFill>
              </a:rPr>
              <a:t>*</a:t>
            </a:r>
            <a:r>
              <a:rPr lang="en-US" sz="2400"/>
              <a:t>, so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 err="1">
                <a:solidFill>
                  <a:srgbClr val="0000FF"/>
                </a:solidFill>
              </a:rPr>
              <a:t>player_ptr.name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means </a:t>
            </a:r>
            <a:r>
              <a:rPr lang="en-US" sz="2400">
                <a:solidFill>
                  <a:srgbClr val="0000FF"/>
                </a:solidFill>
              </a:rPr>
              <a:t>*(player_ptr.name)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7004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6CFF6C-D2EE-4491-B1CD-E61B0A3A394E}"/>
              </a:ext>
            </a:extLst>
          </p:cNvPr>
          <p:cNvSpPr txBox="1"/>
          <p:nvPr/>
        </p:nvSpPr>
        <p:spPr>
          <a:xfrm>
            <a:off x="457199" y="1383957"/>
            <a:ext cx="80060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An array is a </a:t>
            </a:r>
            <a:r>
              <a:rPr lang="en-SG" sz="2400">
                <a:solidFill>
                  <a:srgbClr val="C00000"/>
                </a:solidFill>
              </a:rPr>
              <a:t>homogeneous</a:t>
            </a:r>
            <a:r>
              <a:rPr lang="en-SG" sz="2400"/>
              <a:t> collection of data 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The declaration of an array includes the </a:t>
            </a:r>
            <a:r>
              <a:rPr lang="en-SG" sz="2400">
                <a:solidFill>
                  <a:srgbClr val="C00000"/>
                </a:solidFill>
              </a:rPr>
              <a:t>element type</a:t>
            </a:r>
            <a:r>
              <a:rPr lang="en-SG" sz="2400"/>
              <a:t>, </a:t>
            </a:r>
            <a:r>
              <a:rPr lang="en-SG" sz="2400">
                <a:solidFill>
                  <a:srgbClr val="C00000"/>
                </a:solidFill>
              </a:rPr>
              <a:t>array name </a:t>
            </a:r>
            <a:r>
              <a:rPr lang="en-SG" sz="2400"/>
              <a:t>and </a:t>
            </a:r>
            <a:r>
              <a:rPr lang="en-SG" sz="2400">
                <a:solidFill>
                  <a:srgbClr val="C00000"/>
                </a:solidFill>
              </a:rPr>
              <a:t>size</a:t>
            </a:r>
            <a:r>
              <a:rPr lang="en-SG" sz="2400"/>
              <a:t> (maximum number of elements)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 elements occupy contiguous memory locations and are accessed through </a:t>
            </a:r>
            <a:r>
              <a:rPr lang="en-SG" sz="2400">
                <a:solidFill>
                  <a:srgbClr val="C00000"/>
                </a:solidFill>
              </a:rPr>
              <a:t>indexing</a:t>
            </a:r>
            <a:r>
              <a:rPr lang="en-SG" sz="2400"/>
              <a:t> (from index 0 onwards)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843C8-BC07-4CB1-9DF8-6B85BCA5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173" y="4205248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43">
            <a:extLst>
              <a:ext uri="{FF2B5EF4-FFF2-40B4-BE49-F238E27FC236}">
                <a16:creationId xmlns:a16="http://schemas.microsoft.com/office/drawing/2014/main" id="{F9C62A85-5348-4409-A242-3FC0D9281FDD}"/>
              </a:ext>
            </a:extLst>
          </p:cNvPr>
          <p:cNvGrpSpPr>
            <a:grpSpLocks/>
          </p:cNvGrpSpPr>
          <p:nvPr/>
        </p:nvGrpSpPr>
        <p:grpSpPr bwMode="auto">
          <a:xfrm>
            <a:off x="3122511" y="4560429"/>
            <a:ext cx="1927225" cy="768769"/>
            <a:chOff x="3172857" y="3289476"/>
            <a:chExt cx="1927953" cy="7705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A9672-E4AA-48E2-9FAD-827B681C9886}"/>
                </a:ext>
              </a:extLst>
            </p:cNvPr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F910D8EB-EFE5-4D94-B6D2-D17D24B43FC6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4">
            <a:extLst>
              <a:ext uri="{FF2B5EF4-FFF2-40B4-BE49-F238E27FC236}">
                <a16:creationId xmlns:a16="http://schemas.microsoft.com/office/drawing/2014/main" id="{EF6AF369-80A3-4A55-94FE-633188E41F3D}"/>
              </a:ext>
            </a:extLst>
          </p:cNvPr>
          <p:cNvGrpSpPr>
            <a:grpSpLocks/>
          </p:cNvGrpSpPr>
          <p:nvPr/>
        </p:nvGrpSpPr>
        <p:grpSpPr bwMode="auto">
          <a:xfrm>
            <a:off x="861911" y="4545437"/>
            <a:ext cx="2280092" cy="661524"/>
            <a:chOff x="912564" y="3276040"/>
            <a:chExt cx="2281036" cy="6609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AA7835-7D70-4176-BC72-AE3E96AA619D}"/>
                </a:ext>
              </a:extLst>
            </p:cNvPr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7">
              <a:extLst>
                <a:ext uri="{FF2B5EF4-FFF2-40B4-BE49-F238E27FC236}">
                  <a16:creationId xmlns:a16="http://schemas.microsoft.com/office/drawing/2014/main" id="{609D333E-1E90-433F-BA20-4C73022FEC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42">
            <a:extLst>
              <a:ext uri="{FF2B5EF4-FFF2-40B4-BE49-F238E27FC236}">
                <a16:creationId xmlns:a16="http://schemas.microsoft.com/office/drawing/2014/main" id="{D5C49221-76A7-4C82-9156-BCFD82E53294}"/>
              </a:ext>
            </a:extLst>
          </p:cNvPr>
          <p:cNvGrpSpPr>
            <a:grpSpLocks/>
          </p:cNvGrpSpPr>
          <p:nvPr/>
        </p:nvGrpSpPr>
        <p:grpSpPr bwMode="auto">
          <a:xfrm>
            <a:off x="4497286" y="4627523"/>
            <a:ext cx="2863850" cy="501650"/>
            <a:chOff x="4548133" y="3358309"/>
            <a:chExt cx="2864383" cy="5015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7A792-9885-4D73-8667-479BCD29B262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5" name="Straight Arrow Connector 40">
              <a:extLst>
                <a:ext uri="{FF2B5EF4-FFF2-40B4-BE49-F238E27FC236}">
                  <a16:creationId xmlns:a16="http://schemas.microsoft.com/office/drawing/2014/main" id="{E6ED9A7A-660A-48EA-9ED8-D82163EC164B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A95D7-CDA1-47AD-869B-00A9EF4ADE15}"/>
              </a:ext>
            </a:extLst>
          </p:cNvPr>
          <p:cNvGrpSpPr/>
          <p:nvPr/>
        </p:nvGrpSpPr>
        <p:grpSpPr>
          <a:xfrm>
            <a:off x="1051067" y="5576943"/>
            <a:ext cx="6715282" cy="777343"/>
            <a:chOff x="1101969" y="4738972"/>
            <a:chExt cx="6715282" cy="77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2B670-C89D-439A-BE56-981F722E540B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1C25E874-1FCB-4BD3-932C-E11EA56A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21</a:t>
                </a:r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A072CB75-6646-4EA8-8A48-93405A06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885D127-A024-43F2-A9D6-C0DC3E99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14</a:t>
                </a:r>
              </a:p>
            </p:txBody>
          </p:sp>
          <p:sp>
            <p:nvSpPr>
              <p:cNvPr id="48" name="Rectangle 16">
                <a:extLst>
                  <a:ext uri="{FF2B5EF4-FFF2-40B4-BE49-F238E27FC236}">
                    <a16:creationId xmlns:a16="http://schemas.microsoft.com/office/drawing/2014/main" id="{A900F116-AB76-4605-922E-25B0B1730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10</a:t>
                </a: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FB1A9AE-E81C-41DB-9052-4B8162E4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0" name="Rectangle 16">
                <a:extLst>
                  <a:ext uri="{FF2B5EF4-FFF2-40B4-BE49-F238E27FC236}">
                    <a16:creationId xmlns:a16="http://schemas.microsoft.com/office/drawing/2014/main" id="{2C6773B9-EB94-405E-9C9E-EEC3D6B9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F8B05544-022B-4F6B-9AAC-753FF2D4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8399F642-C2FA-4156-A2D9-F6C9F602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B219E-4EA3-47AE-812A-411620163B70}"/>
                </a:ext>
              </a:extLst>
            </p:cNvPr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39" name="TextBox 15">
                <a:extLst>
                  <a:ext uri="{FF2B5EF4-FFF2-40B4-BE49-F238E27FC236}">
                    <a16:creationId xmlns:a16="http://schemas.microsoft.com/office/drawing/2014/main" id="{AB1F6D9C-5748-40B8-B68E-195757FB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460740A-8FA6-49EF-86A9-2320B7A6B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10EB8C9D-4AC2-4F5D-8BA6-BBE8A7B870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15">
                <a:extLst>
                  <a:ext uri="{FF2B5EF4-FFF2-40B4-BE49-F238E27FC236}">
                    <a16:creationId xmlns:a16="http://schemas.microsoft.com/office/drawing/2014/main" id="{D83E6492-7F3E-4520-AE73-3C9483816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15">
                <a:extLst>
                  <a:ext uri="{FF2B5EF4-FFF2-40B4-BE49-F238E27FC236}">
                    <a16:creationId xmlns:a16="http://schemas.microsoft.com/office/drawing/2014/main" id="{6F33A87A-7260-4F58-ACA3-BF0C12248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68BFBA2-1D04-466A-B905-A35AD6B0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DA4C2-0A2A-41FF-83B6-E94B728E7108}"/>
              </a:ext>
            </a:extLst>
          </p:cNvPr>
          <p:cNvSpPr txBox="1"/>
          <p:nvPr/>
        </p:nvSpPr>
        <p:spPr>
          <a:xfrm>
            <a:off x="2396112" y="3711615"/>
            <a:ext cx="598953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/>
              <a:t>Example: Declaring a 30-element integer array c.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(2/2)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Function </a:t>
            </a:r>
            <a:r>
              <a:rPr lang="en-US" sz="2400" err="1">
                <a:solidFill>
                  <a:srgbClr val="0000FF"/>
                </a:solidFill>
              </a:rPr>
              <a:t>change_name_and_age</a:t>
            </a:r>
            <a:r>
              <a:rPr lang="en-US" sz="2400">
                <a:solidFill>
                  <a:srgbClr val="0000FF"/>
                </a:solidFill>
              </a:rPr>
              <a:t>() </a:t>
            </a:r>
            <a:r>
              <a:rPr lang="en-US" sz="2400"/>
              <a:t>in</a:t>
            </a:r>
            <a:r>
              <a:rPr lang="en-US" sz="2400">
                <a:solidFill>
                  <a:srgbClr val="0000FF"/>
                </a:solidFill>
              </a:rPr>
              <a:t> PassAddrStructToFn2.c</a:t>
            </a:r>
            <a:r>
              <a:rPr lang="en-US" sz="2400"/>
              <a:t> modified to use the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/>
              <a:t> operator.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767401"/>
            <a:ext cx="7368687" cy="1871908"/>
            <a:chOff x="790833" y="873162"/>
            <a:chExt cx="7369034" cy="1871681"/>
          </a:xfrm>
        </p:grpSpPr>
        <p:sp>
          <p:nvSpPr>
            <p:cNvPr id="22" name="TextBox 21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48070" y="873162"/>
              <a:ext cx="2711797" cy="3698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PassAddrStructToFn2.c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926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5225713" y="1493939"/>
            <a:ext cx="37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Summing all elements in an integer array</a:t>
            </a:r>
            <a:endParaRPr lang="en-SG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802C94-D5C7-4077-977C-5B69E4D7ECD4}"/>
              </a:ext>
            </a:extLst>
          </p:cNvPr>
          <p:cNvGrpSpPr/>
          <p:nvPr/>
        </p:nvGrpSpPr>
        <p:grpSpPr>
          <a:xfrm>
            <a:off x="204154" y="1277789"/>
            <a:ext cx="4780298" cy="4551213"/>
            <a:chOff x="185047" y="1714869"/>
            <a:chExt cx="4780298" cy="4551213"/>
          </a:xfrm>
        </p:grpSpPr>
        <p:sp>
          <p:nvSpPr>
            <p:cNvPr id="12" name="[TextBox 1]">
              <a:extLst>
                <a:ext uri="{FF2B5EF4-FFF2-40B4-BE49-F238E27FC236}">
                  <a16:creationId xmlns:a16="http://schemas.microsoft.com/office/drawing/2014/main" id="{A6F86865-3F68-45B8-9D0E-1C8F1C886CA3}"/>
                </a:ext>
              </a:extLst>
            </p:cNvPr>
            <p:cNvSpPr txBox="1"/>
            <p:nvPr/>
          </p:nvSpPr>
          <p:spPr>
            <a:xfrm>
              <a:off x="185047" y="1803322"/>
              <a:ext cx="4780298" cy="44627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integers: "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MAX);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5]">
              <a:extLst>
                <a:ext uri="{FF2B5EF4-FFF2-40B4-BE49-F238E27FC236}">
                  <a16:creationId xmlns:a16="http://schemas.microsoft.com/office/drawing/2014/main" id="{D0B68D5D-4156-40CA-8000-57133696B799}"/>
                </a:ext>
              </a:extLst>
            </p:cNvPr>
            <p:cNvSpPr txBox="1"/>
            <p:nvPr/>
          </p:nvSpPr>
          <p:spPr>
            <a:xfrm>
              <a:off x="2909444" y="1714869"/>
              <a:ext cx="1829640" cy="37801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ArraySumV1.c</a:t>
              </a:r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56A3C-FA0A-4E41-BC50-FF1BA77E7A9A}"/>
              </a:ext>
            </a:extLst>
          </p:cNvPr>
          <p:cNvGrpSpPr/>
          <p:nvPr/>
        </p:nvGrpSpPr>
        <p:grpSpPr>
          <a:xfrm>
            <a:off x="4159548" y="3135448"/>
            <a:ext cx="4780298" cy="3493264"/>
            <a:chOff x="1101519" y="1887294"/>
            <a:chExt cx="4780298" cy="349326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14CB78AE-3372-498A-90B9-F9FE2D71A55F}"/>
                </a:ext>
              </a:extLst>
            </p:cNvPr>
            <p:cNvSpPr txBox="1"/>
            <p:nvPr/>
          </p:nvSpPr>
          <p:spPr>
            <a:xfrm>
              <a:off x="1101519" y="2071960"/>
              <a:ext cx="4780298" cy="3308598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 = {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,-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A68FA895-431E-44C8-8D3E-609E2978A3BC}"/>
                </a:ext>
              </a:extLst>
            </p:cNvPr>
            <p:cNvSpPr txBox="1"/>
            <p:nvPr/>
          </p:nvSpPr>
          <p:spPr>
            <a:xfrm>
              <a:off x="3935895" y="1887294"/>
              <a:ext cx="18452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ArraySumV2.c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2.1 Array Declaration with Initializers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62863AF-3B5E-4939-9A66-6600C7CF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1231846"/>
            <a:ext cx="8215313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As seen in </a:t>
            </a:r>
            <a:r>
              <a:rPr lang="en-GB" sz="2400">
                <a:solidFill>
                  <a:srgbClr val="7030A0"/>
                </a:solidFill>
              </a:rPr>
              <a:t>ArraySumV2.c</a:t>
            </a:r>
            <a:r>
              <a:rPr lang="en-GB" sz="2400"/>
              <a:t>, an array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DC146-A963-49F0-9BF7-8BF33A2A370E}"/>
              </a:ext>
            </a:extLst>
          </p:cNvPr>
          <p:cNvSpPr txBox="1"/>
          <p:nvPr/>
        </p:nvSpPr>
        <p:spPr>
          <a:xfrm>
            <a:off x="1236663" y="2097182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63D3226-BF22-4B57-9756-006AB45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A3F12-116E-4693-991E-4ABDB839692F}"/>
              </a:ext>
            </a:extLst>
          </p:cNvPr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37" name="[Picture 11]">
            <a:extLst>
              <a:ext uri="{FF2B5EF4-FFF2-40B4-BE49-F238E27FC236}">
                <a16:creationId xmlns:a16="http://schemas.microsoft.com/office/drawing/2014/main" id="{F23BA34F-8AD7-4557-85D0-F3AEA88DA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1523B4D2-23DD-44B9-8C44-EB9F54483920}"/>
              </a:ext>
            </a:extLst>
          </p:cNvPr>
          <p:cNvSpPr/>
          <p:nvPr/>
        </p:nvSpPr>
        <p:spPr>
          <a:xfrm>
            <a:off x="5778796" y="1773888"/>
            <a:ext cx="2627784" cy="1047043"/>
          </a:xfrm>
          <a:prstGeom prst="borderCallout2">
            <a:avLst>
              <a:gd name="adj1" fmla="val 50614"/>
              <a:gd name="adj2" fmla="val -809"/>
              <a:gd name="adj3" fmla="val 51795"/>
              <a:gd name="adj4" fmla="val -17607"/>
              <a:gd name="adj5" fmla="val 209273"/>
              <a:gd name="adj6" fmla="val -6171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Note what happens when fewer initial values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varies from one run to another. Each element is of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err="1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type, hence takes up 4 bytes (32 bits).</a:t>
            </a:r>
            <a:endParaRPr lang="en-S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ArrayAssignment.c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4817</Words>
  <Application>Microsoft Office PowerPoint</Application>
  <PresentationFormat>On-screen Show (4:3)</PresentationFormat>
  <Paragraphs>1154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 Unicode MS</vt:lpstr>
      <vt:lpstr>Arial</vt:lpstr>
      <vt:lpstr>Calibri</vt:lpstr>
      <vt:lpstr>Consolas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Lecture #5: Arrays, Strings and Structures (1/2)</vt:lpstr>
      <vt:lpstr>Lecture #5: Arrays, Strings and Structures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2</cp:revision>
  <cp:lastPrinted>2017-06-30T03:15:07Z</cp:lastPrinted>
  <dcterms:created xsi:type="dcterms:W3CDTF">1998-09-05T15:03:32Z</dcterms:created>
  <dcterms:modified xsi:type="dcterms:W3CDTF">2019-01-27T11:26:03Z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