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7"/>
  </p:notesMasterIdLst>
  <p:handoutMasterIdLst>
    <p:handoutMasterId r:id="rId48"/>
  </p:handoutMasterIdLst>
  <p:sldIdLst>
    <p:sldId id="256" r:id="rId2"/>
    <p:sldId id="468" r:id="rId3"/>
    <p:sldId id="703" r:id="rId4"/>
    <p:sldId id="600" r:id="rId5"/>
    <p:sldId id="638" r:id="rId6"/>
    <p:sldId id="639" r:id="rId7"/>
    <p:sldId id="601" r:id="rId8"/>
    <p:sldId id="602" r:id="rId9"/>
    <p:sldId id="603" r:id="rId10"/>
    <p:sldId id="686" r:id="rId11"/>
    <p:sldId id="687" r:id="rId12"/>
    <p:sldId id="688" r:id="rId13"/>
    <p:sldId id="690" r:id="rId14"/>
    <p:sldId id="689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04" r:id="rId24"/>
    <p:sldId id="605" r:id="rId25"/>
    <p:sldId id="606" r:id="rId26"/>
    <p:sldId id="607" r:id="rId27"/>
    <p:sldId id="608" r:id="rId28"/>
    <p:sldId id="610" r:id="rId29"/>
    <p:sldId id="613" r:id="rId30"/>
    <p:sldId id="643" r:id="rId31"/>
    <p:sldId id="661" r:id="rId32"/>
    <p:sldId id="664" r:id="rId33"/>
    <p:sldId id="665" r:id="rId34"/>
    <p:sldId id="666" r:id="rId35"/>
    <p:sldId id="708" r:id="rId36"/>
    <p:sldId id="699" r:id="rId37"/>
    <p:sldId id="700" r:id="rId38"/>
    <p:sldId id="701" r:id="rId39"/>
    <p:sldId id="702" r:id="rId40"/>
    <p:sldId id="704" r:id="rId41"/>
    <p:sldId id="705" r:id="rId42"/>
    <p:sldId id="667" r:id="rId43"/>
    <p:sldId id="706" r:id="rId44"/>
    <p:sldId id="709" r:id="rId45"/>
    <p:sldId id="308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6699"/>
    <a:srgbClr val="FF6600"/>
    <a:srgbClr val="E2FFC5"/>
    <a:srgbClr val="FFFFCC"/>
    <a:srgbClr val="CCECFF"/>
    <a:srgbClr val="6699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8" d="100"/>
          <a:sy n="78" d="100"/>
        </p:scale>
        <p:origin x="11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43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high level 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39314"/>
              </p:ext>
            </p:extLst>
          </p:nvPr>
        </p:nvGraphicFramePr>
        <p:xfrm>
          <a:off x="457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	</a:t>
            </a:r>
            <a:r>
              <a:rPr lang="en-GB" dirty="0" smtClean="0"/>
              <a:t>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70336"/>
              </p:ext>
            </p:extLst>
          </p:nvPr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57232"/>
              </p:ext>
            </p:extLst>
          </p:nvPr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1257300" y="2632763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1257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</a:t>
            </a:r>
            <a:r>
              <a:rPr lang="en-US" dirty="0" smtClean="0"/>
              <a:t>instruction;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457201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457200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958016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There’s no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 smtClean="0"/>
              <a:t>. Why?</a:t>
            </a:r>
            <a:endParaRPr lang="en-SG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5958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</a:t>
            </a:r>
            <a:r>
              <a:rPr lang="en-SG" sz="2000" dirty="0" smtClean="0"/>
              <a:t>Use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 smtClean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 smtClean="0"/>
              <a:t>with negative constant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 instruction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graphicFrame>
        <p:nvGraphicFramePr>
          <p:cNvPr id="28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49362"/>
              </p:ext>
            </p:extLst>
          </p:nvPr>
        </p:nvGraphicFramePr>
        <p:xfrm>
          <a:off x="457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93674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 smtClean="0"/>
              <a:t>with some tricks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56514"/>
              </p:ext>
            </p:extLst>
          </p:nvPr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AND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6669"/>
              </p:ext>
            </p:extLst>
          </p:nvPr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0271"/>
              </p:ext>
            </p:extLst>
          </p:nvPr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NOR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79896"/>
              </p:ext>
            </p:extLst>
          </p:nvPr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XOR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</a:t>
            </a:r>
            <a:r>
              <a:rPr lang="en-US" sz="2800" dirty="0">
                <a:solidFill>
                  <a:srgbClr val="006600"/>
                </a:solidFill>
              </a:rPr>
              <a:t>left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0000FF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5715000" y="330654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Multiply</a:t>
            </a:r>
            <a:r>
              <a:rPr lang="en-SG" sz="2800" dirty="0">
                <a:solidFill>
                  <a:srgbClr val="C00000"/>
                </a:solidFill>
              </a:rPr>
              <a:t>/</a:t>
            </a:r>
            <a:r>
              <a:rPr lang="en-SG" sz="2800" dirty="0">
                <a:solidFill>
                  <a:srgbClr val="0000FF"/>
                </a:solidFill>
              </a:rPr>
              <a:t>divide</a:t>
            </a:r>
            <a:r>
              <a:rPr lang="en-SG" sz="2800" dirty="0">
                <a:solidFill>
                  <a:srgbClr val="C00000"/>
                </a:solidFill>
              </a:rPr>
              <a:t>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1241612" y="335706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1219200" y="40159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high level 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</a:t>
            </a:r>
            <a:r>
              <a:rPr lang="en-US" sz="2800" dirty="0" smtClean="0"/>
              <a:t>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E.g.: </a:t>
            </a:r>
            <a:r>
              <a:rPr lang="en-US" sz="2800" b="1" dirty="0" err="1" smtClean="0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 smtClean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 smtClean="0">
                <a:latin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 smtClean="0">
                <a:latin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that places 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</a:t>
            </a:r>
            <a:r>
              <a:rPr lang="en-US" sz="2400" dirty="0" smtClean="0"/>
              <a:t>bits</a:t>
            </a:r>
            <a:br>
              <a:rPr lang="en-US" sz="2400" dirty="0" smtClean="0"/>
            </a:br>
            <a:r>
              <a:rPr lang="en-US" sz="2400" dirty="0" smtClean="0"/>
              <a:t>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4873067" y="4507980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845062" y="5777882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3646024" y="3253884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D29BFF37-87A9-4531-9A7E-1EB6FFDD4B2D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3379144"/>
            <a:ext cx="7034213" cy="587375"/>
            <a:chOff x="1109" y="2005"/>
            <a:chExt cx="4431" cy="37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FE28F799-9422-4EF9-910F-32E8D265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005"/>
              <a:ext cx="1196" cy="37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</a:rPr>
                <a:t>Lower-order bits filled with zeros.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F71E94C-BF3C-4256-B249-931949E7E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2" y="2192"/>
              <a:ext cx="301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4" grpId="0" build="p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828D8F1-235C-4B6A-9124-404BA27C30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063367"/>
                  </p:ext>
                </p:extLst>
              </p:nvPr>
            </p:nvGraphicFramePr>
            <p:xfrm>
              <a:off x="457200" y="1354794"/>
              <a:ext cx="8305800" cy="4907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1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8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97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Opcode</a:t>
                          </a:r>
                          <a:r>
                            <a:rPr lang="en-US" dirty="0"/>
                            <a:t> in MIPS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Meaning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260">
                    <a:tc rowSpan="2"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Addition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add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3209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addi</a:t>
                          </a:r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307661"/>
                      </a:ext>
                    </a:extLst>
                  </a:tr>
                  <a:tr h="249382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Subtraction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sub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left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sll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>
                            <a:solidFill>
                              <a:srgbClr val="00206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&lt;&lt;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6858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right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srl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kern="12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C5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AND</a:t>
                          </a:r>
                          <a:r>
                            <a:rPr lang="en-US" b="1" baseline="0" dirty="0"/>
                            <a:t> bitwise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and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613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andi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41812"/>
                      </a:ext>
                    </a:extLst>
                  </a:tr>
                  <a:tr h="218985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or 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8985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35735"/>
                      </a:ext>
                    </a:extLst>
                  </a:tr>
                  <a:tr h="245111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NOR bitwise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nor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itchFamily="49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8241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XOR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xor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8241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828D8F1-235C-4B6A-9124-404BA27C30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063367"/>
                  </p:ext>
                </p:extLst>
              </p:nvPr>
            </p:nvGraphicFramePr>
            <p:xfrm>
              <a:off x="457200" y="1354794"/>
              <a:ext cx="8305800" cy="4907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1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8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97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Opcode</a:t>
                          </a:r>
                          <a:r>
                            <a:rPr lang="en-US" dirty="0"/>
                            <a:t> in MIPS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Meaning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Addition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add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328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addi</a:t>
                          </a:r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  <a:endParaRPr lang="en-US" sz="1800" b="1" baseline="-25000" dirty="0" smtClean="0">
                            <a:solidFill>
                              <a:srgbClr val="00206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30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Subtraction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sub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left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sll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>
                            <a:solidFill>
                              <a:srgbClr val="00206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&lt;&lt;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right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srl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kern="12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C5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AND</a:t>
                          </a:r>
                          <a:r>
                            <a:rPr lang="en-US" b="1" baseline="0" dirty="0"/>
                            <a:t> bitwise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and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andi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41812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or 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35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NOR bitwise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nor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028333" r="-826" b="-2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8241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XOR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xor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010448" r="-826" b="-1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8241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110448" r="-826" b="-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8321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</a:t>
            </a:r>
            <a:r>
              <a:rPr lang="en-US" dirty="0" smtClean="0">
                <a:cs typeface="Courier New" pitchFamily="49" charset="0"/>
              </a:rPr>
              <a:t>2</a:t>
            </a:r>
            <a:r>
              <a:rPr lang="en-US" baseline="30000" dirty="0" smtClean="0">
                <a:cs typeface="Courier New" pitchFamily="49" charset="0"/>
              </a:rPr>
              <a:t>5</a:t>
            </a:r>
            <a:r>
              <a:rPr lang="en-US" dirty="0" smtClean="0">
                <a:cs typeface="Courier New" pitchFamily="49" charset="0"/>
              </a:rPr>
              <a:t>-1]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</a:t>
            </a:r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15</a:t>
            </a:r>
            <a:r>
              <a:rPr lang="en-US" dirty="0" smtClean="0">
                <a:solidFill>
                  <a:schemeClr val="dk1"/>
                </a:solidFill>
              </a:rPr>
              <a:t>-1] 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</a:t>
            </a:r>
            <a:r>
              <a:rPr lang="en-US" dirty="0" smtClean="0">
                <a:solidFill>
                  <a:schemeClr val="dk1"/>
                </a:solidFill>
              </a:rPr>
              <a:t>pattern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46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execute 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2749A-9143-466F-9EFF-448DCD0CA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82000" cy="493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represented in binary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Courier New" pitchFamily="49" charset="0"/>
              </a:rPr>
              <a:t>1000110010100000</a:t>
            </a:r>
            <a:r>
              <a:rPr lang="en-US" dirty="0"/>
              <a:t> is an instruction that tells one computer to add two numbers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 and tedious for programmer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Assembly language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Symbolic version of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Human readable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add A, 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equivalent to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1000110010100000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translates from assembly language to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can provide ‘</a:t>
            </a:r>
            <a:r>
              <a:rPr lang="en-US" b="1" dirty="0">
                <a:solidFill>
                  <a:srgbClr val="660066"/>
                </a:solidFill>
              </a:rPr>
              <a:t>pseudo-instructions</a:t>
            </a:r>
            <a:r>
              <a:rPr lang="en-US" dirty="0"/>
              <a:t>’ as syntactic sugar 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considering performance, only real instructions are counted.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of code and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26677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18653</TotalTime>
  <Words>4334</Words>
  <Application>Microsoft Office PowerPoint</Application>
  <PresentationFormat>On-screen Show (4:3)</PresentationFormat>
  <Paragraphs>1009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1730</cp:revision>
  <cp:lastPrinted>2017-06-30T03:15:07Z</cp:lastPrinted>
  <dcterms:created xsi:type="dcterms:W3CDTF">1998-09-05T15:03:32Z</dcterms:created>
  <dcterms:modified xsi:type="dcterms:W3CDTF">2019-01-28T03:11:07Z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