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saveSubsetFonts="1">
  <p:sldMasterIdLst>
    <p:sldMasterId id="2147483651" r:id="rId1"/>
  </p:sldMasterIdLst>
  <p:notesMasterIdLst>
    <p:notesMasterId r:id="rId20"/>
  </p:notesMasterIdLst>
  <p:handoutMasterIdLst>
    <p:handoutMasterId r:id="rId21"/>
  </p:handoutMasterIdLst>
  <p:sldIdLst>
    <p:sldId id="871" r:id="rId2"/>
    <p:sldId id="872" r:id="rId3"/>
    <p:sldId id="873" r:id="rId4"/>
    <p:sldId id="885" r:id="rId5"/>
    <p:sldId id="876" r:id="rId6"/>
    <p:sldId id="877" r:id="rId7"/>
    <p:sldId id="874" r:id="rId8"/>
    <p:sldId id="875" r:id="rId9"/>
    <p:sldId id="881" r:id="rId10"/>
    <p:sldId id="878" r:id="rId11"/>
    <p:sldId id="879" r:id="rId12"/>
    <p:sldId id="891" r:id="rId13"/>
    <p:sldId id="892" r:id="rId14"/>
    <p:sldId id="883" r:id="rId15"/>
    <p:sldId id="884" r:id="rId16"/>
    <p:sldId id="890" r:id="rId17"/>
    <p:sldId id="888" r:id="rId18"/>
    <p:sldId id="889" r:id="rId19"/>
  </p:sldIdLst>
  <p:sldSz cx="9144000" cy="6858000" type="letter"/>
  <p:notesSz cx="6797675" cy="9872663"/>
  <p:defaultTextStyle>
    <a:defPPr>
      <a:defRPr lang="en-US"/>
    </a:defPPr>
    <a:lvl1pPr algn="l" rtl="0" eaLnBrk="0" fontAlgn="base" hangingPunct="0">
      <a:spcBef>
        <a:spcPct val="30000"/>
      </a:spcBef>
      <a:spcAft>
        <a:spcPct val="0"/>
      </a:spcAft>
      <a:buClr>
        <a:srgbClr val="0000FF"/>
      </a:buClr>
      <a:buSzPct val="75000"/>
      <a:buFont typeface="Arial" panose="020B0604020202020204" pitchFamily="34" charset="0"/>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buClr>
        <a:srgbClr val="0000FF"/>
      </a:buClr>
      <a:buSzPct val="75000"/>
      <a:buFont typeface="Arial" panose="020B0604020202020204" pitchFamily="34" charset="0"/>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buClr>
        <a:srgbClr val="0000FF"/>
      </a:buClr>
      <a:buSzPct val="75000"/>
      <a:buFont typeface="Arial" panose="020B0604020202020204" pitchFamily="34" charset="0"/>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buClr>
        <a:srgbClr val="0000FF"/>
      </a:buClr>
      <a:buSzPct val="75000"/>
      <a:buFont typeface="Arial" panose="020B0604020202020204" pitchFamily="34" charset="0"/>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buClr>
        <a:srgbClr val="0000FF"/>
      </a:buClr>
      <a:buSzPct val="75000"/>
      <a:buFont typeface="Arial" panose="020B0604020202020204" pitchFamily="34" charset="0"/>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FF99"/>
    <a:srgbClr val="CC66FF"/>
    <a:srgbClr val="CC3399"/>
    <a:srgbClr val="000099"/>
    <a:srgbClr val="003399"/>
    <a:srgbClr val="6600CC"/>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1071" autoAdjust="0"/>
  </p:normalViewPr>
  <p:slideViewPr>
    <p:cSldViewPr>
      <p:cViewPr varScale="1">
        <p:scale>
          <a:sx n="63" d="100"/>
          <a:sy n="63" d="100"/>
        </p:scale>
        <p:origin x="51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0" d="100"/>
          <a:sy n="40" d="100"/>
        </p:scale>
        <p:origin x="-1488" y="-84"/>
      </p:cViewPr>
      <p:guideLst>
        <p:guide orient="horz" pos="3111"/>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FDF460B5-8D18-4862-A39E-85B1AB09C3CA}"/>
              </a:ext>
            </a:extLst>
          </p:cNvPr>
          <p:cNvSpPr>
            <a:spLocks noGrp="1" noChangeArrowheads="1"/>
          </p:cNvSpPr>
          <p:nvPr>
            <p:ph type="hdr" sz="quarter"/>
          </p:nvPr>
        </p:nvSpPr>
        <p:spPr bwMode="auto">
          <a:xfrm>
            <a:off x="0" y="0"/>
            <a:ext cx="2946400" cy="488950"/>
          </a:xfrm>
          <a:prstGeom prst="rect">
            <a:avLst/>
          </a:prstGeom>
          <a:noFill/>
          <a:ln w="12700">
            <a:noFill/>
            <a:miter lim="800000"/>
            <a:headEnd type="none" w="sm" len="sm"/>
            <a:tailEnd type="none" w="sm" len="sm"/>
          </a:ln>
          <a:effectLst/>
        </p:spPr>
        <p:txBody>
          <a:bodyPr vert="horz" wrap="none" lIns="91748" tIns="45875" rIns="91748" bIns="45875" numCol="1" anchor="ctr" anchorCtr="0" compatLnSpc="1">
            <a:prstTxWarp prst="textNoShape">
              <a:avLst/>
            </a:prstTxWarp>
          </a:bodyPr>
          <a:lstStyle>
            <a:lvl1pPr defTabSz="917575">
              <a:spcBef>
                <a:spcPct val="0"/>
              </a:spcBef>
              <a:buClrTx/>
              <a:buSzTx/>
              <a:buFontTx/>
              <a:buNone/>
              <a:defRPr sz="1200">
                <a:latin typeface="Times New Roman" pitchFamily="18" charset="0"/>
              </a:defRPr>
            </a:lvl1pPr>
          </a:lstStyle>
          <a:p>
            <a:pPr>
              <a:defRPr/>
            </a:pPr>
            <a:endParaRPr lang="en-US" altLang="zh-CN"/>
          </a:p>
        </p:txBody>
      </p:sp>
      <p:sp>
        <p:nvSpPr>
          <p:cNvPr id="58371" name="Rectangle 3">
            <a:extLst>
              <a:ext uri="{FF2B5EF4-FFF2-40B4-BE49-F238E27FC236}">
                <a16:creationId xmlns:a16="http://schemas.microsoft.com/office/drawing/2014/main" id="{B391E95C-26DE-470C-9ED5-CAFA9D3F1CBC}"/>
              </a:ext>
            </a:extLst>
          </p:cNvPr>
          <p:cNvSpPr>
            <a:spLocks noGrp="1" noChangeArrowheads="1"/>
          </p:cNvSpPr>
          <p:nvPr>
            <p:ph type="dt" sz="quarter" idx="1"/>
          </p:nvPr>
        </p:nvSpPr>
        <p:spPr bwMode="auto">
          <a:xfrm>
            <a:off x="3851275" y="0"/>
            <a:ext cx="2946400" cy="488950"/>
          </a:xfrm>
          <a:prstGeom prst="rect">
            <a:avLst/>
          </a:prstGeom>
          <a:noFill/>
          <a:ln w="12700">
            <a:noFill/>
            <a:miter lim="800000"/>
            <a:headEnd type="none" w="sm" len="sm"/>
            <a:tailEnd type="none" w="sm" len="sm"/>
          </a:ln>
          <a:effectLst/>
        </p:spPr>
        <p:txBody>
          <a:bodyPr vert="horz" wrap="none" lIns="91748" tIns="45875" rIns="91748" bIns="45875" numCol="1" anchor="ctr" anchorCtr="0" compatLnSpc="1">
            <a:prstTxWarp prst="textNoShape">
              <a:avLst/>
            </a:prstTxWarp>
          </a:bodyPr>
          <a:lstStyle>
            <a:lvl1pPr algn="r" defTabSz="917575">
              <a:spcBef>
                <a:spcPct val="0"/>
              </a:spcBef>
              <a:buClrTx/>
              <a:buSzTx/>
              <a:buFontTx/>
              <a:buNone/>
              <a:defRPr sz="1200">
                <a:latin typeface="Times New Roman" pitchFamily="18" charset="0"/>
              </a:defRPr>
            </a:lvl1pPr>
          </a:lstStyle>
          <a:p>
            <a:pPr>
              <a:defRPr/>
            </a:pPr>
            <a:endParaRPr lang="en-US" altLang="zh-CN"/>
          </a:p>
        </p:txBody>
      </p:sp>
      <p:sp>
        <p:nvSpPr>
          <p:cNvPr id="58372" name="Rectangle 4">
            <a:extLst>
              <a:ext uri="{FF2B5EF4-FFF2-40B4-BE49-F238E27FC236}">
                <a16:creationId xmlns:a16="http://schemas.microsoft.com/office/drawing/2014/main" id="{EBBDD1CE-20A1-4B1F-B9A9-43D92891F1B3}"/>
              </a:ext>
            </a:extLst>
          </p:cNvPr>
          <p:cNvSpPr>
            <a:spLocks noGrp="1" noChangeArrowheads="1"/>
          </p:cNvSpPr>
          <p:nvPr>
            <p:ph type="ftr" sz="quarter" idx="2"/>
          </p:nvPr>
        </p:nvSpPr>
        <p:spPr bwMode="auto">
          <a:xfrm>
            <a:off x="0" y="9366250"/>
            <a:ext cx="2946400" cy="488950"/>
          </a:xfrm>
          <a:prstGeom prst="rect">
            <a:avLst/>
          </a:prstGeom>
          <a:noFill/>
          <a:ln w="12700">
            <a:noFill/>
            <a:miter lim="800000"/>
            <a:headEnd type="none" w="sm" len="sm"/>
            <a:tailEnd type="none" w="sm" len="sm"/>
          </a:ln>
          <a:effectLst/>
        </p:spPr>
        <p:txBody>
          <a:bodyPr vert="horz" wrap="none" lIns="91748" tIns="45875" rIns="91748" bIns="45875" numCol="1" anchor="b" anchorCtr="0" compatLnSpc="1">
            <a:prstTxWarp prst="textNoShape">
              <a:avLst/>
            </a:prstTxWarp>
          </a:bodyPr>
          <a:lstStyle>
            <a:lvl1pPr defTabSz="917575">
              <a:spcBef>
                <a:spcPct val="0"/>
              </a:spcBef>
              <a:buClrTx/>
              <a:buSzTx/>
              <a:buFontTx/>
              <a:buNone/>
              <a:defRPr sz="1200">
                <a:latin typeface="Times New Roman" pitchFamily="18" charset="0"/>
              </a:defRPr>
            </a:lvl1pPr>
          </a:lstStyle>
          <a:p>
            <a:pPr>
              <a:defRPr/>
            </a:pPr>
            <a:endParaRPr lang="en-US" altLang="zh-CN"/>
          </a:p>
        </p:txBody>
      </p:sp>
      <p:sp>
        <p:nvSpPr>
          <p:cNvPr id="58373" name="Rectangle 5">
            <a:extLst>
              <a:ext uri="{FF2B5EF4-FFF2-40B4-BE49-F238E27FC236}">
                <a16:creationId xmlns:a16="http://schemas.microsoft.com/office/drawing/2014/main" id="{65082324-692A-48BE-9CC7-B893D16F27A9}"/>
              </a:ext>
            </a:extLst>
          </p:cNvPr>
          <p:cNvSpPr>
            <a:spLocks noGrp="1" noChangeArrowheads="1"/>
          </p:cNvSpPr>
          <p:nvPr>
            <p:ph type="sldNum" sz="quarter" idx="3"/>
          </p:nvPr>
        </p:nvSpPr>
        <p:spPr bwMode="auto">
          <a:xfrm>
            <a:off x="3851275" y="9366250"/>
            <a:ext cx="2946400" cy="488950"/>
          </a:xfrm>
          <a:prstGeom prst="rect">
            <a:avLst/>
          </a:prstGeom>
          <a:noFill/>
          <a:ln w="12700">
            <a:noFill/>
            <a:miter lim="800000"/>
            <a:headEnd type="none" w="sm" len="sm"/>
            <a:tailEnd type="none" w="sm" len="sm"/>
          </a:ln>
          <a:effectLst/>
        </p:spPr>
        <p:txBody>
          <a:bodyPr vert="horz" wrap="none" lIns="91748" tIns="45875" rIns="91748" bIns="45875" numCol="1" anchor="b" anchorCtr="0" compatLnSpc="1">
            <a:prstTxWarp prst="textNoShape">
              <a:avLst/>
            </a:prstTxWarp>
          </a:bodyPr>
          <a:lstStyle>
            <a:lvl1pPr algn="r" defTabSz="917575">
              <a:spcBef>
                <a:spcPct val="0"/>
              </a:spcBef>
              <a:buClrTx/>
              <a:buSzTx/>
              <a:buFontTx/>
              <a:buNone/>
              <a:defRPr sz="1200">
                <a:latin typeface="Times New Roman" panose="02020603050405020304" pitchFamily="18" charset="0"/>
              </a:defRPr>
            </a:lvl1pPr>
          </a:lstStyle>
          <a:p>
            <a:fld id="{045AC255-A3EF-4EAE-9384-62E8F2C25A83}"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D2CCD58-B6BD-4EC2-B713-7C2D95209C27}"/>
              </a:ext>
            </a:extLst>
          </p:cNvPr>
          <p:cNvSpPr>
            <a:spLocks noGrp="1" noChangeArrowheads="1"/>
          </p:cNvSpPr>
          <p:nvPr>
            <p:ph type="hdr" sz="quarter"/>
          </p:nvPr>
        </p:nvSpPr>
        <p:spPr bwMode="auto">
          <a:xfrm>
            <a:off x="0" y="0"/>
            <a:ext cx="2946400" cy="488950"/>
          </a:xfrm>
          <a:prstGeom prst="rect">
            <a:avLst/>
          </a:prstGeom>
          <a:noFill/>
          <a:ln w="12700" cap="sq">
            <a:noFill/>
            <a:miter lim="800000"/>
            <a:headEnd type="none" w="sm" len="sm"/>
            <a:tailEnd type="none" w="sm" len="sm"/>
          </a:ln>
          <a:effectLst/>
        </p:spPr>
        <p:txBody>
          <a:bodyPr vert="horz" wrap="square" lIns="91748" tIns="45875" rIns="91748" bIns="45875" numCol="1" anchor="t" anchorCtr="0" compatLnSpc="1">
            <a:prstTxWarp prst="textNoShape">
              <a:avLst/>
            </a:prstTxWarp>
          </a:bodyPr>
          <a:lstStyle>
            <a:lvl1pPr defTabSz="917575">
              <a:spcBef>
                <a:spcPct val="0"/>
              </a:spcBef>
              <a:buClrTx/>
              <a:buSzTx/>
              <a:buFontTx/>
              <a:buNone/>
              <a:defRPr sz="1200">
                <a:latin typeface="Times New Roman" pitchFamily="18" charset="0"/>
              </a:defRPr>
            </a:lvl1pPr>
          </a:lstStyle>
          <a:p>
            <a:pPr>
              <a:defRPr/>
            </a:pPr>
            <a:endParaRPr lang="en-US" altLang="zh-CN"/>
          </a:p>
        </p:txBody>
      </p:sp>
      <p:sp>
        <p:nvSpPr>
          <p:cNvPr id="41987" name="Rectangle 3">
            <a:extLst>
              <a:ext uri="{FF2B5EF4-FFF2-40B4-BE49-F238E27FC236}">
                <a16:creationId xmlns:a16="http://schemas.microsoft.com/office/drawing/2014/main" id="{9BDE15AF-8A0D-485F-A2FE-79A2444140BD}"/>
              </a:ext>
            </a:extLst>
          </p:cNvPr>
          <p:cNvSpPr>
            <a:spLocks noGrp="1" noChangeArrowheads="1"/>
          </p:cNvSpPr>
          <p:nvPr>
            <p:ph type="dt" idx="1"/>
          </p:nvPr>
        </p:nvSpPr>
        <p:spPr bwMode="auto">
          <a:xfrm>
            <a:off x="3851275" y="0"/>
            <a:ext cx="2946400" cy="488950"/>
          </a:xfrm>
          <a:prstGeom prst="rect">
            <a:avLst/>
          </a:prstGeom>
          <a:noFill/>
          <a:ln w="12700" cap="sq">
            <a:noFill/>
            <a:miter lim="800000"/>
            <a:headEnd type="none" w="sm" len="sm"/>
            <a:tailEnd type="none" w="sm" len="sm"/>
          </a:ln>
          <a:effectLst/>
        </p:spPr>
        <p:txBody>
          <a:bodyPr vert="horz" wrap="square" lIns="91748" tIns="45875" rIns="91748" bIns="45875" numCol="1" anchor="t" anchorCtr="0" compatLnSpc="1">
            <a:prstTxWarp prst="textNoShape">
              <a:avLst/>
            </a:prstTxWarp>
          </a:bodyPr>
          <a:lstStyle>
            <a:lvl1pPr algn="r" defTabSz="917575">
              <a:spcBef>
                <a:spcPct val="0"/>
              </a:spcBef>
              <a:buClrTx/>
              <a:buSzTx/>
              <a:buFontTx/>
              <a:buNone/>
              <a:defRPr sz="1200">
                <a:latin typeface="Times New Roman" pitchFamily="18" charset="0"/>
              </a:defRPr>
            </a:lvl1pPr>
          </a:lstStyle>
          <a:p>
            <a:pPr>
              <a:defRPr/>
            </a:pPr>
            <a:endParaRPr lang="en-US" altLang="zh-CN"/>
          </a:p>
        </p:txBody>
      </p:sp>
      <p:sp>
        <p:nvSpPr>
          <p:cNvPr id="20484" name="Rectangle 4">
            <a:extLst>
              <a:ext uri="{FF2B5EF4-FFF2-40B4-BE49-F238E27FC236}">
                <a16:creationId xmlns:a16="http://schemas.microsoft.com/office/drawing/2014/main" id="{AAA94437-3186-4F8C-8EE9-A807D57A9BB7}"/>
              </a:ext>
            </a:extLst>
          </p:cNvPr>
          <p:cNvSpPr>
            <a:spLocks noGrp="1" noRot="1" noChangeAspect="1" noChangeArrowheads="1" noTextEdit="1"/>
          </p:cNvSpPr>
          <p:nvPr>
            <p:ph type="sldImg" idx="2"/>
          </p:nvPr>
        </p:nvSpPr>
        <p:spPr bwMode="auto">
          <a:xfrm>
            <a:off x="900113" y="731838"/>
            <a:ext cx="4994275" cy="37465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9" name="Rectangle 5">
            <a:extLst>
              <a:ext uri="{FF2B5EF4-FFF2-40B4-BE49-F238E27FC236}">
                <a16:creationId xmlns:a16="http://schemas.microsoft.com/office/drawing/2014/main" id="{5C8ED1F2-B132-4FE2-AB69-8F86BDDDF0CB}"/>
              </a:ext>
            </a:extLst>
          </p:cNvPr>
          <p:cNvSpPr>
            <a:spLocks noGrp="1" noChangeArrowheads="1"/>
          </p:cNvSpPr>
          <p:nvPr>
            <p:ph type="body" sz="quarter" idx="3"/>
          </p:nvPr>
        </p:nvSpPr>
        <p:spPr bwMode="auto">
          <a:xfrm>
            <a:off x="906463" y="4724400"/>
            <a:ext cx="4984750" cy="4398963"/>
          </a:xfrm>
          <a:prstGeom prst="rect">
            <a:avLst/>
          </a:prstGeom>
          <a:noFill/>
          <a:ln w="12700" cap="sq">
            <a:noFill/>
            <a:miter lim="800000"/>
            <a:headEnd type="none" w="sm" len="sm"/>
            <a:tailEnd type="none" w="sm" len="sm"/>
          </a:ln>
          <a:effectLst/>
        </p:spPr>
        <p:txBody>
          <a:bodyPr vert="horz" wrap="square" lIns="91748" tIns="45875" rIns="91748" bIns="45875"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990" name="Rectangle 6">
            <a:extLst>
              <a:ext uri="{FF2B5EF4-FFF2-40B4-BE49-F238E27FC236}">
                <a16:creationId xmlns:a16="http://schemas.microsoft.com/office/drawing/2014/main" id="{792E2732-3527-4C86-A50C-3837D5F7CDF3}"/>
              </a:ext>
            </a:extLst>
          </p:cNvPr>
          <p:cNvSpPr>
            <a:spLocks noGrp="1" noChangeArrowheads="1"/>
          </p:cNvSpPr>
          <p:nvPr>
            <p:ph type="ftr" sz="quarter" idx="4"/>
          </p:nvPr>
        </p:nvSpPr>
        <p:spPr bwMode="auto">
          <a:xfrm>
            <a:off x="0" y="9366250"/>
            <a:ext cx="2946400" cy="488950"/>
          </a:xfrm>
          <a:prstGeom prst="rect">
            <a:avLst/>
          </a:prstGeom>
          <a:noFill/>
          <a:ln w="12700" cap="sq">
            <a:noFill/>
            <a:miter lim="800000"/>
            <a:headEnd type="none" w="sm" len="sm"/>
            <a:tailEnd type="none" w="sm" len="sm"/>
          </a:ln>
          <a:effectLst/>
        </p:spPr>
        <p:txBody>
          <a:bodyPr vert="horz" wrap="square" lIns="91748" tIns="45875" rIns="91748" bIns="45875" numCol="1" anchor="b" anchorCtr="0" compatLnSpc="1">
            <a:prstTxWarp prst="textNoShape">
              <a:avLst/>
            </a:prstTxWarp>
          </a:bodyPr>
          <a:lstStyle>
            <a:lvl1pPr defTabSz="917575">
              <a:spcBef>
                <a:spcPct val="0"/>
              </a:spcBef>
              <a:buClrTx/>
              <a:buSzTx/>
              <a:buFontTx/>
              <a:buNone/>
              <a:defRPr sz="1200">
                <a:latin typeface="Times New Roman" pitchFamily="18" charset="0"/>
              </a:defRPr>
            </a:lvl1pPr>
          </a:lstStyle>
          <a:p>
            <a:pPr>
              <a:defRPr/>
            </a:pPr>
            <a:endParaRPr lang="en-US" altLang="zh-CN"/>
          </a:p>
        </p:txBody>
      </p:sp>
      <p:sp>
        <p:nvSpPr>
          <p:cNvPr id="41991" name="Rectangle 7">
            <a:extLst>
              <a:ext uri="{FF2B5EF4-FFF2-40B4-BE49-F238E27FC236}">
                <a16:creationId xmlns:a16="http://schemas.microsoft.com/office/drawing/2014/main" id="{96AB536F-7A3A-4B58-BB42-0B343848E10E}"/>
              </a:ext>
            </a:extLst>
          </p:cNvPr>
          <p:cNvSpPr>
            <a:spLocks noGrp="1" noChangeArrowheads="1"/>
          </p:cNvSpPr>
          <p:nvPr>
            <p:ph type="sldNum" sz="quarter" idx="5"/>
          </p:nvPr>
        </p:nvSpPr>
        <p:spPr bwMode="auto">
          <a:xfrm>
            <a:off x="3851275" y="9366250"/>
            <a:ext cx="2946400" cy="488950"/>
          </a:xfrm>
          <a:prstGeom prst="rect">
            <a:avLst/>
          </a:prstGeom>
          <a:noFill/>
          <a:ln w="12700" cap="sq">
            <a:noFill/>
            <a:miter lim="800000"/>
            <a:headEnd type="none" w="sm" len="sm"/>
            <a:tailEnd type="none" w="sm" len="sm"/>
          </a:ln>
          <a:effectLst/>
        </p:spPr>
        <p:txBody>
          <a:bodyPr vert="horz" wrap="square" lIns="91748" tIns="45875" rIns="91748" bIns="45875" numCol="1" anchor="b" anchorCtr="0" compatLnSpc="1">
            <a:prstTxWarp prst="textNoShape">
              <a:avLst/>
            </a:prstTxWarp>
          </a:bodyPr>
          <a:lstStyle>
            <a:lvl1pPr algn="r" defTabSz="917575">
              <a:spcBef>
                <a:spcPct val="0"/>
              </a:spcBef>
              <a:buClrTx/>
              <a:buSzTx/>
              <a:buFontTx/>
              <a:buNone/>
              <a:defRPr sz="1200">
                <a:latin typeface="Times New Roman" panose="02020603050405020304" pitchFamily="18" charset="0"/>
              </a:defRPr>
            </a:lvl1pPr>
          </a:lstStyle>
          <a:p>
            <a:fld id="{F093611E-2BC0-4219-B6EE-08A20C1F94EB}"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284FFC1D-8ED6-4B85-BDE0-247D845FB8DA}"/>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38FE3530-25CD-4EB7-9774-DF93EC978D92}"/>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21508" name="Slide Number Placeholder 3">
            <a:extLst>
              <a:ext uri="{FF2B5EF4-FFF2-40B4-BE49-F238E27FC236}">
                <a16:creationId xmlns:a16="http://schemas.microsoft.com/office/drawing/2014/main" id="{23977429-6FF9-4440-85A9-F740643ED1A3}"/>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57AA569E-F82B-4430-B6CD-6363449D5FE4}" type="slidenum">
              <a:rPr lang="zh-CN" altLang="en-US" sz="1200">
                <a:latin typeface="Times New Roman" panose="02020603050405020304" pitchFamily="18" charset="0"/>
              </a:rPr>
              <a:pPr/>
              <a:t>1</a:t>
            </a:fld>
            <a:endParaRPr lang="en-US" altLang="zh-CN" sz="120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B27BBF59-7EF6-431E-81F5-A2C93B131634}"/>
              </a:ext>
            </a:extLst>
          </p:cNvPr>
          <p:cNvSpPr>
            <a:spLocks noGrp="1" noRot="1" noChangeAspect="1" noTextEdit="1"/>
          </p:cNvSpPr>
          <p:nvPr>
            <p:ph type="sldImg"/>
          </p:nvPr>
        </p:nvSpPr>
        <p:spPr>
          <a:ln/>
        </p:spPr>
      </p:sp>
      <p:sp>
        <p:nvSpPr>
          <p:cNvPr id="30723" name="Notes Placeholder 2">
            <a:extLst>
              <a:ext uri="{FF2B5EF4-FFF2-40B4-BE49-F238E27FC236}">
                <a16:creationId xmlns:a16="http://schemas.microsoft.com/office/drawing/2014/main" id="{B46E8B01-15EC-4FDF-AF38-3E6D1D37D62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30724" name="Slide Number Placeholder 3">
            <a:extLst>
              <a:ext uri="{FF2B5EF4-FFF2-40B4-BE49-F238E27FC236}">
                <a16:creationId xmlns:a16="http://schemas.microsoft.com/office/drawing/2014/main" id="{E23A3536-6283-4C04-A83A-31D8467BD920}"/>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1B2E1831-8B28-459E-B95B-E86980B642A2}" type="slidenum">
              <a:rPr lang="zh-CN" altLang="en-US" sz="1200">
                <a:latin typeface="Times New Roman" panose="02020603050405020304" pitchFamily="18" charset="0"/>
              </a:rPr>
              <a:pPr/>
              <a:t>11</a:t>
            </a:fld>
            <a:endParaRPr lang="en-US" altLang="zh-CN" sz="120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C5608F26-8E50-4AEB-A5FC-34791B2A41AD}"/>
              </a:ext>
            </a:extLst>
          </p:cNvPr>
          <p:cNvSpPr>
            <a:spLocks noGrp="1" noRot="1" noChangeAspect="1" noTextEdit="1"/>
          </p:cNvSpPr>
          <p:nvPr>
            <p:ph type="sldImg"/>
          </p:nvPr>
        </p:nvSpPr>
        <p:spPr>
          <a:ln/>
        </p:spPr>
      </p:sp>
      <p:sp>
        <p:nvSpPr>
          <p:cNvPr id="31747" name="Notes Placeholder 2">
            <a:extLst>
              <a:ext uri="{FF2B5EF4-FFF2-40B4-BE49-F238E27FC236}">
                <a16:creationId xmlns:a16="http://schemas.microsoft.com/office/drawing/2014/main" id="{53DEDD74-118C-46D7-92D7-819E5CE7DA98}"/>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31748" name="Slide Number Placeholder 3">
            <a:extLst>
              <a:ext uri="{FF2B5EF4-FFF2-40B4-BE49-F238E27FC236}">
                <a16:creationId xmlns:a16="http://schemas.microsoft.com/office/drawing/2014/main" id="{99A64C41-5FCB-4F7C-A754-411009850DDC}"/>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0B3B05C3-3AC4-4BF2-85E1-17D8E57CC902}" type="slidenum">
              <a:rPr lang="zh-CN" altLang="en-US" sz="1200">
                <a:latin typeface="Times New Roman" panose="02020603050405020304" pitchFamily="18" charset="0"/>
              </a:rPr>
              <a:pPr/>
              <a:t>12</a:t>
            </a:fld>
            <a:endParaRPr lang="en-US" altLang="zh-CN" sz="120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22230162-A2DA-4897-84D1-F56A36F9764A}"/>
              </a:ext>
            </a:extLst>
          </p:cNvPr>
          <p:cNvSpPr>
            <a:spLocks noGrp="1" noRot="1" noChangeAspect="1" noTextEdit="1"/>
          </p:cNvSpPr>
          <p:nvPr>
            <p:ph type="sldImg"/>
          </p:nvPr>
        </p:nvSpPr>
        <p:spPr>
          <a:ln/>
        </p:spPr>
      </p:sp>
      <p:sp>
        <p:nvSpPr>
          <p:cNvPr id="32771" name="Notes Placeholder 2">
            <a:extLst>
              <a:ext uri="{FF2B5EF4-FFF2-40B4-BE49-F238E27FC236}">
                <a16:creationId xmlns:a16="http://schemas.microsoft.com/office/drawing/2014/main" id="{6317DCCF-3B2D-43E5-A584-47899BA36533}"/>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32772" name="Slide Number Placeholder 3">
            <a:extLst>
              <a:ext uri="{FF2B5EF4-FFF2-40B4-BE49-F238E27FC236}">
                <a16:creationId xmlns:a16="http://schemas.microsoft.com/office/drawing/2014/main" id="{9EF63C9A-1E18-4FB2-878B-F04C468E5C72}"/>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3DA925CD-4F9B-4EDE-816E-CC205037FA62}" type="slidenum">
              <a:rPr lang="zh-CN" altLang="en-US" sz="1200">
                <a:latin typeface="Times New Roman" panose="02020603050405020304" pitchFamily="18" charset="0"/>
              </a:rPr>
              <a:pPr/>
              <a:t>13</a:t>
            </a:fld>
            <a:endParaRPr lang="en-US" altLang="zh-CN" sz="120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01A84859-51BE-464C-B786-04C41701555C}"/>
              </a:ext>
            </a:extLst>
          </p:cNvPr>
          <p:cNvSpPr>
            <a:spLocks noGrp="1" noRot="1" noChangeAspect="1" noTextEdit="1"/>
          </p:cNvSpPr>
          <p:nvPr>
            <p:ph type="sldImg"/>
          </p:nvPr>
        </p:nvSpPr>
        <p:spPr>
          <a:ln/>
        </p:spPr>
      </p:sp>
      <p:sp>
        <p:nvSpPr>
          <p:cNvPr id="33795" name="Notes Placeholder 2">
            <a:extLst>
              <a:ext uri="{FF2B5EF4-FFF2-40B4-BE49-F238E27FC236}">
                <a16:creationId xmlns:a16="http://schemas.microsoft.com/office/drawing/2014/main" id="{23055F75-4BCC-478D-BE39-0AFDA8480051}"/>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33796" name="Slide Number Placeholder 3">
            <a:extLst>
              <a:ext uri="{FF2B5EF4-FFF2-40B4-BE49-F238E27FC236}">
                <a16:creationId xmlns:a16="http://schemas.microsoft.com/office/drawing/2014/main" id="{DE481A88-C171-45CC-AEB9-A9FE6376DF90}"/>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1F95C951-D882-4160-8198-B7644A18501F}" type="slidenum">
              <a:rPr lang="zh-CN" altLang="en-US" sz="1200">
                <a:latin typeface="Times New Roman" panose="02020603050405020304" pitchFamily="18" charset="0"/>
              </a:rPr>
              <a:pPr/>
              <a:t>14</a:t>
            </a:fld>
            <a:endParaRPr lang="en-US" altLang="zh-CN" sz="120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65E09B85-005B-4152-B497-18E6FF19A276}"/>
              </a:ext>
            </a:extLst>
          </p:cNvPr>
          <p:cNvSpPr>
            <a:spLocks noGrp="1" noRot="1" noChangeAspect="1" noTextEdit="1"/>
          </p:cNvSpPr>
          <p:nvPr>
            <p:ph type="sldImg"/>
          </p:nvPr>
        </p:nvSpPr>
        <p:spPr>
          <a:ln/>
        </p:spPr>
      </p:sp>
      <p:sp>
        <p:nvSpPr>
          <p:cNvPr id="34819" name="Notes Placeholder 2">
            <a:extLst>
              <a:ext uri="{FF2B5EF4-FFF2-40B4-BE49-F238E27FC236}">
                <a16:creationId xmlns:a16="http://schemas.microsoft.com/office/drawing/2014/main" id="{7BE3B027-7A11-4BB8-8F23-D72D20BB978B}"/>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34820" name="Slide Number Placeholder 3">
            <a:extLst>
              <a:ext uri="{FF2B5EF4-FFF2-40B4-BE49-F238E27FC236}">
                <a16:creationId xmlns:a16="http://schemas.microsoft.com/office/drawing/2014/main" id="{AA6AEB16-6FB9-48BC-A84E-5857DA7E7683}"/>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38EC1D12-433E-42FD-AB71-4162FD4FD0DC}" type="slidenum">
              <a:rPr lang="zh-CN" altLang="en-US" sz="1200">
                <a:latin typeface="Times New Roman" panose="02020603050405020304" pitchFamily="18" charset="0"/>
              </a:rPr>
              <a:pPr/>
              <a:t>15</a:t>
            </a:fld>
            <a:endParaRPr lang="en-US" altLang="zh-CN" sz="120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98A98623-240A-40EB-81ED-B99653B6BFC1}"/>
              </a:ext>
            </a:extLst>
          </p:cNvPr>
          <p:cNvSpPr>
            <a:spLocks noGrp="1" noRot="1" noChangeAspect="1" noTextEdit="1"/>
          </p:cNvSpPr>
          <p:nvPr>
            <p:ph type="sldImg"/>
          </p:nvPr>
        </p:nvSpPr>
        <p:spPr>
          <a:ln/>
        </p:spPr>
      </p:sp>
      <p:sp>
        <p:nvSpPr>
          <p:cNvPr id="35843" name="Notes Placeholder 2">
            <a:extLst>
              <a:ext uri="{FF2B5EF4-FFF2-40B4-BE49-F238E27FC236}">
                <a16:creationId xmlns:a16="http://schemas.microsoft.com/office/drawing/2014/main" id="{F4F1D1DB-637B-40C6-8581-917A2DFCEE6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35844" name="Slide Number Placeholder 3">
            <a:extLst>
              <a:ext uri="{FF2B5EF4-FFF2-40B4-BE49-F238E27FC236}">
                <a16:creationId xmlns:a16="http://schemas.microsoft.com/office/drawing/2014/main" id="{2BA26789-0AD0-4EAE-A120-15F185607895}"/>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0B147498-687D-45AA-9C61-8A934F2AF6BE}" type="slidenum">
              <a:rPr lang="zh-CN" altLang="en-US" sz="1200">
                <a:latin typeface="Times New Roman" panose="02020603050405020304" pitchFamily="18" charset="0"/>
              </a:rPr>
              <a:pPr/>
              <a:t>16</a:t>
            </a:fld>
            <a:endParaRPr lang="en-US" altLang="zh-CN" sz="120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98DDA2CA-B294-43D4-AAA8-BB15D98528D6}"/>
              </a:ext>
            </a:extLst>
          </p:cNvPr>
          <p:cNvSpPr>
            <a:spLocks noGrp="1" noRot="1" noChangeAspect="1" noTextEdit="1"/>
          </p:cNvSpPr>
          <p:nvPr>
            <p:ph type="sldImg"/>
          </p:nvPr>
        </p:nvSpPr>
        <p:spPr>
          <a:ln/>
        </p:spPr>
      </p:sp>
      <p:sp>
        <p:nvSpPr>
          <p:cNvPr id="36867" name="Notes Placeholder 2">
            <a:extLst>
              <a:ext uri="{FF2B5EF4-FFF2-40B4-BE49-F238E27FC236}">
                <a16:creationId xmlns:a16="http://schemas.microsoft.com/office/drawing/2014/main" id="{C1787FF6-A57E-42C6-A91B-5DEAD3024FC5}"/>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36868" name="Slide Number Placeholder 3">
            <a:extLst>
              <a:ext uri="{FF2B5EF4-FFF2-40B4-BE49-F238E27FC236}">
                <a16:creationId xmlns:a16="http://schemas.microsoft.com/office/drawing/2014/main" id="{4F796A16-F54F-44C4-9238-FF68276369AF}"/>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B4F98B86-8789-43D4-899B-A1A5B7CA6E21}" type="slidenum">
              <a:rPr lang="zh-CN" altLang="en-US" sz="1200">
                <a:latin typeface="Times New Roman" panose="02020603050405020304" pitchFamily="18" charset="0"/>
              </a:rPr>
              <a:pPr/>
              <a:t>17</a:t>
            </a:fld>
            <a:endParaRPr lang="en-US" altLang="zh-CN" sz="1200">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ECB154AE-2EA1-4827-B219-AEC78EAF002F}"/>
              </a:ext>
            </a:extLst>
          </p:cNvPr>
          <p:cNvSpPr>
            <a:spLocks noGrp="1" noRot="1" noChangeAspect="1" noTextEdit="1"/>
          </p:cNvSpPr>
          <p:nvPr>
            <p:ph type="sldImg"/>
          </p:nvPr>
        </p:nvSpPr>
        <p:spPr>
          <a:ln/>
        </p:spPr>
      </p:sp>
      <p:sp>
        <p:nvSpPr>
          <p:cNvPr id="37891" name="Notes Placeholder 2">
            <a:extLst>
              <a:ext uri="{FF2B5EF4-FFF2-40B4-BE49-F238E27FC236}">
                <a16:creationId xmlns:a16="http://schemas.microsoft.com/office/drawing/2014/main" id="{A760D6DE-B59B-46B1-901F-0584068F7D54}"/>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37892" name="Slide Number Placeholder 3">
            <a:extLst>
              <a:ext uri="{FF2B5EF4-FFF2-40B4-BE49-F238E27FC236}">
                <a16:creationId xmlns:a16="http://schemas.microsoft.com/office/drawing/2014/main" id="{0A72DFCC-1DBE-4F4D-9D94-E127C8AB2904}"/>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C8E4862B-CCAA-4A41-84B1-3442D4831157}" type="slidenum">
              <a:rPr lang="zh-CN" altLang="en-US" sz="1200">
                <a:latin typeface="Times New Roman" panose="02020603050405020304" pitchFamily="18" charset="0"/>
              </a:rPr>
              <a:pPr/>
              <a:t>18</a:t>
            </a:fld>
            <a:endParaRPr lang="en-US" altLang="zh-CN" sz="120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88CEE99E-D696-48FC-8D74-D347F7AEF9CC}"/>
              </a:ext>
            </a:extLst>
          </p:cNvPr>
          <p:cNvSpPr>
            <a:spLocks noGrp="1" noRot="1" noChangeAspect="1" noTextEdit="1"/>
          </p:cNvSpPr>
          <p:nvPr>
            <p:ph type="sldImg"/>
          </p:nvPr>
        </p:nvSpPr>
        <p:spPr>
          <a:ln/>
        </p:spPr>
      </p:sp>
      <p:sp>
        <p:nvSpPr>
          <p:cNvPr id="22531" name="Notes Placeholder 2">
            <a:extLst>
              <a:ext uri="{FF2B5EF4-FFF2-40B4-BE49-F238E27FC236}">
                <a16:creationId xmlns:a16="http://schemas.microsoft.com/office/drawing/2014/main" id="{BA328D6C-14A5-4F40-A20D-3B3333E1414E}"/>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22532" name="Slide Number Placeholder 3">
            <a:extLst>
              <a:ext uri="{FF2B5EF4-FFF2-40B4-BE49-F238E27FC236}">
                <a16:creationId xmlns:a16="http://schemas.microsoft.com/office/drawing/2014/main" id="{E4390729-7EBF-4282-B6C6-42031609BE9E}"/>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26D752B7-93CC-438B-BCB2-044CCC00D8AD}" type="slidenum">
              <a:rPr lang="zh-CN" altLang="en-US" sz="1200">
                <a:latin typeface="Times New Roman" panose="02020603050405020304" pitchFamily="18" charset="0"/>
              </a:rPr>
              <a:pPr/>
              <a:t>2</a:t>
            </a:fld>
            <a:endParaRPr lang="en-US" altLang="zh-CN" sz="120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082C39D2-36F2-4296-8711-A540E4C2C9D9}"/>
              </a:ext>
            </a:extLst>
          </p:cNvPr>
          <p:cNvSpPr>
            <a:spLocks noGrp="1" noRot="1" noChangeAspect="1" noTextEdit="1"/>
          </p:cNvSpPr>
          <p:nvPr>
            <p:ph type="sldImg"/>
          </p:nvPr>
        </p:nvSpPr>
        <p:spPr>
          <a:ln/>
        </p:spPr>
      </p:sp>
      <p:sp>
        <p:nvSpPr>
          <p:cNvPr id="23555" name="Notes Placeholder 2">
            <a:extLst>
              <a:ext uri="{FF2B5EF4-FFF2-40B4-BE49-F238E27FC236}">
                <a16:creationId xmlns:a16="http://schemas.microsoft.com/office/drawing/2014/main" id="{67CE70C8-7A9B-4EFD-967F-6AA66E8333F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23556" name="Slide Number Placeholder 3">
            <a:extLst>
              <a:ext uri="{FF2B5EF4-FFF2-40B4-BE49-F238E27FC236}">
                <a16:creationId xmlns:a16="http://schemas.microsoft.com/office/drawing/2014/main" id="{E5FEB648-70B8-4C06-A6C2-BB96E60216F5}"/>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85AC9479-B4C4-4576-9ABD-71DFB41AC49C}" type="slidenum">
              <a:rPr lang="zh-CN" altLang="en-US" sz="1200">
                <a:latin typeface="Times New Roman" panose="02020603050405020304" pitchFamily="18" charset="0"/>
              </a:rPr>
              <a:pPr/>
              <a:t>3</a:t>
            </a:fld>
            <a:endParaRPr lang="en-US" altLang="zh-CN" sz="12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89FCC99B-5E6A-4EDF-8315-28ECAA3D70F3}"/>
              </a:ext>
            </a:extLst>
          </p:cNvPr>
          <p:cNvSpPr>
            <a:spLocks noGrp="1" noRot="1" noChangeAspect="1" noTextEdit="1"/>
          </p:cNvSpPr>
          <p:nvPr>
            <p:ph type="sldImg"/>
          </p:nvPr>
        </p:nvSpPr>
        <p:spPr>
          <a:ln/>
        </p:spPr>
      </p:sp>
      <p:sp>
        <p:nvSpPr>
          <p:cNvPr id="24579" name="Notes Placeholder 2">
            <a:extLst>
              <a:ext uri="{FF2B5EF4-FFF2-40B4-BE49-F238E27FC236}">
                <a16:creationId xmlns:a16="http://schemas.microsoft.com/office/drawing/2014/main" id="{4F0E1ACF-7257-4310-A3C6-A2E2011CB804}"/>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24580" name="Slide Number Placeholder 3">
            <a:extLst>
              <a:ext uri="{FF2B5EF4-FFF2-40B4-BE49-F238E27FC236}">
                <a16:creationId xmlns:a16="http://schemas.microsoft.com/office/drawing/2014/main" id="{7EC66324-AFD9-4F91-AB32-3DD6A78C473E}"/>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A9A20F88-71D0-49FA-B556-9E719F273761}" type="slidenum">
              <a:rPr lang="zh-CN" altLang="en-US" sz="1200">
                <a:latin typeface="Times New Roman" panose="02020603050405020304" pitchFamily="18" charset="0"/>
              </a:rPr>
              <a:pPr/>
              <a:t>5</a:t>
            </a:fld>
            <a:endParaRPr lang="en-US" altLang="zh-CN" sz="120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3D7E96D9-0CD4-435E-9316-875864872E69}"/>
              </a:ext>
            </a:extLst>
          </p:cNvPr>
          <p:cNvSpPr>
            <a:spLocks noGrp="1" noRot="1" noChangeAspect="1" noTextEdit="1"/>
          </p:cNvSpPr>
          <p:nvPr>
            <p:ph type="sldImg"/>
          </p:nvPr>
        </p:nvSpPr>
        <p:spPr>
          <a:ln/>
        </p:spPr>
      </p:sp>
      <p:sp>
        <p:nvSpPr>
          <p:cNvPr id="25603" name="Notes Placeholder 2">
            <a:extLst>
              <a:ext uri="{FF2B5EF4-FFF2-40B4-BE49-F238E27FC236}">
                <a16:creationId xmlns:a16="http://schemas.microsoft.com/office/drawing/2014/main" id="{A7C3E8D0-5D95-4D78-B9E7-9C03B001894B}"/>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25604" name="Slide Number Placeholder 3">
            <a:extLst>
              <a:ext uri="{FF2B5EF4-FFF2-40B4-BE49-F238E27FC236}">
                <a16:creationId xmlns:a16="http://schemas.microsoft.com/office/drawing/2014/main" id="{1A137F37-5347-4113-9CDD-C64516D0A1C9}"/>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151CA40F-8BB5-4E7B-9010-1F98CEAAAD3F}" type="slidenum">
              <a:rPr lang="zh-CN" altLang="en-US" sz="1200">
                <a:latin typeface="Times New Roman" panose="02020603050405020304" pitchFamily="18" charset="0"/>
              </a:rPr>
              <a:pPr/>
              <a:t>6</a:t>
            </a:fld>
            <a:endParaRPr lang="en-US" altLang="zh-CN" sz="120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F5C79FC2-965A-4B3D-8D1E-4D6D18D35F07}"/>
              </a:ext>
            </a:extLst>
          </p:cNvPr>
          <p:cNvSpPr>
            <a:spLocks noGrp="1" noRot="1" noChangeAspect="1" noTextEdit="1"/>
          </p:cNvSpPr>
          <p:nvPr>
            <p:ph type="sldImg"/>
          </p:nvPr>
        </p:nvSpPr>
        <p:spPr>
          <a:ln/>
        </p:spPr>
      </p:sp>
      <p:sp>
        <p:nvSpPr>
          <p:cNvPr id="26627" name="Notes Placeholder 2">
            <a:extLst>
              <a:ext uri="{FF2B5EF4-FFF2-40B4-BE49-F238E27FC236}">
                <a16:creationId xmlns:a16="http://schemas.microsoft.com/office/drawing/2014/main" id="{947C8D67-E8DA-428D-A58C-F830FA056AA2}"/>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26628" name="Slide Number Placeholder 3">
            <a:extLst>
              <a:ext uri="{FF2B5EF4-FFF2-40B4-BE49-F238E27FC236}">
                <a16:creationId xmlns:a16="http://schemas.microsoft.com/office/drawing/2014/main" id="{749F97BF-AA97-4AA2-A9B4-922102ECF4A3}"/>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5D5EA4DA-4A02-409C-BA20-437AEC92B8DD}" type="slidenum">
              <a:rPr lang="zh-CN" altLang="en-US" sz="1200">
                <a:latin typeface="Times New Roman" panose="02020603050405020304" pitchFamily="18" charset="0"/>
              </a:rPr>
              <a:pPr/>
              <a:t>7</a:t>
            </a:fld>
            <a:endParaRPr lang="en-US" altLang="zh-CN" sz="120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3E3E2C9D-C131-40C0-A6AB-B4DFB5A0925B}"/>
              </a:ext>
            </a:extLst>
          </p:cNvPr>
          <p:cNvSpPr>
            <a:spLocks noGrp="1" noRot="1" noChangeAspect="1" noTextEdit="1"/>
          </p:cNvSpPr>
          <p:nvPr>
            <p:ph type="sldImg"/>
          </p:nvPr>
        </p:nvSpPr>
        <p:spPr>
          <a:ln/>
        </p:spPr>
      </p:sp>
      <p:sp>
        <p:nvSpPr>
          <p:cNvPr id="27651" name="Notes Placeholder 2">
            <a:extLst>
              <a:ext uri="{FF2B5EF4-FFF2-40B4-BE49-F238E27FC236}">
                <a16:creationId xmlns:a16="http://schemas.microsoft.com/office/drawing/2014/main" id="{B0096346-40EE-4EB4-B4B5-5E58B03047A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27652" name="Slide Number Placeholder 3">
            <a:extLst>
              <a:ext uri="{FF2B5EF4-FFF2-40B4-BE49-F238E27FC236}">
                <a16:creationId xmlns:a16="http://schemas.microsoft.com/office/drawing/2014/main" id="{F4DEDE6F-D3DF-4852-A0DC-445850CB97D5}"/>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274B709D-4673-4D6A-B282-A51882E94ABA}" type="slidenum">
              <a:rPr lang="zh-CN" altLang="en-US" sz="1200">
                <a:latin typeface="Times New Roman" panose="02020603050405020304" pitchFamily="18" charset="0"/>
              </a:rPr>
              <a:pPr/>
              <a:t>8</a:t>
            </a:fld>
            <a:endParaRPr lang="en-US" altLang="zh-CN" sz="120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B7EE81FF-33FF-4BA6-8128-6225B0C548D4}"/>
              </a:ext>
            </a:extLst>
          </p:cNvPr>
          <p:cNvSpPr>
            <a:spLocks noGrp="1" noRot="1" noChangeAspect="1" noTextEdit="1"/>
          </p:cNvSpPr>
          <p:nvPr>
            <p:ph type="sldImg"/>
          </p:nvPr>
        </p:nvSpPr>
        <p:spPr>
          <a:ln/>
        </p:spPr>
      </p:sp>
      <p:sp>
        <p:nvSpPr>
          <p:cNvPr id="28675" name="Notes Placeholder 2">
            <a:extLst>
              <a:ext uri="{FF2B5EF4-FFF2-40B4-BE49-F238E27FC236}">
                <a16:creationId xmlns:a16="http://schemas.microsoft.com/office/drawing/2014/main" id="{C1EFD3F2-6061-4815-BCFE-A4C9A148E941}"/>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28676" name="Slide Number Placeholder 3">
            <a:extLst>
              <a:ext uri="{FF2B5EF4-FFF2-40B4-BE49-F238E27FC236}">
                <a16:creationId xmlns:a16="http://schemas.microsoft.com/office/drawing/2014/main" id="{9DB1E83D-A6BF-49E9-8C44-6DDE5C3DDF8F}"/>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BE69A09B-C9C6-4D28-BC3D-5D8D8063E0AC}" type="slidenum">
              <a:rPr lang="zh-CN" altLang="en-US" sz="1200">
                <a:latin typeface="Times New Roman" panose="02020603050405020304" pitchFamily="18" charset="0"/>
              </a:rPr>
              <a:pPr/>
              <a:t>9</a:t>
            </a:fld>
            <a:endParaRPr lang="en-US" altLang="zh-CN" sz="120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78DA2B9F-275B-4D0D-904F-D607E13537DA}"/>
              </a:ext>
            </a:extLst>
          </p:cNvPr>
          <p:cNvSpPr>
            <a:spLocks noGrp="1" noRot="1" noChangeAspect="1" noTextEdit="1"/>
          </p:cNvSpPr>
          <p:nvPr>
            <p:ph type="sldImg"/>
          </p:nvPr>
        </p:nvSpPr>
        <p:spPr>
          <a:ln/>
        </p:spPr>
      </p:sp>
      <p:sp>
        <p:nvSpPr>
          <p:cNvPr id="29699" name="Notes Placeholder 2">
            <a:extLst>
              <a:ext uri="{FF2B5EF4-FFF2-40B4-BE49-F238E27FC236}">
                <a16:creationId xmlns:a16="http://schemas.microsoft.com/office/drawing/2014/main" id="{AB2609CD-ADCA-4402-9B85-65DA3B51BD5A}"/>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29700" name="Slide Number Placeholder 3">
            <a:extLst>
              <a:ext uri="{FF2B5EF4-FFF2-40B4-BE49-F238E27FC236}">
                <a16:creationId xmlns:a16="http://schemas.microsoft.com/office/drawing/2014/main" id="{9E671C25-9888-45BB-8519-D9CE801ECE19}"/>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FA4A10AC-FEEF-4965-858B-4AD3D47827D3}" type="slidenum">
              <a:rPr lang="zh-CN" altLang="en-US" sz="1200">
                <a:latin typeface="Times New Roman" panose="02020603050405020304" pitchFamily="18" charset="0"/>
              </a:rPr>
              <a:pPr/>
              <a:t>10</a:t>
            </a:fld>
            <a:endParaRPr lang="en-US" altLang="zh-CN" sz="120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FEE3A595-1C66-442C-BD91-AA615295085F}"/>
              </a:ext>
            </a:extLst>
          </p:cNvPr>
          <p:cNvSpPr>
            <a:spLocks noGrp="1" noChangeArrowheads="1"/>
          </p:cNvSpPr>
          <p:nvPr>
            <p:ph type="ftr" sz="quarter" idx="10"/>
          </p:nvPr>
        </p:nvSpPr>
        <p:spPr>
          <a:ln/>
        </p:spPr>
        <p:txBody>
          <a:bodyPr/>
          <a:lstStyle>
            <a:lvl1pPr>
              <a:defRPr/>
            </a:lvl1pPr>
          </a:lstStyle>
          <a:p>
            <a:pPr>
              <a:defRPr/>
            </a:pPr>
            <a:r>
              <a:rPr lang="en-US" altLang="zh-CN"/>
              <a:t>CS4231 Parallel and Distributed Algorithms</a:t>
            </a:r>
          </a:p>
        </p:txBody>
      </p:sp>
      <p:sp>
        <p:nvSpPr>
          <p:cNvPr id="5" name="Rectangle 5">
            <a:extLst>
              <a:ext uri="{FF2B5EF4-FFF2-40B4-BE49-F238E27FC236}">
                <a16:creationId xmlns:a16="http://schemas.microsoft.com/office/drawing/2014/main" id="{D7C290B9-7C0A-42AB-BC88-A74B302B2A58}"/>
              </a:ext>
            </a:extLst>
          </p:cNvPr>
          <p:cNvSpPr>
            <a:spLocks noGrp="1" noChangeArrowheads="1"/>
          </p:cNvSpPr>
          <p:nvPr>
            <p:ph type="sldNum" sz="quarter" idx="11"/>
          </p:nvPr>
        </p:nvSpPr>
        <p:spPr>
          <a:ln/>
        </p:spPr>
        <p:txBody>
          <a:bodyPr/>
          <a:lstStyle>
            <a:lvl1pPr>
              <a:defRPr/>
            </a:lvl1pPr>
          </a:lstStyle>
          <a:p>
            <a:fld id="{786E7AA2-1BA6-4014-90CE-0D7C5EAF47B0}" type="slidenum">
              <a:rPr lang="zh-CN" altLang="en-US"/>
              <a:pPr/>
              <a:t>‹#›</a:t>
            </a:fld>
            <a:endParaRPr lang="en-US" altLang="zh-CN"/>
          </a:p>
        </p:txBody>
      </p:sp>
    </p:spTree>
    <p:extLst>
      <p:ext uri="{BB962C8B-B14F-4D97-AF65-F5344CB8AC3E}">
        <p14:creationId xmlns:p14="http://schemas.microsoft.com/office/powerpoint/2010/main" val="409012984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2946865-C1C7-452F-81BB-18707FA7C637}"/>
              </a:ext>
            </a:extLst>
          </p:cNvPr>
          <p:cNvSpPr>
            <a:spLocks noGrp="1" noChangeArrowheads="1"/>
          </p:cNvSpPr>
          <p:nvPr>
            <p:ph type="ftr" sz="quarter" idx="10"/>
          </p:nvPr>
        </p:nvSpPr>
        <p:spPr>
          <a:ln/>
        </p:spPr>
        <p:txBody>
          <a:bodyPr/>
          <a:lstStyle>
            <a:lvl1pPr>
              <a:defRPr/>
            </a:lvl1pPr>
          </a:lstStyle>
          <a:p>
            <a:pPr>
              <a:defRPr/>
            </a:pPr>
            <a:r>
              <a:rPr lang="en-US" altLang="zh-CN"/>
              <a:t>CS4231 Parallel and Distributed Algorithms</a:t>
            </a:r>
          </a:p>
        </p:txBody>
      </p:sp>
      <p:sp>
        <p:nvSpPr>
          <p:cNvPr id="5" name="Rectangle 5">
            <a:extLst>
              <a:ext uri="{FF2B5EF4-FFF2-40B4-BE49-F238E27FC236}">
                <a16:creationId xmlns:a16="http://schemas.microsoft.com/office/drawing/2014/main" id="{69CA299D-7C02-45D4-B489-73ABE743619B}"/>
              </a:ext>
            </a:extLst>
          </p:cNvPr>
          <p:cNvSpPr>
            <a:spLocks noGrp="1" noChangeArrowheads="1"/>
          </p:cNvSpPr>
          <p:nvPr>
            <p:ph type="sldNum" sz="quarter" idx="11"/>
          </p:nvPr>
        </p:nvSpPr>
        <p:spPr>
          <a:ln/>
        </p:spPr>
        <p:txBody>
          <a:bodyPr/>
          <a:lstStyle>
            <a:lvl1pPr>
              <a:defRPr/>
            </a:lvl1pPr>
          </a:lstStyle>
          <a:p>
            <a:fld id="{D5A454F2-D530-40A4-9593-DD6B5FE13DA8}" type="slidenum">
              <a:rPr lang="zh-CN" altLang="en-US"/>
              <a:pPr/>
              <a:t>‹#›</a:t>
            </a:fld>
            <a:endParaRPr lang="en-US" altLang="zh-CN"/>
          </a:p>
        </p:txBody>
      </p:sp>
    </p:spTree>
    <p:extLst>
      <p:ext uri="{BB962C8B-B14F-4D97-AF65-F5344CB8AC3E}">
        <p14:creationId xmlns:p14="http://schemas.microsoft.com/office/powerpoint/2010/main" val="128898674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0975" y="422275"/>
            <a:ext cx="1947863" cy="5618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422275"/>
            <a:ext cx="5692775" cy="5618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A2B9841-441D-49EA-ADD7-AA4E56850A6A}"/>
              </a:ext>
            </a:extLst>
          </p:cNvPr>
          <p:cNvSpPr>
            <a:spLocks noGrp="1" noChangeArrowheads="1"/>
          </p:cNvSpPr>
          <p:nvPr>
            <p:ph type="ftr" sz="quarter" idx="10"/>
          </p:nvPr>
        </p:nvSpPr>
        <p:spPr>
          <a:ln/>
        </p:spPr>
        <p:txBody>
          <a:bodyPr/>
          <a:lstStyle>
            <a:lvl1pPr>
              <a:defRPr/>
            </a:lvl1pPr>
          </a:lstStyle>
          <a:p>
            <a:pPr>
              <a:defRPr/>
            </a:pPr>
            <a:r>
              <a:rPr lang="en-US" altLang="zh-CN"/>
              <a:t>CS4231 Parallel and Distributed Algorithms</a:t>
            </a:r>
          </a:p>
        </p:txBody>
      </p:sp>
      <p:sp>
        <p:nvSpPr>
          <p:cNvPr id="5" name="Rectangle 5">
            <a:extLst>
              <a:ext uri="{FF2B5EF4-FFF2-40B4-BE49-F238E27FC236}">
                <a16:creationId xmlns:a16="http://schemas.microsoft.com/office/drawing/2014/main" id="{EEC7C4F6-D916-4319-AA35-AEF97B680959}"/>
              </a:ext>
            </a:extLst>
          </p:cNvPr>
          <p:cNvSpPr>
            <a:spLocks noGrp="1" noChangeArrowheads="1"/>
          </p:cNvSpPr>
          <p:nvPr>
            <p:ph type="sldNum" sz="quarter" idx="11"/>
          </p:nvPr>
        </p:nvSpPr>
        <p:spPr>
          <a:ln/>
        </p:spPr>
        <p:txBody>
          <a:bodyPr/>
          <a:lstStyle>
            <a:lvl1pPr>
              <a:defRPr/>
            </a:lvl1pPr>
          </a:lstStyle>
          <a:p>
            <a:fld id="{77E148BD-FC41-4404-8287-6F8BAC90D46A}" type="slidenum">
              <a:rPr lang="zh-CN" altLang="en-US"/>
              <a:pPr/>
              <a:t>‹#›</a:t>
            </a:fld>
            <a:endParaRPr lang="en-US" altLang="zh-CN"/>
          </a:p>
        </p:txBody>
      </p:sp>
    </p:spTree>
    <p:extLst>
      <p:ext uri="{BB962C8B-B14F-4D97-AF65-F5344CB8AC3E}">
        <p14:creationId xmlns:p14="http://schemas.microsoft.com/office/powerpoint/2010/main" val="312697891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F9689BD-398A-4D8F-BF78-D973C6F201F2}"/>
              </a:ext>
            </a:extLst>
          </p:cNvPr>
          <p:cNvSpPr>
            <a:spLocks noGrp="1" noChangeArrowheads="1"/>
          </p:cNvSpPr>
          <p:nvPr>
            <p:ph type="ftr" sz="quarter" idx="10"/>
          </p:nvPr>
        </p:nvSpPr>
        <p:spPr>
          <a:ln/>
        </p:spPr>
        <p:txBody>
          <a:bodyPr/>
          <a:lstStyle>
            <a:lvl1pPr>
              <a:defRPr/>
            </a:lvl1pPr>
          </a:lstStyle>
          <a:p>
            <a:pPr>
              <a:defRPr/>
            </a:pPr>
            <a:r>
              <a:rPr lang="en-US" altLang="zh-CN"/>
              <a:t>CS4231 Parallel and Distributed Algorithms</a:t>
            </a:r>
          </a:p>
        </p:txBody>
      </p:sp>
      <p:sp>
        <p:nvSpPr>
          <p:cNvPr id="5" name="Rectangle 5">
            <a:extLst>
              <a:ext uri="{FF2B5EF4-FFF2-40B4-BE49-F238E27FC236}">
                <a16:creationId xmlns:a16="http://schemas.microsoft.com/office/drawing/2014/main" id="{8A7CA647-2D19-4A99-9443-7831DF23A376}"/>
              </a:ext>
            </a:extLst>
          </p:cNvPr>
          <p:cNvSpPr>
            <a:spLocks noGrp="1" noChangeArrowheads="1"/>
          </p:cNvSpPr>
          <p:nvPr>
            <p:ph type="sldNum" sz="quarter" idx="11"/>
          </p:nvPr>
        </p:nvSpPr>
        <p:spPr>
          <a:ln/>
        </p:spPr>
        <p:txBody>
          <a:bodyPr/>
          <a:lstStyle>
            <a:lvl1pPr>
              <a:defRPr/>
            </a:lvl1pPr>
          </a:lstStyle>
          <a:p>
            <a:fld id="{38CA5C15-1C99-4084-BE79-EDC34E5DF14D}" type="slidenum">
              <a:rPr lang="zh-CN" altLang="en-US"/>
              <a:pPr/>
              <a:t>‹#›</a:t>
            </a:fld>
            <a:endParaRPr lang="en-US" altLang="zh-CN"/>
          </a:p>
        </p:txBody>
      </p:sp>
    </p:spTree>
    <p:extLst>
      <p:ext uri="{BB962C8B-B14F-4D97-AF65-F5344CB8AC3E}">
        <p14:creationId xmlns:p14="http://schemas.microsoft.com/office/powerpoint/2010/main" val="134924229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A5201613-B959-435D-994C-B2293C6AD72A}"/>
              </a:ext>
            </a:extLst>
          </p:cNvPr>
          <p:cNvSpPr>
            <a:spLocks noGrp="1" noChangeArrowheads="1"/>
          </p:cNvSpPr>
          <p:nvPr>
            <p:ph type="ftr" sz="quarter" idx="10"/>
          </p:nvPr>
        </p:nvSpPr>
        <p:spPr>
          <a:ln/>
        </p:spPr>
        <p:txBody>
          <a:bodyPr/>
          <a:lstStyle>
            <a:lvl1pPr>
              <a:defRPr/>
            </a:lvl1pPr>
          </a:lstStyle>
          <a:p>
            <a:pPr>
              <a:defRPr/>
            </a:pPr>
            <a:r>
              <a:rPr lang="en-US" altLang="zh-CN"/>
              <a:t>CS4231 Parallel and Distributed Algorithms</a:t>
            </a:r>
          </a:p>
        </p:txBody>
      </p:sp>
      <p:sp>
        <p:nvSpPr>
          <p:cNvPr id="5" name="Rectangle 5">
            <a:extLst>
              <a:ext uri="{FF2B5EF4-FFF2-40B4-BE49-F238E27FC236}">
                <a16:creationId xmlns:a16="http://schemas.microsoft.com/office/drawing/2014/main" id="{ABC6E36C-D29C-44BF-ADCD-02B1A7710604}"/>
              </a:ext>
            </a:extLst>
          </p:cNvPr>
          <p:cNvSpPr>
            <a:spLocks noGrp="1" noChangeArrowheads="1"/>
          </p:cNvSpPr>
          <p:nvPr>
            <p:ph type="sldNum" sz="quarter" idx="11"/>
          </p:nvPr>
        </p:nvSpPr>
        <p:spPr>
          <a:ln/>
        </p:spPr>
        <p:txBody>
          <a:bodyPr/>
          <a:lstStyle>
            <a:lvl1pPr>
              <a:defRPr/>
            </a:lvl1pPr>
          </a:lstStyle>
          <a:p>
            <a:fld id="{1324CA37-AA0B-476E-BB70-9A90836972A8}" type="slidenum">
              <a:rPr lang="zh-CN" altLang="en-US"/>
              <a:pPr/>
              <a:t>‹#›</a:t>
            </a:fld>
            <a:endParaRPr lang="en-US" altLang="zh-CN"/>
          </a:p>
        </p:txBody>
      </p:sp>
    </p:spTree>
    <p:extLst>
      <p:ext uri="{BB962C8B-B14F-4D97-AF65-F5344CB8AC3E}">
        <p14:creationId xmlns:p14="http://schemas.microsoft.com/office/powerpoint/2010/main" val="341591625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365250"/>
            <a:ext cx="3810000" cy="4675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65250"/>
            <a:ext cx="3810000" cy="4675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94AA2622-4D7D-4028-B554-8752293AE3E4}"/>
              </a:ext>
            </a:extLst>
          </p:cNvPr>
          <p:cNvSpPr>
            <a:spLocks noGrp="1" noChangeArrowheads="1"/>
          </p:cNvSpPr>
          <p:nvPr>
            <p:ph type="ftr" sz="quarter" idx="10"/>
          </p:nvPr>
        </p:nvSpPr>
        <p:spPr>
          <a:ln/>
        </p:spPr>
        <p:txBody>
          <a:bodyPr/>
          <a:lstStyle>
            <a:lvl1pPr>
              <a:defRPr/>
            </a:lvl1pPr>
          </a:lstStyle>
          <a:p>
            <a:pPr>
              <a:defRPr/>
            </a:pPr>
            <a:r>
              <a:rPr lang="en-US" altLang="zh-CN"/>
              <a:t>CS4231 Parallel and Distributed Algorithms</a:t>
            </a:r>
          </a:p>
        </p:txBody>
      </p:sp>
      <p:sp>
        <p:nvSpPr>
          <p:cNvPr id="6" name="Rectangle 5">
            <a:extLst>
              <a:ext uri="{FF2B5EF4-FFF2-40B4-BE49-F238E27FC236}">
                <a16:creationId xmlns:a16="http://schemas.microsoft.com/office/drawing/2014/main" id="{AEB4E933-3DD1-48AE-9D41-5E5FAF6006CF}"/>
              </a:ext>
            </a:extLst>
          </p:cNvPr>
          <p:cNvSpPr>
            <a:spLocks noGrp="1" noChangeArrowheads="1"/>
          </p:cNvSpPr>
          <p:nvPr>
            <p:ph type="sldNum" sz="quarter" idx="11"/>
          </p:nvPr>
        </p:nvSpPr>
        <p:spPr>
          <a:ln/>
        </p:spPr>
        <p:txBody>
          <a:bodyPr/>
          <a:lstStyle>
            <a:lvl1pPr>
              <a:defRPr/>
            </a:lvl1pPr>
          </a:lstStyle>
          <a:p>
            <a:fld id="{B6E68FF5-7EE3-45F9-8EEE-45F6EC091146}" type="slidenum">
              <a:rPr lang="zh-CN" altLang="en-US"/>
              <a:pPr/>
              <a:t>‹#›</a:t>
            </a:fld>
            <a:endParaRPr lang="en-US" altLang="zh-CN"/>
          </a:p>
        </p:txBody>
      </p:sp>
    </p:spTree>
    <p:extLst>
      <p:ext uri="{BB962C8B-B14F-4D97-AF65-F5344CB8AC3E}">
        <p14:creationId xmlns:p14="http://schemas.microsoft.com/office/powerpoint/2010/main" val="236897980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A53DEECE-1743-4922-A793-DF9F50535A21}"/>
              </a:ext>
            </a:extLst>
          </p:cNvPr>
          <p:cNvSpPr>
            <a:spLocks noGrp="1" noChangeArrowheads="1"/>
          </p:cNvSpPr>
          <p:nvPr>
            <p:ph type="ftr" sz="quarter" idx="10"/>
          </p:nvPr>
        </p:nvSpPr>
        <p:spPr>
          <a:ln/>
        </p:spPr>
        <p:txBody>
          <a:bodyPr/>
          <a:lstStyle>
            <a:lvl1pPr>
              <a:defRPr/>
            </a:lvl1pPr>
          </a:lstStyle>
          <a:p>
            <a:pPr>
              <a:defRPr/>
            </a:pPr>
            <a:r>
              <a:rPr lang="en-US" altLang="zh-CN"/>
              <a:t>CS4231 Parallel and Distributed Algorithms</a:t>
            </a:r>
          </a:p>
        </p:txBody>
      </p:sp>
      <p:sp>
        <p:nvSpPr>
          <p:cNvPr id="8" name="Rectangle 5">
            <a:extLst>
              <a:ext uri="{FF2B5EF4-FFF2-40B4-BE49-F238E27FC236}">
                <a16:creationId xmlns:a16="http://schemas.microsoft.com/office/drawing/2014/main" id="{9570E14E-D13F-46DD-AFC9-B94E3B5ECA75}"/>
              </a:ext>
            </a:extLst>
          </p:cNvPr>
          <p:cNvSpPr>
            <a:spLocks noGrp="1" noChangeArrowheads="1"/>
          </p:cNvSpPr>
          <p:nvPr>
            <p:ph type="sldNum" sz="quarter" idx="11"/>
          </p:nvPr>
        </p:nvSpPr>
        <p:spPr>
          <a:ln/>
        </p:spPr>
        <p:txBody>
          <a:bodyPr/>
          <a:lstStyle>
            <a:lvl1pPr>
              <a:defRPr/>
            </a:lvl1pPr>
          </a:lstStyle>
          <a:p>
            <a:fld id="{D9E9062A-621A-4C65-9DDE-EA6DE1706F8B}" type="slidenum">
              <a:rPr lang="zh-CN" altLang="en-US"/>
              <a:pPr/>
              <a:t>‹#›</a:t>
            </a:fld>
            <a:endParaRPr lang="en-US" altLang="zh-CN"/>
          </a:p>
        </p:txBody>
      </p:sp>
    </p:spTree>
    <p:extLst>
      <p:ext uri="{BB962C8B-B14F-4D97-AF65-F5344CB8AC3E}">
        <p14:creationId xmlns:p14="http://schemas.microsoft.com/office/powerpoint/2010/main" val="212592292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25D85CF3-8015-468E-9F1B-CA84605A8E4A}"/>
              </a:ext>
            </a:extLst>
          </p:cNvPr>
          <p:cNvSpPr>
            <a:spLocks noGrp="1" noChangeArrowheads="1"/>
          </p:cNvSpPr>
          <p:nvPr>
            <p:ph type="ftr" sz="quarter" idx="10"/>
          </p:nvPr>
        </p:nvSpPr>
        <p:spPr>
          <a:ln/>
        </p:spPr>
        <p:txBody>
          <a:bodyPr/>
          <a:lstStyle>
            <a:lvl1pPr>
              <a:defRPr/>
            </a:lvl1pPr>
          </a:lstStyle>
          <a:p>
            <a:pPr>
              <a:defRPr/>
            </a:pPr>
            <a:r>
              <a:rPr lang="en-US" altLang="zh-CN"/>
              <a:t>CS4231 Parallel and Distributed Algorithms</a:t>
            </a:r>
          </a:p>
        </p:txBody>
      </p:sp>
      <p:sp>
        <p:nvSpPr>
          <p:cNvPr id="4" name="Rectangle 5">
            <a:extLst>
              <a:ext uri="{FF2B5EF4-FFF2-40B4-BE49-F238E27FC236}">
                <a16:creationId xmlns:a16="http://schemas.microsoft.com/office/drawing/2014/main" id="{61A0F226-A78C-47DB-BEE3-AB0D8FBA5633}"/>
              </a:ext>
            </a:extLst>
          </p:cNvPr>
          <p:cNvSpPr>
            <a:spLocks noGrp="1" noChangeArrowheads="1"/>
          </p:cNvSpPr>
          <p:nvPr>
            <p:ph type="sldNum" sz="quarter" idx="11"/>
          </p:nvPr>
        </p:nvSpPr>
        <p:spPr>
          <a:ln/>
        </p:spPr>
        <p:txBody>
          <a:bodyPr/>
          <a:lstStyle>
            <a:lvl1pPr>
              <a:defRPr/>
            </a:lvl1pPr>
          </a:lstStyle>
          <a:p>
            <a:fld id="{0E112637-28D0-40C1-BB6E-626E8A629327}" type="slidenum">
              <a:rPr lang="zh-CN" altLang="en-US"/>
              <a:pPr/>
              <a:t>‹#›</a:t>
            </a:fld>
            <a:endParaRPr lang="en-US" altLang="zh-CN"/>
          </a:p>
        </p:txBody>
      </p:sp>
    </p:spTree>
    <p:extLst>
      <p:ext uri="{BB962C8B-B14F-4D97-AF65-F5344CB8AC3E}">
        <p14:creationId xmlns:p14="http://schemas.microsoft.com/office/powerpoint/2010/main" val="252112793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8A180CC-641D-40D2-A6DE-9D90D7CA919B}"/>
              </a:ext>
            </a:extLst>
          </p:cNvPr>
          <p:cNvSpPr>
            <a:spLocks noGrp="1" noChangeArrowheads="1"/>
          </p:cNvSpPr>
          <p:nvPr>
            <p:ph type="ftr" sz="quarter" idx="10"/>
          </p:nvPr>
        </p:nvSpPr>
        <p:spPr>
          <a:ln/>
        </p:spPr>
        <p:txBody>
          <a:bodyPr/>
          <a:lstStyle>
            <a:lvl1pPr>
              <a:defRPr/>
            </a:lvl1pPr>
          </a:lstStyle>
          <a:p>
            <a:pPr>
              <a:defRPr/>
            </a:pPr>
            <a:r>
              <a:rPr lang="en-US" altLang="zh-CN"/>
              <a:t>CS4231 Parallel and Distributed Algorithms</a:t>
            </a:r>
          </a:p>
        </p:txBody>
      </p:sp>
      <p:sp>
        <p:nvSpPr>
          <p:cNvPr id="3" name="Rectangle 5">
            <a:extLst>
              <a:ext uri="{FF2B5EF4-FFF2-40B4-BE49-F238E27FC236}">
                <a16:creationId xmlns:a16="http://schemas.microsoft.com/office/drawing/2014/main" id="{31DFEDE9-49AD-4171-8800-0BA11F1D8C81}"/>
              </a:ext>
            </a:extLst>
          </p:cNvPr>
          <p:cNvSpPr>
            <a:spLocks noGrp="1" noChangeArrowheads="1"/>
          </p:cNvSpPr>
          <p:nvPr>
            <p:ph type="sldNum" sz="quarter" idx="11"/>
          </p:nvPr>
        </p:nvSpPr>
        <p:spPr>
          <a:ln/>
        </p:spPr>
        <p:txBody>
          <a:bodyPr/>
          <a:lstStyle>
            <a:lvl1pPr>
              <a:defRPr/>
            </a:lvl1pPr>
          </a:lstStyle>
          <a:p>
            <a:fld id="{CA28D9FA-37CB-4E35-82CD-54ECAA08C8DA}" type="slidenum">
              <a:rPr lang="zh-CN" altLang="en-US"/>
              <a:pPr/>
              <a:t>‹#›</a:t>
            </a:fld>
            <a:endParaRPr lang="en-US" altLang="zh-CN"/>
          </a:p>
        </p:txBody>
      </p:sp>
    </p:spTree>
    <p:extLst>
      <p:ext uri="{BB962C8B-B14F-4D97-AF65-F5344CB8AC3E}">
        <p14:creationId xmlns:p14="http://schemas.microsoft.com/office/powerpoint/2010/main" val="25751160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7635E29-02D9-4C59-80A2-09D2FB013CD6}"/>
              </a:ext>
            </a:extLst>
          </p:cNvPr>
          <p:cNvSpPr>
            <a:spLocks noGrp="1" noChangeArrowheads="1"/>
          </p:cNvSpPr>
          <p:nvPr>
            <p:ph type="ftr" sz="quarter" idx="10"/>
          </p:nvPr>
        </p:nvSpPr>
        <p:spPr>
          <a:ln/>
        </p:spPr>
        <p:txBody>
          <a:bodyPr/>
          <a:lstStyle>
            <a:lvl1pPr>
              <a:defRPr/>
            </a:lvl1pPr>
          </a:lstStyle>
          <a:p>
            <a:pPr>
              <a:defRPr/>
            </a:pPr>
            <a:r>
              <a:rPr lang="en-US" altLang="zh-CN"/>
              <a:t>CS4231 Parallel and Distributed Algorithms</a:t>
            </a:r>
          </a:p>
        </p:txBody>
      </p:sp>
      <p:sp>
        <p:nvSpPr>
          <p:cNvPr id="6" name="Rectangle 5">
            <a:extLst>
              <a:ext uri="{FF2B5EF4-FFF2-40B4-BE49-F238E27FC236}">
                <a16:creationId xmlns:a16="http://schemas.microsoft.com/office/drawing/2014/main" id="{B3D7FEA3-6F4D-43B5-8F32-633A55F0FB2A}"/>
              </a:ext>
            </a:extLst>
          </p:cNvPr>
          <p:cNvSpPr>
            <a:spLocks noGrp="1" noChangeArrowheads="1"/>
          </p:cNvSpPr>
          <p:nvPr>
            <p:ph type="sldNum" sz="quarter" idx="11"/>
          </p:nvPr>
        </p:nvSpPr>
        <p:spPr>
          <a:ln/>
        </p:spPr>
        <p:txBody>
          <a:bodyPr/>
          <a:lstStyle>
            <a:lvl1pPr>
              <a:defRPr/>
            </a:lvl1pPr>
          </a:lstStyle>
          <a:p>
            <a:fld id="{305C9122-8576-4E13-B2F7-66CA5585400F}" type="slidenum">
              <a:rPr lang="zh-CN" altLang="en-US"/>
              <a:pPr/>
              <a:t>‹#›</a:t>
            </a:fld>
            <a:endParaRPr lang="en-US" altLang="zh-CN"/>
          </a:p>
        </p:txBody>
      </p:sp>
    </p:spTree>
    <p:extLst>
      <p:ext uri="{BB962C8B-B14F-4D97-AF65-F5344CB8AC3E}">
        <p14:creationId xmlns:p14="http://schemas.microsoft.com/office/powerpoint/2010/main" val="268482809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B559486-B88C-4DA2-942E-976C74C5DAFE}"/>
              </a:ext>
            </a:extLst>
          </p:cNvPr>
          <p:cNvSpPr>
            <a:spLocks noGrp="1" noChangeArrowheads="1"/>
          </p:cNvSpPr>
          <p:nvPr>
            <p:ph type="ftr" sz="quarter" idx="10"/>
          </p:nvPr>
        </p:nvSpPr>
        <p:spPr>
          <a:ln/>
        </p:spPr>
        <p:txBody>
          <a:bodyPr/>
          <a:lstStyle>
            <a:lvl1pPr>
              <a:defRPr/>
            </a:lvl1pPr>
          </a:lstStyle>
          <a:p>
            <a:pPr>
              <a:defRPr/>
            </a:pPr>
            <a:r>
              <a:rPr lang="en-US" altLang="zh-CN"/>
              <a:t>CS4231 Parallel and Distributed Algorithms</a:t>
            </a:r>
          </a:p>
        </p:txBody>
      </p:sp>
      <p:sp>
        <p:nvSpPr>
          <p:cNvPr id="6" name="Rectangle 5">
            <a:extLst>
              <a:ext uri="{FF2B5EF4-FFF2-40B4-BE49-F238E27FC236}">
                <a16:creationId xmlns:a16="http://schemas.microsoft.com/office/drawing/2014/main" id="{99DA208F-B863-4A11-BEE2-B6773BE8657B}"/>
              </a:ext>
            </a:extLst>
          </p:cNvPr>
          <p:cNvSpPr>
            <a:spLocks noGrp="1" noChangeArrowheads="1"/>
          </p:cNvSpPr>
          <p:nvPr>
            <p:ph type="sldNum" sz="quarter" idx="11"/>
          </p:nvPr>
        </p:nvSpPr>
        <p:spPr>
          <a:ln/>
        </p:spPr>
        <p:txBody>
          <a:bodyPr/>
          <a:lstStyle>
            <a:lvl1pPr>
              <a:defRPr/>
            </a:lvl1pPr>
          </a:lstStyle>
          <a:p>
            <a:fld id="{60469D8B-2990-4C69-BC31-F66A690A8738}" type="slidenum">
              <a:rPr lang="zh-CN" altLang="en-US"/>
              <a:pPr/>
              <a:t>‹#›</a:t>
            </a:fld>
            <a:endParaRPr lang="en-US" altLang="zh-CN"/>
          </a:p>
        </p:txBody>
      </p:sp>
    </p:spTree>
    <p:extLst>
      <p:ext uri="{BB962C8B-B14F-4D97-AF65-F5344CB8AC3E}">
        <p14:creationId xmlns:p14="http://schemas.microsoft.com/office/powerpoint/2010/main" val="218184689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ED507F0-C634-4046-896A-29284E0CB79B}"/>
              </a:ext>
            </a:extLst>
          </p:cNvPr>
          <p:cNvSpPr>
            <a:spLocks noChangeArrowheads="1"/>
          </p:cNvSpPr>
          <p:nvPr/>
        </p:nvSpPr>
        <p:spPr bwMode="auto">
          <a:xfrm>
            <a:off x="363538" y="287338"/>
            <a:ext cx="8375650" cy="5857875"/>
          </a:xfrm>
          <a:prstGeom prst="rect">
            <a:avLst/>
          </a:prstGeom>
          <a:noFill/>
          <a:ln w="25400">
            <a:solidFill>
              <a:srgbClr val="9933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30000"/>
              </a:spcBef>
              <a:spcAft>
                <a:spcPct val="0"/>
              </a:spcAft>
              <a:buClr>
                <a:srgbClr val="0000FF"/>
              </a:buClr>
              <a:buSzPct val="75000"/>
              <a:buFont typeface="Arial" charset="0"/>
              <a:defRPr sz="2400">
                <a:solidFill>
                  <a:schemeClr val="tx1"/>
                </a:solidFill>
                <a:latin typeface="Arial" charset="0"/>
                <a:ea typeface="宋体" pitchFamily="2" charset="-122"/>
              </a:defRPr>
            </a:lvl6pPr>
            <a:lvl7pPr marL="2971800" indent="-228600" eaLnBrk="0" fontAlgn="base" hangingPunct="0">
              <a:spcBef>
                <a:spcPct val="30000"/>
              </a:spcBef>
              <a:spcAft>
                <a:spcPct val="0"/>
              </a:spcAft>
              <a:buClr>
                <a:srgbClr val="0000FF"/>
              </a:buClr>
              <a:buSzPct val="75000"/>
              <a:buFont typeface="Arial" charset="0"/>
              <a:defRPr sz="2400">
                <a:solidFill>
                  <a:schemeClr val="tx1"/>
                </a:solidFill>
                <a:latin typeface="Arial" charset="0"/>
                <a:ea typeface="宋体" pitchFamily="2" charset="-122"/>
              </a:defRPr>
            </a:lvl7pPr>
            <a:lvl8pPr marL="3429000" indent="-228600" eaLnBrk="0" fontAlgn="base" hangingPunct="0">
              <a:spcBef>
                <a:spcPct val="30000"/>
              </a:spcBef>
              <a:spcAft>
                <a:spcPct val="0"/>
              </a:spcAft>
              <a:buClr>
                <a:srgbClr val="0000FF"/>
              </a:buClr>
              <a:buSzPct val="75000"/>
              <a:buFont typeface="Arial" charset="0"/>
              <a:defRPr sz="2400">
                <a:solidFill>
                  <a:schemeClr val="tx1"/>
                </a:solidFill>
                <a:latin typeface="Arial" charset="0"/>
                <a:ea typeface="宋体" pitchFamily="2" charset="-122"/>
              </a:defRPr>
            </a:lvl8pPr>
            <a:lvl9pPr marL="3886200" indent="-228600" eaLnBrk="0" fontAlgn="base" hangingPunct="0">
              <a:spcBef>
                <a:spcPct val="30000"/>
              </a:spcBef>
              <a:spcAft>
                <a:spcPct val="0"/>
              </a:spcAft>
              <a:buClr>
                <a:srgbClr val="0000FF"/>
              </a:buClr>
              <a:buSzPct val="75000"/>
              <a:buFont typeface="Arial" charset="0"/>
              <a:defRPr sz="2400">
                <a:solidFill>
                  <a:schemeClr val="tx1"/>
                </a:solidFill>
                <a:latin typeface="Arial" charset="0"/>
                <a:ea typeface="宋体" pitchFamily="2" charset="-122"/>
              </a:defRPr>
            </a:lvl9pPr>
          </a:lstStyle>
          <a:p>
            <a:pPr>
              <a:buFont typeface="Arial" charset="0"/>
              <a:buNone/>
              <a:defRPr/>
            </a:pPr>
            <a:endParaRPr lang="en-US" altLang="en-US"/>
          </a:p>
        </p:txBody>
      </p:sp>
      <p:sp>
        <p:nvSpPr>
          <p:cNvPr id="55300" name="Rectangle 4">
            <a:extLst>
              <a:ext uri="{FF2B5EF4-FFF2-40B4-BE49-F238E27FC236}">
                <a16:creationId xmlns:a16="http://schemas.microsoft.com/office/drawing/2014/main" id="{4E6FF3A4-C77E-4B25-97D4-78D90306E0C7}"/>
              </a:ext>
            </a:extLst>
          </p:cNvPr>
          <p:cNvSpPr>
            <a:spLocks noGrp="1" noChangeArrowheads="1"/>
          </p:cNvSpPr>
          <p:nvPr>
            <p:ph type="ftr" sz="quarter" idx="3"/>
          </p:nvPr>
        </p:nvSpPr>
        <p:spPr bwMode="auto">
          <a:xfrm>
            <a:off x="1295400" y="6248400"/>
            <a:ext cx="64008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spcBef>
                <a:spcPct val="0"/>
              </a:spcBef>
              <a:buClrTx/>
              <a:buSzTx/>
              <a:buFontTx/>
              <a:buNone/>
              <a:defRPr sz="1400" b="1">
                <a:latin typeface="Arial" charset="0"/>
              </a:defRPr>
            </a:lvl1pPr>
          </a:lstStyle>
          <a:p>
            <a:pPr>
              <a:defRPr/>
            </a:pPr>
            <a:r>
              <a:rPr lang="en-US" altLang="zh-CN"/>
              <a:t>CS4231 Parallel and Distributed Algorithms</a:t>
            </a:r>
          </a:p>
        </p:txBody>
      </p:sp>
      <p:sp>
        <p:nvSpPr>
          <p:cNvPr id="55301" name="Rectangle 5">
            <a:extLst>
              <a:ext uri="{FF2B5EF4-FFF2-40B4-BE49-F238E27FC236}">
                <a16:creationId xmlns:a16="http://schemas.microsoft.com/office/drawing/2014/main" id="{695D3500-7E87-4ADA-B72A-9F06AF50A698}"/>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spcBef>
                <a:spcPct val="0"/>
              </a:spcBef>
              <a:buClrTx/>
              <a:buSzTx/>
              <a:buFontTx/>
              <a:buNone/>
              <a:defRPr sz="1400">
                <a:latin typeface="Times New Roman" panose="02020603050405020304" pitchFamily="18" charset="0"/>
              </a:defRPr>
            </a:lvl1pPr>
          </a:lstStyle>
          <a:p>
            <a:fld id="{352E8F59-449E-4E0B-9CC5-CC08064B1637}" type="slidenum">
              <a:rPr lang="zh-CN" altLang="en-US"/>
              <a:pPr/>
              <a:t>‹#›</a:t>
            </a:fld>
            <a:endParaRPr lang="en-US" altLang="zh-CN"/>
          </a:p>
        </p:txBody>
      </p:sp>
      <p:sp>
        <p:nvSpPr>
          <p:cNvPr id="55302" name="Rectangle 6">
            <a:extLst>
              <a:ext uri="{FF2B5EF4-FFF2-40B4-BE49-F238E27FC236}">
                <a16:creationId xmlns:a16="http://schemas.microsoft.com/office/drawing/2014/main" id="{195610C5-08C1-4B9C-8BDB-7879A5F295F1}"/>
              </a:ext>
            </a:extLst>
          </p:cNvPr>
          <p:cNvSpPr>
            <a:spLocks noGrp="1" noChangeArrowheads="1"/>
          </p:cNvSpPr>
          <p:nvPr>
            <p:ph type="title"/>
          </p:nvPr>
        </p:nvSpPr>
        <p:spPr bwMode="auto">
          <a:xfrm>
            <a:off x="706438" y="422275"/>
            <a:ext cx="7772400" cy="838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ltLang="zh-CN"/>
              <a:t>Click to edit Master title style</a:t>
            </a:r>
          </a:p>
        </p:txBody>
      </p:sp>
      <p:sp>
        <p:nvSpPr>
          <p:cNvPr id="1030" name="Rectangle 7">
            <a:extLst>
              <a:ext uri="{FF2B5EF4-FFF2-40B4-BE49-F238E27FC236}">
                <a16:creationId xmlns:a16="http://schemas.microsoft.com/office/drawing/2014/main" id="{2BB2AC11-8887-4CD5-9D99-4FA3694FF581}"/>
              </a:ext>
            </a:extLst>
          </p:cNvPr>
          <p:cNvSpPr>
            <a:spLocks noGrp="1" noChangeArrowheads="1"/>
          </p:cNvSpPr>
          <p:nvPr>
            <p:ph type="body" idx="1"/>
          </p:nvPr>
        </p:nvSpPr>
        <p:spPr bwMode="auto">
          <a:xfrm>
            <a:off x="685800" y="1365250"/>
            <a:ext cx="7772400" cy="467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zh-CN"/>
              <a:t>Click to edit Master text styles bbbbbbbbbbb bbbbbbbbbb</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p:hf hdr="0" dt="0"/>
  <p:txStyles>
    <p:titleStyle>
      <a:lvl1pPr algn="ctr" rtl="0" eaLnBrk="0" fontAlgn="base" hangingPunct="0">
        <a:spcBef>
          <a:spcPct val="0"/>
        </a:spcBef>
        <a:spcAft>
          <a:spcPct val="0"/>
        </a:spcAft>
        <a:defRPr sz="3200" u="sng">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u="sng">
          <a:solidFill>
            <a:schemeClr val="tx2"/>
          </a:solidFill>
          <a:effectLst>
            <a:outerShdw blurRad="38100" dist="38100" dir="2700000" algn="tl">
              <a:srgbClr val="C0C0C0"/>
            </a:outerShdw>
          </a:effectLst>
          <a:latin typeface="Arial" charset="0"/>
          <a:ea typeface="宋体" pitchFamily="2" charset="-122"/>
        </a:defRPr>
      </a:lvl2pPr>
      <a:lvl3pPr algn="ctr" rtl="0" eaLnBrk="0" fontAlgn="base" hangingPunct="0">
        <a:spcBef>
          <a:spcPct val="0"/>
        </a:spcBef>
        <a:spcAft>
          <a:spcPct val="0"/>
        </a:spcAft>
        <a:defRPr sz="3200" u="sng">
          <a:solidFill>
            <a:schemeClr val="tx2"/>
          </a:solidFill>
          <a:effectLst>
            <a:outerShdw blurRad="38100" dist="38100" dir="2700000" algn="tl">
              <a:srgbClr val="C0C0C0"/>
            </a:outerShdw>
          </a:effectLst>
          <a:latin typeface="Arial" charset="0"/>
          <a:ea typeface="宋体" pitchFamily="2" charset="-122"/>
        </a:defRPr>
      </a:lvl3pPr>
      <a:lvl4pPr algn="ctr" rtl="0" eaLnBrk="0" fontAlgn="base" hangingPunct="0">
        <a:spcBef>
          <a:spcPct val="0"/>
        </a:spcBef>
        <a:spcAft>
          <a:spcPct val="0"/>
        </a:spcAft>
        <a:defRPr sz="3200" u="sng">
          <a:solidFill>
            <a:schemeClr val="tx2"/>
          </a:solidFill>
          <a:effectLst>
            <a:outerShdw blurRad="38100" dist="38100" dir="2700000" algn="tl">
              <a:srgbClr val="C0C0C0"/>
            </a:outerShdw>
          </a:effectLst>
          <a:latin typeface="Arial" charset="0"/>
          <a:ea typeface="宋体" pitchFamily="2" charset="-122"/>
        </a:defRPr>
      </a:lvl4pPr>
      <a:lvl5pPr algn="ctr" rtl="0" eaLnBrk="0" fontAlgn="base" hangingPunct="0">
        <a:spcBef>
          <a:spcPct val="0"/>
        </a:spcBef>
        <a:spcAft>
          <a:spcPct val="0"/>
        </a:spcAft>
        <a:defRPr sz="3200" u="sng">
          <a:solidFill>
            <a:schemeClr val="tx2"/>
          </a:solidFill>
          <a:effectLst>
            <a:outerShdw blurRad="38100" dist="38100" dir="2700000" algn="tl">
              <a:srgbClr val="C0C0C0"/>
            </a:outerShdw>
          </a:effectLst>
          <a:latin typeface="Arial" charset="0"/>
          <a:ea typeface="宋体" pitchFamily="2" charset="-122"/>
        </a:defRPr>
      </a:lvl5pPr>
      <a:lvl6pPr marL="457200" algn="ctr" rtl="0" eaLnBrk="0" fontAlgn="base" hangingPunct="0">
        <a:spcBef>
          <a:spcPct val="0"/>
        </a:spcBef>
        <a:spcAft>
          <a:spcPct val="0"/>
        </a:spcAft>
        <a:defRPr sz="3200" u="sng">
          <a:solidFill>
            <a:schemeClr val="tx2"/>
          </a:solidFill>
          <a:effectLst>
            <a:outerShdw blurRad="38100" dist="38100" dir="2700000" algn="tl">
              <a:srgbClr val="C0C0C0"/>
            </a:outerShdw>
          </a:effectLst>
          <a:latin typeface="Arial" charset="0"/>
          <a:ea typeface="宋体" pitchFamily="2" charset="-122"/>
        </a:defRPr>
      </a:lvl6pPr>
      <a:lvl7pPr marL="914400" algn="ctr" rtl="0" eaLnBrk="0" fontAlgn="base" hangingPunct="0">
        <a:spcBef>
          <a:spcPct val="0"/>
        </a:spcBef>
        <a:spcAft>
          <a:spcPct val="0"/>
        </a:spcAft>
        <a:defRPr sz="3200" u="sng">
          <a:solidFill>
            <a:schemeClr val="tx2"/>
          </a:solidFill>
          <a:effectLst>
            <a:outerShdw blurRad="38100" dist="38100" dir="2700000" algn="tl">
              <a:srgbClr val="C0C0C0"/>
            </a:outerShdw>
          </a:effectLst>
          <a:latin typeface="Arial" charset="0"/>
          <a:ea typeface="宋体" pitchFamily="2" charset="-122"/>
        </a:defRPr>
      </a:lvl7pPr>
      <a:lvl8pPr marL="1371600" algn="ctr" rtl="0" eaLnBrk="0" fontAlgn="base" hangingPunct="0">
        <a:spcBef>
          <a:spcPct val="0"/>
        </a:spcBef>
        <a:spcAft>
          <a:spcPct val="0"/>
        </a:spcAft>
        <a:defRPr sz="3200" u="sng">
          <a:solidFill>
            <a:schemeClr val="tx2"/>
          </a:solidFill>
          <a:effectLst>
            <a:outerShdw blurRad="38100" dist="38100" dir="2700000" algn="tl">
              <a:srgbClr val="C0C0C0"/>
            </a:outerShdw>
          </a:effectLst>
          <a:latin typeface="Arial" charset="0"/>
          <a:ea typeface="宋体" pitchFamily="2" charset="-122"/>
        </a:defRPr>
      </a:lvl8pPr>
      <a:lvl9pPr marL="1828800" algn="ctr" rtl="0" eaLnBrk="0" fontAlgn="base" hangingPunct="0">
        <a:spcBef>
          <a:spcPct val="0"/>
        </a:spcBef>
        <a:spcAft>
          <a:spcPct val="0"/>
        </a:spcAft>
        <a:defRPr sz="3200" u="sng">
          <a:solidFill>
            <a:schemeClr val="tx2"/>
          </a:solidFill>
          <a:effectLst>
            <a:outerShdw blurRad="38100" dist="38100" dir="2700000" algn="tl">
              <a:srgbClr val="C0C0C0"/>
            </a:outerShdw>
          </a:effectLst>
          <a:latin typeface="Arial" charset="0"/>
          <a:ea typeface="宋体" pitchFamily="2" charset="-122"/>
        </a:defRPr>
      </a:lvl9pPr>
    </p:titleStyle>
    <p:bodyStyle>
      <a:lvl1pPr marL="342900" indent="-342900" algn="l" rtl="0" eaLnBrk="0" fontAlgn="base" hangingPunct="0">
        <a:spcBef>
          <a:spcPct val="30000"/>
        </a:spcBef>
        <a:spcAft>
          <a:spcPct val="0"/>
        </a:spcAft>
        <a:buClr>
          <a:schemeClr val="tx2"/>
        </a:buClr>
        <a:buFont typeface="Wingdings" panose="05000000000000000000" pitchFamily="2" charset="2"/>
        <a:buChar char="§"/>
        <a:defRPr sz="2400">
          <a:solidFill>
            <a:schemeClr val="tx1"/>
          </a:solidFill>
          <a:latin typeface="+mn-lt"/>
          <a:ea typeface="+mn-ea"/>
          <a:cs typeface="+mn-cs"/>
        </a:defRPr>
      </a:lvl1pPr>
      <a:lvl2pPr marL="742950" indent="-285750" algn="l" rtl="0" eaLnBrk="0" fontAlgn="base" hangingPunct="0">
        <a:spcBef>
          <a:spcPct val="30000"/>
        </a:spcBef>
        <a:spcAft>
          <a:spcPct val="0"/>
        </a:spcAft>
        <a:buClr>
          <a:schemeClr val="tx2"/>
        </a:buClr>
        <a:buFont typeface="Wingdings" panose="05000000000000000000" pitchFamily="2" charset="2"/>
        <a:buChar char="§"/>
        <a:defRPr sz="2000">
          <a:solidFill>
            <a:schemeClr val="tx1"/>
          </a:solidFill>
          <a:latin typeface="+mn-lt"/>
          <a:ea typeface="+mn-ea"/>
        </a:defRPr>
      </a:lvl2pPr>
      <a:lvl3pPr marL="1143000" indent="-228600" algn="l" rtl="0" eaLnBrk="0" fontAlgn="base" hangingPunct="0">
        <a:spcBef>
          <a:spcPct val="30000"/>
        </a:spcBef>
        <a:spcAft>
          <a:spcPct val="10000"/>
        </a:spcAft>
        <a:defRPr>
          <a:solidFill>
            <a:schemeClr val="tx1"/>
          </a:solidFill>
          <a:latin typeface="+mn-lt"/>
          <a:ea typeface="+mn-ea"/>
        </a:defRPr>
      </a:lvl3pPr>
      <a:lvl4pPr marL="1600200" indent="-228600" algn="l" rtl="0" eaLnBrk="0" fontAlgn="base" hangingPunct="0">
        <a:spcBef>
          <a:spcPct val="25000"/>
        </a:spcBef>
        <a:spcAft>
          <a:spcPct val="0"/>
        </a:spcAft>
        <a:defRPr sz="1600">
          <a:solidFill>
            <a:schemeClr val="tx1"/>
          </a:solidFill>
          <a:latin typeface="Times New Roman" pitchFamily="18" charset="0"/>
          <a:ea typeface="+mn-ea"/>
        </a:defRPr>
      </a:lvl4pPr>
      <a:lvl5pPr marL="2057400" indent="-228600" algn="l" rtl="0" eaLnBrk="0" fontAlgn="base" hangingPunct="0">
        <a:spcBef>
          <a:spcPct val="20000"/>
        </a:spcBef>
        <a:spcAft>
          <a:spcPct val="0"/>
        </a:spcAft>
        <a:defRPr sz="1600">
          <a:solidFill>
            <a:schemeClr val="tx1"/>
          </a:solidFill>
          <a:latin typeface="Times New Roman" pitchFamily="18" charset="0"/>
          <a:ea typeface="+mn-ea"/>
        </a:defRPr>
      </a:lvl5pPr>
      <a:lvl6pPr marL="2514600" indent="-228600" algn="l" rtl="0" eaLnBrk="0" fontAlgn="base" hangingPunct="0">
        <a:spcBef>
          <a:spcPct val="20000"/>
        </a:spcBef>
        <a:spcAft>
          <a:spcPct val="0"/>
        </a:spcAft>
        <a:defRPr sz="1600">
          <a:solidFill>
            <a:schemeClr val="tx1"/>
          </a:solidFill>
          <a:latin typeface="Times New Roman" pitchFamily="18" charset="0"/>
          <a:ea typeface="+mn-ea"/>
        </a:defRPr>
      </a:lvl6pPr>
      <a:lvl7pPr marL="2971800" indent="-228600" algn="l" rtl="0" eaLnBrk="0" fontAlgn="base" hangingPunct="0">
        <a:spcBef>
          <a:spcPct val="20000"/>
        </a:spcBef>
        <a:spcAft>
          <a:spcPct val="0"/>
        </a:spcAft>
        <a:defRPr sz="1600">
          <a:solidFill>
            <a:schemeClr val="tx1"/>
          </a:solidFill>
          <a:latin typeface="Times New Roman" pitchFamily="18" charset="0"/>
          <a:ea typeface="+mn-ea"/>
        </a:defRPr>
      </a:lvl7pPr>
      <a:lvl8pPr marL="3429000" indent="-228600" algn="l" rtl="0" eaLnBrk="0" fontAlgn="base" hangingPunct="0">
        <a:spcBef>
          <a:spcPct val="20000"/>
        </a:spcBef>
        <a:spcAft>
          <a:spcPct val="0"/>
        </a:spcAft>
        <a:defRPr sz="1600">
          <a:solidFill>
            <a:schemeClr val="tx1"/>
          </a:solidFill>
          <a:latin typeface="Times New Roman" pitchFamily="18" charset="0"/>
          <a:ea typeface="+mn-ea"/>
        </a:defRPr>
      </a:lvl8pPr>
      <a:lvl9pPr marL="3886200" indent="-228600" algn="l" rtl="0" eaLnBrk="0" fontAlgn="base" hangingPunct="0">
        <a:spcBef>
          <a:spcPct val="20000"/>
        </a:spcBef>
        <a:spcAft>
          <a:spcPct val="0"/>
        </a:spcAft>
        <a:defRPr sz="1600">
          <a:solidFill>
            <a:schemeClr val="tx1"/>
          </a:solidFill>
          <a:latin typeface="Times New Roman" pitchFamily="18" charset="0"/>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a:extLst>
              <a:ext uri="{FF2B5EF4-FFF2-40B4-BE49-F238E27FC236}">
                <a16:creationId xmlns:a16="http://schemas.microsoft.com/office/drawing/2014/main" id="{FDC13280-BEC8-4E9B-AE15-B9C8DD921DD5}"/>
              </a:ext>
            </a:extLst>
          </p:cNvPr>
          <p:cNvSpPr>
            <a:spLocks noGrp="1" noChangeArrowheads="1"/>
          </p:cNvSpPr>
          <p:nvPr>
            <p:ph type="ctrTitle"/>
          </p:nvPr>
        </p:nvSpPr>
        <p:spPr>
          <a:xfrm>
            <a:off x="685800" y="1219200"/>
            <a:ext cx="7772400" cy="1470025"/>
          </a:xfrm>
        </p:spPr>
        <p:txBody>
          <a:bodyPr/>
          <a:lstStyle/>
          <a:p>
            <a:pPr>
              <a:defRPr/>
            </a:pPr>
            <a:r>
              <a:rPr lang="en-US" dirty="0"/>
              <a:t>CS4231</a:t>
            </a:r>
            <a:br>
              <a:rPr lang="en-US" dirty="0"/>
            </a:br>
            <a:r>
              <a:rPr lang="en-US" dirty="0"/>
              <a:t>Parallel and Distributed Algorithms</a:t>
            </a:r>
            <a:endParaRPr lang="en-US" sz="2800" dirty="0"/>
          </a:p>
        </p:txBody>
      </p:sp>
      <p:sp>
        <p:nvSpPr>
          <p:cNvPr id="2051" name="Rectangle 3">
            <a:extLst>
              <a:ext uri="{FF2B5EF4-FFF2-40B4-BE49-F238E27FC236}">
                <a16:creationId xmlns:a16="http://schemas.microsoft.com/office/drawing/2014/main" id="{0909BD40-3F22-4B4A-B75E-720983918B08}"/>
              </a:ext>
            </a:extLst>
          </p:cNvPr>
          <p:cNvSpPr>
            <a:spLocks noGrp="1" noChangeArrowheads="1"/>
          </p:cNvSpPr>
          <p:nvPr>
            <p:ph type="subTitle" idx="1"/>
          </p:nvPr>
        </p:nvSpPr>
        <p:spPr>
          <a:xfrm>
            <a:off x="1371600" y="3352800"/>
            <a:ext cx="6400800" cy="2971800"/>
          </a:xfrm>
        </p:spPr>
        <p:txBody>
          <a:bodyPr/>
          <a:lstStyle/>
          <a:p>
            <a:r>
              <a:rPr lang="en-US" altLang="en-US"/>
              <a:t>Solution for Homework 1</a:t>
            </a:r>
          </a:p>
          <a:p>
            <a:endParaRPr lang="en-US" altLang="en-US"/>
          </a:p>
          <a:p>
            <a:r>
              <a:rPr lang="en-US" altLang="en-US"/>
              <a:t>Instructor: Haifeng YU</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a:extLst>
              <a:ext uri="{FF2B5EF4-FFF2-40B4-BE49-F238E27FC236}">
                <a16:creationId xmlns:a16="http://schemas.microsoft.com/office/drawing/2014/main" id="{06C6287C-24F1-4E76-9551-08A6B9A7366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11267" name="Slide Number Placeholder 4">
            <a:extLst>
              <a:ext uri="{FF2B5EF4-FFF2-40B4-BE49-F238E27FC236}">
                <a16:creationId xmlns:a16="http://schemas.microsoft.com/office/drawing/2014/main" id="{A563742E-561B-4DE0-809E-0456538253E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2FFBDB42-B2ED-4BA6-9E31-425D28993E76}" type="slidenum">
              <a:rPr lang="zh-CN" altLang="en-US" sz="1400">
                <a:latin typeface="Times New Roman" panose="02020603050405020304" pitchFamily="18" charset="0"/>
              </a:rPr>
              <a:pPr>
                <a:buClrTx/>
                <a:buFontTx/>
                <a:buNone/>
              </a:pPr>
              <a:t>10</a:t>
            </a:fld>
            <a:endParaRPr lang="en-US" altLang="zh-CN" sz="1400">
              <a:latin typeface="Times New Roman" panose="02020603050405020304" pitchFamily="18" charset="0"/>
            </a:endParaRPr>
          </a:p>
        </p:txBody>
      </p:sp>
      <p:sp>
        <p:nvSpPr>
          <p:cNvPr id="903170" name="Rectangle 2">
            <a:extLst>
              <a:ext uri="{FF2B5EF4-FFF2-40B4-BE49-F238E27FC236}">
                <a16:creationId xmlns:a16="http://schemas.microsoft.com/office/drawing/2014/main" id="{03606699-5EFE-4C18-9860-DA065485E06B}"/>
              </a:ext>
            </a:extLst>
          </p:cNvPr>
          <p:cNvSpPr>
            <a:spLocks noGrp="1" noChangeArrowheads="1"/>
          </p:cNvSpPr>
          <p:nvPr>
            <p:ph type="title"/>
          </p:nvPr>
        </p:nvSpPr>
        <p:spPr>
          <a:xfrm>
            <a:off x="706438" y="228600"/>
            <a:ext cx="7772400" cy="838200"/>
          </a:xfrm>
        </p:spPr>
        <p:txBody>
          <a:bodyPr/>
          <a:lstStyle/>
          <a:p>
            <a:pPr>
              <a:defRPr/>
            </a:pPr>
            <a:r>
              <a:rPr lang="en-US"/>
              <a:t>Dekker’s algorithm – Progress</a:t>
            </a:r>
          </a:p>
        </p:txBody>
      </p:sp>
      <p:sp>
        <p:nvSpPr>
          <p:cNvPr id="11269" name="Text Box 5">
            <a:extLst>
              <a:ext uri="{FF2B5EF4-FFF2-40B4-BE49-F238E27FC236}">
                <a16:creationId xmlns:a16="http://schemas.microsoft.com/office/drawing/2014/main" id="{6B4F2BDF-7B55-4950-8607-9D3F8628640D}"/>
              </a:ext>
            </a:extLst>
          </p:cNvPr>
          <p:cNvSpPr txBox="1">
            <a:spLocks noChangeArrowheads="1"/>
          </p:cNvSpPr>
          <p:nvPr/>
        </p:nvSpPr>
        <p:spPr bwMode="auto">
          <a:xfrm>
            <a:off x="457200" y="3581400"/>
            <a:ext cx="8382000"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600"/>
              <a:t>Prove by contradiction. </a:t>
            </a:r>
          </a:p>
          <a:p>
            <a:pPr>
              <a:buClr>
                <a:srgbClr val="0000FF"/>
              </a:buClr>
              <a:buFont typeface="Arial" panose="020B0604020202020204" pitchFamily="34" charset="0"/>
              <a:buNone/>
            </a:pPr>
            <a:r>
              <a:rPr lang="en-US" altLang="en-US" sz="1600">
                <a:solidFill>
                  <a:schemeClr val="tx2"/>
                </a:solidFill>
              </a:rPr>
              <a:t>Case 1: turn = 0 when neither of them can enter critical section </a:t>
            </a:r>
            <a:r>
              <a:rPr lang="en-US" altLang="en-US" sz="1600"/>
              <a:t>(will the value of turn change?). </a:t>
            </a:r>
          </a:p>
          <a:p>
            <a:pPr>
              <a:buClr>
                <a:srgbClr val="0000FF"/>
              </a:buClr>
              <a:buFont typeface="Arial" panose="020B0604020202020204" pitchFamily="34" charset="0"/>
              <a:buNone/>
            </a:pPr>
            <a:r>
              <a:rPr lang="en-US" altLang="en-US" sz="1600"/>
              <a:t>On P1: wantCS[1] will become and remain false since turn = 0. </a:t>
            </a:r>
          </a:p>
          <a:p>
            <a:pPr>
              <a:buClr>
                <a:srgbClr val="0000FF"/>
              </a:buClr>
              <a:buFont typeface="Arial" panose="020B0604020202020204" pitchFamily="34" charset="0"/>
              <a:buNone/>
            </a:pPr>
            <a:r>
              <a:rPr lang="en-US" altLang="en-US" sz="1600"/>
              <a:t>So P0 will enter critical section after wantCS[1] becomes false. Contradiction.</a:t>
            </a:r>
          </a:p>
          <a:p>
            <a:pPr>
              <a:buClr>
                <a:srgbClr val="0000FF"/>
              </a:buClr>
              <a:buFont typeface="Arial" panose="020B0604020202020204" pitchFamily="34" charset="0"/>
              <a:buNone/>
            </a:pPr>
            <a:endParaRPr lang="en-US" altLang="en-US" sz="1600"/>
          </a:p>
          <a:p>
            <a:pPr>
              <a:buClr>
                <a:srgbClr val="0000FF"/>
              </a:buClr>
              <a:buFont typeface="Arial" panose="020B0604020202020204" pitchFamily="34" charset="0"/>
              <a:buNone/>
            </a:pPr>
            <a:r>
              <a:rPr lang="en-US" altLang="en-US" sz="1600">
                <a:solidFill>
                  <a:schemeClr val="tx2"/>
                </a:solidFill>
              </a:rPr>
              <a:t>Case 2: turn = 1 when neither of them can enter critical section. </a:t>
            </a:r>
            <a:r>
              <a:rPr lang="en-US" altLang="en-US" sz="1600"/>
              <a:t>Symmetric…</a:t>
            </a:r>
          </a:p>
        </p:txBody>
      </p:sp>
      <p:sp>
        <p:nvSpPr>
          <p:cNvPr id="11270" name="Rectangle 3">
            <a:extLst>
              <a:ext uri="{FF2B5EF4-FFF2-40B4-BE49-F238E27FC236}">
                <a16:creationId xmlns:a16="http://schemas.microsoft.com/office/drawing/2014/main" id="{A3368D22-A337-44BD-A5E1-16C78CEF5E4F}"/>
              </a:ext>
            </a:extLst>
          </p:cNvPr>
          <p:cNvSpPr>
            <a:spLocks noChangeArrowheads="1"/>
          </p:cNvSpPr>
          <p:nvPr/>
        </p:nvSpPr>
        <p:spPr bwMode="auto">
          <a:xfrm>
            <a:off x="914400" y="1219200"/>
            <a:ext cx="3048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SzTx/>
              <a:buFont typeface="Wingdings" panose="05000000000000000000" pitchFamily="2" charset="2"/>
              <a:buNone/>
            </a:pPr>
            <a:r>
              <a:rPr lang="en-US" altLang="en-US" sz="1600"/>
              <a:t>wantCS[0] = true;</a:t>
            </a:r>
          </a:p>
          <a:p>
            <a:pPr>
              <a:buSzTx/>
              <a:buFont typeface="Wingdings" panose="05000000000000000000" pitchFamily="2" charset="2"/>
              <a:buNone/>
            </a:pPr>
            <a:r>
              <a:rPr lang="en-US" altLang="en-US" sz="1600"/>
              <a:t>while (wantCS[1]) {</a:t>
            </a:r>
          </a:p>
          <a:p>
            <a:pPr>
              <a:buSzTx/>
              <a:buFont typeface="Wingdings" panose="05000000000000000000" pitchFamily="2" charset="2"/>
              <a:buNone/>
            </a:pPr>
            <a:r>
              <a:rPr lang="en-US" altLang="en-US" sz="1600"/>
              <a:t>    if (turn == 1) {</a:t>
            </a:r>
          </a:p>
          <a:p>
            <a:pPr>
              <a:buSzTx/>
              <a:buFont typeface="Wingdings" panose="05000000000000000000" pitchFamily="2" charset="2"/>
              <a:buNone/>
            </a:pPr>
            <a:r>
              <a:rPr lang="en-US" altLang="en-US" sz="1600"/>
              <a:t>        wantCS[0] = false;</a:t>
            </a:r>
          </a:p>
          <a:p>
            <a:pPr>
              <a:buSzTx/>
              <a:buFont typeface="Wingdings" panose="05000000000000000000" pitchFamily="2" charset="2"/>
              <a:buNone/>
            </a:pPr>
            <a:r>
              <a:rPr lang="en-US" altLang="en-US" sz="1600"/>
              <a:t>        while (turn == 1) ;</a:t>
            </a:r>
          </a:p>
          <a:p>
            <a:pPr>
              <a:buSzTx/>
              <a:buFont typeface="Wingdings" panose="05000000000000000000" pitchFamily="2" charset="2"/>
              <a:buNone/>
            </a:pPr>
            <a:r>
              <a:rPr lang="en-US" altLang="en-US" sz="1600"/>
              <a:t>        wantCS[0] = true;</a:t>
            </a:r>
          </a:p>
          <a:p>
            <a:pPr>
              <a:buSzTx/>
              <a:buFont typeface="Wingdings" panose="05000000000000000000" pitchFamily="2" charset="2"/>
              <a:buNone/>
            </a:pPr>
            <a:r>
              <a:rPr lang="en-US" altLang="en-US" sz="1600"/>
              <a:t>    }}</a:t>
            </a:r>
          </a:p>
        </p:txBody>
      </p:sp>
      <p:sp>
        <p:nvSpPr>
          <p:cNvPr id="11271" name="Rectangle 4">
            <a:extLst>
              <a:ext uri="{FF2B5EF4-FFF2-40B4-BE49-F238E27FC236}">
                <a16:creationId xmlns:a16="http://schemas.microsoft.com/office/drawing/2014/main" id="{A602D3BF-F84E-488A-9F4A-691E1BCB377D}"/>
              </a:ext>
            </a:extLst>
          </p:cNvPr>
          <p:cNvSpPr>
            <a:spLocks noChangeArrowheads="1"/>
          </p:cNvSpPr>
          <p:nvPr/>
        </p:nvSpPr>
        <p:spPr bwMode="auto">
          <a:xfrm>
            <a:off x="5334000" y="1219200"/>
            <a:ext cx="3048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SzTx/>
              <a:buFont typeface="Wingdings" panose="05000000000000000000" pitchFamily="2" charset="2"/>
              <a:buNone/>
            </a:pPr>
            <a:r>
              <a:rPr lang="en-US" altLang="en-US" sz="1600"/>
              <a:t>wantCS[1] = true;</a:t>
            </a:r>
          </a:p>
          <a:p>
            <a:pPr>
              <a:buSzTx/>
              <a:buFont typeface="Wingdings" panose="05000000000000000000" pitchFamily="2" charset="2"/>
              <a:buNone/>
            </a:pPr>
            <a:r>
              <a:rPr lang="en-US" altLang="en-US" sz="1600"/>
              <a:t>while (wantCS[0]) {</a:t>
            </a:r>
          </a:p>
          <a:p>
            <a:pPr>
              <a:buSzTx/>
              <a:buFont typeface="Wingdings" panose="05000000000000000000" pitchFamily="2" charset="2"/>
              <a:buNone/>
            </a:pPr>
            <a:r>
              <a:rPr lang="en-US" altLang="en-US" sz="1600"/>
              <a:t>    if (turn == 0) {</a:t>
            </a:r>
          </a:p>
          <a:p>
            <a:pPr>
              <a:buSzTx/>
              <a:buFont typeface="Wingdings" panose="05000000000000000000" pitchFamily="2" charset="2"/>
              <a:buNone/>
            </a:pPr>
            <a:r>
              <a:rPr lang="en-US" altLang="en-US" sz="1600"/>
              <a:t>        wantCS[1] = false;</a:t>
            </a:r>
          </a:p>
          <a:p>
            <a:pPr>
              <a:buSzTx/>
              <a:buFont typeface="Wingdings" panose="05000000000000000000" pitchFamily="2" charset="2"/>
              <a:buNone/>
            </a:pPr>
            <a:r>
              <a:rPr lang="en-US" altLang="en-US" sz="1600"/>
              <a:t>        while (turn == 0) ;</a:t>
            </a:r>
          </a:p>
          <a:p>
            <a:pPr>
              <a:buSzTx/>
              <a:buFont typeface="Wingdings" panose="05000000000000000000" pitchFamily="2" charset="2"/>
              <a:buNone/>
            </a:pPr>
            <a:r>
              <a:rPr lang="en-US" altLang="en-US" sz="1600"/>
              <a:t>        wantCS[1] = true;</a:t>
            </a:r>
          </a:p>
          <a:p>
            <a:pPr>
              <a:buSzTx/>
              <a:buFont typeface="Wingdings" panose="05000000000000000000" pitchFamily="2" charset="2"/>
              <a:buNone/>
            </a:pPr>
            <a:r>
              <a:rPr lang="en-US" altLang="en-US" sz="1600"/>
              <a:t>    }}</a:t>
            </a:r>
          </a:p>
        </p:txBody>
      </p:sp>
      <p:sp>
        <p:nvSpPr>
          <p:cNvPr id="11272" name="Text Box 6">
            <a:extLst>
              <a:ext uri="{FF2B5EF4-FFF2-40B4-BE49-F238E27FC236}">
                <a16:creationId xmlns:a16="http://schemas.microsoft.com/office/drawing/2014/main" id="{66AE0B5E-0B10-4AC1-A273-866481D3C3EF}"/>
              </a:ext>
            </a:extLst>
          </p:cNvPr>
          <p:cNvSpPr txBox="1">
            <a:spLocks noChangeArrowheads="1"/>
          </p:cNvSpPr>
          <p:nvPr/>
        </p:nvSpPr>
        <p:spPr bwMode="auto">
          <a:xfrm>
            <a:off x="1736725" y="877888"/>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P0</a:t>
            </a:r>
          </a:p>
        </p:txBody>
      </p:sp>
      <p:sp>
        <p:nvSpPr>
          <p:cNvPr id="11273" name="Text Box 7">
            <a:extLst>
              <a:ext uri="{FF2B5EF4-FFF2-40B4-BE49-F238E27FC236}">
                <a16:creationId xmlns:a16="http://schemas.microsoft.com/office/drawing/2014/main" id="{E6062460-C53A-41E2-8C60-7D0BCD4E36FC}"/>
              </a:ext>
            </a:extLst>
          </p:cNvPr>
          <p:cNvSpPr txBox="1">
            <a:spLocks noChangeArrowheads="1"/>
          </p:cNvSpPr>
          <p:nvPr/>
        </p:nvSpPr>
        <p:spPr bwMode="auto">
          <a:xfrm>
            <a:off x="6400800" y="914400"/>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P1</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a:extLst>
              <a:ext uri="{FF2B5EF4-FFF2-40B4-BE49-F238E27FC236}">
                <a16:creationId xmlns:a16="http://schemas.microsoft.com/office/drawing/2014/main" id="{C0DBAAAA-2C5A-4353-9325-DCA408948C8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12291" name="Slide Number Placeholder 4">
            <a:extLst>
              <a:ext uri="{FF2B5EF4-FFF2-40B4-BE49-F238E27FC236}">
                <a16:creationId xmlns:a16="http://schemas.microsoft.com/office/drawing/2014/main" id="{A7E0C39B-E257-4747-A74B-49E8C72C9C1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45090278-3717-499B-9530-1A2E7BC01C7B}" type="slidenum">
              <a:rPr lang="zh-CN" altLang="en-US" sz="1400">
                <a:latin typeface="Times New Roman" panose="02020603050405020304" pitchFamily="18" charset="0"/>
              </a:rPr>
              <a:pPr>
                <a:buClrTx/>
                <a:buFontTx/>
                <a:buNone/>
              </a:pPr>
              <a:t>11</a:t>
            </a:fld>
            <a:endParaRPr lang="en-US" altLang="zh-CN" sz="1400">
              <a:latin typeface="Times New Roman" panose="02020603050405020304" pitchFamily="18" charset="0"/>
            </a:endParaRPr>
          </a:p>
        </p:txBody>
      </p:sp>
      <p:sp>
        <p:nvSpPr>
          <p:cNvPr id="904194" name="Rectangle 2">
            <a:extLst>
              <a:ext uri="{FF2B5EF4-FFF2-40B4-BE49-F238E27FC236}">
                <a16:creationId xmlns:a16="http://schemas.microsoft.com/office/drawing/2014/main" id="{874B529E-6C33-4559-80DE-06DE99295048}"/>
              </a:ext>
            </a:extLst>
          </p:cNvPr>
          <p:cNvSpPr>
            <a:spLocks noGrp="1" noChangeArrowheads="1"/>
          </p:cNvSpPr>
          <p:nvPr>
            <p:ph type="title"/>
          </p:nvPr>
        </p:nvSpPr>
        <p:spPr>
          <a:xfrm>
            <a:off x="706438" y="228600"/>
            <a:ext cx="7772400" cy="838200"/>
          </a:xfrm>
        </p:spPr>
        <p:txBody>
          <a:bodyPr/>
          <a:lstStyle/>
          <a:p>
            <a:pPr>
              <a:defRPr/>
            </a:pPr>
            <a:r>
              <a:rPr lang="en-US"/>
              <a:t>Dekker’s algorithm – No starvation</a:t>
            </a:r>
          </a:p>
        </p:txBody>
      </p:sp>
      <p:sp>
        <p:nvSpPr>
          <p:cNvPr id="12293" name="Rectangle 3">
            <a:extLst>
              <a:ext uri="{FF2B5EF4-FFF2-40B4-BE49-F238E27FC236}">
                <a16:creationId xmlns:a16="http://schemas.microsoft.com/office/drawing/2014/main" id="{E8DC21D2-428A-409F-8810-F7D510A720DB}"/>
              </a:ext>
            </a:extLst>
          </p:cNvPr>
          <p:cNvSpPr>
            <a:spLocks noChangeArrowheads="1"/>
          </p:cNvSpPr>
          <p:nvPr/>
        </p:nvSpPr>
        <p:spPr bwMode="auto">
          <a:xfrm>
            <a:off x="914400" y="1219200"/>
            <a:ext cx="3048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SzTx/>
              <a:buFont typeface="Wingdings" panose="05000000000000000000" pitchFamily="2" charset="2"/>
              <a:buNone/>
            </a:pPr>
            <a:r>
              <a:rPr lang="en-US" altLang="en-US" sz="1600"/>
              <a:t>wantCS[0] = true;</a:t>
            </a:r>
          </a:p>
          <a:p>
            <a:pPr>
              <a:buSzTx/>
              <a:buFont typeface="Wingdings" panose="05000000000000000000" pitchFamily="2" charset="2"/>
              <a:buNone/>
            </a:pPr>
            <a:r>
              <a:rPr lang="en-US" altLang="en-US" sz="1600"/>
              <a:t>while (wantCS[1]) {</a:t>
            </a:r>
          </a:p>
          <a:p>
            <a:pPr>
              <a:buSzTx/>
              <a:buFont typeface="Wingdings" panose="05000000000000000000" pitchFamily="2" charset="2"/>
              <a:buNone/>
            </a:pPr>
            <a:r>
              <a:rPr lang="en-US" altLang="en-US" sz="1600"/>
              <a:t>    if (turn == 1) {</a:t>
            </a:r>
          </a:p>
          <a:p>
            <a:pPr>
              <a:buSzTx/>
              <a:buFont typeface="Wingdings" panose="05000000000000000000" pitchFamily="2" charset="2"/>
              <a:buNone/>
            </a:pPr>
            <a:r>
              <a:rPr lang="en-US" altLang="en-US" sz="1600"/>
              <a:t>        wantCS[0] = false;</a:t>
            </a:r>
          </a:p>
          <a:p>
            <a:pPr>
              <a:buSzTx/>
              <a:buFont typeface="Wingdings" panose="05000000000000000000" pitchFamily="2" charset="2"/>
              <a:buNone/>
            </a:pPr>
            <a:r>
              <a:rPr lang="en-US" altLang="en-US" sz="1600"/>
              <a:t>        while (turn == 1) ;</a:t>
            </a:r>
          </a:p>
          <a:p>
            <a:pPr>
              <a:buSzTx/>
              <a:buFont typeface="Wingdings" panose="05000000000000000000" pitchFamily="2" charset="2"/>
              <a:buNone/>
            </a:pPr>
            <a:r>
              <a:rPr lang="en-US" altLang="en-US" sz="1600"/>
              <a:t>        wantCS[0] = true;</a:t>
            </a:r>
          </a:p>
          <a:p>
            <a:pPr>
              <a:buSzTx/>
              <a:buFont typeface="Wingdings" panose="05000000000000000000" pitchFamily="2" charset="2"/>
              <a:buNone/>
            </a:pPr>
            <a:r>
              <a:rPr lang="en-US" altLang="en-US" sz="1600"/>
              <a:t>    }}</a:t>
            </a:r>
          </a:p>
        </p:txBody>
      </p:sp>
      <p:sp>
        <p:nvSpPr>
          <p:cNvPr id="12294" name="Rectangle 4">
            <a:extLst>
              <a:ext uri="{FF2B5EF4-FFF2-40B4-BE49-F238E27FC236}">
                <a16:creationId xmlns:a16="http://schemas.microsoft.com/office/drawing/2014/main" id="{D576235A-AF09-46FF-822D-83D57E1261F6}"/>
              </a:ext>
            </a:extLst>
          </p:cNvPr>
          <p:cNvSpPr>
            <a:spLocks noChangeArrowheads="1"/>
          </p:cNvSpPr>
          <p:nvPr/>
        </p:nvSpPr>
        <p:spPr bwMode="auto">
          <a:xfrm>
            <a:off x="5334000" y="1219200"/>
            <a:ext cx="3048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SzTx/>
              <a:buFont typeface="Wingdings" panose="05000000000000000000" pitchFamily="2" charset="2"/>
              <a:buNone/>
            </a:pPr>
            <a:r>
              <a:rPr lang="en-US" altLang="en-US" sz="1600"/>
              <a:t>wantCS[1] = true;</a:t>
            </a:r>
          </a:p>
          <a:p>
            <a:pPr>
              <a:buSzTx/>
              <a:buFont typeface="Wingdings" panose="05000000000000000000" pitchFamily="2" charset="2"/>
              <a:buNone/>
            </a:pPr>
            <a:r>
              <a:rPr lang="en-US" altLang="en-US" sz="1600"/>
              <a:t>while (wantCS[0]) {</a:t>
            </a:r>
          </a:p>
          <a:p>
            <a:pPr>
              <a:buSzTx/>
              <a:buFont typeface="Wingdings" panose="05000000000000000000" pitchFamily="2" charset="2"/>
              <a:buNone/>
            </a:pPr>
            <a:r>
              <a:rPr lang="en-US" altLang="en-US" sz="1600"/>
              <a:t>    if (turn == 0) {</a:t>
            </a:r>
          </a:p>
          <a:p>
            <a:pPr>
              <a:buSzTx/>
              <a:buFont typeface="Wingdings" panose="05000000000000000000" pitchFamily="2" charset="2"/>
              <a:buNone/>
            </a:pPr>
            <a:r>
              <a:rPr lang="en-US" altLang="en-US" sz="1600"/>
              <a:t>        wantCS[1] = false;</a:t>
            </a:r>
          </a:p>
          <a:p>
            <a:pPr>
              <a:buSzTx/>
              <a:buFont typeface="Wingdings" panose="05000000000000000000" pitchFamily="2" charset="2"/>
              <a:buNone/>
            </a:pPr>
            <a:r>
              <a:rPr lang="en-US" altLang="en-US" sz="1600"/>
              <a:t>        while (turn == 0) ;</a:t>
            </a:r>
          </a:p>
          <a:p>
            <a:pPr>
              <a:buSzTx/>
              <a:buFont typeface="Wingdings" panose="05000000000000000000" pitchFamily="2" charset="2"/>
              <a:buNone/>
            </a:pPr>
            <a:r>
              <a:rPr lang="en-US" altLang="en-US" sz="1600"/>
              <a:t>        wantCS[1] = true;</a:t>
            </a:r>
          </a:p>
          <a:p>
            <a:pPr>
              <a:buSzTx/>
              <a:buFont typeface="Wingdings" panose="05000000000000000000" pitchFamily="2" charset="2"/>
              <a:buNone/>
            </a:pPr>
            <a:r>
              <a:rPr lang="en-US" altLang="en-US" sz="1600"/>
              <a:t>    }}</a:t>
            </a:r>
          </a:p>
        </p:txBody>
      </p:sp>
      <p:sp>
        <p:nvSpPr>
          <p:cNvPr id="12295" name="Text Box 5">
            <a:extLst>
              <a:ext uri="{FF2B5EF4-FFF2-40B4-BE49-F238E27FC236}">
                <a16:creationId xmlns:a16="http://schemas.microsoft.com/office/drawing/2014/main" id="{2F76168D-1D63-4497-A100-9BEE662B5E97}"/>
              </a:ext>
            </a:extLst>
          </p:cNvPr>
          <p:cNvSpPr txBox="1">
            <a:spLocks noChangeArrowheads="1"/>
          </p:cNvSpPr>
          <p:nvPr/>
        </p:nvSpPr>
        <p:spPr bwMode="auto">
          <a:xfrm>
            <a:off x="381000" y="3429000"/>
            <a:ext cx="8458200"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600"/>
              <a:t>Prove by contradiction: Suppose P0 (the case for P1 is similar) tries to enter CS and is blocked forever starting from time T1. P0 never modifies turn after T1, while P1 can only set turn to be 0 (when it exits the critical section).</a:t>
            </a:r>
          </a:p>
          <a:p>
            <a:pPr>
              <a:buClr>
                <a:srgbClr val="0000FF"/>
              </a:buClr>
              <a:buFont typeface="Arial" panose="020B0604020202020204" pitchFamily="34" charset="0"/>
              <a:buNone/>
            </a:pPr>
            <a:r>
              <a:rPr lang="en-US" altLang="en-US" sz="1600">
                <a:solidFill>
                  <a:schemeClr val="tx2"/>
                </a:solidFill>
              </a:rPr>
              <a:t>Case 1: turn is always 0 (i.e., 0 at T1 and later potentially set to 0 again by P1).</a:t>
            </a:r>
          </a:p>
          <a:p>
            <a:pPr>
              <a:buClr>
                <a:srgbClr val="0000FF"/>
              </a:buClr>
              <a:buFont typeface="Arial" panose="020B0604020202020204" pitchFamily="34" charset="0"/>
              <a:buNone/>
            </a:pPr>
            <a:r>
              <a:rPr lang="en-US" altLang="en-US" sz="1600">
                <a:solidFill>
                  <a:schemeClr val="tx2"/>
                </a:solidFill>
              </a:rPr>
              <a:t>Case 2: turn is always 1 (i.e., 1 at T1 and never set to 0 by P1)</a:t>
            </a:r>
          </a:p>
          <a:p>
            <a:pPr>
              <a:buClr>
                <a:srgbClr val="0000FF"/>
              </a:buClr>
              <a:buFont typeface="Arial" panose="020B0604020202020204" pitchFamily="34" charset="0"/>
              <a:buNone/>
            </a:pPr>
            <a:r>
              <a:rPr lang="en-US" altLang="en-US" sz="1600">
                <a:solidFill>
                  <a:schemeClr val="tx2"/>
                </a:solidFill>
              </a:rPr>
              <a:t>Case 3: turn is 1 at T1, and later 0 (set by P1) forever.</a:t>
            </a:r>
          </a:p>
          <a:p>
            <a:pPr>
              <a:buClr>
                <a:srgbClr val="0000FF"/>
              </a:buClr>
              <a:buFont typeface="Arial" panose="020B0604020202020204" pitchFamily="34" charset="0"/>
              <a:buNone/>
            </a:pPr>
            <a:r>
              <a:rPr lang="en-US" altLang="en-US" sz="1600">
                <a:solidFill>
                  <a:srgbClr val="FF0000"/>
                </a:solidFill>
              </a:rPr>
              <a:t>In any of these cases, the value of turn “stabilizes” eventually (i.e., will not flip-flop forever). Hence we only need to consider fixed value for turn. </a:t>
            </a:r>
          </a:p>
        </p:txBody>
      </p:sp>
      <p:sp>
        <p:nvSpPr>
          <p:cNvPr id="12296" name="Text Box 6">
            <a:extLst>
              <a:ext uri="{FF2B5EF4-FFF2-40B4-BE49-F238E27FC236}">
                <a16:creationId xmlns:a16="http://schemas.microsoft.com/office/drawing/2014/main" id="{4EAFD3AC-2090-48D3-9729-8CE167DA23D2}"/>
              </a:ext>
            </a:extLst>
          </p:cNvPr>
          <p:cNvSpPr txBox="1">
            <a:spLocks noChangeArrowheads="1"/>
          </p:cNvSpPr>
          <p:nvPr/>
        </p:nvSpPr>
        <p:spPr bwMode="auto">
          <a:xfrm>
            <a:off x="1736725" y="877888"/>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P0</a:t>
            </a:r>
          </a:p>
        </p:txBody>
      </p:sp>
      <p:sp>
        <p:nvSpPr>
          <p:cNvPr id="12297" name="Text Box 7">
            <a:extLst>
              <a:ext uri="{FF2B5EF4-FFF2-40B4-BE49-F238E27FC236}">
                <a16:creationId xmlns:a16="http://schemas.microsoft.com/office/drawing/2014/main" id="{264F0F95-8BC4-4322-B0CE-3560D946FCFB}"/>
              </a:ext>
            </a:extLst>
          </p:cNvPr>
          <p:cNvSpPr txBox="1">
            <a:spLocks noChangeArrowheads="1"/>
          </p:cNvSpPr>
          <p:nvPr/>
        </p:nvSpPr>
        <p:spPr bwMode="auto">
          <a:xfrm>
            <a:off x="6400800" y="914400"/>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P1</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a:extLst>
              <a:ext uri="{FF2B5EF4-FFF2-40B4-BE49-F238E27FC236}">
                <a16:creationId xmlns:a16="http://schemas.microsoft.com/office/drawing/2014/main" id="{836D3D86-D587-4164-83B9-2AD5094FA33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13315" name="Slide Number Placeholder 4">
            <a:extLst>
              <a:ext uri="{FF2B5EF4-FFF2-40B4-BE49-F238E27FC236}">
                <a16:creationId xmlns:a16="http://schemas.microsoft.com/office/drawing/2014/main" id="{2DDCE987-2BB0-472E-8398-5855844BB6C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381C7FBE-84F7-41E2-983F-91442C671652}" type="slidenum">
              <a:rPr lang="zh-CN" altLang="en-US" sz="1400">
                <a:latin typeface="Times New Roman" panose="02020603050405020304" pitchFamily="18" charset="0"/>
              </a:rPr>
              <a:pPr>
                <a:buClrTx/>
                <a:buFontTx/>
                <a:buNone/>
              </a:pPr>
              <a:t>12</a:t>
            </a:fld>
            <a:endParaRPr lang="en-US" altLang="zh-CN" sz="1400">
              <a:latin typeface="Times New Roman" panose="02020603050405020304" pitchFamily="18" charset="0"/>
            </a:endParaRPr>
          </a:p>
        </p:txBody>
      </p:sp>
      <p:sp>
        <p:nvSpPr>
          <p:cNvPr id="904194" name="Rectangle 2">
            <a:extLst>
              <a:ext uri="{FF2B5EF4-FFF2-40B4-BE49-F238E27FC236}">
                <a16:creationId xmlns:a16="http://schemas.microsoft.com/office/drawing/2014/main" id="{B37A0FF6-9BD6-4F2F-9CA5-F7FCDCF0591B}"/>
              </a:ext>
            </a:extLst>
          </p:cNvPr>
          <p:cNvSpPr>
            <a:spLocks noGrp="1" noChangeArrowheads="1"/>
          </p:cNvSpPr>
          <p:nvPr>
            <p:ph type="title"/>
          </p:nvPr>
        </p:nvSpPr>
        <p:spPr>
          <a:xfrm>
            <a:off x="706438" y="228600"/>
            <a:ext cx="7772400" cy="838200"/>
          </a:xfrm>
        </p:spPr>
        <p:txBody>
          <a:bodyPr/>
          <a:lstStyle/>
          <a:p>
            <a:pPr>
              <a:defRPr/>
            </a:pPr>
            <a:r>
              <a:rPr lang="en-US" dirty="0"/>
              <a:t>Dekker’s algorithm – No starvation</a:t>
            </a:r>
          </a:p>
        </p:txBody>
      </p:sp>
      <p:sp>
        <p:nvSpPr>
          <p:cNvPr id="13317" name="Rectangle 3">
            <a:extLst>
              <a:ext uri="{FF2B5EF4-FFF2-40B4-BE49-F238E27FC236}">
                <a16:creationId xmlns:a16="http://schemas.microsoft.com/office/drawing/2014/main" id="{FEA0238E-C5B0-4AFB-A797-2867B3B02693}"/>
              </a:ext>
            </a:extLst>
          </p:cNvPr>
          <p:cNvSpPr>
            <a:spLocks noChangeArrowheads="1"/>
          </p:cNvSpPr>
          <p:nvPr/>
        </p:nvSpPr>
        <p:spPr bwMode="auto">
          <a:xfrm>
            <a:off x="3505200" y="1219200"/>
            <a:ext cx="3048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SzTx/>
              <a:buFont typeface="Wingdings" panose="05000000000000000000" pitchFamily="2" charset="2"/>
              <a:buNone/>
            </a:pPr>
            <a:r>
              <a:rPr lang="en-US" altLang="en-US" sz="1600"/>
              <a:t>wantCS[0] = true;</a:t>
            </a:r>
          </a:p>
          <a:p>
            <a:pPr>
              <a:buSzTx/>
              <a:buFont typeface="Wingdings" panose="05000000000000000000" pitchFamily="2" charset="2"/>
              <a:buNone/>
            </a:pPr>
            <a:r>
              <a:rPr lang="en-US" altLang="en-US" sz="1600"/>
              <a:t>while (wantCS[1]) {</a:t>
            </a:r>
          </a:p>
          <a:p>
            <a:pPr>
              <a:buSzTx/>
              <a:buFont typeface="Wingdings" panose="05000000000000000000" pitchFamily="2" charset="2"/>
              <a:buNone/>
            </a:pPr>
            <a:r>
              <a:rPr lang="en-US" altLang="en-US" sz="1600"/>
              <a:t>    if (turn == 1) {</a:t>
            </a:r>
          </a:p>
          <a:p>
            <a:pPr>
              <a:buSzTx/>
              <a:buFont typeface="Wingdings" panose="05000000000000000000" pitchFamily="2" charset="2"/>
              <a:buNone/>
            </a:pPr>
            <a:r>
              <a:rPr lang="en-US" altLang="en-US" sz="1600"/>
              <a:t>        wantCS[0] = false;</a:t>
            </a:r>
          </a:p>
          <a:p>
            <a:pPr>
              <a:buSzTx/>
              <a:buFont typeface="Wingdings" panose="05000000000000000000" pitchFamily="2" charset="2"/>
              <a:buNone/>
            </a:pPr>
            <a:r>
              <a:rPr lang="en-US" altLang="en-US" sz="1600"/>
              <a:t>        while (turn == 1) ;</a:t>
            </a:r>
          </a:p>
          <a:p>
            <a:pPr>
              <a:buSzTx/>
              <a:buFont typeface="Wingdings" panose="05000000000000000000" pitchFamily="2" charset="2"/>
              <a:buNone/>
            </a:pPr>
            <a:r>
              <a:rPr lang="en-US" altLang="en-US" sz="1600"/>
              <a:t>        wantCS[0] = true;</a:t>
            </a:r>
          </a:p>
          <a:p>
            <a:pPr>
              <a:buSzTx/>
              <a:buFont typeface="Wingdings" panose="05000000000000000000" pitchFamily="2" charset="2"/>
              <a:buNone/>
            </a:pPr>
            <a:r>
              <a:rPr lang="en-US" altLang="en-US" sz="1600"/>
              <a:t>    }}</a:t>
            </a:r>
          </a:p>
        </p:txBody>
      </p:sp>
      <p:sp>
        <p:nvSpPr>
          <p:cNvPr id="13318" name="Rectangle 4">
            <a:extLst>
              <a:ext uri="{FF2B5EF4-FFF2-40B4-BE49-F238E27FC236}">
                <a16:creationId xmlns:a16="http://schemas.microsoft.com/office/drawing/2014/main" id="{A5675D63-F865-4C8C-B454-966EBC0CC007}"/>
              </a:ext>
            </a:extLst>
          </p:cNvPr>
          <p:cNvSpPr>
            <a:spLocks noChangeArrowheads="1"/>
          </p:cNvSpPr>
          <p:nvPr/>
        </p:nvSpPr>
        <p:spPr bwMode="auto">
          <a:xfrm>
            <a:off x="6172200" y="1219200"/>
            <a:ext cx="23622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SzTx/>
              <a:buFont typeface="Wingdings" panose="05000000000000000000" pitchFamily="2" charset="2"/>
              <a:buNone/>
            </a:pPr>
            <a:r>
              <a:rPr lang="en-US" altLang="en-US" sz="1600"/>
              <a:t>wantCS[1] = true;</a:t>
            </a:r>
          </a:p>
          <a:p>
            <a:pPr>
              <a:buSzTx/>
              <a:buFont typeface="Wingdings" panose="05000000000000000000" pitchFamily="2" charset="2"/>
              <a:buNone/>
            </a:pPr>
            <a:r>
              <a:rPr lang="en-US" altLang="en-US" sz="1600"/>
              <a:t>while (wantCS[0]) {</a:t>
            </a:r>
          </a:p>
          <a:p>
            <a:pPr>
              <a:buSzTx/>
              <a:buFont typeface="Wingdings" panose="05000000000000000000" pitchFamily="2" charset="2"/>
              <a:buNone/>
            </a:pPr>
            <a:r>
              <a:rPr lang="en-US" altLang="en-US" sz="1600"/>
              <a:t>    if (turn == 0) {</a:t>
            </a:r>
          </a:p>
          <a:p>
            <a:pPr>
              <a:buSzTx/>
              <a:buFont typeface="Wingdings" panose="05000000000000000000" pitchFamily="2" charset="2"/>
              <a:buNone/>
            </a:pPr>
            <a:r>
              <a:rPr lang="en-US" altLang="en-US" sz="1600"/>
              <a:t>        wantCS[1] = false;</a:t>
            </a:r>
          </a:p>
          <a:p>
            <a:pPr>
              <a:buSzTx/>
              <a:buFont typeface="Wingdings" panose="05000000000000000000" pitchFamily="2" charset="2"/>
              <a:buNone/>
            </a:pPr>
            <a:r>
              <a:rPr lang="en-US" altLang="en-US" sz="1600">
                <a:solidFill>
                  <a:srgbClr val="FF0000"/>
                </a:solidFill>
              </a:rPr>
              <a:t>        while (turn == 0) ;</a:t>
            </a:r>
          </a:p>
          <a:p>
            <a:pPr>
              <a:buSzTx/>
              <a:buFont typeface="Wingdings" panose="05000000000000000000" pitchFamily="2" charset="2"/>
              <a:buNone/>
            </a:pPr>
            <a:r>
              <a:rPr lang="en-US" altLang="en-US" sz="1600">
                <a:solidFill>
                  <a:schemeClr val="tx2"/>
                </a:solidFill>
              </a:rPr>
              <a:t>        </a:t>
            </a:r>
            <a:r>
              <a:rPr lang="en-US" altLang="en-US" sz="1600"/>
              <a:t>wantCS[1] = true;</a:t>
            </a:r>
          </a:p>
          <a:p>
            <a:pPr>
              <a:buSzTx/>
              <a:buFont typeface="Wingdings" panose="05000000000000000000" pitchFamily="2" charset="2"/>
              <a:buNone/>
            </a:pPr>
            <a:r>
              <a:rPr lang="en-US" altLang="en-US" sz="1600"/>
              <a:t>    }}</a:t>
            </a:r>
          </a:p>
        </p:txBody>
      </p:sp>
      <p:sp>
        <p:nvSpPr>
          <p:cNvPr id="13319" name="Text Box 5">
            <a:extLst>
              <a:ext uri="{FF2B5EF4-FFF2-40B4-BE49-F238E27FC236}">
                <a16:creationId xmlns:a16="http://schemas.microsoft.com/office/drawing/2014/main" id="{BEFB1055-F298-437D-A727-0E001F7CFDC1}"/>
              </a:ext>
            </a:extLst>
          </p:cNvPr>
          <p:cNvSpPr txBox="1">
            <a:spLocks noChangeArrowheads="1"/>
          </p:cNvSpPr>
          <p:nvPr/>
        </p:nvSpPr>
        <p:spPr bwMode="auto">
          <a:xfrm>
            <a:off x="609600" y="3816350"/>
            <a:ext cx="7924800"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600"/>
              <a:t>On P0: With P0 being blocked and with turn always being 0 since T2, wantCS[0] will remain true forever since some time T3. </a:t>
            </a:r>
          </a:p>
          <a:p>
            <a:pPr>
              <a:buClr>
                <a:srgbClr val="0000FF"/>
              </a:buClr>
              <a:buFont typeface="Arial" panose="020B0604020202020204" pitchFamily="34" charset="0"/>
              <a:buNone/>
            </a:pPr>
            <a:r>
              <a:rPr lang="en-US" altLang="en-US" sz="1600"/>
              <a:t>There can be many choices for T3 -- we choose a T3 such that T3 ≥ T2.</a:t>
            </a:r>
          </a:p>
        </p:txBody>
      </p:sp>
      <p:sp>
        <p:nvSpPr>
          <p:cNvPr id="13320" name="Text Box 6">
            <a:extLst>
              <a:ext uri="{FF2B5EF4-FFF2-40B4-BE49-F238E27FC236}">
                <a16:creationId xmlns:a16="http://schemas.microsoft.com/office/drawing/2014/main" id="{CE7BCE8A-AD56-4226-A7A0-619BD1C60182}"/>
              </a:ext>
            </a:extLst>
          </p:cNvPr>
          <p:cNvSpPr txBox="1">
            <a:spLocks noChangeArrowheads="1"/>
          </p:cNvSpPr>
          <p:nvPr/>
        </p:nvSpPr>
        <p:spPr bwMode="auto">
          <a:xfrm>
            <a:off x="4327525" y="877888"/>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P0</a:t>
            </a:r>
          </a:p>
        </p:txBody>
      </p:sp>
      <p:sp>
        <p:nvSpPr>
          <p:cNvPr id="13321" name="Text Box 7">
            <a:extLst>
              <a:ext uri="{FF2B5EF4-FFF2-40B4-BE49-F238E27FC236}">
                <a16:creationId xmlns:a16="http://schemas.microsoft.com/office/drawing/2014/main" id="{A18F2E70-67C4-45D5-8C97-F28C214C3B73}"/>
              </a:ext>
            </a:extLst>
          </p:cNvPr>
          <p:cNvSpPr txBox="1">
            <a:spLocks noChangeArrowheads="1"/>
          </p:cNvSpPr>
          <p:nvPr/>
        </p:nvSpPr>
        <p:spPr bwMode="auto">
          <a:xfrm>
            <a:off x="7239000" y="914400"/>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P1</a:t>
            </a:r>
          </a:p>
        </p:txBody>
      </p:sp>
      <p:cxnSp>
        <p:nvCxnSpPr>
          <p:cNvPr id="13322" name="Straight Connector 9">
            <a:extLst>
              <a:ext uri="{FF2B5EF4-FFF2-40B4-BE49-F238E27FC236}">
                <a16:creationId xmlns:a16="http://schemas.microsoft.com/office/drawing/2014/main" id="{92CF48AE-F8A3-4A2D-AE50-EA425B485BDE}"/>
              </a:ext>
            </a:extLst>
          </p:cNvPr>
          <p:cNvCxnSpPr>
            <a:cxnSpLocks noChangeShapeType="1"/>
          </p:cNvCxnSpPr>
          <p:nvPr/>
        </p:nvCxnSpPr>
        <p:spPr bwMode="auto">
          <a:xfrm>
            <a:off x="6019800" y="1106488"/>
            <a:ext cx="0" cy="24574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3323" name="Straight Connector 11">
            <a:extLst>
              <a:ext uri="{FF2B5EF4-FFF2-40B4-BE49-F238E27FC236}">
                <a16:creationId xmlns:a16="http://schemas.microsoft.com/office/drawing/2014/main" id="{3A67ED24-2AEE-4714-9D9B-92846EF50096}"/>
              </a:ext>
            </a:extLst>
          </p:cNvPr>
          <p:cNvCxnSpPr>
            <a:cxnSpLocks noChangeShapeType="1"/>
          </p:cNvCxnSpPr>
          <p:nvPr/>
        </p:nvCxnSpPr>
        <p:spPr bwMode="auto">
          <a:xfrm>
            <a:off x="3352800" y="1143000"/>
            <a:ext cx="0" cy="24574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3324" name="TextBox 2">
            <a:extLst>
              <a:ext uri="{FF2B5EF4-FFF2-40B4-BE49-F238E27FC236}">
                <a16:creationId xmlns:a16="http://schemas.microsoft.com/office/drawing/2014/main" id="{AFE6E1B7-8354-4302-9B1F-A81BC3A0EEDF}"/>
              </a:ext>
            </a:extLst>
          </p:cNvPr>
          <p:cNvSpPr txBox="1">
            <a:spLocks noChangeArrowheads="1"/>
          </p:cNvSpPr>
          <p:nvPr/>
        </p:nvSpPr>
        <p:spPr bwMode="auto">
          <a:xfrm>
            <a:off x="533400" y="984250"/>
            <a:ext cx="2362200"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600" b="1">
                <a:solidFill>
                  <a:srgbClr val="000000"/>
                </a:solidFill>
              </a:rPr>
              <a:t>Case 1 and 3: Eventually turn = 0.</a:t>
            </a:r>
          </a:p>
          <a:p>
            <a:pPr>
              <a:buClr>
                <a:srgbClr val="0000FF"/>
              </a:buClr>
              <a:buFont typeface="Arial" panose="020B0604020202020204" pitchFamily="34" charset="0"/>
              <a:buNone/>
            </a:pPr>
            <a:r>
              <a:rPr lang="en-US" altLang="en-US" sz="1600">
                <a:solidFill>
                  <a:schemeClr val="tx2"/>
                </a:solidFill>
              </a:rPr>
              <a:t>Let T2 (where T2 ≥ T1) be the time starting from which turn is always 0.</a:t>
            </a:r>
          </a:p>
          <a:p>
            <a:pPr>
              <a:buClr>
                <a:srgbClr val="0000FF"/>
              </a:buClr>
              <a:buFont typeface="Arial" panose="020B0604020202020204" pitchFamily="34" charset="0"/>
              <a:buNone/>
            </a:pPr>
            <a:r>
              <a:rPr lang="en-US" altLang="en-US" sz="1600" b="1">
                <a:solidFill>
                  <a:srgbClr val="000000"/>
                </a:solidFill>
              </a:rPr>
              <a:t> </a:t>
            </a:r>
          </a:p>
          <a:p>
            <a:pPr>
              <a:buClr>
                <a:srgbClr val="0000FF"/>
              </a:buClr>
              <a:buFont typeface="Arial" panose="020B0604020202020204" pitchFamily="34" charset="0"/>
              <a:buNone/>
            </a:pPr>
            <a:endParaRPr lang="en-SG" alt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a:extLst>
              <a:ext uri="{FF2B5EF4-FFF2-40B4-BE49-F238E27FC236}">
                <a16:creationId xmlns:a16="http://schemas.microsoft.com/office/drawing/2014/main" id="{1592A5BD-A035-4828-B752-9C29F2EAFCA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14339" name="Slide Number Placeholder 4">
            <a:extLst>
              <a:ext uri="{FF2B5EF4-FFF2-40B4-BE49-F238E27FC236}">
                <a16:creationId xmlns:a16="http://schemas.microsoft.com/office/drawing/2014/main" id="{575A616B-40CB-4B3B-9FFB-18014F5C3A9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F3F4B674-9648-4964-BAA5-8BDE658BC94F}" type="slidenum">
              <a:rPr lang="zh-CN" altLang="en-US" sz="1400">
                <a:latin typeface="Times New Roman" panose="02020603050405020304" pitchFamily="18" charset="0"/>
              </a:rPr>
              <a:pPr>
                <a:buClrTx/>
                <a:buFontTx/>
                <a:buNone/>
              </a:pPr>
              <a:t>13</a:t>
            </a:fld>
            <a:endParaRPr lang="en-US" altLang="zh-CN" sz="1400">
              <a:latin typeface="Times New Roman" panose="02020603050405020304" pitchFamily="18" charset="0"/>
            </a:endParaRPr>
          </a:p>
        </p:txBody>
      </p:sp>
      <p:sp>
        <p:nvSpPr>
          <p:cNvPr id="904194" name="Rectangle 2">
            <a:extLst>
              <a:ext uri="{FF2B5EF4-FFF2-40B4-BE49-F238E27FC236}">
                <a16:creationId xmlns:a16="http://schemas.microsoft.com/office/drawing/2014/main" id="{CB0388F8-665E-4CF9-B130-427D182CFC44}"/>
              </a:ext>
            </a:extLst>
          </p:cNvPr>
          <p:cNvSpPr>
            <a:spLocks noGrp="1" noChangeArrowheads="1"/>
          </p:cNvSpPr>
          <p:nvPr>
            <p:ph type="title"/>
          </p:nvPr>
        </p:nvSpPr>
        <p:spPr>
          <a:xfrm>
            <a:off x="706438" y="76200"/>
            <a:ext cx="7772400" cy="838200"/>
          </a:xfrm>
        </p:spPr>
        <p:txBody>
          <a:bodyPr/>
          <a:lstStyle/>
          <a:p>
            <a:pPr>
              <a:defRPr/>
            </a:pPr>
            <a:r>
              <a:rPr lang="en-US" dirty="0"/>
              <a:t>Dekker’s algorithm – No starvation</a:t>
            </a:r>
          </a:p>
        </p:txBody>
      </p:sp>
      <p:sp>
        <p:nvSpPr>
          <p:cNvPr id="13319" name="Text Box 5">
            <a:extLst>
              <a:ext uri="{FF2B5EF4-FFF2-40B4-BE49-F238E27FC236}">
                <a16:creationId xmlns:a16="http://schemas.microsoft.com/office/drawing/2014/main" id="{2DCC0714-E0CC-4971-BA1B-9397D1D883DC}"/>
              </a:ext>
            </a:extLst>
          </p:cNvPr>
          <p:cNvSpPr txBox="1">
            <a:spLocks noChangeArrowheads="1"/>
          </p:cNvSpPr>
          <p:nvPr/>
        </p:nvSpPr>
        <p:spPr bwMode="auto">
          <a:xfrm>
            <a:off x="381000" y="3565525"/>
            <a:ext cx="8382000" cy="260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itchFamily="2" charset="2"/>
              <a:buChar char="§"/>
              <a:defRPr sz="2400">
                <a:solidFill>
                  <a:schemeClr val="tx1"/>
                </a:solidFill>
                <a:latin typeface="Arial" charset="0"/>
                <a:ea typeface="宋体" pitchFamily="2" charset="-122"/>
              </a:defRPr>
            </a:lvl1pPr>
            <a:lvl2pPr marL="742950" indent="-285750">
              <a:buClr>
                <a:schemeClr val="tx2"/>
              </a:buClr>
              <a:buFont typeface="Wingdings" pitchFamily="2" charset="2"/>
              <a:buChar char="§"/>
              <a:defRPr sz="2000">
                <a:solidFill>
                  <a:schemeClr val="tx1"/>
                </a:solidFill>
                <a:latin typeface="Arial" charset="0"/>
                <a:ea typeface="宋体" pitchFamily="2" charset="-122"/>
              </a:defRPr>
            </a:lvl2pPr>
            <a:lvl3pPr marL="1143000" indent="-228600">
              <a:spcAft>
                <a:spcPct val="10000"/>
              </a:spcAft>
              <a:defRPr>
                <a:solidFill>
                  <a:schemeClr val="tx1"/>
                </a:solidFill>
                <a:latin typeface="Arial" charset="0"/>
                <a:ea typeface="宋体" pitchFamily="2" charset="-122"/>
              </a:defRPr>
            </a:lvl3pPr>
            <a:lvl4pPr marL="1600200" indent="-228600">
              <a:spcBef>
                <a:spcPct val="25000"/>
              </a:spcBef>
              <a:defRPr sz="1600">
                <a:solidFill>
                  <a:schemeClr val="tx1"/>
                </a:solidFill>
                <a:latin typeface="Times New Roman" pitchFamily="18" charset="0"/>
                <a:ea typeface="宋体" pitchFamily="2" charset="-122"/>
              </a:defRPr>
            </a:lvl4pPr>
            <a:lvl5pPr marL="2057400" indent="-228600">
              <a:spcBef>
                <a:spcPct val="20000"/>
              </a:spcBef>
              <a:defRPr sz="16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sz="1600">
                <a:solidFill>
                  <a:schemeClr val="tx1"/>
                </a:solidFill>
                <a:latin typeface="Times New Roman" pitchFamily="18" charset="0"/>
                <a:ea typeface="宋体" pitchFamily="2" charset="-122"/>
              </a:defRPr>
            </a:lvl9pPr>
          </a:lstStyle>
          <a:p>
            <a:pPr>
              <a:buClr>
                <a:srgbClr val="0000FF"/>
              </a:buClr>
              <a:buFont typeface="Arial" charset="0"/>
              <a:buNone/>
              <a:defRPr/>
            </a:pPr>
            <a:r>
              <a:rPr lang="en-US" altLang="en-US" sz="1600" dirty="0"/>
              <a:t>We want to show that </a:t>
            </a:r>
            <a:r>
              <a:rPr lang="en-US" altLang="en-US" sz="1600" dirty="0" err="1"/>
              <a:t>wantCS</a:t>
            </a:r>
            <a:r>
              <a:rPr lang="en-US" altLang="en-US" sz="1600" dirty="0"/>
              <a:t>[1] = false forever since some time T4 ≥ T3. </a:t>
            </a:r>
          </a:p>
          <a:p>
            <a:pPr>
              <a:buClr>
                <a:srgbClr val="0000FF"/>
              </a:buClr>
              <a:buFont typeface="Arial" charset="0"/>
              <a:buNone/>
              <a:defRPr/>
            </a:pPr>
            <a:r>
              <a:rPr lang="en-US" altLang="en-US" sz="1600" dirty="0"/>
              <a:t>We check where P1 is at time T3.</a:t>
            </a:r>
          </a:p>
          <a:p>
            <a:pPr marL="285750" indent="-285750">
              <a:buClr>
                <a:srgbClr val="0000FF"/>
              </a:buClr>
              <a:defRPr/>
            </a:pPr>
            <a:r>
              <a:rPr lang="en-US" altLang="en-US" sz="1600" dirty="0"/>
              <a:t>Case 1: At T3, P1 is somewhere in the above code segment. Then P1 must reach “</a:t>
            </a:r>
            <a:r>
              <a:rPr lang="en-US" altLang="en-US" sz="1600" dirty="0">
                <a:solidFill>
                  <a:srgbClr val="FF0000"/>
                </a:solidFill>
              </a:rPr>
              <a:t>while (turn == 0)</a:t>
            </a:r>
            <a:r>
              <a:rPr lang="en-US" altLang="en-US" sz="1600" dirty="0"/>
              <a:t>” some time after T3, and the claim must hold at that point of time. </a:t>
            </a:r>
          </a:p>
          <a:p>
            <a:pPr marL="285750" indent="-285750">
              <a:buClr>
                <a:srgbClr val="0000FF"/>
              </a:buClr>
              <a:defRPr/>
            </a:pPr>
            <a:r>
              <a:rPr lang="en-US" altLang="en-US" sz="1600" dirty="0"/>
              <a:t>Case 2: At T3, P1 is not in the above code segment, but will enter the above code some time in the future. Proof is the same as the previous case.</a:t>
            </a:r>
          </a:p>
          <a:p>
            <a:pPr marL="285750" indent="-285750">
              <a:buClr>
                <a:srgbClr val="0000FF"/>
              </a:buClr>
              <a:defRPr/>
            </a:pPr>
            <a:r>
              <a:rPr lang="en-US" altLang="en-US" sz="1600" dirty="0"/>
              <a:t>Case 3: At T3, P1 is not in the above code segment, and will never enter it either. Then either </a:t>
            </a:r>
            <a:r>
              <a:rPr lang="en-US" altLang="en-US" sz="1600" dirty="0" err="1"/>
              <a:t>wantCS</a:t>
            </a:r>
            <a:r>
              <a:rPr lang="en-US" altLang="en-US" sz="1600" dirty="0"/>
              <a:t>[1] is false at T3, or </a:t>
            </a:r>
            <a:r>
              <a:rPr lang="en-US" altLang="en-US" sz="1600" dirty="0" err="1"/>
              <a:t>wantCS</a:t>
            </a:r>
            <a:r>
              <a:rPr lang="en-US" altLang="en-US" sz="1600" dirty="0"/>
              <a:t>[1] will be changed to false when P1 releases CS at time T4. Furthermore, </a:t>
            </a:r>
            <a:r>
              <a:rPr lang="en-US" altLang="en-US" sz="1600" dirty="0" err="1"/>
              <a:t>wantCS</a:t>
            </a:r>
            <a:r>
              <a:rPr lang="en-US" altLang="en-US" sz="1600" dirty="0"/>
              <a:t>[1] will remain false after that.</a:t>
            </a:r>
          </a:p>
        </p:txBody>
      </p:sp>
      <p:sp>
        <p:nvSpPr>
          <p:cNvPr id="14342" name="Rectangle 3">
            <a:extLst>
              <a:ext uri="{FF2B5EF4-FFF2-40B4-BE49-F238E27FC236}">
                <a16:creationId xmlns:a16="http://schemas.microsoft.com/office/drawing/2014/main" id="{A1603EED-F407-4839-A3B2-F5E7402CF892}"/>
              </a:ext>
            </a:extLst>
          </p:cNvPr>
          <p:cNvSpPr>
            <a:spLocks noChangeArrowheads="1"/>
          </p:cNvSpPr>
          <p:nvPr/>
        </p:nvSpPr>
        <p:spPr bwMode="auto">
          <a:xfrm>
            <a:off x="3505200" y="1219200"/>
            <a:ext cx="3048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SzTx/>
              <a:buFont typeface="Wingdings" panose="05000000000000000000" pitchFamily="2" charset="2"/>
              <a:buNone/>
            </a:pPr>
            <a:r>
              <a:rPr lang="en-US" altLang="en-US" sz="1600"/>
              <a:t>wantCS[0] = true;</a:t>
            </a:r>
          </a:p>
          <a:p>
            <a:pPr>
              <a:buSzTx/>
              <a:buFont typeface="Wingdings" panose="05000000000000000000" pitchFamily="2" charset="2"/>
              <a:buNone/>
            </a:pPr>
            <a:r>
              <a:rPr lang="en-US" altLang="en-US" sz="1600"/>
              <a:t>while (wantCS[1]) {</a:t>
            </a:r>
          </a:p>
          <a:p>
            <a:pPr>
              <a:buSzTx/>
              <a:buFont typeface="Wingdings" panose="05000000000000000000" pitchFamily="2" charset="2"/>
              <a:buNone/>
            </a:pPr>
            <a:r>
              <a:rPr lang="en-US" altLang="en-US" sz="1600"/>
              <a:t>    if (turn == 1) {</a:t>
            </a:r>
          </a:p>
          <a:p>
            <a:pPr>
              <a:buSzTx/>
              <a:buFont typeface="Wingdings" panose="05000000000000000000" pitchFamily="2" charset="2"/>
              <a:buNone/>
            </a:pPr>
            <a:r>
              <a:rPr lang="en-US" altLang="en-US" sz="1600"/>
              <a:t>        wantCS[0] = false;</a:t>
            </a:r>
          </a:p>
          <a:p>
            <a:pPr>
              <a:buSzTx/>
              <a:buFont typeface="Wingdings" panose="05000000000000000000" pitchFamily="2" charset="2"/>
              <a:buNone/>
            </a:pPr>
            <a:r>
              <a:rPr lang="en-US" altLang="en-US" sz="1600"/>
              <a:t>        while (turn == 1) ;</a:t>
            </a:r>
          </a:p>
          <a:p>
            <a:pPr>
              <a:buSzTx/>
              <a:buFont typeface="Wingdings" panose="05000000000000000000" pitchFamily="2" charset="2"/>
              <a:buNone/>
            </a:pPr>
            <a:r>
              <a:rPr lang="en-US" altLang="en-US" sz="1600"/>
              <a:t>        wantCS[0] = true;</a:t>
            </a:r>
          </a:p>
          <a:p>
            <a:pPr>
              <a:buSzTx/>
              <a:buFont typeface="Wingdings" panose="05000000000000000000" pitchFamily="2" charset="2"/>
              <a:buNone/>
            </a:pPr>
            <a:r>
              <a:rPr lang="en-US" altLang="en-US" sz="1600"/>
              <a:t>    }}</a:t>
            </a:r>
          </a:p>
        </p:txBody>
      </p:sp>
      <p:sp>
        <p:nvSpPr>
          <p:cNvPr id="14343" name="Rectangle 4">
            <a:extLst>
              <a:ext uri="{FF2B5EF4-FFF2-40B4-BE49-F238E27FC236}">
                <a16:creationId xmlns:a16="http://schemas.microsoft.com/office/drawing/2014/main" id="{6EF9082B-3CE3-4664-8386-BBEDD188052C}"/>
              </a:ext>
            </a:extLst>
          </p:cNvPr>
          <p:cNvSpPr>
            <a:spLocks noChangeArrowheads="1"/>
          </p:cNvSpPr>
          <p:nvPr/>
        </p:nvSpPr>
        <p:spPr bwMode="auto">
          <a:xfrm>
            <a:off x="6172200" y="1219200"/>
            <a:ext cx="23622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SzTx/>
              <a:buFont typeface="Wingdings" panose="05000000000000000000" pitchFamily="2" charset="2"/>
              <a:buNone/>
            </a:pPr>
            <a:r>
              <a:rPr lang="en-US" altLang="en-US" sz="1600"/>
              <a:t>wantCS[1] = true;</a:t>
            </a:r>
          </a:p>
          <a:p>
            <a:pPr>
              <a:buSzTx/>
              <a:buFont typeface="Wingdings" panose="05000000000000000000" pitchFamily="2" charset="2"/>
              <a:buNone/>
            </a:pPr>
            <a:r>
              <a:rPr lang="en-US" altLang="en-US" sz="1600"/>
              <a:t>while (wantCS[0]) {</a:t>
            </a:r>
          </a:p>
          <a:p>
            <a:pPr>
              <a:buSzTx/>
              <a:buFont typeface="Wingdings" panose="05000000000000000000" pitchFamily="2" charset="2"/>
              <a:buNone/>
            </a:pPr>
            <a:r>
              <a:rPr lang="en-US" altLang="en-US" sz="1600"/>
              <a:t>    if (turn == 0) {</a:t>
            </a:r>
          </a:p>
          <a:p>
            <a:pPr>
              <a:buSzTx/>
              <a:buFont typeface="Wingdings" panose="05000000000000000000" pitchFamily="2" charset="2"/>
              <a:buNone/>
            </a:pPr>
            <a:r>
              <a:rPr lang="en-US" altLang="en-US" sz="1600"/>
              <a:t>        wantCS[1] = false;</a:t>
            </a:r>
          </a:p>
          <a:p>
            <a:pPr>
              <a:buSzTx/>
              <a:buFont typeface="Wingdings" panose="05000000000000000000" pitchFamily="2" charset="2"/>
              <a:buNone/>
            </a:pPr>
            <a:r>
              <a:rPr lang="en-US" altLang="en-US" sz="1600">
                <a:solidFill>
                  <a:srgbClr val="FF0000"/>
                </a:solidFill>
              </a:rPr>
              <a:t>        while (turn == 0) ;</a:t>
            </a:r>
          </a:p>
          <a:p>
            <a:pPr>
              <a:buSzTx/>
              <a:buFont typeface="Wingdings" panose="05000000000000000000" pitchFamily="2" charset="2"/>
              <a:buNone/>
            </a:pPr>
            <a:r>
              <a:rPr lang="en-US" altLang="en-US" sz="1600"/>
              <a:t>        wantCS[1] = true;</a:t>
            </a:r>
          </a:p>
          <a:p>
            <a:pPr>
              <a:buSzTx/>
              <a:buFont typeface="Wingdings" panose="05000000000000000000" pitchFamily="2" charset="2"/>
              <a:buNone/>
            </a:pPr>
            <a:r>
              <a:rPr lang="en-US" altLang="en-US" sz="1600"/>
              <a:t>    }}</a:t>
            </a:r>
          </a:p>
        </p:txBody>
      </p:sp>
      <p:sp>
        <p:nvSpPr>
          <p:cNvPr id="14344" name="Text Box 6">
            <a:extLst>
              <a:ext uri="{FF2B5EF4-FFF2-40B4-BE49-F238E27FC236}">
                <a16:creationId xmlns:a16="http://schemas.microsoft.com/office/drawing/2014/main" id="{0973A392-4151-455A-9F36-BC268E44C904}"/>
              </a:ext>
            </a:extLst>
          </p:cNvPr>
          <p:cNvSpPr txBox="1">
            <a:spLocks noChangeArrowheads="1"/>
          </p:cNvSpPr>
          <p:nvPr/>
        </p:nvSpPr>
        <p:spPr bwMode="auto">
          <a:xfrm>
            <a:off x="4327525" y="877888"/>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P0</a:t>
            </a:r>
          </a:p>
        </p:txBody>
      </p:sp>
      <p:sp>
        <p:nvSpPr>
          <p:cNvPr id="14345" name="Text Box 7">
            <a:extLst>
              <a:ext uri="{FF2B5EF4-FFF2-40B4-BE49-F238E27FC236}">
                <a16:creationId xmlns:a16="http://schemas.microsoft.com/office/drawing/2014/main" id="{C07347D4-CECF-4CAE-BDA4-845A97AE6786}"/>
              </a:ext>
            </a:extLst>
          </p:cNvPr>
          <p:cNvSpPr txBox="1">
            <a:spLocks noChangeArrowheads="1"/>
          </p:cNvSpPr>
          <p:nvPr/>
        </p:nvSpPr>
        <p:spPr bwMode="auto">
          <a:xfrm>
            <a:off x="7239000" y="914400"/>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P1</a:t>
            </a:r>
          </a:p>
        </p:txBody>
      </p:sp>
      <p:cxnSp>
        <p:nvCxnSpPr>
          <p:cNvPr id="14346" name="Straight Connector 13">
            <a:extLst>
              <a:ext uri="{FF2B5EF4-FFF2-40B4-BE49-F238E27FC236}">
                <a16:creationId xmlns:a16="http://schemas.microsoft.com/office/drawing/2014/main" id="{B2B7DD3D-B272-4BC8-ABCE-94B6AEE22A81}"/>
              </a:ext>
            </a:extLst>
          </p:cNvPr>
          <p:cNvCxnSpPr>
            <a:cxnSpLocks noChangeShapeType="1"/>
          </p:cNvCxnSpPr>
          <p:nvPr/>
        </p:nvCxnSpPr>
        <p:spPr bwMode="auto">
          <a:xfrm>
            <a:off x="6019800" y="1106488"/>
            <a:ext cx="0" cy="24574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4347" name="Straight Connector 14">
            <a:extLst>
              <a:ext uri="{FF2B5EF4-FFF2-40B4-BE49-F238E27FC236}">
                <a16:creationId xmlns:a16="http://schemas.microsoft.com/office/drawing/2014/main" id="{4FE9B199-8F25-4DD1-9F46-F6EB49F7D30A}"/>
              </a:ext>
            </a:extLst>
          </p:cNvPr>
          <p:cNvCxnSpPr>
            <a:cxnSpLocks noChangeShapeType="1"/>
          </p:cNvCxnSpPr>
          <p:nvPr/>
        </p:nvCxnSpPr>
        <p:spPr bwMode="auto">
          <a:xfrm>
            <a:off x="3352800" y="1143000"/>
            <a:ext cx="0" cy="24574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4348" name="TextBox 15">
            <a:extLst>
              <a:ext uri="{FF2B5EF4-FFF2-40B4-BE49-F238E27FC236}">
                <a16:creationId xmlns:a16="http://schemas.microsoft.com/office/drawing/2014/main" id="{28F54967-DFE1-452E-9B3C-A425778C0CA1}"/>
              </a:ext>
            </a:extLst>
          </p:cNvPr>
          <p:cNvSpPr txBox="1">
            <a:spLocks noChangeArrowheads="1"/>
          </p:cNvSpPr>
          <p:nvPr/>
        </p:nvSpPr>
        <p:spPr bwMode="auto">
          <a:xfrm>
            <a:off x="533400" y="984250"/>
            <a:ext cx="2209800"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600" b="1">
                <a:solidFill>
                  <a:srgbClr val="000000"/>
                </a:solidFill>
              </a:rPr>
              <a:t>Case 1 and 3: Eventually turn = 0.</a:t>
            </a:r>
          </a:p>
          <a:p>
            <a:pPr>
              <a:buClr>
                <a:srgbClr val="0000FF"/>
              </a:buClr>
              <a:buFont typeface="Arial" panose="020B0604020202020204" pitchFamily="34" charset="0"/>
              <a:buNone/>
            </a:pPr>
            <a:r>
              <a:rPr lang="en-US" altLang="en-US" sz="1600">
                <a:solidFill>
                  <a:schemeClr val="tx2"/>
                </a:solidFill>
              </a:rPr>
              <a:t>From previous slide: turn = 0 and wantCS[0] = true forever since T3. </a:t>
            </a:r>
          </a:p>
          <a:p>
            <a:pPr>
              <a:buClr>
                <a:srgbClr val="0000FF"/>
              </a:buClr>
              <a:buFont typeface="Arial" panose="020B0604020202020204" pitchFamily="34" charset="0"/>
              <a:buNone/>
            </a:pPr>
            <a:r>
              <a:rPr lang="en-US" altLang="en-US" sz="1600" b="1">
                <a:solidFill>
                  <a:srgbClr val="000000"/>
                </a:solidFill>
              </a:rPr>
              <a:t> </a:t>
            </a:r>
          </a:p>
          <a:p>
            <a:pPr>
              <a:buClr>
                <a:srgbClr val="0000FF"/>
              </a:buClr>
              <a:buFont typeface="Arial" panose="020B0604020202020204" pitchFamily="34" charset="0"/>
              <a:buNone/>
            </a:pPr>
            <a:endParaRPr lang="en-SG" alt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a:extLst>
              <a:ext uri="{FF2B5EF4-FFF2-40B4-BE49-F238E27FC236}">
                <a16:creationId xmlns:a16="http://schemas.microsoft.com/office/drawing/2014/main" id="{5A50FDD4-3609-4996-977F-1444FCE7F11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15363" name="Slide Number Placeholder 4">
            <a:extLst>
              <a:ext uri="{FF2B5EF4-FFF2-40B4-BE49-F238E27FC236}">
                <a16:creationId xmlns:a16="http://schemas.microsoft.com/office/drawing/2014/main" id="{205CE3E8-5AD5-49FD-BD25-0087EAB3B6D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E03ACAE8-F4E1-4956-B881-B144317D701B}" type="slidenum">
              <a:rPr lang="zh-CN" altLang="en-US" sz="1400">
                <a:latin typeface="Times New Roman" panose="02020603050405020304" pitchFamily="18" charset="0"/>
              </a:rPr>
              <a:pPr>
                <a:buClrTx/>
                <a:buFontTx/>
                <a:buNone/>
              </a:pPr>
              <a:t>14</a:t>
            </a:fld>
            <a:endParaRPr lang="en-US" altLang="zh-CN" sz="1400">
              <a:latin typeface="Times New Roman" panose="02020603050405020304" pitchFamily="18" charset="0"/>
            </a:endParaRPr>
          </a:p>
        </p:txBody>
      </p:sp>
      <p:sp>
        <p:nvSpPr>
          <p:cNvPr id="904194" name="Rectangle 2">
            <a:extLst>
              <a:ext uri="{FF2B5EF4-FFF2-40B4-BE49-F238E27FC236}">
                <a16:creationId xmlns:a16="http://schemas.microsoft.com/office/drawing/2014/main" id="{2196C692-D113-4544-8BF2-BB247DEED67C}"/>
              </a:ext>
            </a:extLst>
          </p:cNvPr>
          <p:cNvSpPr>
            <a:spLocks noGrp="1" noChangeArrowheads="1"/>
          </p:cNvSpPr>
          <p:nvPr>
            <p:ph type="title"/>
          </p:nvPr>
        </p:nvSpPr>
        <p:spPr>
          <a:xfrm>
            <a:off x="706438" y="76200"/>
            <a:ext cx="7772400" cy="838200"/>
          </a:xfrm>
        </p:spPr>
        <p:txBody>
          <a:bodyPr/>
          <a:lstStyle/>
          <a:p>
            <a:pPr>
              <a:defRPr/>
            </a:pPr>
            <a:r>
              <a:rPr lang="en-US" dirty="0"/>
              <a:t>Dekker’s algorithm – No starvation</a:t>
            </a:r>
          </a:p>
        </p:txBody>
      </p:sp>
      <p:sp>
        <p:nvSpPr>
          <p:cNvPr id="15365" name="Text Box 5">
            <a:extLst>
              <a:ext uri="{FF2B5EF4-FFF2-40B4-BE49-F238E27FC236}">
                <a16:creationId xmlns:a16="http://schemas.microsoft.com/office/drawing/2014/main" id="{1E12EA7D-E9B3-4710-852D-E39F8FF5D198}"/>
              </a:ext>
            </a:extLst>
          </p:cNvPr>
          <p:cNvSpPr txBox="1">
            <a:spLocks noChangeArrowheads="1"/>
          </p:cNvSpPr>
          <p:nvPr/>
        </p:nvSpPr>
        <p:spPr bwMode="auto">
          <a:xfrm>
            <a:off x="685800" y="3851275"/>
            <a:ext cx="8077200"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600"/>
              <a:t>We know that P0 is still blocked at time T4, where T4 ≥ T3 ≥ T2 ≥ T1. </a:t>
            </a:r>
          </a:p>
          <a:p>
            <a:pPr>
              <a:buClr>
                <a:srgbClr val="0000FF"/>
              </a:buClr>
              <a:buFont typeface="Arial" panose="020B0604020202020204" pitchFamily="34" charset="0"/>
              <a:buNone/>
            </a:pPr>
            <a:r>
              <a:rPr lang="en-US" altLang="en-US" sz="1600"/>
              <a:t>Regardless of where P0 is at time T4, given that turn = 0 and wantCS[1] = false, P0 will no longer block. Contradiction.</a:t>
            </a:r>
          </a:p>
        </p:txBody>
      </p:sp>
      <p:sp>
        <p:nvSpPr>
          <p:cNvPr id="15366" name="Rectangle 3">
            <a:extLst>
              <a:ext uri="{FF2B5EF4-FFF2-40B4-BE49-F238E27FC236}">
                <a16:creationId xmlns:a16="http://schemas.microsoft.com/office/drawing/2014/main" id="{5E196F55-B1DF-4941-A686-B4CC9EFD7ABE}"/>
              </a:ext>
            </a:extLst>
          </p:cNvPr>
          <p:cNvSpPr>
            <a:spLocks noChangeArrowheads="1"/>
          </p:cNvSpPr>
          <p:nvPr/>
        </p:nvSpPr>
        <p:spPr bwMode="auto">
          <a:xfrm>
            <a:off x="3505200" y="1219200"/>
            <a:ext cx="3048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SzTx/>
              <a:buFont typeface="Wingdings" panose="05000000000000000000" pitchFamily="2" charset="2"/>
              <a:buNone/>
            </a:pPr>
            <a:r>
              <a:rPr lang="en-US" altLang="en-US" sz="1600"/>
              <a:t>wantCS[0] = true;</a:t>
            </a:r>
          </a:p>
          <a:p>
            <a:pPr>
              <a:buSzTx/>
              <a:buFont typeface="Wingdings" panose="05000000000000000000" pitchFamily="2" charset="2"/>
              <a:buNone/>
            </a:pPr>
            <a:r>
              <a:rPr lang="en-US" altLang="en-US" sz="1600"/>
              <a:t>while (wantCS[1]) {</a:t>
            </a:r>
          </a:p>
          <a:p>
            <a:pPr>
              <a:buSzTx/>
              <a:buFont typeface="Wingdings" panose="05000000000000000000" pitchFamily="2" charset="2"/>
              <a:buNone/>
            </a:pPr>
            <a:r>
              <a:rPr lang="en-US" altLang="en-US" sz="1600"/>
              <a:t>    if (turn == 1) {</a:t>
            </a:r>
          </a:p>
          <a:p>
            <a:pPr>
              <a:buSzTx/>
              <a:buFont typeface="Wingdings" panose="05000000000000000000" pitchFamily="2" charset="2"/>
              <a:buNone/>
            </a:pPr>
            <a:r>
              <a:rPr lang="en-US" altLang="en-US" sz="1600"/>
              <a:t>        wantCS[0] = false;</a:t>
            </a:r>
          </a:p>
          <a:p>
            <a:pPr>
              <a:buSzTx/>
              <a:buFont typeface="Wingdings" panose="05000000000000000000" pitchFamily="2" charset="2"/>
              <a:buNone/>
            </a:pPr>
            <a:r>
              <a:rPr lang="en-US" altLang="en-US" sz="1600"/>
              <a:t>        while (turn == 1) ;</a:t>
            </a:r>
          </a:p>
          <a:p>
            <a:pPr>
              <a:buSzTx/>
              <a:buFont typeface="Wingdings" panose="05000000000000000000" pitchFamily="2" charset="2"/>
              <a:buNone/>
            </a:pPr>
            <a:r>
              <a:rPr lang="en-US" altLang="en-US" sz="1600"/>
              <a:t>        wantCS[0] = true;</a:t>
            </a:r>
          </a:p>
          <a:p>
            <a:pPr>
              <a:buSzTx/>
              <a:buFont typeface="Wingdings" panose="05000000000000000000" pitchFamily="2" charset="2"/>
              <a:buNone/>
            </a:pPr>
            <a:r>
              <a:rPr lang="en-US" altLang="en-US" sz="1600"/>
              <a:t>    }}</a:t>
            </a:r>
          </a:p>
        </p:txBody>
      </p:sp>
      <p:sp>
        <p:nvSpPr>
          <p:cNvPr id="15367" name="Rectangle 4">
            <a:extLst>
              <a:ext uri="{FF2B5EF4-FFF2-40B4-BE49-F238E27FC236}">
                <a16:creationId xmlns:a16="http://schemas.microsoft.com/office/drawing/2014/main" id="{95A807C0-3352-450F-87A7-C3AEF4285EA6}"/>
              </a:ext>
            </a:extLst>
          </p:cNvPr>
          <p:cNvSpPr>
            <a:spLocks noChangeArrowheads="1"/>
          </p:cNvSpPr>
          <p:nvPr/>
        </p:nvSpPr>
        <p:spPr bwMode="auto">
          <a:xfrm>
            <a:off x="6172200" y="1219200"/>
            <a:ext cx="23622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SzTx/>
              <a:buFont typeface="Wingdings" panose="05000000000000000000" pitchFamily="2" charset="2"/>
              <a:buNone/>
            </a:pPr>
            <a:r>
              <a:rPr lang="en-US" altLang="en-US" sz="1600"/>
              <a:t>wantCS[1] = true;</a:t>
            </a:r>
          </a:p>
          <a:p>
            <a:pPr>
              <a:buSzTx/>
              <a:buFont typeface="Wingdings" panose="05000000000000000000" pitchFamily="2" charset="2"/>
              <a:buNone/>
            </a:pPr>
            <a:r>
              <a:rPr lang="en-US" altLang="en-US" sz="1600"/>
              <a:t>while (wantCS[0]) {</a:t>
            </a:r>
          </a:p>
          <a:p>
            <a:pPr>
              <a:buSzTx/>
              <a:buFont typeface="Wingdings" panose="05000000000000000000" pitchFamily="2" charset="2"/>
              <a:buNone/>
            </a:pPr>
            <a:r>
              <a:rPr lang="en-US" altLang="en-US" sz="1600"/>
              <a:t>    if (turn == 0) {</a:t>
            </a:r>
          </a:p>
          <a:p>
            <a:pPr>
              <a:buSzTx/>
              <a:buFont typeface="Wingdings" panose="05000000000000000000" pitchFamily="2" charset="2"/>
              <a:buNone/>
            </a:pPr>
            <a:r>
              <a:rPr lang="en-US" altLang="en-US" sz="1600"/>
              <a:t>        wantCS[1] = false;</a:t>
            </a:r>
          </a:p>
          <a:p>
            <a:pPr>
              <a:buSzTx/>
              <a:buFont typeface="Wingdings" panose="05000000000000000000" pitchFamily="2" charset="2"/>
              <a:buNone/>
            </a:pPr>
            <a:r>
              <a:rPr lang="en-US" altLang="en-US" sz="1600">
                <a:solidFill>
                  <a:srgbClr val="FF0000"/>
                </a:solidFill>
              </a:rPr>
              <a:t>        while (turn == 0) ;</a:t>
            </a:r>
          </a:p>
          <a:p>
            <a:pPr>
              <a:buSzTx/>
              <a:buFont typeface="Wingdings" panose="05000000000000000000" pitchFamily="2" charset="2"/>
              <a:buNone/>
            </a:pPr>
            <a:r>
              <a:rPr lang="en-US" altLang="en-US" sz="1600">
                <a:solidFill>
                  <a:schemeClr val="tx2"/>
                </a:solidFill>
              </a:rPr>
              <a:t>        </a:t>
            </a:r>
            <a:r>
              <a:rPr lang="en-US" altLang="en-US" sz="1600"/>
              <a:t>wantCS[1] = true;</a:t>
            </a:r>
          </a:p>
          <a:p>
            <a:pPr>
              <a:buSzTx/>
              <a:buFont typeface="Wingdings" panose="05000000000000000000" pitchFamily="2" charset="2"/>
              <a:buNone/>
            </a:pPr>
            <a:r>
              <a:rPr lang="en-US" altLang="en-US" sz="1600"/>
              <a:t>    }}</a:t>
            </a:r>
          </a:p>
        </p:txBody>
      </p:sp>
      <p:sp>
        <p:nvSpPr>
          <p:cNvPr id="15368" name="Text Box 6">
            <a:extLst>
              <a:ext uri="{FF2B5EF4-FFF2-40B4-BE49-F238E27FC236}">
                <a16:creationId xmlns:a16="http://schemas.microsoft.com/office/drawing/2014/main" id="{0BAD1F0D-0494-40DF-8631-4DABEDABF3C1}"/>
              </a:ext>
            </a:extLst>
          </p:cNvPr>
          <p:cNvSpPr txBox="1">
            <a:spLocks noChangeArrowheads="1"/>
          </p:cNvSpPr>
          <p:nvPr/>
        </p:nvSpPr>
        <p:spPr bwMode="auto">
          <a:xfrm>
            <a:off x="4327525" y="877888"/>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P0</a:t>
            </a:r>
          </a:p>
        </p:txBody>
      </p:sp>
      <p:sp>
        <p:nvSpPr>
          <p:cNvPr id="15369" name="Text Box 7">
            <a:extLst>
              <a:ext uri="{FF2B5EF4-FFF2-40B4-BE49-F238E27FC236}">
                <a16:creationId xmlns:a16="http://schemas.microsoft.com/office/drawing/2014/main" id="{B5DBCE91-0BC5-41CD-97A6-1CF1924C08D6}"/>
              </a:ext>
            </a:extLst>
          </p:cNvPr>
          <p:cNvSpPr txBox="1">
            <a:spLocks noChangeArrowheads="1"/>
          </p:cNvSpPr>
          <p:nvPr/>
        </p:nvSpPr>
        <p:spPr bwMode="auto">
          <a:xfrm>
            <a:off x="7239000" y="914400"/>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P1</a:t>
            </a:r>
          </a:p>
        </p:txBody>
      </p:sp>
      <p:cxnSp>
        <p:nvCxnSpPr>
          <p:cNvPr id="15370" name="Straight Connector 13">
            <a:extLst>
              <a:ext uri="{FF2B5EF4-FFF2-40B4-BE49-F238E27FC236}">
                <a16:creationId xmlns:a16="http://schemas.microsoft.com/office/drawing/2014/main" id="{C1BB29C5-BD53-460B-8592-E47767383192}"/>
              </a:ext>
            </a:extLst>
          </p:cNvPr>
          <p:cNvCxnSpPr>
            <a:cxnSpLocks noChangeShapeType="1"/>
          </p:cNvCxnSpPr>
          <p:nvPr/>
        </p:nvCxnSpPr>
        <p:spPr bwMode="auto">
          <a:xfrm>
            <a:off x="6019800" y="1106488"/>
            <a:ext cx="0" cy="24574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5371" name="Straight Connector 14">
            <a:extLst>
              <a:ext uri="{FF2B5EF4-FFF2-40B4-BE49-F238E27FC236}">
                <a16:creationId xmlns:a16="http://schemas.microsoft.com/office/drawing/2014/main" id="{05178B9A-1F93-4BD7-8C64-187F14BAD9D3}"/>
              </a:ext>
            </a:extLst>
          </p:cNvPr>
          <p:cNvCxnSpPr>
            <a:cxnSpLocks noChangeShapeType="1"/>
          </p:cNvCxnSpPr>
          <p:nvPr/>
        </p:nvCxnSpPr>
        <p:spPr bwMode="auto">
          <a:xfrm>
            <a:off x="3352800" y="1143000"/>
            <a:ext cx="0" cy="24574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5372" name="TextBox 15">
            <a:extLst>
              <a:ext uri="{FF2B5EF4-FFF2-40B4-BE49-F238E27FC236}">
                <a16:creationId xmlns:a16="http://schemas.microsoft.com/office/drawing/2014/main" id="{B6F3892E-F5CE-4323-BF0F-965C914D7EC4}"/>
              </a:ext>
            </a:extLst>
          </p:cNvPr>
          <p:cNvSpPr txBox="1">
            <a:spLocks noChangeArrowheads="1"/>
          </p:cNvSpPr>
          <p:nvPr/>
        </p:nvSpPr>
        <p:spPr bwMode="auto">
          <a:xfrm>
            <a:off x="533400" y="984250"/>
            <a:ext cx="2209800"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600" b="1">
                <a:solidFill>
                  <a:srgbClr val="000000"/>
                </a:solidFill>
              </a:rPr>
              <a:t>Case 1 and 3: Eventually turn = 0.</a:t>
            </a:r>
          </a:p>
          <a:p>
            <a:pPr>
              <a:buClr>
                <a:srgbClr val="0000FF"/>
              </a:buClr>
              <a:buFont typeface="Arial" panose="020B0604020202020204" pitchFamily="34" charset="0"/>
              <a:buNone/>
            </a:pPr>
            <a:r>
              <a:rPr lang="en-US" altLang="en-US" sz="1600">
                <a:solidFill>
                  <a:schemeClr val="tx2"/>
                </a:solidFill>
              </a:rPr>
              <a:t>From previous slide: turn = 0 and wantCS[0] = true and wantCS[1] = false forever since T4.</a:t>
            </a:r>
            <a:r>
              <a:rPr lang="en-US" altLang="en-US" sz="1600" b="1">
                <a:solidFill>
                  <a:schemeClr val="tx2"/>
                </a:solidFill>
              </a:rPr>
              <a:t> </a:t>
            </a:r>
          </a:p>
        </p:txBody>
      </p:sp>
      <p:sp>
        <p:nvSpPr>
          <p:cNvPr id="15373" name="TextBox 1">
            <a:extLst>
              <a:ext uri="{FF2B5EF4-FFF2-40B4-BE49-F238E27FC236}">
                <a16:creationId xmlns:a16="http://schemas.microsoft.com/office/drawing/2014/main" id="{BD4E33FA-15F5-48E5-A8B0-E201EC71BFD4}"/>
              </a:ext>
            </a:extLst>
          </p:cNvPr>
          <p:cNvSpPr txBox="1">
            <a:spLocks noChangeArrowheads="1"/>
          </p:cNvSpPr>
          <p:nvPr/>
        </p:nvSpPr>
        <p:spPr bwMode="auto">
          <a:xfrm>
            <a:off x="1169988" y="5091113"/>
            <a:ext cx="68722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We are done with Case 1 and 3, next move on to Case 2…</a:t>
            </a:r>
            <a:endParaRPr lang="en-SG" altLang="en-US" sz="200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a:extLst>
              <a:ext uri="{FF2B5EF4-FFF2-40B4-BE49-F238E27FC236}">
                <a16:creationId xmlns:a16="http://schemas.microsoft.com/office/drawing/2014/main" id="{5918A7BB-1880-47FD-8F47-A9DE5FCE7CC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16387" name="Slide Number Placeholder 4">
            <a:extLst>
              <a:ext uri="{FF2B5EF4-FFF2-40B4-BE49-F238E27FC236}">
                <a16:creationId xmlns:a16="http://schemas.microsoft.com/office/drawing/2014/main" id="{DAA1FA03-DB90-4AFA-8AE7-740FA04554B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85E4D1E7-F054-4D51-AB38-DE03E386AEE0}" type="slidenum">
              <a:rPr lang="zh-CN" altLang="en-US" sz="1400">
                <a:latin typeface="Times New Roman" panose="02020603050405020304" pitchFamily="18" charset="0"/>
              </a:rPr>
              <a:pPr>
                <a:buClrTx/>
                <a:buFontTx/>
                <a:buNone/>
              </a:pPr>
              <a:t>15</a:t>
            </a:fld>
            <a:endParaRPr lang="en-US" altLang="zh-CN" sz="1400">
              <a:latin typeface="Times New Roman" panose="02020603050405020304" pitchFamily="18" charset="0"/>
            </a:endParaRPr>
          </a:p>
        </p:txBody>
      </p:sp>
      <p:sp>
        <p:nvSpPr>
          <p:cNvPr id="16388" name="Rectangle 3">
            <a:extLst>
              <a:ext uri="{FF2B5EF4-FFF2-40B4-BE49-F238E27FC236}">
                <a16:creationId xmlns:a16="http://schemas.microsoft.com/office/drawing/2014/main" id="{6E2E8D0B-76D6-45E3-8730-53B149B77974}"/>
              </a:ext>
            </a:extLst>
          </p:cNvPr>
          <p:cNvSpPr>
            <a:spLocks noChangeArrowheads="1"/>
          </p:cNvSpPr>
          <p:nvPr/>
        </p:nvSpPr>
        <p:spPr bwMode="auto">
          <a:xfrm>
            <a:off x="3048000" y="265113"/>
            <a:ext cx="3048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SzTx/>
              <a:buFont typeface="Wingdings" panose="05000000000000000000" pitchFamily="2" charset="2"/>
              <a:buNone/>
            </a:pPr>
            <a:r>
              <a:rPr lang="en-US" altLang="en-US" sz="1600"/>
              <a:t>wantCS[0] = true;</a:t>
            </a:r>
          </a:p>
          <a:p>
            <a:pPr>
              <a:buSzTx/>
              <a:buFont typeface="Wingdings" panose="05000000000000000000" pitchFamily="2" charset="2"/>
              <a:buNone/>
            </a:pPr>
            <a:r>
              <a:rPr lang="en-US" altLang="en-US" sz="1600"/>
              <a:t>while (wantCS[1]) {</a:t>
            </a:r>
          </a:p>
          <a:p>
            <a:pPr>
              <a:buSzTx/>
              <a:buFont typeface="Wingdings" panose="05000000000000000000" pitchFamily="2" charset="2"/>
              <a:buNone/>
            </a:pPr>
            <a:r>
              <a:rPr lang="en-US" altLang="en-US" sz="1600"/>
              <a:t>    if (turn == 1) {</a:t>
            </a:r>
          </a:p>
          <a:p>
            <a:pPr>
              <a:buSzTx/>
              <a:buFont typeface="Wingdings" panose="05000000000000000000" pitchFamily="2" charset="2"/>
              <a:buNone/>
            </a:pPr>
            <a:r>
              <a:rPr lang="en-US" altLang="en-US" sz="1600"/>
              <a:t>        wantCS[0] = false;</a:t>
            </a:r>
          </a:p>
          <a:p>
            <a:pPr>
              <a:buSzTx/>
              <a:buFont typeface="Wingdings" panose="05000000000000000000" pitchFamily="2" charset="2"/>
              <a:buNone/>
            </a:pPr>
            <a:r>
              <a:rPr lang="en-US" altLang="en-US" sz="1600"/>
              <a:t>        while (turn == 1) ;</a:t>
            </a:r>
          </a:p>
          <a:p>
            <a:pPr>
              <a:buSzTx/>
              <a:buFont typeface="Wingdings" panose="05000000000000000000" pitchFamily="2" charset="2"/>
              <a:buNone/>
            </a:pPr>
            <a:r>
              <a:rPr lang="en-US" altLang="en-US" sz="1600"/>
              <a:t>        wantCS[0] = true;</a:t>
            </a:r>
          </a:p>
          <a:p>
            <a:pPr>
              <a:buSzTx/>
              <a:buFont typeface="Wingdings" panose="05000000000000000000" pitchFamily="2" charset="2"/>
              <a:buNone/>
            </a:pPr>
            <a:r>
              <a:rPr lang="en-US" altLang="en-US" sz="1600"/>
              <a:t>    }}</a:t>
            </a:r>
          </a:p>
          <a:p>
            <a:pPr>
              <a:buSzTx/>
              <a:buFont typeface="Wingdings" panose="05000000000000000000" pitchFamily="2" charset="2"/>
              <a:buNone/>
            </a:pPr>
            <a:r>
              <a:rPr lang="en-US" altLang="en-US" sz="1600"/>
              <a:t>CRITICAL SECTION</a:t>
            </a:r>
          </a:p>
          <a:p>
            <a:pPr>
              <a:buSzTx/>
              <a:buFont typeface="Wingdings" panose="05000000000000000000" pitchFamily="2" charset="2"/>
              <a:buNone/>
            </a:pPr>
            <a:r>
              <a:rPr lang="en-US" altLang="en-US" sz="1600"/>
              <a:t>turn = 1;</a:t>
            </a:r>
          </a:p>
          <a:p>
            <a:pPr>
              <a:buSzTx/>
              <a:buFont typeface="Wingdings" panose="05000000000000000000" pitchFamily="2" charset="2"/>
              <a:buNone/>
            </a:pPr>
            <a:r>
              <a:rPr lang="en-US" altLang="en-US" sz="1600"/>
              <a:t>wantCS[0] = false;</a:t>
            </a:r>
          </a:p>
          <a:p>
            <a:pPr>
              <a:buSzTx/>
              <a:buFont typeface="Wingdings" panose="05000000000000000000" pitchFamily="2" charset="2"/>
              <a:buNone/>
            </a:pPr>
            <a:endParaRPr lang="en-US" altLang="en-US" sz="1600"/>
          </a:p>
        </p:txBody>
      </p:sp>
      <p:sp>
        <p:nvSpPr>
          <p:cNvPr id="16389" name="Rectangle 4">
            <a:extLst>
              <a:ext uri="{FF2B5EF4-FFF2-40B4-BE49-F238E27FC236}">
                <a16:creationId xmlns:a16="http://schemas.microsoft.com/office/drawing/2014/main" id="{855E0743-BE43-4A19-B4D0-C6B59DB8FAA6}"/>
              </a:ext>
            </a:extLst>
          </p:cNvPr>
          <p:cNvSpPr>
            <a:spLocks noChangeArrowheads="1"/>
          </p:cNvSpPr>
          <p:nvPr/>
        </p:nvSpPr>
        <p:spPr bwMode="auto">
          <a:xfrm>
            <a:off x="5486400" y="265113"/>
            <a:ext cx="3048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SzTx/>
              <a:buFont typeface="Wingdings" panose="05000000000000000000" pitchFamily="2" charset="2"/>
              <a:buNone/>
            </a:pPr>
            <a:r>
              <a:rPr lang="en-US" altLang="en-US" sz="1600"/>
              <a:t>wantCS[1] = true;</a:t>
            </a:r>
          </a:p>
          <a:p>
            <a:pPr>
              <a:buSzTx/>
              <a:buFont typeface="Wingdings" panose="05000000000000000000" pitchFamily="2" charset="2"/>
              <a:buNone/>
            </a:pPr>
            <a:r>
              <a:rPr lang="en-US" altLang="en-US" sz="1600"/>
              <a:t>while (wantCS[0]) {</a:t>
            </a:r>
          </a:p>
          <a:p>
            <a:pPr>
              <a:buSzTx/>
              <a:buFont typeface="Wingdings" panose="05000000000000000000" pitchFamily="2" charset="2"/>
              <a:buNone/>
            </a:pPr>
            <a:r>
              <a:rPr lang="en-US" altLang="en-US" sz="1600"/>
              <a:t>    if (turn == 0) {</a:t>
            </a:r>
          </a:p>
          <a:p>
            <a:pPr>
              <a:buSzTx/>
              <a:buFont typeface="Wingdings" panose="05000000000000000000" pitchFamily="2" charset="2"/>
              <a:buNone/>
            </a:pPr>
            <a:r>
              <a:rPr lang="en-US" altLang="en-US" sz="1600"/>
              <a:t>        wantCS[1] = false;</a:t>
            </a:r>
          </a:p>
          <a:p>
            <a:pPr>
              <a:buSzTx/>
              <a:buFont typeface="Wingdings" panose="05000000000000000000" pitchFamily="2" charset="2"/>
              <a:buNone/>
            </a:pPr>
            <a:r>
              <a:rPr lang="en-US" altLang="en-US" sz="1600" b="1">
                <a:solidFill>
                  <a:srgbClr val="FF0000"/>
                </a:solidFill>
              </a:rPr>
              <a:t>        </a:t>
            </a:r>
            <a:r>
              <a:rPr lang="en-US" altLang="en-US" sz="1600"/>
              <a:t>while (turn == 0) ;</a:t>
            </a:r>
          </a:p>
          <a:p>
            <a:pPr>
              <a:buSzTx/>
              <a:buFont typeface="Wingdings" panose="05000000000000000000" pitchFamily="2" charset="2"/>
              <a:buNone/>
            </a:pPr>
            <a:r>
              <a:rPr lang="en-US" altLang="en-US" sz="1600"/>
              <a:t>        wantCS[1] = true;</a:t>
            </a:r>
          </a:p>
          <a:p>
            <a:pPr>
              <a:buSzTx/>
              <a:buFont typeface="Wingdings" panose="05000000000000000000" pitchFamily="2" charset="2"/>
              <a:buNone/>
            </a:pPr>
            <a:r>
              <a:rPr lang="en-US" altLang="en-US" sz="1600"/>
              <a:t>    }}</a:t>
            </a:r>
          </a:p>
          <a:p>
            <a:pPr>
              <a:buSzTx/>
              <a:buFont typeface="Wingdings" panose="05000000000000000000" pitchFamily="2" charset="2"/>
              <a:buNone/>
            </a:pPr>
            <a:r>
              <a:rPr lang="en-US" altLang="en-US" sz="1600"/>
              <a:t>CRITICAL SECTION</a:t>
            </a:r>
          </a:p>
          <a:p>
            <a:pPr>
              <a:buSzTx/>
              <a:buFont typeface="Wingdings" panose="05000000000000000000" pitchFamily="2" charset="2"/>
              <a:buNone/>
            </a:pPr>
            <a:r>
              <a:rPr lang="en-US" altLang="en-US" sz="1600"/>
              <a:t>turn = 0;</a:t>
            </a:r>
          </a:p>
          <a:p>
            <a:pPr>
              <a:buSzTx/>
              <a:buFont typeface="Wingdings" panose="05000000000000000000" pitchFamily="2" charset="2"/>
              <a:buNone/>
            </a:pPr>
            <a:r>
              <a:rPr lang="en-US" altLang="en-US" sz="1600"/>
              <a:t>wantCS[1] = false;</a:t>
            </a:r>
          </a:p>
          <a:p>
            <a:pPr>
              <a:buSzTx/>
              <a:buFont typeface="Wingdings" panose="05000000000000000000" pitchFamily="2" charset="2"/>
              <a:buNone/>
            </a:pPr>
            <a:endParaRPr lang="en-US" altLang="en-US" sz="1600"/>
          </a:p>
        </p:txBody>
      </p:sp>
      <p:sp>
        <p:nvSpPr>
          <p:cNvPr id="13318" name="Text Box 5">
            <a:extLst>
              <a:ext uri="{FF2B5EF4-FFF2-40B4-BE49-F238E27FC236}">
                <a16:creationId xmlns:a16="http://schemas.microsoft.com/office/drawing/2014/main" id="{4917AD11-D53D-4C6D-ADA4-B27BE7C643C0}"/>
              </a:ext>
            </a:extLst>
          </p:cNvPr>
          <p:cNvSpPr txBox="1">
            <a:spLocks noChangeArrowheads="1"/>
          </p:cNvSpPr>
          <p:nvPr/>
        </p:nvSpPr>
        <p:spPr bwMode="auto">
          <a:xfrm>
            <a:off x="533400" y="3581400"/>
            <a:ext cx="8001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itchFamily="2" charset="2"/>
              <a:buChar char="§"/>
              <a:defRPr sz="2400">
                <a:solidFill>
                  <a:schemeClr val="tx1"/>
                </a:solidFill>
                <a:latin typeface="Arial" charset="0"/>
                <a:ea typeface="宋体" pitchFamily="2" charset="-122"/>
              </a:defRPr>
            </a:lvl1pPr>
            <a:lvl2pPr marL="742950" indent="-285750">
              <a:buClr>
                <a:schemeClr val="tx2"/>
              </a:buClr>
              <a:buFont typeface="Wingdings" pitchFamily="2" charset="2"/>
              <a:buChar char="§"/>
              <a:defRPr sz="2000">
                <a:solidFill>
                  <a:schemeClr val="tx1"/>
                </a:solidFill>
                <a:latin typeface="Arial" charset="0"/>
                <a:ea typeface="宋体" pitchFamily="2" charset="-122"/>
              </a:defRPr>
            </a:lvl2pPr>
            <a:lvl3pPr marL="1143000" indent="-228600">
              <a:spcAft>
                <a:spcPct val="10000"/>
              </a:spcAft>
              <a:defRPr>
                <a:solidFill>
                  <a:schemeClr val="tx1"/>
                </a:solidFill>
                <a:latin typeface="Arial" charset="0"/>
                <a:ea typeface="宋体" pitchFamily="2" charset="-122"/>
              </a:defRPr>
            </a:lvl3pPr>
            <a:lvl4pPr marL="1600200" indent="-228600">
              <a:spcBef>
                <a:spcPct val="25000"/>
              </a:spcBef>
              <a:defRPr sz="1600">
                <a:solidFill>
                  <a:schemeClr val="tx1"/>
                </a:solidFill>
                <a:latin typeface="Times New Roman" pitchFamily="18" charset="0"/>
                <a:ea typeface="宋体" pitchFamily="2" charset="-122"/>
              </a:defRPr>
            </a:lvl4pPr>
            <a:lvl5pPr marL="2057400" indent="-228600">
              <a:spcBef>
                <a:spcPct val="20000"/>
              </a:spcBef>
              <a:defRPr sz="16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sz="1600">
                <a:solidFill>
                  <a:schemeClr val="tx1"/>
                </a:solidFill>
                <a:latin typeface="Times New Roman" pitchFamily="18" charset="0"/>
                <a:ea typeface="宋体" pitchFamily="2" charset="-122"/>
              </a:defRPr>
            </a:lvl9pPr>
          </a:lstStyle>
          <a:p>
            <a:pPr>
              <a:buClr>
                <a:srgbClr val="0000FF"/>
              </a:buClr>
              <a:buFont typeface="Wingdings" pitchFamily="2" charset="2"/>
              <a:buNone/>
              <a:defRPr/>
            </a:pPr>
            <a:r>
              <a:rPr lang="en-US" altLang="en-US" sz="1600" dirty="0"/>
              <a:t>We claim that P1 never ever sets </a:t>
            </a:r>
            <a:r>
              <a:rPr lang="en-US" altLang="en-US" sz="1600" dirty="0" err="1"/>
              <a:t>wantCS</a:t>
            </a:r>
            <a:r>
              <a:rPr lang="en-US" altLang="en-US" sz="1600" dirty="0"/>
              <a:t>[1] to be true, since initialization time. </a:t>
            </a:r>
          </a:p>
          <a:p>
            <a:pPr marL="285750" indent="-285750">
              <a:buClr>
                <a:srgbClr val="0000FF"/>
              </a:buClr>
              <a:defRPr/>
            </a:pPr>
            <a:r>
              <a:rPr lang="en-US" altLang="en-US" sz="1600" dirty="0"/>
              <a:t>Note that </a:t>
            </a:r>
            <a:r>
              <a:rPr lang="en-US" altLang="en-US" sz="1600" dirty="0" err="1"/>
              <a:t>wantCS</a:t>
            </a:r>
            <a:r>
              <a:rPr lang="en-US" altLang="en-US" sz="1600" dirty="0"/>
              <a:t>[1] only becomes true when P1 tries to enter the critical section. If P1 ever tries to enter, then P1 must be able to eventually enter. Otherwise since P0 is forever blocked after T1, P1’s not being able to enter would violate the progress property (which we already proved). If P1 enters, P1 will eventually exit and set turn to be 0, contradicting with turn always being 1 since initialization time.</a:t>
            </a:r>
          </a:p>
          <a:p>
            <a:pPr>
              <a:buClr>
                <a:srgbClr val="0000FF"/>
              </a:buClr>
              <a:buFont typeface="Wingdings" pitchFamily="2" charset="2"/>
              <a:buNone/>
              <a:defRPr/>
            </a:pPr>
            <a:r>
              <a:rPr lang="en-US" altLang="en-US" sz="1600" dirty="0"/>
              <a:t>Now since </a:t>
            </a:r>
            <a:r>
              <a:rPr lang="en-US" altLang="en-US" sz="1600" dirty="0" err="1"/>
              <a:t>wantCS</a:t>
            </a:r>
            <a:r>
              <a:rPr lang="en-US" altLang="en-US" sz="1600" dirty="0"/>
              <a:t>[1] is always false since initialization time, P0 would not block at time T1 (where T1 &gt; T2). Contradiction.</a:t>
            </a:r>
          </a:p>
        </p:txBody>
      </p:sp>
      <p:sp>
        <p:nvSpPr>
          <p:cNvPr id="16391" name="Text Box 6">
            <a:extLst>
              <a:ext uri="{FF2B5EF4-FFF2-40B4-BE49-F238E27FC236}">
                <a16:creationId xmlns:a16="http://schemas.microsoft.com/office/drawing/2014/main" id="{5A3B2115-C1A1-497A-82A0-D07B55A70F14}"/>
              </a:ext>
            </a:extLst>
          </p:cNvPr>
          <p:cNvSpPr txBox="1">
            <a:spLocks noChangeArrowheads="1"/>
          </p:cNvSpPr>
          <p:nvPr/>
        </p:nvSpPr>
        <p:spPr bwMode="auto">
          <a:xfrm>
            <a:off x="3946525" y="-76200"/>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P0</a:t>
            </a:r>
          </a:p>
        </p:txBody>
      </p:sp>
      <p:sp>
        <p:nvSpPr>
          <p:cNvPr id="16392" name="Text Box 7">
            <a:extLst>
              <a:ext uri="{FF2B5EF4-FFF2-40B4-BE49-F238E27FC236}">
                <a16:creationId xmlns:a16="http://schemas.microsoft.com/office/drawing/2014/main" id="{B70C9D87-8739-4DFC-A095-FE558D08619F}"/>
              </a:ext>
            </a:extLst>
          </p:cNvPr>
          <p:cNvSpPr txBox="1">
            <a:spLocks noChangeArrowheads="1"/>
          </p:cNvSpPr>
          <p:nvPr/>
        </p:nvSpPr>
        <p:spPr bwMode="auto">
          <a:xfrm>
            <a:off x="6553200" y="-39688"/>
            <a:ext cx="557213"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P1</a:t>
            </a:r>
          </a:p>
        </p:txBody>
      </p:sp>
      <p:sp>
        <p:nvSpPr>
          <p:cNvPr id="16393" name="TextBox 1">
            <a:extLst>
              <a:ext uri="{FF2B5EF4-FFF2-40B4-BE49-F238E27FC236}">
                <a16:creationId xmlns:a16="http://schemas.microsoft.com/office/drawing/2014/main" id="{427931F1-ECCF-4C48-802E-B0BD596073A4}"/>
              </a:ext>
            </a:extLst>
          </p:cNvPr>
          <p:cNvSpPr txBox="1">
            <a:spLocks noChangeArrowheads="1"/>
          </p:cNvSpPr>
          <p:nvPr/>
        </p:nvSpPr>
        <p:spPr bwMode="auto">
          <a:xfrm>
            <a:off x="457200" y="420688"/>
            <a:ext cx="2286000" cy="238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600" b="1">
                <a:solidFill>
                  <a:srgbClr val="000000"/>
                </a:solidFill>
              </a:rPr>
              <a:t>Case 2: turn is always 1 since T1. </a:t>
            </a:r>
          </a:p>
          <a:p>
            <a:pPr>
              <a:buClr>
                <a:srgbClr val="0000FF"/>
              </a:buClr>
              <a:buFont typeface="Arial" panose="020B0604020202020204" pitchFamily="34" charset="0"/>
              <a:buNone/>
            </a:pPr>
            <a:r>
              <a:rPr lang="en-US" altLang="en-US" sz="1600">
                <a:solidFill>
                  <a:srgbClr val="000000"/>
                </a:solidFill>
              </a:rPr>
              <a:t>Let </a:t>
            </a:r>
            <a:r>
              <a:rPr lang="en-US" altLang="en-US" sz="1600"/>
              <a:t>T2 (where T2 &lt; T1) to be the time when turn was last assigned a value of 1 --- by P0 or by initialization. Now the value of turn is always 1 since T2.</a:t>
            </a:r>
          </a:p>
        </p:txBody>
      </p:sp>
      <p:cxnSp>
        <p:nvCxnSpPr>
          <p:cNvPr id="16394" name="Straight Connector 3">
            <a:extLst>
              <a:ext uri="{FF2B5EF4-FFF2-40B4-BE49-F238E27FC236}">
                <a16:creationId xmlns:a16="http://schemas.microsoft.com/office/drawing/2014/main" id="{79D15E82-7547-4383-BC74-FB61C30D6A72}"/>
              </a:ext>
            </a:extLst>
          </p:cNvPr>
          <p:cNvCxnSpPr>
            <a:cxnSpLocks noChangeShapeType="1"/>
          </p:cNvCxnSpPr>
          <p:nvPr/>
        </p:nvCxnSpPr>
        <p:spPr bwMode="auto">
          <a:xfrm>
            <a:off x="5334000" y="420688"/>
            <a:ext cx="0" cy="300831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6395" name="Straight Connector 11">
            <a:extLst>
              <a:ext uri="{FF2B5EF4-FFF2-40B4-BE49-F238E27FC236}">
                <a16:creationId xmlns:a16="http://schemas.microsoft.com/office/drawing/2014/main" id="{169DC7F4-AE6E-4CE2-B55A-8EB06F74279B}"/>
              </a:ext>
            </a:extLst>
          </p:cNvPr>
          <p:cNvCxnSpPr>
            <a:cxnSpLocks noChangeShapeType="1"/>
          </p:cNvCxnSpPr>
          <p:nvPr/>
        </p:nvCxnSpPr>
        <p:spPr bwMode="auto">
          <a:xfrm>
            <a:off x="2895600" y="420688"/>
            <a:ext cx="0" cy="300831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6396" name="TextBox 4">
            <a:extLst>
              <a:ext uri="{FF2B5EF4-FFF2-40B4-BE49-F238E27FC236}">
                <a16:creationId xmlns:a16="http://schemas.microsoft.com/office/drawing/2014/main" id="{1A976A0E-C1E4-4DAB-92EA-3A19A1B38529}"/>
              </a:ext>
            </a:extLst>
          </p:cNvPr>
          <p:cNvSpPr txBox="1">
            <a:spLocks noChangeArrowheads="1"/>
          </p:cNvSpPr>
          <p:nvPr/>
        </p:nvSpPr>
        <p:spPr bwMode="auto">
          <a:xfrm>
            <a:off x="457200" y="2935288"/>
            <a:ext cx="2286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solidFill>
                  <a:srgbClr val="FF0000"/>
                </a:solidFill>
              </a:rPr>
              <a:t>If T2 was initialization time…</a:t>
            </a:r>
            <a:endParaRPr lang="en-SG" altLang="en-US" sz="1800">
              <a:solidFill>
                <a:srgbClr val="FF0000"/>
              </a:solidFill>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a:extLst>
              <a:ext uri="{FF2B5EF4-FFF2-40B4-BE49-F238E27FC236}">
                <a16:creationId xmlns:a16="http://schemas.microsoft.com/office/drawing/2014/main" id="{A886874B-8231-485F-84C5-D81FCD0E7E9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17411" name="Slide Number Placeholder 4">
            <a:extLst>
              <a:ext uri="{FF2B5EF4-FFF2-40B4-BE49-F238E27FC236}">
                <a16:creationId xmlns:a16="http://schemas.microsoft.com/office/drawing/2014/main" id="{622A648A-E3CC-4393-84F2-AA6DBE537EE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26AD910C-DEA3-4DC1-A946-C79107DA208F}" type="slidenum">
              <a:rPr lang="zh-CN" altLang="en-US" sz="1400">
                <a:latin typeface="Times New Roman" panose="02020603050405020304" pitchFamily="18" charset="0"/>
              </a:rPr>
              <a:pPr>
                <a:buClrTx/>
                <a:buFontTx/>
                <a:buNone/>
              </a:pPr>
              <a:t>16</a:t>
            </a:fld>
            <a:endParaRPr lang="en-US" altLang="zh-CN" sz="1400">
              <a:latin typeface="Times New Roman" panose="02020603050405020304" pitchFamily="18" charset="0"/>
            </a:endParaRPr>
          </a:p>
        </p:txBody>
      </p:sp>
      <p:sp>
        <p:nvSpPr>
          <p:cNvPr id="17412" name="Rectangle 3">
            <a:extLst>
              <a:ext uri="{FF2B5EF4-FFF2-40B4-BE49-F238E27FC236}">
                <a16:creationId xmlns:a16="http://schemas.microsoft.com/office/drawing/2014/main" id="{CAEC91D9-7CE5-496A-8E18-9DECED53FE92}"/>
              </a:ext>
            </a:extLst>
          </p:cNvPr>
          <p:cNvSpPr>
            <a:spLocks noChangeArrowheads="1"/>
          </p:cNvSpPr>
          <p:nvPr/>
        </p:nvSpPr>
        <p:spPr bwMode="auto">
          <a:xfrm>
            <a:off x="3048000" y="265113"/>
            <a:ext cx="3048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SzTx/>
              <a:buFont typeface="Wingdings" panose="05000000000000000000" pitchFamily="2" charset="2"/>
              <a:buNone/>
            </a:pPr>
            <a:r>
              <a:rPr lang="en-US" altLang="en-US" sz="1600"/>
              <a:t>wantCS[0] = true;</a:t>
            </a:r>
          </a:p>
          <a:p>
            <a:pPr>
              <a:buSzTx/>
              <a:buFont typeface="Wingdings" panose="05000000000000000000" pitchFamily="2" charset="2"/>
              <a:buNone/>
            </a:pPr>
            <a:r>
              <a:rPr lang="en-US" altLang="en-US" sz="1600"/>
              <a:t>while (wantCS[1]) {</a:t>
            </a:r>
          </a:p>
          <a:p>
            <a:pPr>
              <a:buSzTx/>
              <a:buFont typeface="Wingdings" panose="05000000000000000000" pitchFamily="2" charset="2"/>
              <a:buNone/>
            </a:pPr>
            <a:r>
              <a:rPr lang="en-US" altLang="en-US" sz="1600"/>
              <a:t>    if (turn == 1) {</a:t>
            </a:r>
          </a:p>
          <a:p>
            <a:pPr>
              <a:buSzTx/>
              <a:buFont typeface="Wingdings" panose="05000000000000000000" pitchFamily="2" charset="2"/>
              <a:buNone/>
            </a:pPr>
            <a:r>
              <a:rPr lang="en-US" altLang="en-US" sz="1600"/>
              <a:t>        wantCS[0] = false;</a:t>
            </a:r>
          </a:p>
          <a:p>
            <a:pPr>
              <a:buSzTx/>
              <a:buFont typeface="Wingdings" panose="05000000000000000000" pitchFamily="2" charset="2"/>
              <a:buNone/>
            </a:pPr>
            <a:r>
              <a:rPr lang="en-US" altLang="en-US" sz="1600"/>
              <a:t>        while (turn == 1) ;</a:t>
            </a:r>
          </a:p>
          <a:p>
            <a:pPr>
              <a:buSzTx/>
              <a:buFont typeface="Wingdings" panose="05000000000000000000" pitchFamily="2" charset="2"/>
              <a:buNone/>
            </a:pPr>
            <a:r>
              <a:rPr lang="en-US" altLang="en-US" sz="1600"/>
              <a:t>        wantCS[0] = true;</a:t>
            </a:r>
          </a:p>
          <a:p>
            <a:pPr>
              <a:buSzTx/>
              <a:buFont typeface="Wingdings" panose="05000000000000000000" pitchFamily="2" charset="2"/>
              <a:buNone/>
            </a:pPr>
            <a:r>
              <a:rPr lang="en-US" altLang="en-US" sz="1600"/>
              <a:t>    }}</a:t>
            </a:r>
          </a:p>
          <a:p>
            <a:pPr>
              <a:buSzTx/>
              <a:buFont typeface="Wingdings" panose="05000000000000000000" pitchFamily="2" charset="2"/>
              <a:buNone/>
            </a:pPr>
            <a:r>
              <a:rPr lang="en-US" altLang="en-US" sz="1600"/>
              <a:t>CRITICAL SECTION</a:t>
            </a:r>
          </a:p>
          <a:p>
            <a:pPr>
              <a:buSzTx/>
              <a:buFont typeface="Wingdings" panose="05000000000000000000" pitchFamily="2" charset="2"/>
              <a:buNone/>
            </a:pPr>
            <a:r>
              <a:rPr lang="en-US" altLang="en-US" sz="1600"/>
              <a:t>turn = 1;</a:t>
            </a:r>
          </a:p>
          <a:p>
            <a:pPr>
              <a:buSzTx/>
              <a:buFont typeface="Wingdings" panose="05000000000000000000" pitchFamily="2" charset="2"/>
              <a:buNone/>
            </a:pPr>
            <a:r>
              <a:rPr lang="en-US" altLang="en-US" sz="1600"/>
              <a:t>wantCS[0] = false;</a:t>
            </a:r>
          </a:p>
          <a:p>
            <a:pPr>
              <a:buSzTx/>
              <a:buFont typeface="Wingdings" panose="05000000000000000000" pitchFamily="2" charset="2"/>
              <a:buNone/>
            </a:pPr>
            <a:endParaRPr lang="en-US" altLang="en-US" sz="1600"/>
          </a:p>
        </p:txBody>
      </p:sp>
      <p:sp>
        <p:nvSpPr>
          <p:cNvPr id="17413" name="Rectangle 4">
            <a:extLst>
              <a:ext uri="{FF2B5EF4-FFF2-40B4-BE49-F238E27FC236}">
                <a16:creationId xmlns:a16="http://schemas.microsoft.com/office/drawing/2014/main" id="{41BDE828-A519-4F4E-A216-A27DE6477868}"/>
              </a:ext>
            </a:extLst>
          </p:cNvPr>
          <p:cNvSpPr>
            <a:spLocks noChangeArrowheads="1"/>
          </p:cNvSpPr>
          <p:nvPr/>
        </p:nvSpPr>
        <p:spPr bwMode="auto">
          <a:xfrm>
            <a:off x="5486400" y="265113"/>
            <a:ext cx="3048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SzTx/>
              <a:buFont typeface="Wingdings" panose="05000000000000000000" pitchFamily="2" charset="2"/>
              <a:buNone/>
            </a:pPr>
            <a:r>
              <a:rPr lang="en-US" altLang="en-US" sz="1600"/>
              <a:t>wantCS[1] = true;</a:t>
            </a:r>
          </a:p>
          <a:p>
            <a:pPr>
              <a:buSzTx/>
              <a:buFont typeface="Wingdings" panose="05000000000000000000" pitchFamily="2" charset="2"/>
              <a:buNone/>
            </a:pPr>
            <a:r>
              <a:rPr lang="en-US" altLang="en-US" sz="1600"/>
              <a:t>while (wantCS[0]) {</a:t>
            </a:r>
          </a:p>
          <a:p>
            <a:pPr>
              <a:buSzTx/>
              <a:buFont typeface="Wingdings" panose="05000000000000000000" pitchFamily="2" charset="2"/>
              <a:buNone/>
            </a:pPr>
            <a:r>
              <a:rPr lang="en-US" altLang="en-US" sz="1600"/>
              <a:t>    if (turn == 0) {</a:t>
            </a:r>
          </a:p>
          <a:p>
            <a:pPr>
              <a:buSzTx/>
              <a:buFont typeface="Wingdings" panose="05000000000000000000" pitchFamily="2" charset="2"/>
              <a:buNone/>
            </a:pPr>
            <a:r>
              <a:rPr lang="en-US" altLang="en-US" sz="1600"/>
              <a:t>        wantCS[1] = false;</a:t>
            </a:r>
          </a:p>
          <a:p>
            <a:pPr>
              <a:buSzTx/>
              <a:buFont typeface="Wingdings" panose="05000000000000000000" pitchFamily="2" charset="2"/>
              <a:buNone/>
            </a:pPr>
            <a:r>
              <a:rPr lang="en-US" altLang="en-US" sz="1600" b="1">
                <a:solidFill>
                  <a:srgbClr val="FF0000"/>
                </a:solidFill>
              </a:rPr>
              <a:t>        </a:t>
            </a:r>
            <a:r>
              <a:rPr lang="en-US" altLang="en-US" sz="1600"/>
              <a:t>while (turn == 0) ;</a:t>
            </a:r>
          </a:p>
          <a:p>
            <a:pPr>
              <a:buSzTx/>
              <a:buFont typeface="Wingdings" panose="05000000000000000000" pitchFamily="2" charset="2"/>
              <a:buNone/>
            </a:pPr>
            <a:r>
              <a:rPr lang="en-US" altLang="en-US" sz="1600"/>
              <a:t>        wantCS[1] = true;</a:t>
            </a:r>
          </a:p>
          <a:p>
            <a:pPr>
              <a:buSzTx/>
              <a:buFont typeface="Wingdings" panose="05000000000000000000" pitchFamily="2" charset="2"/>
              <a:buNone/>
            </a:pPr>
            <a:r>
              <a:rPr lang="en-US" altLang="en-US" sz="1600"/>
              <a:t>    }}</a:t>
            </a:r>
          </a:p>
          <a:p>
            <a:pPr>
              <a:buSzTx/>
              <a:buFont typeface="Wingdings" panose="05000000000000000000" pitchFamily="2" charset="2"/>
              <a:buNone/>
            </a:pPr>
            <a:r>
              <a:rPr lang="en-US" altLang="en-US" sz="1600"/>
              <a:t>CRITICAL SECTION</a:t>
            </a:r>
          </a:p>
          <a:p>
            <a:pPr>
              <a:buSzTx/>
              <a:buFont typeface="Wingdings" panose="05000000000000000000" pitchFamily="2" charset="2"/>
              <a:buNone/>
            </a:pPr>
            <a:r>
              <a:rPr lang="en-US" altLang="en-US" sz="1600"/>
              <a:t>turn = 0;</a:t>
            </a:r>
          </a:p>
          <a:p>
            <a:pPr>
              <a:buSzTx/>
              <a:buFont typeface="Wingdings" panose="05000000000000000000" pitchFamily="2" charset="2"/>
              <a:buNone/>
            </a:pPr>
            <a:r>
              <a:rPr lang="en-US" altLang="en-US" sz="1600"/>
              <a:t>wantCS[1] = false;</a:t>
            </a:r>
          </a:p>
          <a:p>
            <a:pPr>
              <a:buSzTx/>
              <a:buFont typeface="Wingdings" panose="05000000000000000000" pitchFamily="2" charset="2"/>
              <a:buNone/>
            </a:pPr>
            <a:endParaRPr lang="en-US" altLang="en-US" sz="1600"/>
          </a:p>
        </p:txBody>
      </p:sp>
      <p:sp>
        <p:nvSpPr>
          <p:cNvPr id="13318" name="Text Box 5">
            <a:extLst>
              <a:ext uri="{FF2B5EF4-FFF2-40B4-BE49-F238E27FC236}">
                <a16:creationId xmlns:a16="http://schemas.microsoft.com/office/drawing/2014/main" id="{910F2658-460A-4191-ACCB-C4CF86382669}"/>
              </a:ext>
            </a:extLst>
          </p:cNvPr>
          <p:cNvSpPr txBox="1">
            <a:spLocks noChangeArrowheads="1"/>
          </p:cNvSpPr>
          <p:nvPr/>
        </p:nvSpPr>
        <p:spPr bwMode="auto">
          <a:xfrm>
            <a:off x="522288" y="3713163"/>
            <a:ext cx="8001000"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itchFamily="2" charset="2"/>
              <a:buChar char="§"/>
              <a:defRPr sz="2400">
                <a:solidFill>
                  <a:schemeClr val="tx1"/>
                </a:solidFill>
                <a:latin typeface="Arial" charset="0"/>
                <a:ea typeface="宋体" pitchFamily="2" charset="-122"/>
              </a:defRPr>
            </a:lvl1pPr>
            <a:lvl2pPr marL="742950" indent="-285750">
              <a:buClr>
                <a:schemeClr val="tx2"/>
              </a:buClr>
              <a:buFont typeface="Wingdings" pitchFamily="2" charset="2"/>
              <a:buChar char="§"/>
              <a:defRPr sz="2000">
                <a:solidFill>
                  <a:schemeClr val="tx1"/>
                </a:solidFill>
                <a:latin typeface="Arial" charset="0"/>
                <a:ea typeface="宋体" pitchFamily="2" charset="-122"/>
              </a:defRPr>
            </a:lvl2pPr>
            <a:lvl3pPr marL="1143000" indent="-228600">
              <a:spcAft>
                <a:spcPct val="10000"/>
              </a:spcAft>
              <a:defRPr>
                <a:solidFill>
                  <a:schemeClr val="tx1"/>
                </a:solidFill>
                <a:latin typeface="Arial" charset="0"/>
                <a:ea typeface="宋体" pitchFamily="2" charset="-122"/>
              </a:defRPr>
            </a:lvl3pPr>
            <a:lvl4pPr marL="1600200" indent="-228600">
              <a:spcBef>
                <a:spcPct val="25000"/>
              </a:spcBef>
              <a:defRPr sz="1600">
                <a:solidFill>
                  <a:schemeClr val="tx1"/>
                </a:solidFill>
                <a:latin typeface="Times New Roman" pitchFamily="18" charset="0"/>
                <a:ea typeface="宋体" pitchFamily="2" charset="-122"/>
              </a:defRPr>
            </a:lvl4pPr>
            <a:lvl5pPr marL="2057400" indent="-228600">
              <a:spcBef>
                <a:spcPct val="20000"/>
              </a:spcBef>
              <a:defRPr sz="16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sz="1600">
                <a:solidFill>
                  <a:schemeClr val="tx1"/>
                </a:solidFill>
                <a:latin typeface="Times New Roman" pitchFamily="18" charset="0"/>
                <a:ea typeface="宋体" pitchFamily="2" charset="-122"/>
              </a:defRPr>
            </a:lvl9pPr>
          </a:lstStyle>
          <a:p>
            <a:pPr>
              <a:buClr>
                <a:srgbClr val="0000FF"/>
              </a:buClr>
              <a:buFont typeface="Wingdings" pitchFamily="2" charset="2"/>
              <a:buNone/>
              <a:defRPr/>
            </a:pPr>
            <a:r>
              <a:rPr lang="en-US" altLang="en-US" sz="1600" dirty="0"/>
              <a:t>We want to find out where P1 can potentially be, at time T2…</a:t>
            </a:r>
          </a:p>
          <a:p>
            <a:pPr>
              <a:buClr>
                <a:srgbClr val="0000FF"/>
              </a:buClr>
              <a:buFont typeface="Wingdings" pitchFamily="2" charset="2"/>
              <a:buNone/>
              <a:defRPr/>
            </a:pPr>
            <a:endParaRPr lang="en-US" altLang="en-US" sz="1600" dirty="0"/>
          </a:p>
          <a:p>
            <a:pPr>
              <a:buClr>
                <a:srgbClr val="0000FF"/>
              </a:buClr>
              <a:buFont typeface="Wingdings" pitchFamily="2" charset="2"/>
              <a:buNone/>
              <a:defRPr/>
            </a:pPr>
            <a:r>
              <a:rPr lang="en-US" altLang="en-US" sz="1600" dirty="0"/>
              <a:t>At T2, P1 must not be at A: </a:t>
            </a:r>
          </a:p>
          <a:p>
            <a:pPr marL="285750" indent="-285750">
              <a:buClr>
                <a:srgbClr val="0000FF"/>
              </a:buClr>
              <a:defRPr/>
            </a:pPr>
            <a:r>
              <a:rPr lang="en-US" altLang="en-US" sz="1600" dirty="0"/>
              <a:t>Otherwise P1 will later change turn to 0, which contracts with the fact that turn is always 1 after T2.</a:t>
            </a:r>
          </a:p>
        </p:txBody>
      </p:sp>
      <p:sp>
        <p:nvSpPr>
          <p:cNvPr id="17415" name="Text Box 6">
            <a:extLst>
              <a:ext uri="{FF2B5EF4-FFF2-40B4-BE49-F238E27FC236}">
                <a16:creationId xmlns:a16="http://schemas.microsoft.com/office/drawing/2014/main" id="{BC219F8A-75BA-4A2C-9327-69EEB5E297C3}"/>
              </a:ext>
            </a:extLst>
          </p:cNvPr>
          <p:cNvSpPr txBox="1">
            <a:spLocks noChangeArrowheads="1"/>
          </p:cNvSpPr>
          <p:nvPr/>
        </p:nvSpPr>
        <p:spPr bwMode="auto">
          <a:xfrm>
            <a:off x="3946525" y="-76200"/>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P0</a:t>
            </a:r>
          </a:p>
        </p:txBody>
      </p:sp>
      <p:sp>
        <p:nvSpPr>
          <p:cNvPr id="17416" name="Text Box 7">
            <a:extLst>
              <a:ext uri="{FF2B5EF4-FFF2-40B4-BE49-F238E27FC236}">
                <a16:creationId xmlns:a16="http://schemas.microsoft.com/office/drawing/2014/main" id="{D8A25CAA-ACB3-43FD-B145-E2E65FF71726}"/>
              </a:ext>
            </a:extLst>
          </p:cNvPr>
          <p:cNvSpPr txBox="1">
            <a:spLocks noChangeArrowheads="1"/>
          </p:cNvSpPr>
          <p:nvPr/>
        </p:nvSpPr>
        <p:spPr bwMode="auto">
          <a:xfrm>
            <a:off x="6553200" y="-39688"/>
            <a:ext cx="557213"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P1</a:t>
            </a:r>
          </a:p>
        </p:txBody>
      </p:sp>
      <p:sp>
        <p:nvSpPr>
          <p:cNvPr id="17417" name="TextBox 1">
            <a:extLst>
              <a:ext uri="{FF2B5EF4-FFF2-40B4-BE49-F238E27FC236}">
                <a16:creationId xmlns:a16="http://schemas.microsoft.com/office/drawing/2014/main" id="{8535BE36-787D-4399-8BBE-5FD89AB0CFCD}"/>
              </a:ext>
            </a:extLst>
          </p:cNvPr>
          <p:cNvSpPr txBox="1">
            <a:spLocks noChangeArrowheads="1"/>
          </p:cNvSpPr>
          <p:nvPr/>
        </p:nvSpPr>
        <p:spPr bwMode="auto">
          <a:xfrm>
            <a:off x="457200" y="420688"/>
            <a:ext cx="2286000" cy="189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600" b="1">
                <a:solidFill>
                  <a:srgbClr val="000000"/>
                </a:solidFill>
              </a:rPr>
              <a:t>Case 2: turn is always 1 since T1. </a:t>
            </a:r>
          </a:p>
          <a:p>
            <a:pPr>
              <a:buClr>
                <a:srgbClr val="0000FF"/>
              </a:buClr>
              <a:buFont typeface="Arial" panose="020B0604020202020204" pitchFamily="34" charset="0"/>
              <a:buNone/>
            </a:pPr>
            <a:r>
              <a:rPr lang="en-US" altLang="en-US" sz="1600">
                <a:solidFill>
                  <a:srgbClr val="000000"/>
                </a:solidFill>
              </a:rPr>
              <a:t>Let </a:t>
            </a:r>
            <a:r>
              <a:rPr lang="en-US" altLang="en-US" sz="1600"/>
              <a:t>T2 (where T2 &lt; T1) to be the time when turn is last assigned a value of 1 --- by P0 or by initialization.</a:t>
            </a:r>
          </a:p>
        </p:txBody>
      </p:sp>
      <p:cxnSp>
        <p:nvCxnSpPr>
          <p:cNvPr id="17418" name="Straight Connector 3">
            <a:extLst>
              <a:ext uri="{FF2B5EF4-FFF2-40B4-BE49-F238E27FC236}">
                <a16:creationId xmlns:a16="http://schemas.microsoft.com/office/drawing/2014/main" id="{E3EA0103-8891-446F-8BD8-F411856195F4}"/>
              </a:ext>
            </a:extLst>
          </p:cNvPr>
          <p:cNvCxnSpPr>
            <a:cxnSpLocks noChangeShapeType="1"/>
          </p:cNvCxnSpPr>
          <p:nvPr/>
        </p:nvCxnSpPr>
        <p:spPr bwMode="auto">
          <a:xfrm>
            <a:off x="5334000" y="420688"/>
            <a:ext cx="0" cy="300831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7419" name="Straight Connector 11">
            <a:extLst>
              <a:ext uri="{FF2B5EF4-FFF2-40B4-BE49-F238E27FC236}">
                <a16:creationId xmlns:a16="http://schemas.microsoft.com/office/drawing/2014/main" id="{F53B15AE-7CC0-4BE3-9911-159E35EC175E}"/>
              </a:ext>
            </a:extLst>
          </p:cNvPr>
          <p:cNvCxnSpPr>
            <a:cxnSpLocks noChangeShapeType="1"/>
          </p:cNvCxnSpPr>
          <p:nvPr/>
        </p:nvCxnSpPr>
        <p:spPr bwMode="auto">
          <a:xfrm>
            <a:off x="2895600" y="420688"/>
            <a:ext cx="0" cy="300831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7420" name="Straight Arrow Connector 8">
            <a:extLst>
              <a:ext uri="{FF2B5EF4-FFF2-40B4-BE49-F238E27FC236}">
                <a16:creationId xmlns:a16="http://schemas.microsoft.com/office/drawing/2014/main" id="{1898FAC2-72C6-42FE-BF48-02834E5DB9FD}"/>
              </a:ext>
            </a:extLst>
          </p:cNvPr>
          <p:cNvCxnSpPr>
            <a:cxnSpLocks noChangeShapeType="1"/>
          </p:cNvCxnSpPr>
          <p:nvPr/>
        </p:nvCxnSpPr>
        <p:spPr bwMode="auto">
          <a:xfrm>
            <a:off x="2743200" y="2933700"/>
            <a:ext cx="304800" cy="381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7421" name="Freeform 10">
            <a:extLst>
              <a:ext uri="{FF2B5EF4-FFF2-40B4-BE49-F238E27FC236}">
                <a16:creationId xmlns:a16="http://schemas.microsoft.com/office/drawing/2014/main" id="{03EF5C07-B5A9-4E18-B9B7-B53A40F19DE7}"/>
              </a:ext>
            </a:extLst>
          </p:cNvPr>
          <p:cNvSpPr>
            <a:spLocks/>
          </p:cNvSpPr>
          <p:nvPr/>
        </p:nvSpPr>
        <p:spPr bwMode="auto">
          <a:xfrm>
            <a:off x="7589838" y="417513"/>
            <a:ext cx="334962" cy="2359025"/>
          </a:xfrm>
          <a:custGeom>
            <a:avLst/>
            <a:gdLst>
              <a:gd name="T0" fmla="*/ 0 w 335213"/>
              <a:gd name="T1" fmla="*/ 0 h 2358554"/>
              <a:gd name="T2" fmla="*/ 135496 w 335213"/>
              <a:gd name="T3" fmla="*/ 217412 h 2358554"/>
              <a:gd name="T4" fmla="*/ 162596 w 335213"/>
              <a:gd name="T5" fmla="*/ 1078007 h 2358554"/>
              <a:gd name="T6" fmla="*/ 334226 w 335213"/>
              <a:gd name="T7" fmla="*/ 1259185 h 2358554"/>
              <a:gd name="T8" fmla="*/ 198729 w 335213"/>
              <a:gd name="T9" fmla="*/ 1367892 h 2358554"/>
              <a:gd name="T10" fmla="*/ 153564 w 335213"/>
              <a:gd name="T11" fmla="*/ 2210369 h 2358554"/>
              <a:gd name="T12" fmla="*/ 0 w 335213"/>
              <a:gd name="T13" fmla="*/ 2355311 h 23585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5213" h="2358554">
                <a:moveTo>
                  <a:pt x="0" y="0"/>
                </a:moveTo>
                <a:cubicBezTo>
                  <a:pt x="54321" y="18861"/>
                  <a:pt x="108642" y="37723"/>
                  <a:pt x="135802" y="217283"/>
                </a:cubicBezTo>
                <a:cubicBezTo>
                  <a:pt x="162962" y="396843"/>
                  <a:pt x="129766" y="903837"/>
                  <a:pt x="162962" y="1077362"/>
                </a:cubicBezTo>
                <a:cubicBezTo>
                  <a:pt x="196158" y="1250887"/>
                  <a:pt x="328942" y="1210147"/>
                  <a:pt x="334978" y="1258432"/>
                </a:cubicBezTo>
                <a:cubicBezTo>
                  <a:pt x="341014" y="1306717"/>
                  <a:pt x="229354" y="1208637"/>
                  <a:pt x="199176" y="1367073"/>
                </a:cubicBezTo>
                <a:cubicBezTo>
                  <a:pt x="168998" y="1525509"/>
                  <a:pt x="187105" y="2044575"/>
                  <a:pt x="153909" y="2209046"/>
                </a:cubicBezTo>
                <a:cubicBezTo>
                  <a:pt x="120713" y="2373517"/>
                  <a:pt x="60356" y="2363709"/>
                  <a:pt x="0" y="2353901"/>
                </a:cubicBezTo>
              </a:path>
            </a:pathLst>
          </a:custGeom>
          <a:noFill/>
          <a:ln w="28575" cap="flat" cmpd="sng" algn="ctr">
            <a:solidFill>
              <a:schemeClr val="tx2"/>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lIns="92075" tIns="46038" rIns="92075" bIns="46038"/>
          <a:lstStyle/>
          <a:p>
            <a:endParaRPr lang="en-SG"/>
          </a:p>
        </p:txBody>
      </p:sp>
      <p:sp>
        <p:nvSpPr>
          <p:cNvPr id="17422" name="Freeform 12">
            <a:extLst>
              <a:ext uri="{FF2B5EF4-FFF2-40B4-BE49-F238E27FC236}">
                <a16:creationId xmlns:a16="http://schemas.microsoft.com/office/drawing/2014/main" id="{E86142B8-1862-4D6E-B285-418FBB86BD19}"/>
              </a:ext>
            </a:extLst>
          </p:cNvPr>
          <p:cNvSpPr>
            <a:spLocks/>
          </p:cNvSpPr>
          <p:nvPr/>
        </p:nvSpPr>
        <p:spPr bwMode="auto">
          <a:xfrm>
            <a:off x="6283325" y="3141663"/>
            <a:ext cx="1565275" cy="0"/>
          </a:xfrm>
          <a:custGeom>
            <a:avLst/>
            <a:gdLst>
              <a:gd name="T0" fmla="*/ 0 w 1566249"/>
              <a:gd name="T1" fmla="*/ 1563329 w 1566249"/>
              <a:gd name="T2" fmla="*/ 0 60000 65536"/>
              <a:gd name="T3" fmla="*/ 0 60000 65536"/>
            </a:gdLst>
            <a:ahLst/>
            <a:cxnLst>
              <a:cxn ang="T2">
                <a:pos x="T0" y="0"/>
              </a:cxn>
              <a:cxn ang="T3">
                <a:pos x="T1" y="0"/>
              </a:cxn>
            </a:cxnLst>
            <a:rect l="0" t="0" r="r" b="b"/>
            <a:pathLst>
              <a:path w="1566249">
                <a:moveTo>
                  <a:pt x="0" y="0"/>
                </a:moveTo>
                <a:lnTo>
                  <a:pt x="1566249" y="0"/>
                </a:lnTo>
              </a:path>
            </a:pathLst>
          </a:custGeom>
          <a:noFill/>
          <a:ln w="28575" cap="flat" cmpd="sng" algn="ctr">
            <a:solidFill>
              <a:schemeClr val="tx2"/>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lIns="92075" tIns="46038" rIns="92075" bIns="46038"/>
          <a:lstStyle/>
          <a:p>
            <a:endParaRPr lang="en-SG"/>
          </a:p>
        </p:txBody>
      </p:sp>
      <p:sp>
        <p:nvSpPr>
          <p:cNvPr id="17423" name="Freeform 20">
            <a:extLst>
              <a:ext uri="{FF2B5EF4-FFF2-40B4-BE49-F238E27FC236}">
                <a16:creationId xmlns:a16="http://schemas.microsoft.com/office/drawing/2014/main" id="{AD4C5BCE-0BB2-4C8B-8B04-B6ED923916CE}"/>
              </a:ext>
            </a:extLst>
          </p:cNvPr>
          <p:cNvSpPr>
            <a:spLocks/>
          </p:cNvSpPr>
          <p:nvPr/>
        </p:nvSpPr>
        <p:spPr bwMode="auto">
          <a:xfrm>
            <a:off x="6283325" y="3429000"/>
            <a:ext cx="1565275" cy="0"/>
          </a:xfrm>
          <a:custGeom>
            <a:avLst/>
            <a:gdLst>
              <a:gd name="T0" fmla="*/ 0 w 1566249"/>
              <a:gd name="T1" fmla="*/ 1563329 w 1566249"/>
              <a:gd name="T2" fmla="*/ 0 60000 65536"/>
              <a:gd name="T3" fmla="*/ 0 60000 65536"/>
            </a:gdLst>
            <a:ahLst/>
            <a:cxnLst>
              <a:cxn ang="T2">
                <a:pos x="T0" y="0"/>
              </a:cxn>
              <a:cxn ang="T3">
                <a:pos x="T1" y="0"/>
              </a:cxn>
            </a:cxnLst>
            <a:rect l="0" t="0" r="r" b="b"/>
            <a:pathLst>
              <a:path w="1566249">
                <a:moveTo>
                  <a:pt x="0" y="0"/>
                </a:moveTo>
                <a:lnTo>
                  <a:pt x="1566249" y="0"/>
                </a:lnTo>
              </a:path>
            </a:pathLst>
          </a:custGeom>
          <a:noFill/>
          <a:ln w="28575" cap="flat" cmpd="sng" algn="ctr">
            <a:solidFill>
              <a:schemeClr val="tx2"/>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lIns="92075" tIns="46038" rIns="92075" bIns="46038"/>
          <a:lstStyle/>
          <a:p>
            <a:endParaRPr lang="en-SG"/>
          </a:p>
        </p:txBody>
      </p:sp>
      <p:sp>
        <p:nvSpPr>
          <p:cNvPr id="17424" name="TextBox 13">
            <a:extLst>
              <a:ext uri="{FF2B5EF4-FFF2-40B4-BE49-F238E27FC236}">
                <a16:creationId xmlns:a16="http://schemas.microsoft.com/office/drawing/2014/main" id="{627FA71F-923B-4048-B986-AF0759707D1B}"/>
              </a:ext>
            </a:extLst>
          </p:cNvPr>
          <p:cNvSpPr txBox="1">
            <a:spLocks noChangeArrowheads="1"/>
          </p:cNvSpPr>
          <p:nvPr/>
        </p:nvSpPr>
        <p:spPr bwMode="auto">
          <a:xfrm>
            <a:off x="7872413" y="1463675"/>
            <a:ext cx="339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solidFill>
                  <a:schemeClr val="tx2"/>
                </a:solidFill>
              </a:rPr>
              <a:t>A</a:t>
            </a:r>
            <a:endParaRPr lang="en-SG" altLang="en-US" sz="1800">
              <a:solidFill>
                <a:schemeClr val="tx2"/>
              </a:solidFill>
            </a:endParaRPr>
          </a:p>
        </p:txBody>
      </p:sp>
      <p:sp>
        <p:nvSpPr>
          <p:cNvPr id="17425" name="TextBox 22">
            <a:extLst>
              <a:ext uri="{FF2B5EF4-FFF2-40B4-BE49-F238E27FC236}">
                <a16:creationId xmlns:a16="http://schemas.microsoft.com/office/drawing/2014/main" id="{FCE58ECC-649C-4590-BE16-A01992D7FD5C}"/>
              </a:ext>
            </a:extLst>
          </p:cNvPr>
          <p:cNvSpPr txBox="1">
            <a:spLocks noChangeArrowheads="1"/>
          </p:cNvSpPr>
          <p:nvPr/>
        </p:nvSpPr>
        <p:spPr bwMode="auto">
          <a:xfrm>
            <a:off x="7888288" y="2933700"/>
            <a:ext cx="338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solidFill>
                  <a:schemeClr val="tx2"/>
                </a:solidFill>
              </a:rPr>
              <a:t>B</a:t>
            </a:r>
            <a:endParaRPr lang="en-SG" altLang="en-US" sz="1800">
              <a:solidFill>
                <a:schemeClr val="tx2"/>
              </a:solidFill>
            </a:endParaRPr>
          </a:p>
        </p:txBody>
      </p:sp>
      <p:sp>
        <p:nvSpPr>
          <p:cNvPr id="17426" name="TextBox 23">
            <a:extLst>
              <a:ext uri="{FF2B5EF4-FFF2-40B4-BE49-F238E27FC236}">
                <a16:creationId xmlns:a16="http://schemas.microsoft.com/office/drawing/2014/main" id="{B66294B8-BD6A-4084-8F46-00A6675F51B6}"/>
              </a:ext>
            </a:extLst>
          </p:cNvPr>
          <p:cNvSpPr txBox="1">
            <a:spLocks noChangeArrowheads="1"/>
          </p:cNvSpPr>
          <p:nvPr/>
        </p:nvSpPr>
        <p:spPr bwMode="auto">
          <a:xfrm>
            <a:off x="7872413" y="3244850"/>
            <a:ext cx="352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solidFill>
                  <a:schemeClr val="tx2"/>
                </a:solidFill>
              </a:rPr>
              <a:t>C</a:t>
            </a:r>
            <a:endParaRPr lang="en-SG" altLang="en-US" sz="1800">
              <a:solidFill>
                <a:schemeClr val="tx2"/>
              </a:solidFill>
            </a:endParaRPr>
          </a:p>
        </p:txBody>
      </p:sp>
      <p:sp>
        <p:nvSpPr>
          <p:cNvPr id="17427" name="TextBox 19">
            <a:extLst>
              <a:ext uri="{FF2B5EF4-FFF2-40B4-BE49-F238E27FC236}">
                <a16:creationId xmlns:a16="http://schemas.microsoft.com/office/drawing/2014/main" id="{5863E6C7-16F3-48FC-9892-7C3CD1908434}"/>
              </a:ext>
            </a:extLst>
          </p:cNvPr>
          <p:cNvSpPr txBox="1">
            <a:spLocks noChangeArrowheads="1"/>
          </p:cNvSpPr>
          <p:nvPr/>
        </p:nvSpPr>
        <p:spPr bwMode="auto">
          <a:xfrm>
            <a:off x="457200" y="2311400"/>
            <a:ext cx="2286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solidFill>
                  <a:srgbClr val="FF0000"/>
                </a:solidFill>
              </a:rPr>
              <a:t>If T2 was the last time when P0 releases CS and sets turn to be 1…</a:t>
            </a:r>
            <a:endParaRPr lang="en-SG" altLang="en-US" sz="1800">
              <a:solidFill>
                <a:srgbClr val="FF0000"/>
              </a:solidFill>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a:extLst>
              <a:ext uri="{FF2B5EF4-FFF2-40B4-BE49-F238E27FC236}">
                <a16:creationId xmlns:a16="http://schemas.microsoft.com/office/drawing/2014/main" id="{7AE8D598-81D3-4290-A395-51977541F5B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18435" name="Slide Number Placeholder 4">
            <a:extLst>
              <a:ext uri="{FF2B5EF4-FFF2-40B4-BE49-F238E27FC236}">
                <a16:creationId xmlns:a16="http://schemas.microsoft.com/office/drawing/2014/main" id="{49E250B7-3753-480E-9234-90B8D54B85A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A4DFA42A-9D3C-4DE6-B310-19DBBD7B3BDB}" type="slidenum">
              <a:rPr lang="zh-CN" altLang="en-US" sz="1400">
                <a:latin typeface="Times New Roman" panose="02020603050405020304" pitchFamily="18" charset="0"/>
              </a:rPr>
              <a:pPr>
                <a:buClrTx/>
                <a:buFontTx/>
                <a:buNone/>
              </a:pPr>
              <a:t>17</a:t>
            </a:fld>
            <a:endParaRPr lang="en-US" altLang="zh-CN" sz="1400">
              <a:latin typeface="Times New Roman" panose="02020603050405020304" pitchFamily="18" charset="0"/>
            </a:endParaRPr>
          </a:p>
        </p:txBody>
      </p:sp>
      <p:sp>
        <p:nvSpPr>
          <p:cNvPr id="18436" name="Rectangle 3">
            <a:extLst>
              <a:ext uri="{FF2B5EF4-FFF2-40B4-BE49-F238E27FC236}">
                <a16:creationId xmlns:a16="http://schemas.microsoft.com/office/drawing/2014/main" id="{3E697187-7893-4006-8AA9-0A0845EF71BE}"/>
              </a:ext>
            </a:extLst>
          </p:cNvPr>
          <p:cNvSpPr>
            <a:spLocks noChangeArrowheads="1"/>
          </p:cNvSpPr>
          <p:nvPr/>
        </p:nvSpPr>
        <p:spPr bwMode="auto">
          <a:xfrm>
            <a:off x="3048000" y="265113"/>
            <a:ext cx="3048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SzTx/>
              <a:buFont typeface="Wingdings" panose="05000000000000000000" pitchFamily="2" charset="2"/>
              <a:buNone/>
            </a:pPr>
            <a:r>
              <a:rPr lang="en-US" altLang="en-US" sz="1600"/>
              <a:t>wantCS[0] = true;</a:t>
            </a:r>
          </a:p>
          <a:p>
            <a:pPr>
              <a:buSzTx/>
              <a:buFont typeface="Wingdings" panose="05000000000000000000" pitchFamily="2" charset="2"/>
              <a:buNone/>
            </a:pPr>
            <a:r>
              <a:rPr lang="en-US" altLang="en-US" sz="1600"/>
              <a:t>while (wantCS[1]) {</a:t>
            </a:r>
          </a:p>
          <a:p>
            <a:pPr>
              <a:buSzTx/>
              <a:buFont typeface="Wingdings" panose="05000000000000000000" pitchFamily="2" charset="2"/>
              <a:buNone/>
            </a:pPr>
            <a:r>
              <a:rPr lang="en-US" altLang="en-US" sz="1600"/>
              <a:t>    if (turn == 1) {</a:t>
            </a:r>
          </a:p>
          <a:p>
            <a:pPr>
              <a:buSzTx/>
              <a:buFont typeface="Wingdings" panose="05000000000000000000" pitchFamily="2" charset="2"/>
              <a:buNone/>
            </a:pPr>
            <a:r>
              <a:rPr lang="en-US" altLang="en-US" sz="1600"/>
              <a:t>        wantCS[0] = false;</a:t>
            </a:r>
          </a:p>
          <a:p>
            <a:pPr>
              <a:buSzTx/>
              <a:buFont typeface="Wingdings" panose="05000000000000000000" pitchFamily="2" charset="2"/>
              <a:buNone/>
            </a:pPr>
            <a:r>
              <a:rPr lang="en-US" altLang="en-US" sz="1600"/>
              <a:t>        while (turn == 1) ;</a:t>
            </a:r>
          </a:p>
          <a:p>
            <a:pPr>
              <a:buSzTx/>
              <a:buFont typeface="Wingdings" panose="05000000000000000000" pitchFamily="2" charset="2"/>
              <a:buNone/>
            </a:pPr>
            <a:r>
              <a:rPr lang="en-US" altLang="en-US" sz="1600"/>
              <a:t>        wantCS[0] = true;</a:t>
            </a:r>
          </a:p>
          <a:p>
            <a:pPr>
              <a:buSzTx/>
              <a:buFont typeface="Wingdings" panose="05000000000000000000" pitchFamily="2" charset="2"/>
              <a:buNone/>
            </a:pPr>
            <a:r>
              <a:rPr lang="en-US" altLang="en-US" sz="1600"/>
              <a:t>    }}</a:t>
            </a:r>
          </a:p>
          <a:p>
            <a:pPr>
              <a:buSzTx/>
              <a:buFont typeface="Wingdings" panose="05000000000000000000" pitchFamily="2" charset="2"/>
              <a:buNone/>
            </a:pPr>
            <a:r>
              <a:rPr lang="en-US" altLang="en-US" sz="1600"/>
              <a:t>CRITICAL SECTION</a:t>
            </a:r>
          </a:p>
          <a:p>
            <a:pPr>
              <a:buSzTx/>
              <a:buFont typeface="Wingdings" panose="05000000000000000000" pitchFamily="2" charset="2"/>
              <a:buNone/>
            </a:pPr>
            <a:r>
              <a:rPr lang="en-US" altLang="en-US" sz="1600"/>
              <a:t>turn = 1;</a:t>
            </a:r>
          </a:p>
          <a:p>
            <a:pPr>
              <a:buSzTx/>
              <a:buFont typeface="Wingdings" panose="05000000000000000000" pitchFamily="2" charset="2"/>
              <a:buNone/>
            </a:pPr>
            <a:r>
              <a:rPr lang="en-US" altLang="en-US" sz="1600"/>
              <a:t>wantCS[0] = false;</a:t>
            </a:r>
          </a:p>
          <a:p>
            <a:pPr>
              <a:buSzTx/>
              <a:buFont typeface="Wingdings" panose="05000000000000000000" pitchFamily="2" charset="2"/>
              <a:buNone/>
            </a:pPr>
            <a:endParaRPr lang="en-US" altLang="en-US" sz="1600"/>
          </a:p>
        </p:txBody>
      </p:sp>
      <p:sp>
        <p:nvSpPr>
          <p:cNvPr id="18437" name="Rectangle 4">
            <a:extLst>
              <a:ext uri="{FF2B5EF4-FFF2-40B4-BE49-F238E27FC236}">
                <a16:creationId xmlns:a16="http://schemas.microsoft.com/office/drawing/2014/main" id="{35DC17AE-1112-4EEE-B433-A2CB91F88AA7}"/>
              </a:ext>
            </a:extLst>
          </p:cNvPr>
          <p:cNvSpPr>
            <a:spLocks noChangeArrowheads="1"/>
          </p:cNvSpPr>
          <p:nvPr/>
        </p:nvSpPr>
        <p:spPr bwMode="auto">
          <a:xfrm>
            <a:off x="5486400" y="265113"/>
            <a:ext cx="3048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SzTx/>
              <a:buFont typeface="Wingdings" panose="05000000000000000000" pitchFamily="2" charset="2"/>
              <a:buNone/>
            </a:pPr>
            <a:r>
              <a:rPr lang="en-US" altLang="en-US" sz="1600"/>
              <a:t>wantCS[1] = true;</a:t>
            </a:r>
          </a:p>
          <a:p>
            <a:pPr>
              <a:buSzTx/>
              <a:buFont typeface="Wingdings" panose="05000000000000000000" pitchFamily="2" charset="2"/>
              <a:buNone/>
            </a:pPr>
            <a:r>
              <a:rPr lang="en-US" altLang="en-US" sz="1600"/>
              <a:t>while (wantCS[0]) {</a:t>
            </a:r>
          </a:p>
          <a:p>
            <a:pPr>
              <a:buSzTx/>
              <a:buFont typeface="Wingdings" panose="05000000000000000000" pitchFamily="2" charset="2"/>
              <a:buNone/>
            </a:pPr>
            <a:r>
              <a:rPr lang="en-US" altLang="en-US" sz="1600"/>
              <a:t>    if (turn == 0) {</a:t>
            </a:r>
          </a:p>
          <a:p>
            <a:pPr>
              <a:buSzTx/>
              <a:buFont typeface="Wingdings" panose="05000000000000000000" pitchFamily="2" charset="2"/>
              <a:buNone/>
            </a:pPr>
            <a:r>
              <a:rPr lang="en-US" altLang="en-US" sz="1600"/>
              <a:t>        wantCS[1] = false;</a:t>
            </a:r>
          </a:p>
          <a:p>
            <a:pPr>
              <a:buSzTx/>
              <a:buFont typeface="Wingdings" panose="05000000000000000000" pitchFamily="2" charset="2"/>
              <a:buNone/>
            </a:pPr>
            <a:r>
              <a:rPr lang="en-US" altLang="en-US" sz="1600" b="1">
                <a:solidFill>
                  <a:srgbClr val="FF0000"/>
                </a:solidFill>
              </a:rPr>
              <a:t>        </a:t>
            </a:r>
            <a:r>
              <a:rPr lang="en-US" altLang="en-US" sz="1600"/>
              <a:t>while (turn == 0) ;</a:t>
            </a:r>
          </a:p>
          <a:p>
            <a:pPr>
              <a:buSzTx/>
              <a:buFont typeface="Wingdings" panose="05000000000000000000" pitchFamily="2" charset="2"/>
              <a:buNone/>
            </a:pPr>
            <a:r>
              <a:rPr lang="en-US" altLang="en-US" sz="1600"/>
              <a:t>        wantCS[1] = true;</a:t>
            </a:r>
          </a:p>
          <a:p>
            <a:pPr>
              <a:buSzTx/>
              <a:buFont typeface="Wingdings" panose="05000000000000000000" pitchFamily="2" charset="2"/>
              <a:buNone/>
            </a:pPr>
            <a:r>
              <a:rPr lang="en-US" altLang="en-US" sz="1600"/>
              <a:t>    }}</a:t>
            </a:r>
          </a:p>
          <a:p>
            <a:pPr>
              <a:buSzTx/>
              <a:buFont typeface="Wingdings" panose="05000000000000000000" pitchFamily="2" charset="2"/>
              <a:buNone/>
            </a:pPr>
            <a:r>
              <a:rPr lang="en-US" altLang="en-US" sz="1600"/>
              <a:t>CRITICAL SECTION</a:t>
            </a:r>
          </a:p>
          <a:p>
            <a:pPr>
              <a:buSzTx/>
              <a:buFont typeface="Wingdings" panose="05000000000000000000" pitchFamily="2" charset="2"/>
              <a:buNone/>
            </a:pPr>
            <a:r>
              <a:rPr lang="en-US" altLang="en-US" sz="1600"/>
              <a:t>turn = 0;</a:t>
            </a:r>
          </a:p>
          <a:p>
            <a:pPr>
              <a:buSzTx/>
              <a:buFont typeface="Wingdings" panose="05000000000000000000" pitchFamily="2" charset="2"/>
              <a:buNone/>
            </a:pPr>
            <a:r>
              <a:rPr lang="en-US" altLang="en-US" sz="1600"/>
              <a:t>wantCS[1] = false;</a:t>
            </a:r>
          </a:p>
          <a:p>
            <a:pPr>
              <a:buSzTx/>
              <a:buFont typeface="Wingdings" panose="05000000000000000000" pitchFamily="2" charset="2"/>
              <a:buNone/>
            </a:pPr>
            <a:endParaRPr lang="en-US" altLang="en-US" sz="1600"/>
          </a:p>
        </p:txBody>
      </p:sp>
      <p:sp>
        <p:nvSpPr>
          <p:cNvPr id="13318" name="Text Box 5">
            <a:extLst>
              <a:ext uri="{FF2B5EF4-FFF2-40B4-BE49-F238E27FC236}">
                <a16:creationId xmlns:a16="http://schemas.microsoft.com/office/drawing/2014/main" id="{437DA719-49BA-410F-8F01-4714C8307078}"/>
              </a:ext>
            </a:extLst>
          </p:cNvPr>
          <p:cNvSpPr txBox="1">
            <a:spLocks noChangeArrowheads="1"/>
          </p:cNvSpPr>
          <p:nvPr/>
        </p:nvSpPr>
        <p:spPr bwMode="auto">
          <a:xfrm>
            <a:off x="322263" y="3581400"/>
            <a:ext cx="86106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itchFamily="2" charset="2"/>
              <a:buChar char="§"/>
              <a:defRPr sz="2400">
                <a:solidFill>
                  <a:schemeClr val="tx1"/>
                </a:solidFill>
                <a:latin typeface="Arial" charset="0"/>
                <a:ea typeface="宋体" pitchFamily="2" charset="-122"/>
              </a:defRPr>
            </a:lvl1pPr>
            <a:lvl2pPr marL="742950" indent="-285750">
              <a:buClr>
                <a:schemeClr val="tx2"/>
              </a:buClr>
              <a:buFont typeface="Wingdings" pitchFamily="2" charset="2"/>
              <a:buChar char="§"/>
              <a:defRPr sz="2000">
                <a:solidFill>
                  <a:schemeClr val="tx1"/>
                </a:solidFill>
                <a:latin typeface="Arial" charset="0"/>
                <a:ea typeface="宋体" pitchFamily="2" charset="-122"/>
              </a:defRPr>
            </a:lvl2pPr>
            <a:lvl3pPr marL="1143000" indent="-228600">
              <a:spcAft>
                <a:spcPct val="10000"/>
              </a:spcAft>
              <a:defRPr>
                <a:solidFill>
                  <a:schemeClr val="tx1"/>
                </a:solidFill>
                <a:latin typeface="Arial" charset="0"/>
                <a:ea typeface="宋体" pitchFamily="2" charset="-122"/>
              </a:defRPr>
            </a:lvl3pPr>
            <a:lvl4pPr marL="1600200" indent="-228600">
              <a:spcBef>
                <a:spcPct val="25000"/>
              </a:spcBef>
              <a:defRPr sz="1600">
                <a:solidFill>
                  <a:schemeClr val="tx1"/>
                </a:solidFill>
                <a:latin typeface="Times New Roman" pitchFamily="18" charset="0"/>
                <a:ea typeface="宋体" pitchFamily="2" charset="-122"/>
              </a:defRPr>
            </a:lvl4pPr>
            <a:lvl5pPr marL="2057400" indent="-228600">
              <a:spcBef>
                <a:spcPct val="20000"/>
              </a:spcBef>
              <a:defRPr sz="16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sz="1600">
                <a:solidFill>
                  <a:schemeClr val="tx1"/>
                </a:solidFill>
                <a:latin typeface="Times New Roman" pitchFamily="18" charset="0"/>
                <a:ea typeface="宋体" pitchFamily="2" charset="-122"/>
              </a:defRPr>
            </a:lvl9pPr>
          </a:lstStyle>
          <a:p>
            <a:pPr>
              <a:buClr>
                <a:srgbClr val="0000FF"/>
              </a:buClr>
              <a:buFont typeface="Wingdings" pitchFamily="2" charset="2"/>
              <a:buNone/>
              <a:defRPr/>
            </a:pPr>
            <a:r>
              <a:rPr lang="en-US" altLang="en-US" sz="1600" dirty="0"/>
              <a:t>At T2, P1 must not be at B: Prove by contradiction and assume P1 is at B at time T2. </a:t>
            </a:r>
          </a:p>
          <a:p>
            <a:pPr marL="285750" indent="-285750">
              <a:buClr>
                <a:srgbClr val="0000FF"/>
              </a:buClr>
              <a:defRPr/>
            </a:pPr>
            <a:r>
              <a:rPr lang="en-US" altLang="en-US" sz="1600" dirty="0"/>
              <a:t>P0 and P1 are releasing CS at T2. Consider when they requested CS this round…</a:t>
            </a:r>
          </a:p>
          <a:p>
            <a:pPr marL="285750" indent="-285750">
              <a:buClr>
                <a:srgbClr val="0000FF"/>
              </a:buClr>
              <a:defRPr/>
            </a:pPr>
            <a:r>
              <a:rPr lang="en-US" altLang="en-US" sz="1600" dirty="0"/>
              <a:t>Let S0 be when P0 passes “while(</a:t>
            </a:r>
            <a:r>
              <a:rPr lang="en-US" altLang="en-US" sz="1600" dirty="0" err="1"/>
              <a:t>wantCS</a:t>
            </a:r>
            <a:r>
              <a:rPr lang="en-US" altLang="en-US" sz="1600" dirty="0"/>
              <a:t>[1])”: P0 sees </a:t>
            </a:r>
            <a:r>
              <a:rPr lang="en-US" altLang="en-US" sz="1600" dirty="0" err="1"/>
              <a:t>wantCS</a:t>
            </a:r>
            <a:r>
              <a:rPr lang="en-US" altLang="en-US" sz="1600" dirty="0"/>
              <a:t>[1] being false at time S0  </a:t>
            </a:r>
          </a:p>
          <a:p>
            <a:pPr marL="285750" indent="-285750">
              <a:buClr>
                <a:srgbClr val="0000FF"/>
              </a:buClr>
              <a:defRPr/>
            </a:pPr>
            <a:r>
              <a:rPr lang="en-US" altLang="en-US" sz="1600" dirty="0"/>
              <a:t>Let S1 be when P1 passes “while(</a:t>
            </a:r>
            <a:r>
              <a:rPr lang="en-US" altLang="en-US" sz="1600" dirty="0" err="1"/>
              <a:t>wantCS</a:t>
            </a:r>
            <a:r>
              <a:rPr lang="en-US" altLang="en-US" sz="1600" dirty="0"/>
              <a:t>[0])”: P1 sees </a:t>
            </a:r>
            <a:r>
              <a:rPr lang="en-US" altLang="en-US" sz="1600" dirty="0" err="1"/>
              <a:t>wantCS</a:t>
            </a:r>
            <a:r>
              <a:rPr lang="en-US" altLang="en-US" sz="1600" dirty="0"/>
              <a:t>[0] being false at time S1</a:t>
            </a:r>
          </a:p>
          <a:p>
            <a:pPr marL="285750" indent="-285750">
              <a:buClr>
                <a:srgbClr val="0000FF"/>
              </a:buClr>
              <a:defRPr/>
            </a:pPr>
            <a:r>
              <a:rPr lang="en-US" altLang="en-US" sz="1600" dirty="0"/>
              <a:t>If S0 </a:t>
            </a:r>
            <a:r>
              <a:rPr lang="en-US" altLang="en-US" sz="1600" dirty="0">
                <a:sym typeface="Symbol"/>
              </a:rPr>
              <a:t></a:t>
            </a:r>
            <a:r>
              <a:rPr lang="en-US" altLang="en-US" sz="1600" dirty="0"/>
              <a:t> S1 &lt; T2: Between S0 and T2, </a:t>
            </a:r>
            <a:r>
              <a:rPr lang="en-US" altLang="en-US" sz="1600" dirty="0" err="1"/>
              <a:t>wantCS</a:t>
            </a:r>
            <a:r>
              <a:rPr lang="en-US" altLang="en-US" sz="1600" dirty="0"/>
              <a:t>[0] is always true. Contradict with </a:t>
            </a:r>
            <a:r>
              <a:rPr lang="en-US" altLang="en-US" sz="1600" dirty="0" err="1"/>
              <a:t>wantCS</a:t>
            </a:r>
            <a:r>
              <a:rPr lang="en-US" altLang="en-US" sz="1600" dirty="0"/>
              <a:t>[0] being false at S1.</a:t>
            </a:r>
          </a:p>
          <a:p>
            <a:pPr marL="285750" indent="-285750">
              <a:buClr>
                <a:srgbClr val="0000FF"/>
              </a:buClr>
              <a:defRPr/>
            </a:pPr>
            <a:r>
              <a:rPr lang="en-US" altLang="en-US" sz="1600" dirty="0"/>
              <a:t>If S1 </a:t>
            </a:r>
            <a:r>
              <a:rPr lang="en-US" altLang="en-US" sz="1600" dirty="0">
                <a:sym typeface="Symbol"/>
              </a:rPr>
              <a:t></a:t>
            </a:r>
            <a:r>
              <a:rPr lang="en-US" altLang="en-US" sz="1600" dirty="0"/>
              <a:t> S0 &lt; T2: Between S1 and T2, </a:t>
            </a:r>
            <a:r>
              <a:rPr lang="en-US" altLang="en-US" sz="1600" dirty="0" err="1"/>
              <a:t>wantCS</a:t>
            </a:r>
            <a:r>
              <a:rPr lang="en-US" altLang="en-US" sz="1600" dirty="0"/>
              <a:t>[1] is always true. Contradict with </a:t>
            </a:r>
            <a:r>
              <a:rPr lang="en-US" altLang="en-US" sz="1600" dirty="0" err="1"/>
              <a:t>wantCS</a:t>
            </a:r>
            <a:r>
              <a:rPr lang="en-US" altLang="en-US" sz="1600" dirty="0"/>
              <a:t>[1] being false at S0.</a:t>
            </a:r>
          </a:p>
        </p:txBody>
      </p:sp>
      <p:sp>
        <p:nvSpPr>
          <p:cNvPr id="18439" name="Text Box 6">
            <a:extLst>
              <a:ext uri="{FF2B5EF4-FFF2-40B4-BE49-F238E27FC236}">
                <a16:creationId xmlns:a16="http://schemas.microsoft.com/office/drawing/2014/main" id="{919DFC22-27EF-4EEF-BDEC-FF61AB8371B9}"/>
              </a:ext>
            </a:extLst>
          </p:cNvPr>
          <p:cNvSpPr txBox="1">
            <a:spLocks noChangeArrowheads="1"/>
          </p:cNvSpPr>
          <p:nvPr/>
        </p:nvSpPr>
        <p:spPr bwMode="auto">
          <a:xfrm>
            <a:off x="3946525" y="-76200"/>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P0</a:t>
            </a:r>
          </a:p>
        </p:txBody>
      </p:sp>
      <p:sp>
        <p:nvSpPr>
          <p:cNvPr id="18440" name="Text Box 7">
            <a:extLst>
              <a:ext uri="{FF2B5EF4-FFF2-40B4-BE49-F238E27FC236}">
                <a16:creationId xmlns:a16="http://schemas.microsoft.com/office/drawing/2014/main" id="{373CEAF9-9CFC-4B7D-9413-A62A9889C124}"/>
              </a:ext>
            </a:extLst>
          </p:cNvPr>
          <p:cNvSpPr txBox="1">
            <a:spLocks noChangeArrowheads="1"/>
          </p:cNvSpPr>
          <p:nvPr/>
        </p:nvSpPr>
        <p:spPr bwMode="auto">
          <a:xfrm>
            <a:off x="6553200" y="-39688"/>
            <a:ext cx="557213"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P1</a:t>
            </a:r>
          </a:p>
        </p:txBody>
      </p:sp>
      <p:cxnSp>
        <p:nvCxnSpPr>
          <p:cNvPr id="18441" name="Straight Connector 3">
            <a:extLst>
              <a:ext uri="{FF2B5EF4-FFF2-40B4-BE49-F238E27FC236}">
                <a16:creationId xmlns:a16="http://schemas.microsoft.com/office/drawing/2014/main" id="{091AA677-A5FF-40B1-8B69-284FFF490AEE}"/>
              </a:ext>
            </a:extLst>
          </p:cNvPr>
          <p:cNvCxnSpPr>
            <a:cxnSpLocks noChangeShapeType="1"/>
          </p:cNvCxnSpPr>
          <p:nvPr/>
        </p:nvCxnSpPr>
        <p:spPr bwMode="auto">
          <a:xfrm>
            <a:off x="5334000" y="420688"/>
            <a:ext cx="0" cy="300831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8442" name="Straight Connector 11">
            <a:extLst>
              <a:ext uri="{FF2B5EF4-FFF2-40B4-BE49-F238E27FC236}">
                <a16:creationId xmlns:a16="http://schemas.microsoft.com/office/drawing/2014/main" id="{4F98655B-F1FB-41FE-BC13-D47C599C651E}"/>
              </a:ext>
            </a:extLst>
          </p:cNvPr>
          <p:cNvCxnSpPr>
            <a:cxnSpLocks noChangeShapeType="1"/>
          </p:cNvCxnSpPr>
          <p:nvPr/>
        </p:nvCxnSpPr>
        <p:spPr bwMode="auto">
          <a:xfrm>
            <a:off x="2895600" y="420688"/>
            <a:ext cx="0" cy="300831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8443" name="Straight Arrow Connector 8">
            <a:extLst>
              <a:ext uri="{FF2B5EF4-FFF2-40B4-BE49-F238E27FC236}">
                <a16:creationId xmlns:a16="http://schemas.microsoft.com/office/drawing/2014/main" id="{0D0F78BA-4B89-4849-9D25-BDE2FBFF8846}"/>
              </a:ext>
            </a:extLst>
          </p:cNvPr>
          <p:cNvCxnSpPr>
            <a:cxnSpLocks noChangeShapeType="1"/>
          </p:cNvCxnSpPr>
          <p:nvPr/>
        </p:nvCxnSpPr>
        <p:spPr bwMode="auto">
          <a:xfrm>
            <a:off x="2743200" y="2933700"/>
            <a:ext cx="304800" cy="381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8444" name="Freeform 10">
            <a:extLst>
              <a:ext uri="{FF2B5EF4-FFF2-40B4-BE49-F238E27FC236}">
                <a16:creationId xmlns:a16="http://schemas.microsoft.com/office/drawing/2014/main" id="{AA15641A-E901-46A7-88E0-BE879324F899}"/>
              </a:ext>
            </a:extLst>
          </p:cNvPr>
          <p:cNvSpPr>
            <a:spLocks/>
          </p:cNvSpPr>
          <p:nvPr/>
        </p:nvSpPr>
        <p:spPr bwMode="auto">
          <a:xfrm>
            <a:off x="7589838" y="417513"/>
            <a:ext cx="334962" cy="2359025"/>
          </a:xfrm>
          <a:custGeom>
            <a:avLst/>
            <a:gdLst>
              <a:gd name="T0" fmla="*/ 0 w 335213"/>
              <a:gd name="T1" fmla="*/ 0 h 2358554"/>
              <a:gd name="T2" fmla="*/ 135496 w 335213"/>
              <a:gd name="T3" fmla="*/ 217412 h 2358554"/>
              <a:gd name="T4" fmla="*/ 162596 w 335213"/>
              <a:gd name="T5" fmla="*/ 1078007 h 2358554"/>
              <a:gd name="T6" fmla="*/ 334226 w 335213"/>
              <a:gd name="T7" fmla="*/ 1259185 h 2358554"/>
              <a:gd name="T8" fmla="*/ 198729 w 335213"/>
              <a:gd name="T9" fmla="*/ 1367892 h 2358554"/>
              <a:gd name="T10" fmla="*/ 153564 w 335213"/>
              <a:gd name="T11" fmla="*/ 2210369 h 2358554"/>
              <a:gd name="T12" fmla="*/ 0 w 335213"/>
              <a:gd name="T13" fmla="*/ 2355311 h 23585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5213" h="2358554">
                <a:moveTo>
                  <a:pt x="0" y="0"/>
                </a:moveTo>
                <a:cubicBezTo>
                  <a:pt x="54321" y="18861"/>
                  <a:pt x="108642" y="37723"/>
                  <a:pt x="135802" y="217283"/>
                </a:cubicBezTo>
                <a:cubicBezTo>
                  <a:pt x="162962" y="396843"/>
                  <a:pt x="129766" y="903837"/>
                  <a:pt x="162962" y="1077362"/>
                </a:cubicBezTo>
                <a:cubicBezTo>
                  <a:pt x="196158" y="1250887"/>
                  <a:pt x="328942" y="1210147"/>
                  <a:pt x="334978" y="1258432"/>
                </a:cubicBezTo>
                <a:cubicBezTo>
                  <a:pt x="341014" y="1306717"/>
                  <a:pt x="229354" y="1208637"/>
                  <a:pt x="199176" y="1367073"/>
                </a:cubicBezTo>
                <a:cubicBezTo>
                  <a:pt x="168998" y="1525509"/>
                  <a:pt x="187105" y="2044575"/>
                  <a:pt x="153909" y="2209046"/>
                </a:cubicBezTo>
                <a:cubicBezTo>
                  <a:pt x="120713" y="2373517"/>
                  <a:pt x="60356" y="2363709"/>
                  <a:pt x="0" y="2353901"/>
                </a:cubicBezTo>
              </a:path>
            </a:pathLst>
          </a:custGeom>
          <a:noFill/>
          <a:ln w="28575" cap="flat" cmpd="sng" algn="ctr">
            <a:solidFill>
              <a:schemeClr val="tx2"/>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lIns="92075" tIns="46038" rIns="92075" bIns="46038"/>
          <a:lstStyle/>
          <a:p>
            <a:endParaRPr lang="en-SG"/>
          </a:p>
        </p:txBody>
      </p:sp>
      <p:sp>
        <p:nvSpPr>
          <p:cNvPr id="18445" name="Freeform 12">
            <a:extLst>
              <a:ext uri="{FF2B5EF4-FFF2-40B4-BE49-F238E27FC236}">
                <a16:creationId xmlns:a16="http://schemas.microsoft.com/office/drawing/2014/main" id="{D5858A62-1EC2-4F20-BB10-8EA0B1597E9A}"/>
              </a:ext>
            </a:extLst>
          </p:cNvPr>
          <p:cNvSpPr>
            <a:spLocks/>
          </p:cNvSpPr>
          <p:nvPr/>
        </p:nvSpPr>
        <p:spPr bwMode="auto">
          <a:xfrm>
            <a:off x="6283325" y="3141663"/>
            <a:ext cx="1565275" cy="0"/>
          </a:xfrm>
          <a:custGeom>
            <a:avLst/>
            <a:gdLst>
              <a:gd name="T0" fmla="*/ 0 w 1566249"/>
              <a:gd name="T1" fmla="*/ 1563329 w 1566249"/>
              <a:gd name="T2" fmla="*/ 0 60000 65536"/>
              <a:gd name="T3" fmla="*/ 0 60000 65536"/>
            </a:gdLst>
            <a:ahLst/>
            <a:cxnLst>
              <a:cxn ang="T2">
                <a:pos x="T0" y="0"/>
              </a:cxn>
              <a:cxn ang="T3">
                <a:pos x="T1" y="0"/>
              </a:cxn>
            </a:cxnLst>
            <a:rect l="0" t="0" r="r" b="b"/>
            <a:pathLst>
              <a:path w="1566249">
                <a:moveTo>
                  <a:pt x="0" y="0"/>
                </a:moveTo>
                <a:lnTo>
                  <a:pt x="1566249" y="0"/>
                </a:lnTo>
              </a:path>
            </a:pathLst>
          </a:custGeom>
          <a:noFill/>
          <a:ln w="28575" cap="flat" cmpd="sng" algn="ctr">
            <a:solidFill>
              <a:schemeClr val="tx2"/>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lIns="92075" tIns="46038" rIns="92075" bIns="46038"/>
          <a:lstStyle/>
          <a:p>
            <a:endParaRPr lang="en-SG"/>
          </a:p>
        </p:txBody>
      </p:sp>
      <p:sp>
        <p:nvSpPr>
          <p:cNvPr id="18446" name="Freeform 20">
            <a:extLst>
              <a:ext uri="{FF2B5EF4-FFF2-40B4-BE49-F238E27FC236}">
                <a16:creationId xmlns:a16="http://schemas.microsoft.com/office/drawing/2014/main" id="{A6F4F5D9-4A09-42C5-901D-38CDF4E0725A}"/>
              </a:ext>
            </a:extLst>
          </p:cNvPr>
          <p:cNvSpPr>
            <a:spLocks/>
          </p:cNvSpPr>
          <p:nvPr/>
        </p:nvSpPr>
        <p:spPr bwMode="auto">
          <a:xfrm>
            <a:off x="6283325" y="3429000"/>
            <a:ext cx="1565275" cy="0"/>
          </a:xfrm>
          <a:custGeom>
            <a:avLst/>
            <a:gdLst>
              <a:gd name="T0" fmla="*/ 0 w 1566249"/>
              <a:gd name="T1" fmla="*/ 1563329 w 1566249"/>
              <a:gd name="T2" fmla="*/ 0 60000 65536"/>
              <a:gd name="T3" fmla="*/ 0 60000 65536"/>
            </a:gdLst>
            <a:ahLst/>
            <a:cxnLst>
              <a:cxn ang="T2">
                <a:pos x="T0" y="0"/>
              </a:cxn>
              <a:cxn ang="T3">
                <a:pos x="T1" y="0"/>
              </a:cxn>
            </a:cxnLst>
            <a:rect l="0" t="0" r="r" b="b"/>
            <a:pathLst>
              <a:path w="1566249">
                <a:moveTo>
                  <a:pt x="0" y="0"/>
                </a:moveTo>
                <a:lnTo>
                  <a:pt x="1566249" y="0"/>
                </a:lnTo>
              </a:path>
            </a:pathLst>
          </a:custGeom>
          <a:noFill/>
          <a:ln w="28575" cap="flat" cmpd="sng" algn="ctr">
            <a:solidFill>
              <a:schemeClr val="tx2"/>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lIns="92075" tIns="46038" rIns="92075" bIns="46038"/>
          <a:lstStyle/>
          <a:p>
            <a:endParaRPr lang="en-SG"/>
          </a:p>
        </p:txBody>
      </p:sp>
      <p:sp>
        <p:nvSpPr>
          <p:cNvPr id="18447" name="TextBox 13">
            <a:extLst>
              <a:ext uri="{FF2B5EF4-FFF2-40B4-BE49-F238E27FC236}">
                <a16:creationId xmlns:a16="http://schemas.microsoft.com/office/drawing/2014/main" id="{4E7CB53D-0BFC-4A19-A055-9A45E1C228B4}"/>
              </a:ext>
            </a:extLst>
          </p:cNvPr>
          <p:cNvSpPr txBox="1">
            <a:spLocks noChangeArrowheads="1"/>
          </p:cNvSpPr>
          <p:nvPr/>
        </p:nvSpPr>
        <p:spPr bwMode="auto">
          <a:xfrm>
            <a:off x="7872413" y="1463675"/>
            <a:ext cx="339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solidFill>
                  <a:schemeClr val="tx2"/>
                </a:solidFill>
              </a:rPr>
              <a:t>A</a:t>
            </a:r>
            <a:endParaRPr lang="en-SG" altLang="en-US" sz="1800">
              <a:solidFill>
                <a:schemeClr val="tx2"/>
              </a:solidFill>
            </a:endParaRPr>
          </a:p>
        </p:txBody>
      </p:sp>
      <p:sp>
        <p:nvSpPr>
          <p:cNvPr id="18448" name="TextBox 22">
            <a:extLst>
              <a:ext uri="{FF2B5EF4-FFF2-40B4-BE49-F238E27FC236}">
                <a16:creationId xmlns:a16="http://schemas.microsoft.com/office/drawing/2014/main" id="{7BCDF750-6DBC-427C-80A2-D8073D75BAA4}"/>
              </a:ext>
            </a:extLst>
          </p:cNvPr>
          <p:cNvSpPr txBox="1">
            <a:spLocks noChangeArrowheads="1"/>
          </p:cNvSpPr>
          <p:nvPr/>
        </p:nvSpPr>
        <p:spPr bwMode="auto">
          <a:xfrm>
            <a:off x="7888288" y="2933700"/>
            <a:ext cx="338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solidFill>
                  <a:schemeClr val="tx2"/>
                </a:solidFill>
              </a:rPr>
              <a:t>B</a:t>
            </a:r>
            <a:endParaRPr lang="en-SG" altLang="en-US" sz="1800">
              <a:solidFill>
                <a:schemeClr val="tx2"/>
              </a:solidFill>
            </a:endParaRPr>
          </a:p>
        </p:txBody>
      </p:sp>
      <p:sp>
        <p:nvSpPr>
          <p:cNvPr id="18449" name="TextBox 23">
            <a:extLst>
              <a:ext uri="{FF2B5EF4-FFF2-40B4-BE49-F238E27FC236}">
                <a16:creationId xmlns:a16="http://schemas.microsoft.com/office/drawing/2014/main" id="{7BE6353C-E264-4D24-BF74-BCB25594E6BE}"/>
              </a:ext>
            </a:extLst>
          </p:cNvPr>
          <p:cNvSpPr txBox="1">
            <a:spLocks noChangeArrowheads="1"/>
          </p:cNvSpPr>
          <p:nvPr/>
        </p:nvSpPr>
        <p:spPr bwMode="auto">
          <a:xfrm>
            <a:off x="7872413" y="3244850"/>
            <a:ext cx="352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solidFill>
                  <a:schemeClr val="tx2"/>
                </a:solidFill>
              </a:rPr>
              <a:t>C</a:t>
            </a:r>
            <a:endParaRPr lang="en-SG" altLang="en-US" sz="1800">
              <a:solidFill>
                <a:schemeClr val="tx2"/>
              </a:solidFill>
            </a:endParaRPr>
          </a:p>
        </p:txBody>
      </p:sp>
      <p:sp>
        <p:nvSpPr>
          <p:cNvPr id="18450" name="TextBox 19">
            <a:extLst>
              <a:ext uri="{FF2B5EF4-FFF2-40B4-BE49-F238E27FC236}">
                <a16:creationId xmlns:a16="http://schemas.microsoft.com/office/drawing/2014/main" id="{3CBCBF3E-EBC2-4CBA-9E14-486627B38793}"/>
              </a:ext>
            </a:extLst>
          </p:cNvPr>
          <p:cNvSpPr txBox="1">
            <a:spLocks noChangeArrowheads="1"/>
          </p:cNvSpPr>
          <p:nvPr/>
        </p:nvSpPr>
        <p:spPr bwMode="auto">
          <a:xfrm>
            <a:off x="457200" y="420688"/>
            <a:ext cx="2286000" cy="189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600" b="1">
                <a:solidFill>
                  <a:srgbClr val="000000"/>
                </a:solidFill>
              </a:rPr>
              <a:t>Case 2: turn is always 1 since T1. </a:t>
            </a:r>
          </a:p>
          <a:p>
            <a:pPr>
              <a:buClr>
                <a:srgbClr val="0000FF"/>
              </a:buClr>
              <a:buFont typeface="Arial" panose="020B0604020202020204" pitchFamily="34" charset="0"/>
              <a:buNone/>
            </a:pPr>
            <a:r>
              <a:rPr lang="en-US" altLang="en-US" sz="1600">
                <a:solidFill>
                  <a:srgbClr val="000000"/>
                </a:solidFill>
              </a:rPr>
              <a:t>Let </a:t>
            </a:r>
            <a:r>
              <a:rPr lang="en-US" altLang="en-US" sz="1600"/>
              <a:t>T2 (where T2 &lt; T1) to be the time when turn is last assigned a value of 1 --- by P0 or by initialization.</a:t>
            </a:r>
          </a:p>
        </p:txBody>
      </p:sp>
      <p:sp>
        <p:nvSpPr>
          <p:cNvPr id="18451" name="TextBox 21">
            <a:extLst>
              <a:ext uri="{FF2B5EF4-FFF2-40B4-BE49-F238E27FC236}">
                <a16:creationId xmlns:a16="http://schemas.microsoft.com/office/drawing/2014/main" id="{3C5CE384-133A-49B5-A41B-899859BBCCDD}"/>
              </a:ext>
            </a:extLst>
          </p:cNvPr>
          <p:cNvSpPr txBox="1">
            <a:spLocks noChangeArrowheads="1"/>
          </p:cNvSpPr>
          <p:nvPr/>
        </p:nvSpPr>
        <p:spPr bwMode="auto">
          <a:xfrm>
            <a:off x="457200" y="2311400"/>
            <a:ext cx="2286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solidFill>
                  <a:srgbClr val="FF0000"/>
                </a:solidFill>
              </a:rPr>
              <a:t>If T2 was the last time when P0 releases CS and sets turn to be 1…</a:t>
            </a:r>
            <a:endParaRPr lang="en-SG" altLang="en-US" sz="1800">
              <a:solidFill>
                <a:srgbClr val="FF0000"/>
              </a:solidFill>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a:extLst>
              <a:ext uri="{FF2B5EF4-FFF2-40B4-BE49-F238E27FC236}">
                <a16:creationId xmlns:a16="http://schemas.microsoft.com/office/drawing/2014/main" id="{0623CB7C-6124-420A-8494-0BBA75EFA96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19459" name="Slide Number Placeholder 4">
            <a:extLst>
              <a:ext uri="{FF2B5EF4-FFF2-40B4-BE49-F238E27FC236}">
                <a16:creationId xmlns:a16="http://schemas.microsoft.com/office/drawing/2014/main" id="{E41C0A0C-14DA-47ED-A8B9-B9B091A96CA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6C95BA25-580F-495B-962D-A8153B2E2CB4}" type="slidenum">
              <a:rPr lang="zh-CN" altLang="en-US" sz="1400">
                <a:latin typeface="Times New Roman" panose="02020603050405020304" pitchFamily="18" charset="0"/>
              </a:rPr>
              <a:pPr>
                <a:buClrTx/>
                <a:buFontTx/>
                <a:buNone/>
              </a:pPr>
              <a:t>18</a:t>
            </a:fld>
            <a:endParaRPr lang="en-US" altLang="zh-CN" sz="1400">
              <a:latin typeface="Times New Roman" panose="02020603050405020304" pitchFamily="18" charset="0"/>
            </a:endParaRPr>
          </a:p>
        </p:txBody>
      </p:sp>
      <p:sp>
        <p:nvSpPr>
          <p:cNvPr id="19460" name="Rectangle 3">
            <a:extLst>
              <a:ext uri="{FF2B5EF4-FFF2-40B4-BE49-F238E27FC236}">
                <a16:creationId xmlns:a16="http://schemas.microsoft.com/office/drawing/2014/main" id="{55454EAB-E002-4CFB-AA8A-E4F04F46FD1D}"/>
              </a:ext>
            </a:extLst>
          </p:cNvPr>
          <p:cNvSpPr>
            <a:spLocks noChangeArrowheads="1"/>
          </p:cNvSpPr>
          <p:nvPr/>
        </p:nvSpPr>
        <p:spPr bwMode="auto">
          <a:xfrm>
            <a:off x="3048000" y="265113"/>
            <a:ext cx="3048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SzTx/>
              <a:buFont typeface="Wingdings" panose="05000000000000000000" pitchFamily="2" charset="2"/>
              <a:buNone/>
            </a:pPr>
            <a:r>
              <a:rPr lang="en-US" altLang="en-US" sz="1600"/>
              <a:t>wantCS[0] = true;</a:t>
            </a:r>
          </a:p>
          <a:p>
            <a:pPr>
              <a:buSzTx/>
              <a:buFont typeface="Wingdings" panose="05000000000000000000" pitchFamily="2" charset="2"/>
              <a:buNone/>
            </a:pPr>
            <a:r>
              <a:rPr lang="en-US" altLang="en-US" sz="1600"/>
              <a:t>while (wantCS[1]) {</a:t>
            </a:r>
          </a:p>
          <a:p>
            <a:pPr>
              <a:buSzTx/>
              <a:buFont typeface="Wingdings" panose="05000000000000000000" pitchFamily="2" charset="2"/>
              <a:buNone/>
            </a:pPr>
            <a:r>
              <a:rPr lang="en-US" altLang="en-US" sz="1600"/>
              <a:t>    if (turn == 1) {</a:t>
            </a:r>
          </a:p>
          <a:p>
            <a:pPr>
              <a:buSzTx/>
              <a:buFont typeface="Wingdings" panose="05000000000000000000" pitchFamily="2" charset="2"/>
              <a:buNone/>
            </a:pPr>
            <a:r>
              <a:rPr lang="en-US" altLang="en-US" sz="1600"/>
              <a:t>        wantCS[0] = false;</a:t>
            </a:r>
          </a:p>
          <a:p>
            <a:pPr>
              <a:buSzTx/>
              <a:buFont typeface="Wingdings" panose="05000000000000000000" pitchFamily="2" charset="2"/>
              <a:buNone/>
            </a:pPr>
            <a:r>
              <a:rPr lang="en-US" altLang="en-US" sz="1600"/>
              <a:t>        while (turn == 1) ;</a:t>
            </a:r>
          </a:p>
          <a:p>
            <a:pPr>
              <a:buSzTx/>
              <a:buFont typeface="Wingdings" panose="05000000000000000000" pitchFamily="2" charset="2"/>
              <a:buNone/>
            </a:pPr>
            <a:r>
              <a:rPr lang="en-US" altLang="en-US" sz="1600"/>
              <a:t>        wantCS[0] = true;</a:t>
            </a:r>
          </a:p>
          <a:p>
            <a:pPr>
              <a:buSzTx/>
              <a:buFont typeface="Wingdings" panose="05000000000000000000" pitchFamily="2" charset="2"/>
              <a:buNone/>
            </a:pPr>
            <a:r>
              <a:rPr lang="en-US" altLang="en-US" sz="1600"/>
              <a:t>    }}</a:t>
            </a:r>
          </a:p>
          <a:p>
            <a:pPr>
              <a:buSzTx/>
              <a:buFont typeface="Wingdings" panose="05000000000000000000" pitchFamily="2" charset="2"/>
              <a:buNone/>
            </a:pPr>
            <a:r>
              <a:rPr lang="en-US" altLang="en-US" sz="1600"/>
              <a:t>CRITICAL SECTION</a:t>
            </a:r>
          </a:p>
          <a:p>
            <a:pPr>
              <a:buSzTx/>
              <a:buFont typeface="Wingdings" panose="05000000000000000000" pitchFamily="2" charset="2"/>
              <a:buNone/>
            </a:pPr>
            <a:r>
              <a:rPr lang="en-US" altLang="en-US" sz="1600"/>
              <a:t>turn = 1;</a:t>
            </a:r>
          </a:p>
          <a:p>
            <a:pPr>
              <a:buSzTx/>
              <a:buFont typeface="Wingdings" panose="05000000000000000000" pitchFamily="2" charset="2"/>
              <a:buNone/>
            </a:pPr>
            <a:r>
              <a:rPr lang="en-US" altLang="en-US" sz="1600"/>
              <a:t>wantCS[0] = false;</a:t>
            </a:r>
          </a:p>
          <a:p>
            <a:pPr>
              <a:buSzTx/>
              <a:buFont typeface="Wingdings" panose="05000000000000000000" pitchFamily="2" charset="2"/>
              <a:buNone/>
            </a:pPr>
            <a:endParaRPr lang="en-US" altLang="en-US" sz="1600"/>
          </a:p>
        </p:txBody>
      </p:sp>
      <p:sp>
        <p:nvSpPr>
          <p:cNvPr id="19461" name="Rectangle 4">
            <a:extLst>
              <a:ext uri="{FF2B5EF4-FFF2-40B4-BE49-F238E27FC236}">
                <a16:creationId xmlns:a16="http://schemas.microsoft.com/office/drawing/2014/main" id="{F4CEEFC2-16F8-431E-8919-D24380513752}"/>
              </a:ext>
            </a:extLst>
          </p:cNvPr>
          <p:cNvSpPr>
            <a:spLocks noChangeArrowheads="1"/>
          </p:cNvSpPr>
          <p:nvPr/>
        </p:nvSpPr>
        <p:spPr bwMode="auto">
          <a:xfrm>
            <a:off x="5486400" y="265113"/>
            <a:ext cx="3048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SzTx/>
              <a:buFont typeface="Wingdings" panose="05000000000000000000" pitchFamily="2" charset="2"/>
              <a:buNone/>
            </a:pPr>
            <a:r>
              <a:rPr lang="en-US" altLang="en-US" sz="1600"/>
              <a:t>wantCS[1] = true;</a:t>
            </a:r>
          </a:p>
          <a:p>
            <a:pPr>
              <a:buSzTx/>
              <a:buFont typeface="Wingdings" panose="05000000000000000000" pitchFamily="2" charset="2"/>
              <a:buNone/>
            </a:pPr>
            <a:r>
              <a:rPr lang="en-US" altLang="en-US" sz="1600"/>
              <a:t>while (wantCS[0]) {</a:t>
            </a:r>
          </a:p>
          <a:p>
            <a:pPr>
              <a:buSzTx/>
              <a:buFont typeface="Wingdings" panose="05000000000000000000" pitchFamily="2" charset="2"/>
              <a:buNone/>
            </a:pPr>
            <a:r>
              <a:rPr lang="en-US" altLang="en-US" sz="1600"/>
              <a:t>    if (turn == 0) {</a:t>
            </a:r>
          </a:p>
          <a:p>
            <a:pPr>
              <a:buSzTx/>
              <a:buFont typeface="Wingdings" panose="05000000000000000000" pitchFamily="2" charset="2"/>
              <a:buNone/>
            </a:pPr>
            <a:r>
              <a:rPr lang="en-US" altLang="en-US" sz="1600"/>
              <a:t>        wantCS[1] = false;</a:t>
            </a:r>
          </a:p>
          <a:p>
            <a:pPr>
              <a:buSzTx/>
              <a:buFont typeface="Wingdings" panose="05000000000000000000" pitchFamily="2" charset="2"/>
              <a:buNone/>
            </a:pPr>
            <a:r>
              <a:rPr lang="en-US" altLang="en-US" sz="1600" b="1">
                <a:solidFill>
                  <a:srgbClr val="FF0000"/>
                </a:solidFill>
              </a:rPr>
              <a:t>        </a:t>
            </a:r>
            <a:r>
              <a:rPr lang="en-US" altLang="en-US" sz="1600"/>
              <a:t>while (turn == 0) ;</a:t>
            </a:r>
          </a:p>
          <a:p>
            <a:pPr>
              <a:buSzTx/>
              <a:buFont typeface="Wingdings" panose="05000000000000000000" pitchFamily="2" charset="2"/>
              <a:buNone/>
            </a:pPr>
            <a:r>
              <a:rPr lang="en-US" altLang="en-US" sz="1600"/>
              <a:t>        wantCS[1] = true;</a:t>
            </a:r>
          </a:p>
          <a:p>
            <a:pPr>
              <a:buSzTx/>
              <a:buFont typeface="Wingdings" panose="05000000000000000000" pitchFamily="2" charset="2"/>
              <a:buNone/>
            </a:pPr>
            <a:r>
              <a:rPr lang="en-US" altLang="en-US" sz="1600"/>
              <a:t>    }}</a:t>
            </a:r>
          </a:p>
          <a:p>
            <a:pPr>
              <a:buSzTx/>
              <a:buFont typeface="Wingdings" panose="05000000000000000000" pitchFamily="2" charset="2"/>
              <a:buNone/>
            </a:pPr>
            <a:r>
              <a:rPr lang="en-US" altLang="en-US" sz="1600"/>
              <a:t>CRITICAL SECTION</a:t>
            </a:r>
          </a:p>
          <a:p>
            <a:pPr>
              <a:buSzTx/>
              <a:buFont typeface="Wingdings" panose="05000000000000000000" pitchFamily="2" charset="2"/>
              <a:buNone/>
            </a:pPr>
            <a:r>
              <a:rPr lang="en-US" altLang="en-US" sz="1600"/>
              <a:t>turn = 0;</a:t>
            </a:r>
          </a:p>
          <a:p>
            <a:pPr>
              <a:buSzTx/>
              <a:buFont typeface="Wingdings" panose="05000000000000000000" pitchFamily="2" charset="2"/>
              <a:buNone/>
            </a:pPr>
            <a:r>
              <a:rPr lang="en-US" altLang="en-US" sz="1600"/>
              <a:t>wantCS[1] = false;</a:t>
            </a:r>
          </a:p>
          <a:p>
            <a:pPr>
              <a:buSzTx/>
              <a:buFont typeface="Wingdings" panose="05000000000000000000" pitchFamily="2" charset="2"/>
              <a:buNone/>
            </a:pPr>
            <a:endParaRPr lang="en-US" altLang="en-US" sz="1600"/>
          </a:p>
        </p:txBody>
      </p:sp>
      <p:sp>
        <p:nvSpPr>
          <p:cNvPr id="13318" name="Text Box 5">
            <a:extLst>
              <a:ext uri="{FF2B5EF4-FFF2-40B4-BE49-F238E27FC236}">
                <a16:creationId xmlns:a16="http://schemas.microsoft.com/office/drawing/2014/main" id="{EB61DF56-3088-4A5F-BD61-A10D4A00ABD1}"/>
              </a:ext>
            </a:extLst>
          </p:cNvPr>
          <p:cNvSpPr txBox="1">
            <a:spLocks noChangeArrowheads="1"/>
          </p:cNvSpPr>
          <p:nvPr/>
        </p:nvSpPr>
        <p:spPr bwMode="auto">
          <a:xfrm>
            <a:off x="496888" y="3429000"/>
            <a:ext cx="8189912"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itchFamily="2" charset="2"/>
              <a:buChar char="§"/>
              <a:defRPr sz="2400">
                <a:solidFill>
                  <a:schemeClr val="tx1"/>
                </a:solidFill>
                <a:latin typeface="Arial" charset="0"/>
                <a:ea typeface="宋体" pitchFamily="2" charset="-122"/>
              </a:defRPr>
            </a:lvl1pPr>
            <a:lvl2pPr marL="742950" indent="-285750">
              <a:buClr>
                <a:schemeClr val="tx2"/>
              </a:buClr>
              <a:buFont typeface="Wingdings" pitchFamily="2" charset="2"/>
              <a:buChar char="§"/>
              <a:defRPr sz="2000">
                <a:solidFill>
                  <a:schemeClr val="tx1"/>
                </a:solidFill>
                <a:latin typeface="Arial" charset="0"/>
                <a:ea typeface="宋体" pitchFamily="2" charset="-122"/>
              </a:defRPr>
            </a:lvl2pPr>
            <a:lvl3pPr marL="1143000" indent="-228600">
              <a:spcAft>
                <a:spcPct val="10000"/>
              </a:spcAft>
              <a:defRPr>
                <a:solidFill>
                  <a:schemeClr val="tx1"/>
                </a:solidFill>
                <a:latin typeface="Arial" charset="0"/>
                <a:ea typeface="宋体" pitchFamily="2" charset="-122"/>
              </a:defRPr>
            </a:lvl3pPr>
            <a:lvl4pPr marL="1600200" indent="-228600">
              <a:spcBef>
                <a:spcPct val="25000"/>
              </a:spcBef>
              <a:defRPr sz="1600">
                <a:solidFill>
                  <a:schemeClr val="tx1"/>
                </a:solidFill>
                <a:latin typeface="Times New Roman" pitchFamily="18" charset="0"/>
                <a:ea typeface="宋体" pitchFamily="2" charset="-122"/>
              </a:defRPr>
            </a:lvl4pPr>
            <a:lvl5pPr marL="2057400" indent="-228600">
              <a:spcBef>
                <a:spcPct val="20000"/>
              </a:spcBef>
              <a:defRPr sz="16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sz="1600">
                <a:solidFill>
                  <a:schemeClr val="tx1"/>
                </a:solidFill>
                <a:latin typeface="Times New Roman" pitchFamily="18" charset="0"/>
                <a:ea typeface="宋体" pitchFamily="2" charset="-122"/>
              </a:defRPr>
            </a:lvl9pPr>
          </a:lstStyle>
          <a:p>
            <a:pPr>
              <a:buClr>
                <a:srgbClr val="0000FF"/>
              </a:buClr>
              <a:buFont typeface="Wingdings" pitchFamily="2" charset="2"/>
              <a:buNone/>
              <a:defRPr/>
            </a:pPr>
            <a:r>
              <a:rPr lang="en-US" altLang="en-US" sz="1600" dirty="0">
                <a:solidFill>
                  <a:schemeClr val="tx2"/>
                </a:solidFill>
              </a:rPr>
              <a:t>Hence at T2, P1 must be at C!</a:t>
            </a:r>
          </a:p>
          <a:p>
            <a:pPr marL="285750" indent="-285750">
              <a:buClr>
                <a:srgbClr val="0000FF"/>
              </a:buClr>
              <a:defRPr/>
            </a:pPr>
            <a:r>
              <a:rPr lang="en-US" altLang="en-US" sz="1600" dirty="0"/>
              <a:t>In turn, at T2, </a:t>
            </a:r>
            <a:r>
              <a:rPr lang="en-US" altLang="en-US" sz="1600" dirty="0" err="1"/>
              <a:t>wantCS</a:t>
            </a:r>
            <a:r>
              <a:rPr lang="en-US" altLang="en-US" sz="1600" dirty="0"/>
              <a:t>[1] must be false. </a:t>
            </a:r>
          </a:p>
          <a:p>
            <a:pPr marL="285750" indent="-285750">
              <a:buClr>
                <a:srgbClr val="0000FF"/>
              </a:buClr>
              <a:defRPr/>
            </a:pPr>
            <a:r>
              <a:rPr lang="en-US" altLang="en-US" sz="1600" dirty="0"/>
              <a:t>After T2, </a:t>
            </a:r>
            <a:r>
              <a:rPr lang="en-US" altLang="en-US" sz="1600" dirty="0" err="1"/>
              <a:t>wantCS</a:t>
            </a:r>
            <a:r>
              <a:rPr lang="en-US" altLang="en-US" sz="1600" dirty="0"/>
              <a:t>[1] will remain false forever: To see why, note that </a:t>
            </a:r>
            <a:r>
              <a:rPr lang="en-US" altLang="en-US" sz="1600" dirty="0" err="1"/>
              <a:t>wantCS</a:t>
            </a:r>
            <a:r>
              <a:rPr lang="en-US" altLang="en-US" sz="1600" dirty="0"/>
              <a:t>[1] only becomes true when P1 tries to enter the critical section. If P1 is trying to enter, then by the earlier progress property (which we already proved), either P0 or P1 will be able to enter. If P0 enters, it contradicts to P0 being blocked forever. If P1 enters, P1 will eventually exit and set turn to be 0, contradicting with turn always being 1.</a:t>
            </a:r>
          </a:p>
          <a:p>
            <a:pPr>
              <a:buClr>
                <a:srgbClr val="0000FF"/>
              </a:buClr>
              <a:buFont typeface="Wingdings" pitchFamily="2" charset="2"/>
              <a:buNone/>
              <a:defRPr/>
            </a:pPr>
            <a:r>
              <a:rPr lang="en-US" altLang="en-US" sz="1600" dirty="0"/>
              <a:t>Hence when P0 later (anytime after T2) tries to request CS, P0 will never block. This contradict with the fact that P0 is blocked forever starting from T1 where T1 &gt; T2.  </a:t>
            </a:r>
          </a:p>
        </p:txBody>
      </p:sp>
      <p:sp>
        <p:nvSpPr>
          <p:cNvPr id="19463" name="Text Box 6">
            <a:extLst>
              <a:ext uri="{FF2B5EF4-FFF2-40B4-BE49-F238E27FC236}">
                <a16:creationId xmlns:a16="http://schemas.microsoft.com/office/drawing/2014/main" id="{6441DA4D-B5C7-43E2-80C9-4D4E67577212}"/>
              </a:ext>
            </a:extLst>
          </p:cNvPr>
          <p:cNvSpPr txBox="1">
            <a:spLocks noChangeArrowheads="1"/>
          </p:cNvSpPr>
          <p:nvPr/>
        </p:nvSpPr>
        <p:spPr bwMode="auto">
          <a:xfrm>
            <a:off x="3810000" y="-63182"/>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dirty="0"/>
              <a:t>P0</a:t>
            </a:r>
          </a:p>
        </p:txBody>
      </p:sp>
      <p:sp>
        <p:nvSpPr>
          <p:cNvPr id="19464" name="Text Box 7">
            <a:extLst>
              <a:ext uri="{FF2B5EF4-FFF2-40B4-BE49-F238E27FC236}">
                <a16:creationId xmlns:a16="http://schemas.microsoft.com/office/drawing/2014/main" id="{435477AF-C049-48F2-B725-19B0CCECD523}"/>
              </a:ext>
            </a:extLst>
          </p:cNvPr>
          <p:cNvSpPr txBox="1">
            <a:spLocks noChangeArrowheads="1"/>
          </p:cNvSpPr>
          <p:nvPr/>
        </p:nvSpPr>
        <p:spPr bwMode="auto">
          <a:xfrm>
            <a:off x="6453187" y="-63182"/>
            <a:ext cx="557213"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dirty="0"/>
              <a:t>P1</a:t>
            </a:r>
          </a:p>
        </p:txBody>
      </p:sp>
      <p:cxnSp>
        <p:nvCxnSpPr>
          <p:cNvPr id="19465" name="Straight Connector 3">
            <a:extLst>
              <a:ext uri="{FF2B5EF4-FFF2-40B4-BE49-F238E27FC236}">
                <a16:creationId xmlns:a16="http://schemas.microsoft.com/office/drawing/2014/main" id="{F7FDE7A4-44BA-40FA-B3F4-54B470905EAE}"/>
              </a:ext>
            </a:extLst>
          </p:cNvPr>
          <p:cNvCxnSpPr>
            <a:cxnSpLocks noChangeShapeType="1"/>
          </p:cNvCxnSpPr>
          <p:nvPr/>
        </p:nvCxnSpPr>
        <p:spPr bwMode="auto">
          <a:xfrm>
            <a:off x="5334000" y="420688"/>
            <a:ext cx="0" cy="300831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9466" name="Straight Connector 11">
            <a:extLst>
              <a:ext uri="{FF2B5EF4-FFF2-40B4-BE49-F238E27FC236}">
                <a16:creationId xmlns:a16="http://schemas.microsoft.com/office/drawing/2014/main" id="{64071749-79E4-46CD-AB32-AC3AFC25D8A1}"/>
              </a:ext>
            </a:extLst>
          </p:cNvPr>
          <p:cNvCxnSpPr>
            <a:cxnSpLocks noChangeShapeType="1"/>
          </p:cNvCxnSpPr>
          <p:nvPr/>
        </p:nvCxnSpPr>
        <p:spPr bwMode="auto">
          <a:xfrm>
            <a:off x="2895600" y="420688"/>
            <a:ext cx="0" cy="300831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9467" name="Straight Arrow Connector 8">
            <a:extLst>
              <a:ext uri="{FF2B5EF4-FFF2-40B4-BE49-F238E27FC236}">
                <a16:creationId xmlns:a16="http://schemas.microsoft.com/office/drawing/2014/main" id="{93D05FA1-1F92-4D4F-88DC-9B395AFD3D89}"/>
              </a:ext>
            </a:extLst>
          </p:cNvPr>
          <p:cNvCxnSpPr>
            <a:cxnSpLocks noChangeShapeType="1"/>
          </p:cNvCxnSpPr>
          <p:nvPr/>
        </p:nvCxnSpPr>
        <p:spPr bwMode="auto">
          <a:xfrm>
            <a:off x="2743200" y="2933700"/>
            <a:ext cx="304800" cy="381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9468" name="Freeform 10">
            <a:extLst>
              <a:ext uri="{FF2B5EF4-FFF2-40B4-BE49-F238E27FC236}">
                <a16:creationId xmlns:a16="http://schemas.microsoft.com/office/drawing/2014/main" id="{DAADD3C2-965A-49E6-A367-86A6279B2B46}"/>
              </a:ext>
            </a:extLst>
          </p:cNvPr>
          <p:cNvSpPr>
            <a:spLocks/>
          </p:cNvSpPr>
          <p:nvPr/>
        </p:nvSpPr>
        <p:spPr bwMode="auto">
          <a:xfrm>
            <a:off x="7589838" y="417513"/>
            <a:ext cx="334962" cy="2359025"/>
          </a:xfrm>
          <a:custGeom>
            <a:avLst/>
            <a:gdLst>
              <a:gd name="T0" fmla="*/ 0 w 335213"/>
              <a:gd name="T1" fmla="*/ 0 h 2358554"/>
              <a:gd name="T2" fmla="*/ 135496 w 335213"/>
              <a:gd name="T3" fmla="*/ 217412 h 2358554"/>
              <a:gd name="T4" fmla="*/ 162596 w 335213"/>
              <a:gd name="T5" fmla="*/ 1078007 h 2358554"/>
              <a:gd name="T6" fmla="*/ 334226 w 335213"/>
              <a:gd name="T7" fmla="*/ 1259185 h 2358554"/>
              <a:gd name="T8" fmla="*/ 198729 w 335213"/>
              <a:gd name="T9" fmla="*/ 1367892 h 2358554"/>
              <a:gd name="T10" fmla="*/ 153564 w 335213"/>
              <a:gd name="T11" fmla="*/ 2210369 h 2358554"/>
              <a:gd name="T12" fmla="*/ 0 w 335213"/>
              <a:gd name="T13" fmla="*/ 2355311 h 23585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5213" h="2358554">
                <a:moveTo>
                  <a:pt x="0" y="0"/>
                </a:moveTo>
                <a:cubicBezTo>
                  <a:pt x="54321" y="18861"/>
                  <a:pt x="108642" y="37723"/>
                  <a:pt x="135802" y="217283"/>
                </a:cubicBezTo>
                <a:cubicBezTo>
                  <a:pt x="162962" y="396843"/>
                  <a:pt x="129766" y="903837"/>
                  <a:pt x="162962" y="1077362"/>
                </a:cubicBezTo>
                <a:cubicBezTo>
                  <a:pt x="196158" y="1250887"/>
                  <a:pt x="328942" y="1210147"/>
                  <a:pt x="334978" y="1258432"/>
                </a:cubicBezTo>
                <a:cubicBezTo>
                  <a:pt x="341014" y="1306717"/>
                  <a:pt x="229354" y="1208637"/>
                  <a:pt x="199176" y="1367073"/>
                </a:cubicBezTo>
                <a:cubicBezTo>
                  <a:pt x="168998" y="1525509"/>
                  <a:pt x="187105" y="2044575"/>
                  <a:pt x="153909" y="2209046"/>
                </a:cubicBezTo>
                <a:cubicBezTo>
                  <a:pt x="120713" y="2373517"/>
                  <a:pt x="60356" y="2363709"/>
                  <a:pt x="0" y="2353901"/>
                </a:cubicBezTo>
              </a:path>
            </a:pathLst>
          </a:custGeom>
          <a:noFill/>
          <a:ln w="28575" cap="flat" cmpd="sng" algn="ctr">
            <a:solidFill>
              <a:schemeClr val="tx2"/>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lIns="92075" tIns="46038" rIns="92075" bIns="46038"/>
          <a:lstStyle/>
          <a:p>
            <a:endParaRPr lang="en-SG"/>
          </a:p>
        </p:txBody>
      </p:sp>
      <p:sp>
        <p:nvSpPr>
          <p:cNvPr id="19469" name="Freeform 12">
            <a:extLst>
              <a:ext uri="{FF2B5EF4-FFF2-40B4-BE49-F238E27FC236}">
                <a16:creationId xmlns:a16="http://schemas.microsoft.com/office/drawing/2014/main" id="{4BB631B0-C822-4C73-B9E4-873C91246B32}"/>
              </a:ext>
            </a:extLst>
          </p:cNvPr>
          <p:cNvSpPr>
            <a:spLocks/>
          </p:cNvSpPr>
          <p:nvPr/>
        </p:nvSpPr>
        <p:spPr bwMode="auto">
          <a:xfrm>
            <a:off x="6283325" y="3141663"/>
            <a:ext cx="1565275" cy="0"/>
          </a:xfrm>
          <a:custGeom>
            <a:avLst/>
            <a:gdLst>
              <a:gd name="T0" fmla="*/ 0 w 1566249"/>
              <a:gd name="T1" fmla="*/ 1563329 w 1566249"/>
              <a:gd name="T2" fmla="*/ 0 60000 65536"/>
              <a:gd name="T3" fmla="*/ 0 60000 65536"/>
            </a:gdLst>
            <a:ahLst/>
            <a:cxnLst>
              <a:cxn ang="T2">
                <a:pos x="T0" y="0"/>
              </a:cxn>
              <a:cxn ang="T3">
                <a:pos x="T1" y="0"/>
              </a:cxn>
            </a:cxnLst>
            <a:rect l="0" t="0" r="r" b="b"/>
            <a:pathLst>
              <a:path w="1566249">
                <a:moveTo>
                  <a:pt x="0" y="0"/>
                </a:moveTo>
                <a:lnTo>
                  <a:pt x="1566249" y="0"/>
                </a:lnTo>
              </a:path>
            </a:pathLst>
          </a:custGeom>
          <a:noFill/>
          <a:ln w="28575" cap="flat" cmpd="sng" algn="ctr">
            <a:solidFill>
              <a:schemeClr val="tx2"/>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lIns="92075" tIns="46038" rIns="92075" bIns="46038"/>
          <a:lstStyle/>
          <a:p>
            <a:endParaRPr lang="en-SG"/>
          </a:p>
        </p:txBody>
      </p:sp>
      <p:sp>
        <p:nvSpPr>
          <p:cNvPr id="19470" name="Freeform 20">
            <a:extLst>
              <a:ext uri="{FF2B5EF4-FFF2-40B4-BE49-F238E27FC236}">
                <a16:creationId xmlns:a16="http://schemas.microsoft.com/office/drawing/2014/main" id="{0F85D80E-4F6E-41EB-8AE8-2D190975AEE5}"/>
              </a:ext>
            </a:extLst>
          </p:cNvPr>
          <p:cNvSpPr>
            <a:spLocks/>
          </p:cNvSpPr>
          <p:nvPr/>
        </p:nvSpPr>
        <p:spPr bwMode="auto">
          <a:xfrm>
            <a:off x="6283325" y="3429000"/>
            <a:ext cx="1565275" cy="0"/>
          </a:xfrm>
          <a:custGeom>
            <a:avLst/>
            <a:gdLst>
              <a:gd name="T0" fmla="*/ 0 w 1566249"/>
              <a:gd name="T1" fmla="*/ 1563329 w 1566249"/>
              <a:gd name="T2" fmla="*/ 0 60000 65536"/>
              <a:gd name="T3" fmla="*/ 0 60000 65536"/>
            </a:gdLst>
            <a:ahLst/>
            <a:cxnLst>
              <a:cxn ang="T2">
                <a:pos x="T0" y="0"/>
              </a:cxn>
              <a:cxn ang="T3">
                <a:pos x="T1" y="0"/>
              </a:cxn>
            </a:cxnLst>
            <a:rect l="0" t="0" r="r" b="b"/>
            <a:pathLst>
              <a:path w="1566249">
                <a:moveTo>
                  <a:pt x="0" y="0"/>
                </a:moveTo>
                <a:lnTo>
                  <a:pt x="1566249" y="0"/>
                </a:lnTo>
              </a:path>
            </a:pathLst>
          </a:custGeom>
          <a:noFill/>
          <a:ln w="28575" cap="flat" cmpd="sng" algn="ctr">
            <a:solidFill>
              <a:schemeClr val="tx2"/>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lIns="92075" tIns="46038" rIns="92075" bIns="46038"/>
          <a:lstStyle/>
          <a:p>
            <a:endParaRPr lang="en-SG"/>
          </a:p>
        </p:txBody>
      </p:sp>
      <p:sp>
        <p:nvSpPr>
          <p:cNvPr id="19471" name="TextBox 13">
            <a:extLst>
              <a:ext uri="{FF2B5EF4-FFF2-40B4-BE49-F238E27FC236}">
                <a16:creationId xmlns:a16="http://schemas.microsoft.com/office/drawing/2014/main" id="{E3AC59CD-9E81-4BD2-8337-89B175C0D883}"/>
              </a:ext>
            </a:extLst>
          </p:cNvPr>
          <p:cNvSpPr txBox="1">
            <a:spLocks noChangeArrowheads="1"/>
          </p:cNvSpPr>
          <p:nvPr/>
        </p:nvSpPr>
        <p:spPr bwMode="auto">
          <a:xfrm>
            <a:off x="7872413" y="1463675"/>
            <a:ext cx="339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solidFill>
                  <a:schemeClr val="tx2"/>
                </a:solidFill>
              </a:rPr>
              <a:t>A</a:t>
            </a:r>
            <a:endParaRPr lang="en-SG" altLang="en-US" sz="1800">
              <a:solidFill>
                <a:schemeClr val="tx2"/>
              </a:solidFill>
            </a:endParaRPr>
          </a:p>
        </p:txBody>
      </p:sp>
      <p:sp>
        <p:nvSpPr>
          <p:cNvPr id="19472" name="TextBox 22">
            <a:extLst>
              <a:ext uri="{FF2B5EF4-FFF2-40B4-BE49-F238E27FC236}">
                <a16:creationId xmlns:a16="http://schemas.microsoft.com/office/drawing/2014/main" id="{3D3D9DA9-1472-429C-9FB6-6EAFD4A1CC70}"/>
              </a:ext>
            </a:extLst>
          </p:cNvPr>
          <p:cNvSpPr txBox="1">
            <a:spLocks noChangeArrowheads="1"/>
          </p:cNvSpPr>
          <p:nvPr/>
        </p:nvSpPr>
        <p:spPr bwMode="auto">
          <a:xfrm>
            <a:off x="7888288" y="2933700"/>
            <a:ext cx="338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solidFill>
                  <a:schemeClr val="tx2"/>
                </a:solidFill>
              </a:rPr>
              <a:t>B</a:t>
            </a:r>
            <a:endParaRPr lang="en-SG" altLang="en-US" sz="1800">
              <a:solidFill>
                <a:schemeClr val="tx2"/>
              </a:solidFill>
            </a:endParaRPr>
          </a:p>
        </p:txBody>
      </p:sp>
      <p:sp>
        <p:nvSpPr>
          <p:cNvPr id="19473" name="TextBox 23">
            <a:extLst>
              <a:ext uri="{FF2B5EF4-FFF2-40B4-BE49-F238E27FC236}">
                <a16:creationId xmlns:a16="http://schemas.microsoft.com/office/drawing/2014/main" id="{932A2E30-3E63-4D00-93FE-009D89005394}"/>
              </a:ext>
            </a:extLst>
          </p:cNvPr>
          <p:cNvSpPr txBox="1">
            <a:spLocks noChangeArrowheads="1"/>
          </p:cNvSpPr>
          <p:nvPr/>
        </p:nvSpPr>
        <p:spPr bwMode="auto">
          <a:xfrm>
            <a:off x="7872413" y="3244850"/>
            <a:ext cx="352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solidFill>
                  <a:schemeClr val="tx2"/>
                </a:solidFill>
              </a:rPr>
              <a:t>C</a:t>
            </a:r>
            <a:endParaRPr lang="en-SG" altLang="en-US" sz="1800">
              <a:solidFill>
                <a:schemeClr val="tx2"/>
              </a:solidFill>
            </a:endParaRPr>
          </a:p>
        </p:txBody>
      </p:sp>
      <p:sp>
        <p:nvSpPr>
          <p:cNvPr id="19474" name="TextBox 19">
            <a:extLst>
              <a:ext uri="{FF2B5EF4-FFF2-40B4-BE49-F238E27FC236}">
                <a16:creationId xmlns:a16="http://schemas.microsoft.com/office/drawing/2014/main" id="{73B26CAE-0103-46B8-AC92-8EB89467BE07}"/>
              </a:ext>
            </a:extLst>
          </p:cNvPr>
          <p:cNvSpPr txBox="1">
            <a:spLocks noChangeArrowheads="1"/>
          </p:cNvSpPr>
          <p:nvPr/>
        </p:nvSpPr>
        <p:spPr bwMode="auto">
          <a:xfrm>
            <a:off x="457200" y="420688"/>
            <a:ext cx="2286000" cy="189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600" b="1">
                <a:solidFill>
                  <a:srgbClr val="000000"/>
                </a:solidFill>
              </a:rPr>
              <a:t>Case 2: turn is always 1 since T1. </a:t>
            </a:r>
          </a:p>
          <a:p>
            <a:pPr>
              <a:buClr>
                <a:srgbClr val="0000FF"/>
              </a:buClr>
              <a:buFont typeface="Arial" panose="020B0604020202020204" pitchFamily="34" charset="0"/>
              <a:buNone/>
            </a:pPr>
            <a:r>
              <a:rPr lang="en-US" altLang="en-US" sz="1600">
                <a:solidFill>
                  <a:srgbClr val="000000"/>
                </a:solidFill>
              </a:rPr>
              <a:t>Let </a:t>
            </a:r>
            <a:r>
              <a:rPr lang="en-US" altLang="en-US" sz="1600"/>
              <a:t>T2 (where T2 &lt; T1) to be the time when turn is last assigned a value of 1 --- by P0 or by initialization.</a:t>
            </a:r>
          </a:p>
        </p:txBody>
      </p:sp>
      <p:sp>
        <p:nvSpPr>
          <p:cNvPr id="19475" name="TextBox 21">
            <a:extLst>
              <a:ext uri="{FF2B5EF4-FFF2-40B4-BE49-F238E27FC236}">
                <a16:creationId xmlns:a16="http://schemas.microsoft.com/office/drawing/2014/main" id="{48A53AA5-5A81-4E97-AB5C-342D2226152F}"/>
              </a:ext>
            </a:extLst>
          </p:cNvPr>
          <p:cNvSpPr txBox="1">
            <a:spLocks noChangeArrowheads="1"/>
          </p:cNvSpPr>
          <p:nvPr/>
        </p:nvSpPr>
        <p:spPr bwMode="auto">
          <a:xfrm>
            <a:off x="457200" y="2311400"/>
            <a:ext cx="2286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solidFill>
                  <a:srgbClr val="FF0000"/>
                </a:solidFill>
              </a:rPr>
              <a:t>If T2 was the last time when P0 releases CS and sets turn to be 1…</a:t>
            </a:r>
            <a:endParaRPr lang="en-SG" altLang="en-US" sz="1800">
              <a:solidFill>
                <a:srgbClr val="FF0000"/>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3">
            <a:extLst>
              <a:ext uri="{FF2B5EF4-FFF2-40B4-BE49-F238E27FC236}">
                <a16:creationId xmlns:a16="http://schemas.microsoft.com/office/drawing/2014/main" id="{6A3FFCF5-88A5-4185-AB8B-423DED3757F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3075" name="Slide Number Placeholder 4">
            <a:extLst>
              <a:ext uri="{FF2B5EF4-FFF2-40B4-BE49-F238E27FC236}">
                <a16:creationId xmlns:a16="http://schemas.microsoft.com/office/drawing/2014/main" id="{DD941DBA-C799-42BB-BA2B-2FD49F88544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568985E9-A33A-4BF7-9383-1F408C67D3EB}" type="slidenum">
              <a:rPr lang="zh-CN" altLang="en-US" sz="1400">
                <a:latin typeface="Times New Roman" panose="02020603050405020304" pitchFamily="18" charset="0"/>
              </a:rPr>
              <a:pPr>
                <a:buClrTx/>
                <a:buFontTx/>
                <a:buNone/>
              </a:pPr>
              <a:t>2</a:t>
            </a:fld>
            <a:endParaRPr lang="en-US" altLang="zh-CN" sz="1400">
              <a:latin typeface="Times New Roman" panose="02020603050405020304" pitchFamily="18" charset="0"/>
            </a:endParaRPr>
          </a:p>
        </p:txBody>
      </p:sp>
      <p:sp>
        <p:nvSpPr>
          <p:cNvPr id="897026" name="Rectangle 2">
            <a:extLst>
              <a:ext uri="{FF2B5EF4-FFF2-40B4-BE49-F238E27FC236}">
                <a16:creationId xmlns:a16="http://schemas.microsoft.com/office/drawing/2014/main" id="{5EEE20F0-2966-4898-9D4D-396386510307}"/>
              </a:ext>
            </a:extLst>
          </p:cNvPr>
          <p:cNvSpPr>
            <a:spLocks noGrp="1" noChangeArrowheads="1"/>
          </p:cNvSpPr>
          <p:nvPr>
            <p:ph type="title"/>
          </p:nvPr>
        </p:nvSpPr>
        <p:spPr/>
        <p:txBody>
          <a:bodyPr/>
          <a:lstStyle/>
          <a:p>
            <a:pPr>
              <a:defRPr/>
            </a:pPr>
            <a:r>
              <a:rPr lang="en-US"/>
              <a:t>Homework Assignment</a:t>
            </a:r>
          </a:p>
        </p:txBody>
      </p:sp>
      <p:sp>
        <p:nvSpPr>
          <p:cNvPr id="3077" name="Rectangle 3">
            <a:extLst>
              <a:ext uri="{FF2B5EF4-FFF2-40B4-BE49-F238E27FC236}">
                <a16:creationId xmlns:a16="http://schemas.microsoft.com/office/drawing/2014/main" id="{84234885-BFDC-4E73-85B2-B2AF4D9C9303}"/>
              </a:ext>
            </a:extLst>
          </p:cNvPr>
          <p:cNvSpPr>
            <a:spLocks noGrp="1" noChangeArrowheads="1"/>
          </p:cNvSpPr>
          <p:nvPr>
            <p:ph type="body" idx="1"/>
          </p:nvPr>
        </p:nvSpPr>
        <p:spPr/>
        <p:txBody>
          <a:bodyPr/>
          <a:lstStyle/>
          <a:p>
            <a:r>
              <a:rPr lang="en-US" altLang="en-US" sz="2000"/>
              <a:t>Devise a mutual exclusion algorithm for </a:t>
            </a:r>
            <a:r>
              <a:rPr lang="en-US" altLang="en-US" sz="2000" i="1"/>
              <a:t>n</a:t>
            </a:r>
            <a:r>
              <a:rPr lang="en-US" altLang="en-US" sz="2000"/>
              <a:t> processes by using Peterson’s 2-mutual-exclusion algorithm </a:t>
            </a:r>
          </a:p>
          <a:p>
            <a:endParaRPr lang="en-US" altLang="en-US" sz="2000"/>
          </a:p>
          <a:p>
            <a:r>
              <a:rPr lang="en-US" altLang="en-US" sz="2000"/>
              <a:t>Page 28: </a:t>
            </a:r>
          </a:p>
          <a:p>
            <a:pPr lvl="1"/>
            <a:r>
              <a:rPr lang="en-US" altLang="en-US" sz="1800"/>
              <a:t>Problem 2.1 (clearly write out a scenario for 2 processes where problem occur as on slide 13)</a:t>
            </a:r>
          </a:p>
          <a:p>
            <a:pPr lvl="1"/>
            <a:r>
              <a:rPr lang="en-US" altLang="en-US" sz="1800"/>
              <a:t>Problem 2.3 (same as above)</a:t>
            </a:r>
          </a:p>
          <a:p>
            <a:pPr lvl="1"/>
            <a:r>
              <a:rPr lang="en-US" altLang="en-US" sz="1800"/>
              <a:t>Problem 2.4 (either give a proof or construct a problematic scenario as above. Do this for all three properties.)</a:t>
            </a:r>
          </a:p>
          <a:p>
            <a:pPr lvl="1"/>
            <a:endParaRPr lang="en-US" altLang="en-US" sz="1800"/>
          </a:p>
          <a:p>
            <a:endParaRPr lang="en-US" altLang="en-US" sz="2000"/>
          </a:p>
          <a:p>
            <a:endParaRPr lang="en-US" altLang="en-US" sz="200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a:extLst>
              <a:ext uri="{FF2B5EF4-FFF2-40B4-BE49-F238E27FC236}">
                <a16:creationId xmlns:a16="http://schemas.microsoft.com/office/drawing/2014/main" id="{52B2460E-6447-48D2-A3C6-EB7A84CB914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4099" name="Slide Number Placeholder 4">
            <a:extLst>
              <a:ext uri="{FF2B5EF4-FFF2-40B4-BE49-F238E27FC236}">
                <a16:creationId xmlns:a16="http://schemas.microsoft.com/office/drawing/2014/main" id="{A165710A-F934-41BF-BF05-F78CCB0597F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F1855EED-DFEC-4587-BA2B-DDE843F18282}" type="slidenum">
              <a:rPr lang="zh-CN" altLang="en-US" sz="1400">
                <a:latin typeface="Times New Roman" panose="02020603050405020304" pitchFamily="18" charset="0"/>
              </a:rPr>
              <a:pPr>
                <a:buClrTx/>
                <a:buFontTx/>
                <a:buNone/>
              </a:pPr>
              <a:t>3</a:t>
            </a:fld>
            <a:endParaRPr lang="en-US" altLang="zh-CN" sz="1400">
              <a:latin typeface="Times New Roman" panose="02020603050405020304" pitchFamily="18" charset="0"/>
            </a:endParaRPr>
          </a:p>
        </p:txBody>
      </p:sp>
      <p:sp>
        <p:nvSpPr>
          <p:cNvPr id="898050" name="Rectangle 2">
            <a:extLst>
              <a:ext uri="{FF2B5EF4-FFF2-40B4-BE49-F238E27FC236}">
                <a16:creationId xmlns:a16="http://schemas.microsoft.com/office/drawing/2014/main" id="{BFB47762-99F7-4FA7-BA84-4B79707BD66A}"/>
              </a:ext>
            </a:extLst>
          </p:cNvPr>
          <p:cNvSpPr>
            <a:spLocks noGrp="1" noChangeArrowheads="1"/>
          </p:cNvSpPr>
          <p:nvPr>
            <p:ph type="title"/>
          </p:nvPr>
        </p:nvSpPr>
        <p:spPr>
          <a:xfrm>
            <a:off x="706438" y="152400"/>
            <a:ext cx="7772400" cy="838200"/>
          </a:xfrm>
        </p:spPr>
        <p:txBody>
          <a:bodyPr/>
          <a:lstStyle/>
          <a:p>
            <a:pPr>
              <a:defRPr/>
            </a:pPr>
            <a:r>
              <a:rPr lang="en-US" i="1" dirty="0"/>
              <a:t>n</a:t>
            </a:r>
            <a:r>
              <a:rPr lang="en-US" dirty="0"/>
              <a:t>-process mutual exclusion</a:t>
            </a:r>
          </a:p>
        </p:txBody>
      </p:sp>
      <p:sp>
        <p:nvSpPr>
          <p:cNvPr id="4101" name="Rectangle 3">
            <a:extLst>
              <a:ext uri="{FF2B5EF4-FFF2-40B4-BE49-F238E27FC236}">
                <a16:creationId xmlns:a16="http://schemas.microsoft.com/office/drawing/2014/main" id="{F57FE0B9-9062-4F03-A002-A277AAC8D70D}"/>
              </a:ext>
            </a:extLst>
          </p:cNvPr>
          <p:cNvSpPr>
            <a:spLocks noGrp="1" noChangeArrowheads="1"/>
          </p:cNvSpPr>
          <p:nvPr>
            <p:ph type="body" idx="1"/>
          </p:nvPr>
        </p:nvSpPr>
        <p:spPr>
          <a:xfrm>
            <a:off x="685800" y="914400"/>
            <a:ext cx="7772400" cy="4675188"/>
          </a:xfrm>
        </p:spPr>
        <p:txBody>
          <a:bodyPr/>
          <a:lstStyle/>
          <a:p>
            <a:r>
              <a:rPr lang="en-US" altLang="en-US"/>
              <a:t>Construct any binary tree (can be viewed as a tournament tree) with n leaves and where each tree node has either 2 or 0 children.</a:t>
            </a:r>
          </a:p>
          <a:p>
            <a:pPr lvl="2"/>
            <a:endParaRPr lang="en-US" altLang="en-US"/>
          </a:p>
          <a:p>
            <a:r>
              <a:rPr lang="en-US" altLang="en-US"/>
              <a:t>Each intermediate tree nodes is a logical critical section and runs an instance of Peterson’s algorithm</a:t>
            </a:r>
          </a:p>
          <a:p>
            <a:pPr lvl="2"/>
            <a:endParaRPr lang="en-US" altLang="en-US"/>
          </a:p>
          <a:p>
            <a:r>
              <a:rPr lang="en-US" altLang="en-US"/>
              <a:t>To enter the critical section, a process needs to enter all the logical critical sections on the path from itself to the tree root.</a:t>
            </a:r>
          </a:p>
          <a:p>
            <a:pPr lvl="2"/>
            <a:endParaRPr lang="en-US" altLang="en-US"/>
          </a:p>
          <a:p>
            <a:r>
              <a:rPr lang="en-US" altLang="en-US"/>
              <a:t>Mutual exclusion, progress, and no starvation can then be easily proved…</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B7BD1-D1FC-4592-9E63-F447A0E34C48}"/>
              </a:ext>
            </a:extLst>
          </p:cNvPr>
          <p:cNvSpPr>
            <a:spLocks noGrp="1"/>
          </p:cNvSpPr>
          <p:nvPr>
            <p:ph type="title"/>
          </p:nvPr>
        </p:nvSpPr>
        <p:spPr>
          <a:xfrm>
            <a:off x="706438" y="76200"/>
            <a:ext cx="7772400" cy="838200"/>
          </a:xfrm>
        </p:spPr>
        <p:txBody>
          <a:bodyPr/>
          <a:lstStyle/>
          <a:p>
            <a:pPr>
              <a:defRPr/>
            </a:pPr>
            <a:r>
              <a:rPr lang="en-US" dirty="0"/>
              <a:t>Need to Release with Proper Ordering</a:t>
            </a:r>
            <a:endParaRPr lang="en-SG" dirty="0"/>
          </a:p>
        </p:txBody>
      </p:sp>
      <p:sp>
        <p:nvSpPr>
          <p:cNvPr id="5123" name="Footer Placeholder 3">
            <a:extLst>
              <a:ext uri="{FF2B5EF4-FFF2-40B4-BE49-F238E27FC236}">
                <a16:creationId xmlns:a16="http://schemas.microsoft.com/office/drawing/2014/main" id="{CF2EB91D-A976-4C3A-A510-8540EE826B8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5124" name="Slide Number Placeholder 4">
            <a:extLst>
              <a:ext uri="{FF2B5EF4-FFF2-40B4-BE49-F238E27FC236}">
                <a16:creationId xmlns:a16="http://schemas.microsoft.com/office/drawing/2014/main" id="{B11664EF-91D8-49DF-A9D6-690BF305EE2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449AE95C-69FD-42F6-B9FB-A395D59ECA3D}" type="slidenum">
              <a:rPr lang="zh-CN" altLang="en-US" sz="1400">
                <a:latin typeface="Times New Roman" panose="02020603050405020304" pitchFamily="18" charset="0"/>
              </a:rPr>
              <a:pPr>
                <a:buClrTx/>
                <a:buFontTx/>
                <a:buNone/>
              </a:pPr>
              <a:t>4</a:t>
            </a:fld>
            <a:endParaRPr lang="en-US" altLang="zh-CN" sz="1400">
              <a:latin typeface="Times New Roman" panose="02020603050405020304" pitchFamily="18" charset="0"/>
            </a:endParaRPr>
          </a:p>
        </p:txBody>
      </p:sp>
      <p:graphicFrame>
        <p:nvGraphicFramePr>
          <p:cNvPr id="6" name="Group 62">
            <a:extLst>
              <a:ext uri="{FF2B5EF4-FFF2-40B4-BE49-F238E27FC236}">
                <a16:creationId xmlns:a16="http://schemas.microsoft.com/office/drawing/2014/main" id="{3BE12EC2-75B1-4DC9-9C53-30A11E17BA90}"/>
              </a:ext>
            </a:extLst>
          </p:cNvPr>
          <p:cNvGraphicFramePr>
            <a:graphicFrameLocks noGrp="1"/>
          </p:cNvGraphicFramePr>
          <p:nvPr>
            <p:ph idx="1"/>
          </p:nvPr>
        </p:nvGraphicFramePr>
        <p:xfrm>
          <a:off x="4038600" y="768350"/>
          <a:ext cx="4572000" cy="4641847"/>
        </p:xfrm>
        <a:graphic>
          <a:graphicData uri="http://schemas.openxmlformats.org/drawingml/2006/table">
            <a:tbl>
              <a:tblPr/>
              <a:tblGrid>
                <a:gridCol w="24384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66405">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1800" b="0" i="1" u="none" strike="noStrike" cap="none" normalizeH="0" baseline="0" dirty="0">
                          <a:ln>
                            <a:noFill/>
                          </a:ln>
                          <a:solidFill>
                            <a:schemeClr val="tx1"/>
                          </a:solidFill>
                          <a:effectLst/>
                          <a:latin typeface="Arial" charset="0"/>
                          <a:ea typeface="宋体" pitchFamily="2" charset="-122"/>
                        </a:rPr>
                        <a:t>process A</a:t>
                      </a:r>
                    </a:p>
                  </a:txBody>
                  <a:tcPr marL="92075" marR="92075" marT="46039" marB="460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1800" b="0" i="1" u="none" strike="noStrike" cap="none" normalizeH="0" baseline="0" dirty="0">
                          <a:ln>
                            <a:noFill/>
                          </a:ln>
                          <a:solidFill>
                            <a:schemeClr val="tx1"/>
                          </a:solidFill>
                          <a:effectLst/>
                          <a:latin typeface="Arial" charset="0"/>
                          <a:ea typeface="宋体" pitchFamily="2" charset="-122"/>
                        </a:rPr>
                        <a:t>process B</a:t>
                      </a:r>
                    </a:p>
                  </a:txBody>
                  <a:tcPr marL="92075" marR="92075" marT="46039" marB="460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405">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1800" b="0" i="0" u="none" strike="noStrike" cap="none" normalizeH="0" baseline="0" dirty="0" err="1">
                          <a:ln>
                            <a:noFill/>
                          </a:ln>
                          <a:solidFill>
                            <a:schemeClr val="tx1"/>
                          </a:solidFill>
                          <a:effectLst/>
                          <a:latin typeface="Arial" charset="0"/>
                          <a:ea typeface="宋体" pitchFamily="2" charset="-122"/>
                        </a:rPr>
                        <a:t>X.RequestCS</a:t>
                      </a:r>
                      <a:r>
                        <a:rPr kumimoji="0" lang="en-US" sz="1800" b="0" i="0" u="none" strike="noStrike" cap="none" normalizeH="0" baseline="0" dirty="0">
                          <a:ln>
                            <a:noFill/>
                          </a:ln>
                          <a:solidFill>
                            <a:schemeClr val="tx1"/>
                          </a:solidFill>
                          <a:effectLst/>
                          <a:latin typeface="Arial" charset="0"/>
                          <a:ea typeface="宋体" pitchFamily="2" charset="-122"/>
                        </a:rPr>
                        <a:t>(0){…}</a:t>
                      </a:r>
                    </a:p>
                  </a:txBody>
                  <a:tcPr marL="92075" marR="92075" marT="46039" marB="460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endParaRPr kumimoji="0" lang="en-US" sz="1800" b="0" i="0" u="none" strike="noStrike" cap="none" normalizeH="0" baseline="0">
                        <a:ln>
                          <a:noFill/>
                        </a:ln>
                        <a:solidFill>
                          <a:schemeClr val="tx1"/>
                        </a:solidFill>
                        <a:effectLst/>
                        <a:latin typeface="Arial" charset="0"/>
                        <a:ea typeface="宋体" pitchFamily="2" charset="-122"/>
                      </a:endParaRPr>
                    </a:p>
                  </a:txBody>
                  <a:tcPr marL="92075" marR="92075" marT="46039" marB="460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6405">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1800" b="0" i="0" u="none" strike="noStrike" cap="none" normalizeH="0" baseline="0" dirty="0" err="1">
                          <a:ln>
                            <a:noFill/>
                          </a:ln>
                          <a:solidFill>
                            <a:srgbClr val="FF0000"/>
                          </a:solidFill>
                          <a:effectLst/>
                          <a:latin typeface="Arial" charset="0"/>
                          <a:ea typeface="宋体" pitchFamily="2" charset="-122"/>
                        </a:rPr>
                        <a:t>Z.RequestCS</a:t>
                      </a:r>
                      <a:r>
                        <a:rPr kumimoji="0" lang="en-US" sz="1800" b="0" i="0" u="none" strike="noStrike" cap="none" normalizeH="0" baseline="0" dirty="0">
                          <a:ln>
                            <a:noFill/>
                          </a:ln>
                          <a:solidFill>
                            <a:srgbClr val="FF0000"/>
                          </a:solidFill>
                          <a:effectLst/>
                          <a:latin typeface="Arial" charset="0"/>
                          <a:ea typeface="宋体" pitchFamily="2" charset="-122"/>
                        </a:rPr>
                        <a:t>(0){…}</a:t>
                      </a:r>
                    </a:p>
                  </a:txBody>
                  <a:tcPr marL="92075" marR="92075" marT="46039" marB="460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endParaRPr kumimoji="0" lang="en-US" sz="1800" b="0" i="0" u="none" strike="noStrike" cap="none" normalizeH="0" baseline="0" dirty="0">
                        <a:ln>
                          <a:noFill/>
                        </a:ln>
                        <a:solidFill>
                          <a:schemeClr val="tx1"/>
                        </a:solidFill>
                        <a:effectLst/>
                        <a:latin typeface="Arial" charset="0"/>
                        <a:ea typeface="宋体" pitchFamily="2" charset="-122"/>
                      </a:endParaRPr>
                    </a:p>
                  </a:txBody>
                  <a:tcPr marL="92075" marR="92075" marT="46039" marB="460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23030">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endParaRPr kumimoji="0" lang="en-US" sz="1800" b="0" i="1" u="none" strike="noStrike" cap="none" normalizeH="0" baseline="0" dirty="0">
                        <a:ln>
                          <a:noFill/>
                        </a:ln>
                        <a:solidFill>
                          <a:schemeClr val="tx1"/>
                        </a:solidFill>
                        <a:effectLst/>
                        <a:latin typeface="Arial" charset="0"/>
                        <a:ea typeface="宋体" pitchFamily="2" charset="-122"/>
                      </a:endParaRPr>
                    </a:p>
                  </a:txBody>
                  <a:tcPr marL="92075" marR="92075" marT="46039" marB="460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1800" b="0" i="0" u="none" strike="noStrike" cap="none" normalizeH="0" baseline="0" dirty="0" err="1">
                          <a:ln>
                            <a:noFill/>
                          </a:ln>
                          <a:solidFill>
                            <a:schemeClr val="tx1"/>
                          </a:solidFill>
                          <a:effectLst/>
                          <a:latin typeface="Arial" charset="0"/>
                          <a:ea typeface="宋体" pitchFamily="2" charset="-122"/>
                        </a:rPr>
                        <a:t>X.RequestCS</a:t>
                      </a:r>
                      <a:r>
                        <a:rPr kumimoji="0" lang="en-US" sz="1800" b="0" i="0" u="none" strike="noStrike" cap="none" normalizeH="0" baseline="0" dirty="0">
                          <a:ln>
                            <a:noFill/>
                          </a:ln>
                          <a:solidFill>
                            <a:schemeClr val="tx1"/>
                          </a:solidFill>
                          <a:effectLst/>
                          <a:latin typeface="Arial" charset="0"/>
                          <a:ea typeface="宋体" pitchFamily="2" charset="-122"/>
                        </a:rPr>
                        <a:t>(1) {</a:t>
                      </a:r>
                    </a:p>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1800" b="0" i="0" u="none" strike="noStrike" cap="none" normalizeH="0" baseline="0" dirty="0">
                          <a:ln>
                            <a:noFill/>
                          </a:ln>
                          <a:solidFill>
                            <a:schemeClr val="tx1"/>
                          </a:solidFill>
                          <a:effectLst/>
                          <a:latin typeface="Arial" charset="0"/>
                          <a:ea typeface="宋体" pitchFamily="2" charset="-122"/>
                        </a:rPr>
                        <a:t>...</a:t>
                      </a:r>
                    </a:p>
                  </a:txBody>
                  <a:tcPr marL="92075" marR="92075" marT="46039" marB="460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6405">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defRPr/>
                      </a:pPr>
                      <a:r>
                        <a:rPr kumimoji="0" lang="en-US" sz="1800" b="0" i="0" u="none" strike="noStrike" cap="none" normalizeH="0" baseline="0" dirty="0" err="1">
                          <a:ln>
                            <a:noFill/>
                          </a:ln>
                          <a:solidFill>
                            <a:schemeClr val="tx1"/>
                          </a:solidFill>
                          <a:effectLst/>
                          <a:latin typeface="Arial" charset="0"/>
                          <a:ea typeface="宋体" pitchFamily="2" charset="-122"/>
                        </a:rPr>
                        <a:t>X.ReleaseCS</a:t>
                      </a:r>
                      <a:r>
                        <a:rPr kumimoji="0" lang="en-US" sz="1800" b="0" i="0" u="none" strike="noStrike" cap="none" normalizeH="0" baseline="0" dirty="0">
                          <a:ln>
                            <a:noFill/>
                          </a:ln>
                          <a:solidFill>
                            <a:schemeClr val="tx1"/>
                          </a:solidFill>
                          <a:effectLst/>
                          <a:latin typeface="Arial" charset="0"/>
                          <a:ea typeface="宋体" pitchFamily="2" charset="-122"/>
                        </a:rPr>
                        <a:t>(0){…}</a:t>
                      </a:r>
                    </a:p>
                  </a:txBody>
                  <a:tcPr marL="92075" marR="92075" marT="46039" marB="460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tx2"/>
                        </a:buClr>
                        <a:buSzTx/>
                        <a:buFont typeface="Wingdings" pitchFamily="2" charset="2"/>
                        <a:buNone/>
                        <a:tabLst/>
                      </a:pPr>
                      <a:endParaRPr kumimoji="0" lang="en-US" sz="1800" b="0" i="1" u="none" strike="noStrike" cap="none" normalizeH="0" baseline="0" dirty="0">
                        <a:ln>
                          <a:noFill/>
                        </a:ln>
                        <a:solidFill>
                          <a:schemeClr val="tx1"/>
                        </a:solidFill>
                        <a:effectLst/>
                        <a:latin typeface="Arial" charset="0"/>
                        <a:ea typeface="宋体" pitchFamily="2" charset="-122"/>
                      </a:endParaRPr>
                    </a:p>
                  </a:txBody>
                  <a:tcPr marL="92075" marR="92075" marT="46039" marB="460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23030">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endParaRPr kumimoji="0" lang="en-US" sz="1800" b="0" i="0" u="none" strike="noStrike" cap="none" normalizeH="0" baseline="0" dirty="0">
                        <a:ln>
                          <a:noFill/>
                        </a:ln>
                        <a:solidFill>
                          <a:schemeClr val="tx1"/>
                        </a:solidFill>
                        <a:effectLst/>
                        <a:latin typeface="Arial" charset="0"/>
                        <a:ea typeface="宋体" pitchFamily="2" charset="-122"/>
                      </a:endParaRPr>
                    </a:p>
                  </a:txBody>
                  <a:tcPr marL="92075" marR="92075" marT="46039" marB="460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1800" b="0" i="1" u="none" strike="noStrike" cap="none" normalizeH="0" baseline="0" dirty="0">
                          <a:ln>
                            <a:noFill/>
                          </a:ln>
                          <a:solidFill>
                            <a:schemeClr val="tx1"/>
                          </a:solidFill>
                          <a:effectLst/>
                          <a:latin typeface="Arial" charset="0"/>
                          <a:ea typeface="宋体" pitchFamily="2" charset="-122"/>
                        </a:rPr>
                        <a:t>…</a:t>
                      </a:r>
                    </a:p>
                    <a:p>
                      <a:pPr marL="0" marR="0" lvl="0" indent="0" algn="l"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1800" b="0" i="0" u="none" strike="noStrike" cap="none" normalizeH="0" baseline="0" dirty="0">
                          <a:ln>
                            <a:noFill/>
                          </a:ln>
                          <a:solidFill>
                            <a:schemeClr val="tx1"/>
                          </a:solidFill>
                          <a:effectLst/>
                          <a:latin typeface="Arial" charset="0"/>
                          <a:ea typeface="宋体" pitchFamily="2" charset="-122"/>
                        </a:rPr>
                        <a:t>    }</a:t>
                      </a:r>
                      <a:endParaRPr kumimoji="0" lang="en-US" sz="1800" b="0" i="1" u="none" strike="noStrike" cap="none" normalizeH="0" baseline="0" dirty="0">
                        <a:ln>
                          <a:noFill/>
                        </a:ln>
                        <a:solidFill>
                          <a:schemeClr val="tx1"/>
                        </a:solidFill>
                        <a:effectLst/>
                        <a:latin typeface="Arial" charset="0"/>
                        <a:ea typeface="宋体" pitchFamily="2" charset="-122"/>
                      </a:endParaRPr>
                    </a:p>
                  </a:txBody>
                  <a:tcPr marL="92075" marR="92075" marT="46039" marB="460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40732">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endParaRPr kumimoji="0" lang="en-US" sz="1800" b="0" i="1" u="none" strike="noStrike" cap="none" normalizeH="0" baseline="0" dirty="0">
                        <a:ln>
                          <a:noFill/>
                        </a:ln>
                        <a:solidFill>
                          <a:schemeClr val="tx1"/>
                        </a:solidFill>
                        <a:effectLst/>
                        <a:latin typeface="Arial" charset="0"/>
                        <a:ea typeface="宋体" pitchFamily="2" charset="-122"/>
                      </a:endParaRPr>
                    </a:p>
                  </a:txBody>
                  <a:tcPr marL="92075" marR="92075" marT="46039" marB="460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defRPr/>
                      </a:pPr>
                      <a:r>
                        <a:rPr kumimoji="0" lang="en-US" sz="1800" b="0" i="0" u="none" strike="noStrike" cap="none" normalizeH="0" baseline="0" dirty="0" err="1">
                          <a:ln>
                            <a:noFill/>
                          </a:ln>
                          <a:solidFill>
                            <a:srgbClr val="FF0000"/>
                          </a:solidFill>
                          <a:effectLst/>
                          <a:latin typeface="Arial" charset="0"/>
                          <a:ea typeface="宋体" pitchFamily="2" charset="-122"/>
                        </a:rPr>
                        <a:t>Z.RequestCS</a:t>
                      </a:r>
                      <a:r>
                        <a:rPr kumimoji="0" lang="en-US" sz="1800" b="0" i="0" u="none" strike="noStrike" cap="none" normalizeH="0" baseline="0" dirty="0">
                          <a:ln>
                            <a:noFill/>
                          </a:ln>
                          <a:solidFill>
                            <a:srgbClr val="FF0000"/>
                          </a:solidFill>
                          <a:effectLst/>
                          <a:latin typeface="Arial" charset="0"/>
                          <a:ea typeface="宋体" pitchFamily="2" charset="-122"/>
                        </a:rPr>
                        <a:t>(0)</a:t>
                      </a:r>
                      <a:r>
                        <a:rPr kumimoji="0" lang="en-US" sz="1800" b="0" i="0" u="none" strike="noStrike" cap="none" normalizeH="0" baseline="0" dirty="0">
                          <a:ln>
                            <a:noFill/>
                          </a:ln>
                          <a:solidFill>
                            <a:schemeClr val="tx1"/>
                          </a:solidFill>
                          <a:effectLst/>
                          <a:latin typeface="Arial" charset="0"/>
                          <a:ea typeface="宋体" pitchFamily="2" charset="-122"/>
                        </a:rPr>
                        <a:t>{…</a:t>
                      </a:r>
                    </a:p>
                  </a:txBody>
                  <a:tcPr marL="92075" marR="92075" marT="46039" marB="460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6"/>
                  </a:ext>
                </a:extLst>
              </a:tr>
              <a:tr h="366405">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defRPr/>
                      </a:pPr>
                      <a:r>
                        <a:rPr kumimoji="0" lang="en-US" sz="1800" b="0" i="0" u="none" strike="noStrike" cap="none" normalizeH="0" baseline="0" dirty="0" err="1">
                          <a:ln>
                            <a:noFill/>
                          </a:ln>
                          <a:solidFill>
                            <a:schemeClr val="tx1"/>
                          </a:solidFill>
                          <a:effectLst/>
                          <a:latin typeface="Arial" charset="0"/>
                          <a:ea typeface="宋体" pitchFamily="2" charset="-122"/>
                        </a:rPr>
                        <a:t>Z.ReleaseCS</a:t>
                      </a:r>
                      <a:r>
                        <a:rPr kumimoji="0" lang="en-US" sz="1800" b="0" i="0" u="none" strike="noStrike" cap="none" normalizeH="0" baseline="0" dirty="0">
                          <a:ln>
                            <a:noFill/>
                          </a:ln>
                          <a:solidFill>
                            <a:schemeClr val="tx1"/>
                          </a:solidFill>
                          <a:effectLst/>
                          <a:latin typeface="Arial" charset="0"/>
                          <a:ea typeface="宋体" pitchFamily="2" charset="-122"/>
                        </a:rPr>
                        <a:t>(0){…}</a:t>
                      </a:r>
                    </a:p>
                  </a:txBody>
                  <a:tcPr marL="92075" marR="92075" marT="46039" marB="460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endParaRPr kumimoji="0" lang="en-US" sz="1800" b="0" i="1" u="none" strike="noStrike" cap="none" normalizeH="0" baseline="0" dirty="0">
                        <a:ln>
                          <a:noFill/>
                        </a:ln>
                        <a:solidFill>
                          <a:schemeClr val="tx1"/>
                        </a:solidFill>
                        <a:effectLst/>
                        <a:latin typeface="Arial" charset="0"/>
                        <a:ea typeface="宋体" pitchFamily="2" charset="-122"/>
                      </a:endParaRPr>
                    </a:p>
                  </a:txBody>
                  <a:tcPr marL="92075" marR="92075" marT="46039" marB="460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723030">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endParaRPr kumimoji="0" lang="en-US" sz="1800" b="0" i="1" u="none" strike="noStrike" cap="none" normalizeH="0" baseline="0" dirty="0">
                        <a:ln>
                          <a:noFill/>
                        </a:ln>
                        <a:solidFill>
                          <a:schemeClr val="tx1"/>
                        </a:solidFill>
                        <a:effectLst/>
                        <a:latin typeface="Arial" charset="0"/>
                        <a:ea typeface="宋体" pitchFamily="2" charset="-122"/>
                      </a:endParaRPr>
                    </a:p>
                  </a:txBody>
                  <a:tcPr marL="92075" marR="92075" marT="46039" marB="460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1800" b="0" i="1" u="none" strike="noStrike" cap="none" normalizeH="0" baseline="0">
                          <a:ln>
                            <a:noFill/>
                          </a:ln>
                          <a:solidFill>
                            <a:schemeClr val="tx1"/>
                          </a:solidFill>
                          <a:effectLst/>
                          <a:latin typeface="Arial" charset="0"/>
                          <a:ea typeface="宋体" pitchFamily="2" charset="-122"/>
                        </a:rPr>
                        <a:t>…</a:t>
                      </a:r>
                    </a:p>
                    <a:p>
                      <a:pPr marL="0" marR="0" lvl="0" indent="0" algn="l"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1800" b="0" i="0" u="none" strike="noStrike" cap="none" normalizeH="0" baseline="0">
                          <a:ln>
                            <a:noFill/>
                          </a:ln>
                          <a:solidFill>
                            <a:schemeClr val="tx1"/>
                          </a:solidFill>
                          <a:effectLst/>
                          <a:latin typeface="Arial" charset="0"/>
                          <a:ea typeface="宋体" pitchFamily="2" charset="-122"/>
                        </a:rPr>
                        <a:t>    }</a:t>
                      </a:r>
                      <a:endParaRPr kumimoji="0" lang="en-US" sz="1800" b="0" i="1" u="none" strike="noStrike" cap="none" normalizeH="0" baseline="0" dirty="0">
                        <a:ln>
                          <a:noFill/>
                        </a:ln>
                        <a:solidFill>
                          <a:schemeClr val="tx1"/>
                        </a:solidFill>
                        <a:effectLst/>
                        <a:latin typeface="Arial" charset="0"/>
                        <a:ea typeface="宋体" pitchFamily="2" charset="-122"/>
                      </a:endParaRPr>
                    </a:p>
                  </a:txBody>
                  <a:tcPr marL="92075" marR="92075" marT="46039" marB="460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5157" name="Oval 7">
            <a:extLst>
              <a:ext uri="{FF2B5EF4-FFF2-40B4-BE49-F238E27FC236}">
                <a16:creationId xmlns:a16="http://schemas.microsoft.com/office/drawing/2014/main" id="{5F77F2F5-2834-42B8-BA08-2F389AAC6804}"/>
              </a:ext>
            </a:extLst>
          </p:cNvPr>
          <p:cNvSpPr>
            <a:spLocks noChangeArrowheads="1"/>
          </p:cNvSpPr>
          <p:nvPr/>
        </p:nvSpPr>
        <p:spPr bwMode="auto">
          <a:xfrm>
            <a:off x="1473200" y="1143000"/>
            <a:ext cx="1679575"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Instance Z</a:t>
            </a:r>
            <a:endParaRPr lang="en-SG" altLang="en-US" sz="1800"/>
          </a:p>
        </p:txBody>
      </p:sp>
      <p:sp>
        <p:nvSpPr>
          <p:cNvPr id="5158" name="Oval 8">
            <a:extLst>
              <a:ext uri="{FF2B5EF4-FFF2-40B4-BE49-F238E27FC236}">
                <a16:creationId xmlns:a16="http://schemas.microsoft.com/office/drawing/2014/main" id="{01D28902-A1D9-4B22-8318-13755789CF67}"/>
              </a:ext>
            </a:extLst>
          </p:cNvPr>
          <p:cNvSpPr>
            <a:spLocks noChangeArrowheads="1"/>
          </p:cNvSpPr>
          <p:nvPr/>
        </p:nvSpPr>
        <p:spPr bwMode="auto">
          <a:xfrm>
            <a:off x="482600" y="2590800"/>
            <a:ext cx="1524000" cy="6096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solidFill>
                  <a:srgbClr val="000000"/>
                </a:solidFill>
              </a:rPr>
              <a:t>Instance X</a:t>
            </a:r>
            <a:endParaRPr lang="en-SG" altLang="en-US" sz="1800">
              <a:solidFill>
                <a:srgbClr val="000000"/>
              </a:solidFill>
            </a:endParaRPr>
          </a:p>
          <a:p>
            <a:pPr>
              <a:buClr>
                <a:srgbClr val="0000FF"/>
              </a:buClr>
              <a:buFont typeface="Arial" panose="020B0604020202020204" pitchFamily="34" charset="0"/>
              <a:buNone/>
            </a:pPr>
            <a:endParaRPr lang="en-SG" altLang="en-US"/>
          </a:p>
        </p:txBody>
      </p:sp>
      <p:sp>
        <p:nvSpPr>
          <p:cNvPr id="5159" name="Oval 10">
            <a:extLst>
              <a:ext uri="{FF2B5EF4-FFF2-40B4-BE49-F238E27FC236}">
                <a16:creationId xmlns:a16="http://schemas.microsoft.com/office/drawing/2014/main" id="{6816AB29-79DE-46C3-B01A-A069C0D84312}"/>
              </a:ext>
            </a:extLst>
          </p:cNvPr>
          <p:cNvSpPr>
            <a:spLocks noChangeArrowheads="1"/>
          </p:cNvSpPr>
          <p:nvPr/>
        </p:nvSpPr>
        <p:spPr bwMode="auto">
          <a:xfrm>
            <a:off x="2286000" y="2590800"/>
            <a:ext cx="1524000" cy="6096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solidFill>
                  <a:srgbClr val="000000"/>
                </a:solidFill>
              </a:rPr>
              <a:t>Instance Y</a:t>
            </a:r>
            <a:endParaRPr lang="en-SG" altLang="en-US" sz="1800">
              <a:solidFill>
                <a:srgbClr val="000000"/>
              </a:solidFill>
            </a:endParaRPr>
          </a:p>
          <a:p>
            <a:pPr>
              <a:buClr>
                <a:srgbClr val="0000FF"/>
              </a:buClr>
              <a:buFont typeface="Arial" panose="020B0604020202020204" pitchFamily="34" charset="0"/>
              <a:buNone/>
            </a:pPr>
            <a:endParaRPr lang="en-SG" altLang="en-US"/>
          </a:p>
        </p:txBody>
      </p:sp>
      <p:sp>
        <p:nvSpPr>
          <p:cNvPr id="5160" name="Rectangle 11">
            <a:extLst>
              <a:ext uri="{FF2B5EF4-FFF2-40B4-BE49-F238E27FC236}">
                <a16:creationId xmlns:a16="http://schemas.microsoft.com/office/drawing/2014/main" id="{8D5EF037-6E28-461D-9B7A-061B474FF106}"/>
              </a:ext>
            </a:extLst>
          </p:cNvPr>
          <p:cNvSpPr>
            <a:spLocks noChangeArrowheads="1"/>
          </p:cNvSpPr>
          <p:nvPr/>
        </p:nvSpPr>
        <p:spPr bwMode="auto">
          <a:xfrm>
            <a:off x="609600" y="4429125"/>
            <a:ext cx="457200" cy="4572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A</a:t>
            </a:r>
            <a:endParaRPr lang="en-SG" altLang="en-US"/>
          </a:p>
        </p:txBody>
      </p:sp>
      <p:sp>
        <p:nvSpPr>
          <p:cNvPr id="5161" name="Rectangle 12">
            <a:extLst>
              <a:ext uri="{FF2B5EF4-FFF2-40B4-BE49-F238E27FC236}">
                <a16:creationId xmlns:a16="http://schemas.microsoft.com/office/drawing/2014/main" id="{46980B62-1274-416B-BAC1-7518F4016E64}"/>
              </a:ext>
            </a:extLst>
          </p:cNvPr>
          <p:cNvSpPr>
            <a:spLocks noChangeArrowheads="1"/>
          </p:cNvSpPr>
          <p:nvPr/>
        </p:nvSpPr>
        <p:spPr bwMode="auto">
          <a:xfrm>
            <a:off x="1457325" y="4429125"/>
            <a:ext cx="457200" cy="4572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B</a:t>
            </a:r>
            <a:endParaRPr lang="en-SG" altLang="en-US"/>
          </a:p>
        </p:txBody>
      </p:sp>
      <p:sp>
        <p:nvSpPr>
          <p:cNvPr id="5162" name="Rectangle 13">
            <a:extLst>
              <a:ext uri="{FF2B5EF4-FFF2-40B4-BE49-F238E27FC236}">
                <a16:creationId xmlns:a16="http://schemas.microsoft.com/office/drawing/2014/main" id="{EAD02D6D-CE0E-4206-9530-056D015FA1FC}"/>
              </a:ext>
            </a:extLst>
          </p:cNvPr>
          <p:cNvSpPr>
            <a:spLocks noChangeArrowheads="1"/>
          </p:cNvSpPr>
          <p:nvPr/>
        </p:nvSpPr>
        <p:spPr bwMode="auto">
          <a:xfrm>
            <a:off x="2505075" y="4429125"/>
            <a:ext cx="457200" cy="4572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C</a:t>
            </a:r>
            <a:endParaRPr lang="en-SG" altLang="en-US"/>
          </a:p>
        </p:txBody>
      </p:sp>
      <p:sp>
        <p:nvSpPr>
          <p:cNvPr id="5163" name="Rectangle 14">
            <a:extLst>
              <a:ext uri="{FF2B5EF4-FFF2-40B4-BE49-F238E27FC236}">
                <a16:creationId xmlns:a16="http://schemas.microsoft.com/office/drawing/2014/main" id="{28B85FFF-9133-4D15-A1CA-8C696C423219}"/>
              </a:ext>
            </a:extLst>
          </p:cNvPr>
          <p:cNvSpPr>
            <a:spLocks noChangeArrowheads="1"/>
          </p:cNvSpPr>
          <p:nvPr/>
        </p:nvSpPr>
        <p:spPr bwMode="auto">
          <a:xfrm>
            <a:off x="3352800" y="4429125"/>
            <a:ext cx="457200" cy="4572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D</a:t>
            </a:r>
            <a:endParaRPr lang="en-SG" altLang="en-US"/>
          </a:p>
        </p:txBody>
      </p:sp>
      <p:cxnSp>
        <p:nvCxnSpPr>
          <p:cNvPr id="5164" name="Straight Connector 16">
            <a:extLst>
              <a:ext uri="{FF2B5EF4-FFF2-40B4-BE49-F238E27FC236}">
                <a16:creationId xmlns:a16="http://schemas.microsoft.com/office/drawing/2014/main" id="{875EDFD8-A701-4696-97A1-CA6FB04B6AF6}"/>
              </a:ext>
            </a:extLst>
          </p:cNvPr>
          <p:cNvCxnSpPr>
            <a:cxnSpLocks noChangeShapeType="1"/>
            <a:stCxn id="5158" idx="0"/>
            <a:endCxn id="5157" idx="4"/>
          </p:cNvCxnSpPr>
          <p:nvPr/>
        </p:nvCxnSpPr>
        <p:spPr bwMode="auto">
          <a:xfrm flipV="1">
            <a:off x="1244600" y="1676400"/>
            <a:ext cx="1068388" cy="9144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5165" name="Straight Connector 18">
            <a:extLst>
              <a:ext uri="{FF2B5EF4-FFF2-40B4-BE49-F238E27FC236}">
                <a16:creationId xmlns:a16="http://schemas.microsoft.com/office/drawing/2014/main" id="{8F863514-B7BD-4D32-80D9-7A4985CCEC78}"/>
              </a:ext>
            </a:extLst>
          </p:cNvPr>
          <p:cNvCxnSpPr>
            <a:cxnSpLocks noChangeShapeType="1"/>
            <a:stCxn id="5157" idx="4"/>
            <a:endCxn id="5159" idx="0"/>
          </p:cNvCxnSpPr>
          <p:nvPr/>
        </p:nvCxnSpPr>
        <p:spPr bwMode="auto">
          <a:xfrm>
            <a:off x="2312988" y="1676400"/>
            <a:ext cx="735012" cy="9144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5166" name="Straight Connector 20">
            <a:extLst>
              <a:ext uri="{FF2B5EF4-FFF2-40B4-BE49-F238E27FC236}">
                <a16:creationId xmlns:a16="http://schemas.microsoft.com/office/drawing/2014/main" id="{378B93EE-DC32-48AF-A882-966672F134C9}"/>
              </a:ext>
            </a:extLst>
          </p:cNvPr>
          <p:cNvCxnSpPr>
            <a:cxnSpLocks noChangeShapeType="1"/>
            <a:stCxn id="5158" idx="4"/>
            <a:endCxn id="5160" idx="0"/>
          </p:cNvCxnSpPr>
          <p:nvPr/>
        </p:nvCxnSpPr>
        <p:spPr bwMode="auto">
          <a:xfrm flipH="1">
            <a:off x="838200" y="3200400"/>
            <a:ext cx="406400" cy="12287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5167" name="Straight Connector 22">
            <a:extLst>
              <a:ext uri="{FF2B5EF4-FFF2-40B4-BE49-F238E27FC236}">
                <a16:creationId xmlns:a16="http://schemas.microsoft.com/office/drawing/2014/main" id="{616EF4DA-CD37-4A69-BAAE-E0C2FAB49FE9}"/>
              </a:ext>
            </a:extLst>
          </p:cNvPr>
          <p:cNvCxnSpPr>
            <a:cxnSpLocks noChangeShapeType="1"/>
            <a:stCxn id="5158" idx="4"/>
            <a:endCxn id="5161" idx="0"/>
          </p:cNvCxnSpPr>
          <p:nvPr/>
        </p:nvCxnSpPr>
        <p:spPr bwMode="auto">
          <a:xfrm>
            <a:off x="1244600" y="3200400"/>
            <a:ext cx="441325" cy="12287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5168" name="Straight Connector 24">
            <a:extLst>
              <a:ext uri="{FF2B5EF4-FFF2-40B4-BE49-F238E27FC236}">
                <a16:creationId xmlns:a16="http://schemas.microsoft.com/office/drawing/2014/main" id="{B2F639A5-1B3A-4615-A1BA-0BB78DA91C6D}"/>
              </a:ext>
            </a:extLst>
          </p:cNvPr>
          <p:cNvCxnSpPr>
            <a:cxnSpLocks noChangeShapeType="1"/>
            <a:stCxn id="5159" idx="4"/>
            <a:endCxn id="5162" idx="0"/>
          </p:cNvCxnSpPr>
          <p:nvPr/>
        </p:nvCxnSpPr>
        <p:spPr bwMode="auto">
          <a:xfrm flipH="1">
            <a:off x="2733675" y="3200400"/>
            <a:ext cx="314325" cy="12287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5169" name="Straight Connector 26">
            <a:extLst>
              <a:ext uri="{FF2B5EF4-FFF2-40B4-BE49-F238E27FC236}">
                <a16:creationId xmlns:a16="http://schemas.microsoft.com/office/drawing/2014/main" id="{F98D5B24-043B-4BF3-99F3-ACE623D8258C}"/>
              </a:ext>
            </a:extLst>
          </p:cNvPr>
          <p:cNvCxnSpPr>
            <a:cxnSpLocks noChangeShapeType="1"/>
            <a:stCxn id="5159" idx="4"/>
            <a:endCxn id="5163" idx="0"/>
          </p:cNvCxnSpPr>
          <p:nvPr/>
        </p:nvCxnSpPr>
        <p:spPr bwMode="auto">
          <a:xfrm>
            <a:off x="3048000" y="3200400"/>
            <a:ext cx="533400" cy="12287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5170" name="TextBox 27">
            <a:extLst>
              <a:ext uri="{FF2B5EF4-FFF2-40B4-BE49-F238E27FC236}">
                <a16:creationId xmlns:a16="http://schemas.microsoft.com/office/drawing/2014/main" id="{D7660131-748C-42A9-AB36-FE601213A56B}"/>
              </a:ext>
            </a:extLst>
          </p:cNvPr>
          <p:cNvSpPr txBox="1">
            <a:spLocks noChangeArrowheads="1"/>
          </p:cNvSpPr>
          <p:nvPr/>
        </p:nvSpPr>
        <p:spPr bwMode="auto">
          <a:xfrm>
            <a:off x="1489075" y="1800225"/>
            <a:ext cx="357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0</a:t>
            </a:r>
            <a:endParaRPr lang="en-SG" altLang="en-US"/>
          </a:p>
        </p:txBody>
      </p:sp>
      <p:sp>
        <p:nvSpPr>
          <p:cNvPr id="5171" name="TextBox 30">
            <a:extLst>
              <a:ext uri="{FF2B5EF4-FFF2-40B4-BE49-F238E27FC236}">
                <a16:creationId xmlns:a16="http://schemas.microsoft.com/office/drawing/2014/main" id="{8CE2FEF3-9AE7-4D26-B664-5E7CDB3A0063}"/>
              </a:ext>
            </a:extLst>
          </p:cNvPr>
          <p:cNvSpPr txBox="1">
            <a:spLocks noChangeArrowheads="1"/>
          </p:cNvSpPr>
          <p:nvPr/>
        </p:nvSpPr>
        <p:spPr bwMode="auto">
          <a:xfrm>
            <a:off x="2606675" y="1836738"/>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1</a:t>
            </a:r>
            <a:endParaRPr lang="en-SG" altLang="en-US"/>
          </a:p>
        </p:txBody>
      </p:sp>
      <p:sp>
        <p:nvSpPr>
          <p:cNvPr id="5172" name="TextBox 31">
            <a:extLst>
              <a:ext uri="{FF2B5EF4-FFF2-40B4-BE49-F238E27FC236}">
                <a16:creationId xmlns:a16="http://schemas.microsoft.com/office/drawing/2014/main" id="{5156EDC6-8D7E-42D4-9679-34D93CD44D1E}"/>
              </a:ext>
            </a:extLst>
          </p:cNvPr>
          <p:cNvSpPr txBox="1">
            <a:spLocks noChangeArrowheads="1"/>
          </p:cNvSpPr>
          <p:nvPr/>
        </p:nvSpPr>
        <p:spPr bwMode="auto">
          <a:xfrm>
            <a:off x="762000" y="3505200"/>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0</a:t>
            </a:r>
            <a:endParaRPr lang="en-SG" altLang="en-US"/>
          </a:p>
        </p:txBody>
      </p:sp>
      <p:sp>
        <p:nvSpPr>
          <p:cNvPr id="5173" name="TextBox 32">
            <a:extLst>
              <a:ext uri="{FF2B5EF4-FFF2-40B4-BE49-F238E27FC236}">
                <a16:creationId xmlns:a16="http://schemas.microsoft.com/office/drawing/2014/main" id="{FD4882AB-6DF6-4D47-A21D-7CA8379E1A33}"/>
              </a:ext>
            </a:extLst>
          </p:cNvPr>
          <p:cNvSpPr txBox="1">
            <a:spLocks noChangeArrowheads="1"/>
          </p:cNvSpPr>
          <p:nvPr/>
        </p:nvSpPr>
        <p:spPr bwMode="auto">
          <a:xfrm>
            <a:off x="1371600" y="3500438"/>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1</a:t>
            </a:r>
            <a:endParaRPr lang="en-SG" altLang="en-US"/>
          </a:p>
        </p:txBody>
      </p:sp>
      <p:sp>
        <p:nvSpPr>
          <p:cNvPr id="5174" name="TextBox 33">
            <a:extLst>
              <a:ext uri="{FF2B5EF4-FFF2-40B4-BE49-F238E27FC236}">
                <a16:creationId xmlns:a16="http://schemas.microsoft.com/office/drawing/2014/main" id="{B354191E-CC9B-4458-92D6-C4F983760C1D}"/>
              </a:ext>
            </a:extLst>
          </p:cNvPr>
          <p:cNvSpPr txBox="1">
            <a:spLocks noChangeArrowheads="1"/>
          </p:cNvSpPr>
          <p:nvPr/>
        </p:nvSpPr>
        <p:spPr bwMode="auto">
          <a:xfrm>
            <a:off x="2606675" y="3500438"/>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0</a:t>
            </a:r>
            <a:endParaRPr lang="en-SG" altLang="en-US"/>
          </a:p>
        </p:txBody>
      </p:sp>
      <p:sp>
        <p:nvSpPr>
          <p:cNvPr id="5175" name="TextBox 34">
            <a:extLst>
              <a:ext uri="{FF2B5EF4-FFF2-40B4-BE49-F238E27FC236}">
                <a16:creationId xmlns:a16="http://schemas.microsoft.com/office/drawing/2014/main" id="{86320E99-2EAF-4EB0-B446-4E9CCCAAF595}"/>
              </a:ext>
            </a:extLst>
          </p:cNvPr>
          <p:cNvSpPr txBox="1">
            <a:spLocks noChangeArrowheads="1"/>
          </p:cNvSpPr>
          <p:nvPr/>
        </p:nvSpPr>
        <p:spPr bwMode="auto">
          <a:xfrm>
            <a:off x="3230563" y="3505200"/>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1</a:t>
            </a:r>
            <a:endParaRPr lang="en-SG" altLang="en-US"/>
          </a:p>
        </p:txBody>
      </p:sp>
      <p:sp>
        <p:nvSpPr>
          <p:cNvPr id="5176" name="TextBox 35">
            <a:extLst>
              <a:ext uri="{FF2B5EF4-FFF2-40B4-BE49-F238E27FC236}">
                <a16:creationId xmlns:a16="http://schemas.microsoft.com/office/drawing/2014/main" id="{A2520D9F-5D53-4CA1-A687-FDFB74FA7923}"/>
              </a:ext>
            </a:extLst>
          </p:cNvPr>
          <p:cNvSpPr txBox="1">
            <a:spLocks noChangeArrowheads="1"/>
          </p:cNvSpPr>
          <p:nvPr/>
        </p:nvSpPr>
        <p:spPr bwMode="auto">
          <a:xfrm>
            <a:off x="492125" y="5568950"/>
            <a:ext cx="8224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solidFill>
                  <a:srgbClr val="FF0000"/>
                </a:solidFill>
              </a:rPr>
              <a:t>Z.RequestCS(0) invoked a 2nd time without anyone invoking Z.ReleaseCS(0)! </a:t>
            </a:r>
            <a:endParaRPr lang="en-SG" altLang="en-US" sz="1800">
              <a:solidFill>
                <a:srgbClr val="FF0000"/>
              </a:solidFill>
            </a:endParaRPr>
          </a:p>
        </p:txBody>
      </p:sp>
      <p:sp>
        <p:nvSpPr>
          <p:cNvPr id="5177" name="Freeform 36">
            <a:extLst>
              <a:ext uri="{FF2B5EF4-FFF2-40B4-BE49-F238E27FC236}">
                <a16:creationId xmlns:a16="http://schemas.microsoft.com/office/drawing/2014/main" id="{A1DAC6EF-F38C-47A3-95E1-20559B0D5EA9}"/>
              </a:ext>
            </a:extLst>
          </p:cNvPr>
          <p:cNvSpPr>
            <a:spLocks/>
          </p:cNvSpPr>
          <p:nvPr/>
        </p:nvSpPr>
        <p:spPr bwMode="auto">
          <a:xfrm>
            <a:off x="8145462" y="4076698"/>
            <a:ext cx="625475" cy="1412875"/>
          </a:xfrm>
          <a:custGeom>
            <a:avLst/>
            <a:gdLst>
              <a:gd name="T0" fmla="*/ 0 w 625370"/>
              <a:gd name="T1" fmla="*/ 868700 h 1595535"/>
              <a:gd name="T2" fmla="*/ 625571 w 625370"/>
              <a:gd name="T3" fmla="*/ 320047 h 1595535"/>
              <a:gd name="T4" fmla="*/ 56019 w 625370"/>
              <a:gd name="T5" fmla="*/ 0 h 1595535"/>
              <a:gd name="T6" fmla="*/ 0 60000 65536"/>
              <a:gd name="T7" fmla="*/ 0 60000 65536"/>
              <a:gd name="T8" fmla="*/ 0 60000 65536"/>
            </a:gdLst>
            <a:ahLst/>
            <a:cxnLst>
              <a:cxn ang="T6">
                <a:pos x="T0" y="T1"/>
              </a:cxn>
              <a:cxn ang="T7">
                <a:pos x="T2" y="T3"/>
              </a:cxn>
              <a:cxn ang="T8">
                <a:pos x="T4" y="T5"/>
              </a:cxn>
            </a:cxnLst>
            <a:rect l="0" t="0" r="r" b="b"/>
            <a:pathLst>
              <a:path w="625370" h="1595535">
                <a:moveTo>
                  <a:pt x="0" y="1595535"/>
                </a:moveTo>
                <a:cubicBezTo>
                  <a:pt x="307910" y="1224643"/>
                  <a:pt x="615821" y="853751"/>
                  <a:pt x="625151" y="587829"/>
                </a:cubicBezTo>
                <a:cubicBezTo>
                  <a:pt x="634481" y="321907"/>
                  <a:pt x="345232" y="160953"/>
                  <a:pt x="55983" y="0"/>
                </a:cubicBezTo>
              </a:path>
            </a:pathLst>
          </a:custGeom>
          <a:noFill/>
          <a:ln w="38100" cap="flat" cmpd="sng" algn="ctr">
            <a:solidFill>
              <a:srgbClr val="FF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lIns="92075" tIns="46038" rIns="92075" bIns="46038"/>
          <a:lstStyle/>
          <a:p>
            <a:endParaRPr lang="en-SG"/>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a:extLst>
              <a:ext uri="{FF2B5EF4-FFF2-40B4-BE49-F238E27FC236}">
                <a16:creationId xmlns:a16="http://schemas.microsoft.com/office/drawing/2014/main" id="{B8B624C0-5961-476E-8CA2-032BE94D9A2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6147" name="Slide Number Placeholder 4">
            <a:extLst>
              <a:ext uri="{FF2B5EF4-FFF2-40B4-BE49-F238E27FC236}">
                <a16:creationId xmlns:a16="http://schemas.microsoft.com/office/drawing/2014/main" id="{DC971528-573A-4174-891F-6B9508FAC2D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4E63F44B-C8DB-4E41-8173-F94539E55D96}" type="slidenum">
              <a:rPr lang="zh-CN" altLang="en-US" sz="1400">
                <a:latin typeface="Times New Roman" panose="02020603050405020304" pitchFamily="18" charset="0"/>
              </a:rPr>
              <a:pPr>
                <a:buClrTx/>
                <a:buFontTx/>
                <a:buNone/>
              </a:pPr>
              <a:t>5</a:t>
            </a:fld>
            <a:endParaRPr lang="en-US" altLang="zh-CN" sz="1400">
              <a:latin typeface="Times New Roman" panose="02020603050405020304" pitchFamily="18" charset="0"/>
            </a:endParaRPr>
          </a:p>
        </p:txBody>
      </p:sp>
      <p:sp>
        <p:nvSpPr>
          <p:cNvPr id="901122" name="Rectangle 2">
            <a:extLst>
              <a:ext uri="{FF2B5EF4-FFF2-40B4-BE49-F238E27FC236}">
                <a16:creationId xmlns:a16="http://schemas.microsoft.com/office/drawing/2014/main" id="{605960AC-443C-4E23-918C-E6954E82A203}"/>
              </a:ext>
            </a:extLst>
          </p:cNvPr>
          <p:cNvSpPr>
            <a:spLocks noGrp="1" noChangeArrowheads="1"/>
          </p:cNvSpPr>
          <p:nvPr>
            <p:ph type="title"/>
          </p:nvPr>
        </p:nvSpPr>
        <p:spPr>
          <a:xfrm>
            <a:off x="706438" y="304800"/>
            <a:ext cx="7772400" cy="838200"/>
          </a:xfrm>
        </p:spPr>
        <p:txBody>
          <a:bodyPr/>
          <a:lstStyle/>
          <a:p>
            <a:pPr>
              <a:defRPr/>
            </a:pPr>
            <a:r>
              <a:rPr lang="en-US"/>
              <a:t>2.1(a)</a:t>
            </a:r>
          </a:p>
        </p:txBody>
      </p:sp>
      <p:sp>
        <p:nvSpPr>
          <p:cNvPr id="6149" name="Rectangle 3">
            <a:extLst>
              <a:ext uri="{FF2B5EF4-FFF2-40B4-BE49-F238E27FC236}">
                <a16:creationId xmlns:a16="http://schemas.microsoft.com/office/drawing/2014/main" id="{B77D43AB-BE1C-4164-8DE8-FA334218A252}"/>
              </a:ext>
            </a:extLst>
          </p:cNvPr>
          <p:cNvSpPr>
            <a:spLocks noGrp="1" noChangeArrowheads="1"/>
          </p:cNvSpPr>
          <p:nvPr>
            <p:ph type="body" idx="1"/>
          </p:nvPr>
        </p:nvSpPr>
        <p:spPr>
          <a:xfrm>
            <a:off x="457200" y="1365250"/>
            <a:ext cx="3276600" cy="4675188"/>
          </a:xfrm>
        </p:spPr>
        <p:txBody>
          <a:bodyPr/>
          <a:lstStyle/>
          <a:p>
            <a:r>
              <a:rPr lang="en-US" altLang="en-US"/>
              <a:t>Initially</a:t>
            </a:r>
          </a:p>
          <a:p>
            <a:pPr lvl="1"/>
            <a:r>
              <a:rPr lang="en-US" altLang="en-US"/>
              <a:t>wantCS[0] = false</a:t>
            </a:r>
          </a:p>
          <a:p>
            <a:pPr lvl="1"/>
            <a:r>
              <a:rPr lang="en-US" altLang="en-US"/>
              <a:t>wantCS[1] = false</a:t>
            </a:r>
          </a:p>
          <a:p>
            <a:pPr lvl="1"/>
            <a:endParaRPr lang="en-US" altLang="en-US"/>
          </a:p>
          <a:p>
            <a:r>
              <a:rPr lang="en-US" altLang="en-US"/>
              <a:t>Violates mutual exclusion</a:t>
            </a:r>
          </a:p>
        </p:txBody>
      </p:sp>
      <p:graphicFrame>
        <p:nvGraphicFramePr>
          <p:cNvPr id="901153" name="Group 33">
            <a:extLst>
              <a:ext uri="{FF2B5EF4-FFF2-40B4-BE49-F238E27FC236}">
                <a16:creationId xmlns:a16="http://schemas.microsoft.com/office/drawing/2014/main" id="{C25146D2-9657-44CB-9F08-5BD400576701}"/>
              </a:ext>
            </a:extLst>
          </p:cNvPr>
          <p:cNvGraphicFramePr>
            <a:graphicFrameLocks noGrp="1"/>
          </p:cNvGraphicFramePr>
          <p:nvPr/>
        </p:nvGraphicFramePr>
        <p:xfrm>
          <a:off x="3581400" y="1066800"/>
          <a:ext cx="5029200" cy="4662491"/>
        </p:xfrm>
        <a:graphic>
          <a:graphicData uri="http://schemas.openxmlformats.org/drawingml/2006/table">
            <a:tbl>
              <a:tblPr/>
              <a:tblGrid>
                <a:gridCol w="2514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tblGrid>
              <a:tr h="566738">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2000" b="0" i="1" u="none" strike="noStrike" cap="none" normalizeH="0" baseline="0">
                          <a:ln>
                            <a:noFill/>
                          </a:ln>
                          <a:solidFill>
                            <a:schemeClr val="tx1"/>
                          </a:solidFill>
                          <a:effectLst/>
                          <a:latin typeface="Arial" charset="0"/>
                          <a:ea typeface="宋体" pitchFamily="2" charset="-122"/>
                        </a:rPr>
                        <a:t>process 0</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2000" b="0" i="1" u="none" strike="noStrike" cap="none" normalizeH="0" baseline="0">
                          <a:ln>
                            <a:noFill/>
                          </a:ln>
                          <a:solidFill>
                            <a:schemeClr val="tx1"/>
                          </a:solidFill>
                          <a:effectLst/>
                          <a:latin typeface="Arial" charset="0"/>
                          <a:ea typeface="宋体" pitchFamily="2" charset="-122"/>
                        </a:rPr>
                        <a:t>process 1</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44538">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2000" b="0" i="0" u="none" strike="noStrike" cap="none" normalizeH="0" baseline="0">
                          <a:ln>
                            <a:noFill/>
                          </a:ln>
                          <a:solidFill>
                            <a:schemeClr val="tx1"/>
                          </a:solidFill>
                          <a:effectLst/>
                          <a:latin typeface="Arial" charset="0"/>
                          <a:ea typeface="宋体" pitchFamily="2" charset="-122"/>
                        </a:rPr>
                        <a:t>wantCS[0] = true</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endParaRPr kumimoji="0" lang="en-US" sz="2000" b="0" i="0" u="none" strike="noStrike" cap="none" normalizeH="0" baseline="0">
                        <a:ln>
                          <a:noFill/>
                        </a:ln>
                        <a:solidFill>
                          <a:schemeClr val="tx1"/>
                        </a:solidFill>
                        <a:effectLst/>
                        <a:latin typeface="Arial" charset="0"/>
                        <a:ea typeface="宋体" pitchFamily="2" charset="-122"/>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44538">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2000" b="0" i="0" u="none" strike="noStrike" cap="none" normalizeH="0" baseline="0">
                          <a:ln>
                            <a:noFill/>
                          </a:ln>
                          <a:solidFill>
                            <a:schemeClr val="tx1"/>
                          </a:solidFill>
                          <a:effectLst/>
                          <a:latin typeface="Arial" charset="0"/>
                          <a:ea typeface="宋体" pitchFamily="2" charset="-122"/>
                        </a:rPr>
                        <a:t>turn = 0</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endParaRPr kumimoji="0" lang="en-US" sz="2000" b="0" i="0" u="none" strike="noStrike" cap="none" normalizeH="0" baseline="0">
                        <a:ln>
                          <a:noFill/>
                        </a:ln>
                        <a:solidFill>
                          <a:schemeClr val="tx1"/>
                        </a:solidFill>
                        <a:effectLst/>
                        <a:latin typeface="Arial" charset="0"/>
                        <a:ea typeface="宋体" pitchFamily="2" charset="-122"/>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44538">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2000" b="0" i="0" u="none" strike="noStrike" cap="none" normalizeH="0" baseline="0">
                          <a:ln>
                            <a:noFill/>
                          </a:ln>
                          <a:solidFill>
                            <a:schemeClr val="tx1"/>
                          </a:solidFill>
                          <a:effectLst/>
                          <a:latin typeface="Arial" charset="0"/>
                          <a:ea typeface="宋体" pitchFamily="2" charset="-122"/>
                        </a:rPr>
                        <a:t>while (wantCS[1] == true &amp;&amp; turn == 1) {}</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endParaRPr kumimoji="0" lang="en-US" sz="2000" b="0" i="0" u="none" strike="noStrike" cap="none" normalizeH="0" baseline="0">
                        <a:ln>
                          <a:noFill/>
                        </a:ln>
                        <a:solidFill>
                          <a:schemeClr val="tx1"/>
                        </a:solidFill>
                        <a:effectLst/>
                        <a:latin typeface="Arial" charset="0"/>
                        <a:ea typeface="宋体" pitchFamily="2" charset="-122"/>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endParaRPr kumimoji="0" lang="en-US" sz="2000" b="0" i="0" u="none" strike="noStrike" cap="none" normalizeH="0" baseline="0">
                        <a:ln>
                          <a:noFill/>
                        </a:ln>
                        <a:solidFill>
                          <a:schemeClr val="tx1"/>
                        </a:solidFill>
                        <a:effectLst/>
                        <a:latin typeface="Arial" charset="0"/>
                        <a:ea typeface="宋体" pitchFamily="2" charset="-122"/>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2000" b="0" i="0" u="none" strike="noStrike" cap="none" normalizeH="0" baseline="0">
                          <a:ln>
                            <a:noFill/>
                          </a:ln>
                          <a:solidFill>
                            <a:schemeClr val="tx1"/>
                          </a:solidFill>
                          <a:effectLst/>
                          <a:latin typeface="Arial" charset="0"/>
                          <a:ea typeface="宋体" pitchFamily="2" charset="-122"/>
                        </a:rPr>
                        <a:t>wantCS[1] = true</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1025">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endParaRPr kumimoji="0" lang="en-US" sz="2000" b="0" i="1" u="none" strike="noStrike" cap="none" normalizeH="0" baseline="0">
                        <a:ln>
                          <a:noFill/>
                        </a:ln>
                        <a:solidFill>
                          <a:schemeClr val="tx1"/>
                        </a:solidFill>
                        <a:effectLst/>
                        <a:latin typeface="Arial" charset="0"/>
                        <a:ea typeface="宋体" pitchFamily="2" charset="-122"/>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2000" b="0" i="0" u="none" strike="noStrike" cap="none" normalizeH="0" baseline="0">
                          <a:ln>
                            <a:noFill/>
                          </a:ln>
                          <a:solidFill>
                            <a:schemeClr val="tx1"/>
                          </a:solidFill>
                          <a:effectLst/>
                          <a:latin typeface="Arial" charset="0"/>
                          <a:ea typeface="宋体" pitchFamily="2" charset="-122"/>
                        </a:rPr>
                        <a:t>turn = 1</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01676">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endParaRPr kumimoji="0" lang="en-US" sz="2000" b="0" i="1" u="none" strike="noStrike" cap="none" normalizeH="0" baseline="0">
                        <a:ln>
                          <a:noFill/>
                        </a:ln>
                        <a:solidFill>
                          <a:schemeClr val="tx1"/>
                        </a:solidFill>
                        <a:effectLst/>
                        <a:latin typeface="Arial" charset="0"/>
                        <a:ea typeface="宋体" pitchFamily="2" charset="-122"/>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ea typeface="宋体" pitchFamily="2" charset="-122"/>
                        </a:rPr>
                        <a:t>while (</a:t>
                      </a:r>
                      <a:r>
                        <a:rPr kumimoji="0" lang="en-US" sz="2000" b="0" i="0" u="none" strike="noStrike" cap="none" normalizeH="0" baseline="0" dirty="0" err="1">
                          <a:ln>
                            <a:noFill/>
                          </a:ln>
                          <a:solidFill>
                            <a:schemeClr val="tx1"/>
                          </a:solidFill>
                          <a:effectLst/>
                          <a:latin typeface="Arial" charset="0"/>
                          <a:ea typeface="宋体" pitchFamily="2" charset="-122"/>
                        </a:rPr>
                        <a:t>wantCS</a:t>
                      </a:r>
                      <a:r>
                        <a:rPr kumimoji="0" lang="en-US" sz="2000" b="0" i="0" u="none" strike="noStrike" cap="none" normalizeH="0" baseline="0" dirty="0">
                          <a:ln>
                            <a:noFill/>
                          </a:ln>
                          <a:solidFill>
                            <a:schemeClr val="tx1"/>
                          </a:solidFill>
                          <a:effectLst/>
                          <a:latin typeface="Arial" charset="0"/>
                          <a:ea typeface="宋体" pitchFamily="2" charset="-122"/>
                        </a:rPr>
                        <a:t>[0] == true &amp;&amp; turn == 0) {}</a:t>
                      </a:r>
                      <a:endParaRPr kumimoji="0" lang="en-US" sz="2000" b="0" i="1" u="none" strike="noStrike" cap="none" normalizeH="0" baseline="0" dirty="0">
                        <a:ln>
                          <a:noFill/>
                        </a:ln>
                        <a:solidFill>
                          <a:schemeClr val="tx1"/>
                        </a:solidFill>
                        <a:effectLst/>
                        <a:latin typeface="Arial" charset="0"/>
                        <a:ea typeface="宋体" pitchFamily="2" charset="-122"/>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a:extLst>
              <a:ext uri="{FF2B5EF4-FFF2-40B4-BE49-F238E27FC236}">
                <a16:creationId xmlns:a16="http://schemas.microsoft.com/office/drawing/2014/main" id="{1B8D6BD6-AD0A-4D53-9229-FF9780EC722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7171" name="Slide Number Placeholder 4">
            <a:extLst>
              <a:ext uri="{FF2B5EF4-FFF2-40B4-BE49-F238E27FC236}">
                <a16:creationId xmlns:a16="http://schemas.microsoft.com/office/drawing/2014/main" id="{829D94CB-0126-4BA3-87FB-91BCC7B40E8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87E812CB-7480-4F35-8F6A-4E6919F8C727}" type="slidenum">
              <a:rPr lang="zh-CN" altLang="en-US" sz="1400">
                <a:latin typeface="Times New Roman" panose="02020603050405020304" pitchFamily="18" charset="0"/>
              </a:rPr>
              <a:pPr>
                <a:buClrTx/>
                <a:buFontTx/>
                <a:buNone/>
              </a:pPr>
              <a:t>6</a:t>
            </a:fld>
            <a:endParaRPr lang="en-US" altLang="zh-CN" sz="1400">
              <a:latin typeface="Times New Roman" panose="02020603050405020304" pitchFamily="18" charset="0"/>
            </a:endParaRPr>
          </a:p>
        </p:txBody>
      </p:sp>
      <p:sp>
        <p:nvSpPr>
          <p:cNvPr id="902146" name="Rectangle 2">
            <a:extLst>
              <a:ext uri="{FF2B5EF4-FFF2-40B4-BE49-F238E27FC236}">
                <a16:creationId xmlns:a16="http://schemas.microsoft.com/office/drawing/2014/main" id="{19D53BE7-2E0C-49C1-B2D3-4593FD57BCA4}"/>
              </a:ext>
            </a:extLst>
          </p:cNvPr>
          <p:cNvSpPr>
            <a:spLocks noGrp="1" noChangeArrowheads="1"/>
          </p:cNvSpPr>
          <p:nvPr>
            <p:ph type="title"/>
          </p:nvPr>
        </p:nvSpPr>
        <p:spPr>
          <a:xfrm>
            <a:off x="706438" y="304800"/>
            <a:ext cx="7772400" cy="838200"/>
          </a:xfrm>
        </p:spPr>
        <p:txBody>
          <a:bodyPr/>
          <a:lstStyle/>
          <a:p>
            <a:pPr>
              <a:defRPr/>
            </a:pPr>
            <a:r>
              <a:rPr lang="en-US"/>
              <a:t>2.1(b)</a:t>
            </a:r>
          </a:p>
        </p:txBody>
      </p:sp>
      <p:sp>
        <p:nvSpPr>
          <p:cNvPr id="7173" name="Rectangle 3">
            <a:extLst>
              <a:ext uri="{FF2B5EF4-FFF2-40B4-BE49-F238E27FC236}">
                <a16:creationId xmlns:a16="http://schemas.microsoft.com/office/drawing/2014/main" id="{D628C9F3-4D34-43C5-BD3B-0A316951EABF}"/>
              </a:ext>
            </a:extLst>
          </p:cNvPr>
          <p:cNvSpPr>
            <a:spLocks noGrp="1" noChangeArrowheads="1"/>
          </p:cNvSpPr>
          <p:nvPr>
            <p:ph type="body" idx="1"/>
          </p:nvPr>
        </p:nvSpPr>
        <p:spPr>
          <a:xfrm>
            <a:off x="457200" y="1365250"/>
            <a:ext cx="3276600" cy="4675188"/>
          </a:xfrm>
        </p:spPr>
        <p:txBody>
          <a:bodyPr/>
          <a:lstStyle/>
          <a:p>
            <a:r>
              <a:rPr lang="en-US" altLang="en-US"/>
              <a:t>Initially</a:t>
            </a:r>
          </a:p>
          <a:p>
            <a:pPr lvl="1"/>
            <a:r>
              <a:rPr lang="en-US" altLang="en-US"/>
              <a:t>wantCS[0] = false</a:t>
            </a:r>
          </a:p>
          <a:p>
            <a:pPr lvl="1"/>
            <a:r>
              <a:rPr lang="en-US" altLang="en-US"/>
              <a:t>wantCS[1] = false</a:t>
            </a:r>
          </a:p>
          <a:p>
            <a:pPr lvl="1"/>
            <a:endParaRPr lang="en-US" altLang="en-US"/>
          </a:p>
          <a:p>
            <a:r>
              <a:rPr lang="en-US" altLang="en-US"/>
              <a:t>Violates mutual exclusion</a:t>
            </a:r>
          </a:p>
        </p:txBody>
      </p:sp>
      <p:graphicFrame>
        <p:nvGraphicFramePr>
          <p:cNvPr id="902175" name="Group 31">
            <a:extLst>
              <a:ext uri="{FF2B5EF4-FFF2-40B4-BE49-F238E27FC236}">
                <a16:creationId xmlns:a16="http://schemas.microsoft.com/office/drawing/2014/main" id="{AB9396A5-60A9-4C1B-8FC2-D02090B3CDE4}"/>
              </a:ext>
            </a:extLst>
          </p:cNvPr>
          <p:cNvGraphicFramePr>
            <a:graphicFrameLocks noGrp="1"/>
          </p:cNvGraphicFramePr>
          <p:nvPr/>
        </p:nvGraphicFramePr>
        <p:xfrm>
          <a:off x="3581400" y="1066800"/>
          <a:ext cx="5029200" cy="4784726"/>
        </p:xfrm>
        <a:graphic>
          <a:graphicData uri="http://schemas.openxmlformats.org/drawingml/2006/table">
            <a:tbl>
              <a:tblPr/>
              <a:tblGrid>
                <a:gridCol w="2514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tblGrid>
              <a:tr h="566738">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2000" b="0" i="1" u="none" strike="noStrike" cap="none" normalizeH="0" baseline="0">
                          <a:ln>
                            <a:noFill/>
                          </a:ln>
                          <a:solidFill>
                            <a:schemeClr val="tx1"/>
                          </a:solidFill>
                          <a:effectLst/>
                          <a:latin typeface="Arial" charset="0"/>
                          <a:ea typeface="宋体" pitchFamily="2" charset="-122"/>
                        </a:rPr>
                        <a:t>process 0</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2000" b="0" i="1" u="none" strike="noStrike" cap="none" normalizeH="0" baseline="0">
                          <a:ln>
                            <a:noFill/>
                          </a:ln>
                          <a:solidFill>
                            <a:schemeClr val="tx1"/>
                          </a:solidFill>
                          <a:effectLst/>
                          <a:latin typeface="Arial" charset="0"/>
                          <a:ea typeface="宋体" pitchFamily="2" charset="-122"/>
                        </a:rPr>
                        <a:t>process 1</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44537">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endParaRPr kumimoji="0" lang="en-US" sz="2000" b="0" i="0" u="none" strike="noStrike" cap="none" normalizeH="0" baseline="0">
                        <a:ln>
                          <a:noFill/>
                        </a:ln>
                        <a:solidFill>
                          <a:schemeClr val="tx1"/>
                        </a:solidFill>
                        <a:effectLst/>
                        <a:latin typeface="Arial" charset="0"/>
                        <a:ea typeface="宋体" pitchFamily="2" charset="-122"/>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2000" b="0" i="0" u="none" strike="noStrike" cap="none" normalizeH="0" baseline="0">
                          <a:ln>
                            <a:noFill/>
                          </a:ln>
                          <a:solidFill>
                            <a:schemeClr val="tx1"/>
                          </a:solidFill>
                          <a:effectLst/>
                          <a:latin typeface="Arial" charset="0"/>
                          <a:ea typeface="宋体" pitchFamily="2" charset="-122"/>
                        </a:rPr>
                        <a:t>turn = 0</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44537">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2000" b="0" i="0" u="none" strike="noStrike" cap="none" normalizeH="0" baseline="0">
                          <a:ln>
                            <a:noFill/>
                          </a:ln>
                          <a:solidFill>
                            <a:schemeClr val="tx1"/>
                          </a:solidFill>
                          <a:effectLst/>
                          <a:latin typeface="Arial" charset="0"/>
                          <a:ea typeface="宋体" pitchFamily="2" charset="-122"/>
                        </a:rPr>
                        <a:t>turn = 1</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endParaRPr kumimoji="0" lang="en-US" sz="2000" b="0" i="0" u="none" strike="noStrike" cap="none" normalizeH="0" baseline="0">
                        <a:ln>
                          <a:noFill/>
                        </a:ln>
                        <a:solidFill>
                          <a:schemeClr val="tx1"/>
                        </a:solidFill>
                        <a:effectLst/>
                        <a:latin typeface="Arial" charset="0"/>
                        <a:ea typeface="宋体" pitchFamily="2" charset="-122"/>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44537">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2000" b="0" i="0" u="none" strike="noStrike" cap="none" normalizeH="0" baseline="0">
                          <a:ln>
                            <a:noFill/>
                          </a:ln>
                          <a:solidFill>
                            <a:schemeClr val="tx1"/>
                          </a:solidFill>
                          <a:effectLst/>
                          <a:latin typeface="Arial" charset="0"/>
                          <a:ea typeface="宋体" pitchFamily="2" charset="-122"/>
                        </a:rPr>
                        <a:t>wantCS[0] = true</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endParaRPr kumimoji="0" lang="en-US" sz="2000" b="0" i="0" u="none" strike="noStrike" cap="none" normalizeH="0" baseline="0">
                        <a:ln>
                          <a:noFill/>
                        </a:ln>
                        <a:solidFill>
                          <a:schemeClr val="tx1"/>
                        </a:solidFill>
                        <a:effectLst/>
                        <a:latin typeface="Arial" charset="0"/>
                        <a:ea typeface="宋体" pitchFamily="2" charset="-122"/>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1676">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2000" b="0" i="0" u="none" strike="noStrike" cap="none" normalizeH="0" baseline="0">
                          <a:ln>
                            <a:noFill/>
                          </a:ln>
                          <a:solidFill>
                            <a:schemeClr val="tx1"/>
                          </a:solidFill>
                          <a:effectLst/>
                          <a:latin typeface="Arial" charset="0"/>
                          <a:ea typeface="宋体" pitchFamily="2" charset="-122"/>
                        </a:rPr>
                        <a:t>while (wantCS[1] == true &amp;&amp; turn == 1) {}</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endParaRPr kumimoji="0" lang="en-US" sz="2000" b="0" i="0" u="none" strike="noStrike" cap="none" normalizeH="0" baseline="0">
                        <a:ln>
                          <a:noFill/>
                        </a:ln>
                        <a:solidFill>
                          <a:schemeClr val="tx1"/>
                        </a:solidFill>
                        <a:effectLst/>
                        <a:latin typeface="Arial" charset="0"/>
                        <a:ea typeface="宋体" pitchFamily="2" charset="-122"/>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1025">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endParaRPr kumimoji="0" lang="en-US" sz="2000" b="0" i="1" u="none" strike="noStrike" cap="none" normalizeH="0" baseline="0">
                        <a:ln>
                          <a:noFill/>
                        </a:ln>
                        <a:solidFill>
                          <a:schemeClr val="tx1"/>
                        </a:solidFill>
                        <a:effectLst/>
                        <a:latin typeface="Arial" charset="0"/>
                        <a:ea typeface="宋体" pitchFamily="2" charset="-122"/>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2000" b="0" i="0" u="none" strike="noStrike" cap="none" normalizeH="0" baseline="0">
                          <a:ln>
                            <a:noFill/>
                          </a:ln>
                          <a:solidFill>
                            <a:schemeClr val="tx1"/>
                          </a:solidFill>
                          <a:effectLst/>
                          <a:latin typeface="Arial" charset="0"/>
                          <a:ea typeface="宋体" pitchFamily="2" charset="-122"/>
                        </a:rPr>
                        <a:t>wantCS[1] = true</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01676">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endParaRPr kumimoji="0" lang="en-US" sz="2000" b="0" i="1" u="none" strike="noStrike" cap="none" normalizeH="0" baseline="0">
                        <a:ln>
                          <a:noFill/>
                        </a:ln>
                        <a:solidFill>
                          <a:schemeClr val="tx1"/>
                        </a:solidFill>
                        <a:effectLst/>
                        <a:latin typeface="Arial" charset="0"/>
                        <a:ea typeface="宋体" pitchFamily="2" charset="-122"/>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ea typeface="宋体" pitchFamily="2" charset="-122"/>
                        </a:rPr>
                        <a:t>while (</a:t>
                      </a:r>
                      <a:r>
                        <a:rPr kumimoji="0" lang="en-US" sz="2000" b="0" i="0" u="none" strike="noStrike" cap="none" normalizeH="0" baseline="0" dirty="0" err="1">
                          <a:ln>
                            <a:noFill/>
                          </a:ln>
                          <a:solidFill>
                            <a:schemeClr val="tx1"/>
                          </a:solidFill>
                          <a:effectLst/>
                          <a:latin typeface="Arial" charset="0"/>
                          <a:ea typeface="宋体" pitchFamily="2" charset="-122"/>
                        </a:rPr>
                        <a:t>wantCS</a:t>
                      </a:r>
                      <a:r>
                        <a:rPr kumimoji="0" lang="en-US" sz="2000" b="0" i="0" u="none" strike="noStrike" cap="none" normalizeH="0" baseline="0" dirty="0">
                          <a:ln>
                            <a:noFill/>
                          </a:ln>
                          <a:solidFill>
                            <a:schemeClr val="tx1"/>
                          </a:solidFill>
                          <a:effectLst/>
                          <a:latin typeface="Arial" charset="0"/>
                          <a:ea typeface="宋体" pitchFamily="2" charset="-122"/>
                        </a:rPr>
                        <a:t>[0] == true &amp;&amp; turn == 0) {}</a:t>
                      </a:r>
                      <a:endParaRPr kumimoji="0" lang="en-US" sz="2000" b="0" i="1" u="none" strike="noStrike" cap="none" normalizeH="0" baseline="0" dirty="0">
                        <a:ln>
                          <a:noFill/>
                        </a:ln>
                        <a:solidFill>
                          <a:schemeClr val="tx1"/>
                        </a:solidFill>
                        <a:effectLst/>
                        <a:latin typeface="Arial" charset="0"/>
                        <a:ea typeface="宋体" pitchFamily="2" charset="-122"/>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a:extLst>
              <a:ext uri="{FF2B5EF4-FFF2-40B4-BE49-F238E27FC236}">
                <a16:creationId xmlns:a16="http://schemas.microsoft.com/office/drawing/2014/main" id="{A6EAFD5E-7F79-4C63-8DF4-B49EEF463FE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8195" name="Slide Number Placeholder 4">
            <a:extLst>
              <a:ext uri="{FF2B5EF4-FFF2-40B4-BE49-F238E27FC236}">
                <a16:creationId xmlns:a16="http://schemas.microsoft.com/office/drawing/2014/main" id="{0E0B86ED-D520-4D9B-8201-6F7D0E8B063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B8746867-F205-4DBE-900D-4338683D7845}" type="slidenum">
              <a:rPr lang="zh-CN" altLang="en-US" sz="1400">
                <a:latin typeface="Times New Roman" panose="02020603050405020304" pitchFamily="18" charset="0"/>
              </a:rPr>
              <a:pPr>
                <a:buClrTx/>
                <a:buFontTx/>
                <a:buNone/>
              </a:pPr>
              <a:t>7</a:t>
            </a:fld>
            <a:endParaRPr lang="en-US" altLang="zh-CN" sz="1400">
              <a:latin typeface="Times New Roman" panose="02020603050405020304" pitchFamily="18" charset="0"/>
            </a:endParaRPr>
          </a:p>
        </p:txBody>
      </p:sp>
      <p:sp>
        <p:nvSpPr>
          <p:cNvPr id="899074" name="Rectangle 2">
            <a:extLst>
              <a:ext uri="{FF2B5EF4-FFF2-40B4-BE49-F238E27FC236}">
                <a16:creationId xmlns:a16="http://schemas.microsoft.com/office/drawing/2014/main" id="{2169127F-5B4B-4DD6-B13E-E92EC81505D1}"/>
              </a:ext>
            </a:extLst>
          </p:cNvPr>
          <p:cNvSpPr>
            <a:spLocks noGrp="1" noChangeArrowheads="1"/>
          </p:cNvSpPr>
          <p:nvPr>
            <p:ph type="title"/>
          </p:nvPr>
        </p:nvSpPr>
        <p:spPr/>
        <p:txBody>
          <a:bodyPr/>
          <a:lstStyle/>
          <a:p>
            <a:pPr>
              <a:defRPr/>
            </a:pPr>
            <a:r>
              <a:rPr lang="en-US"/>
              <a:t>2.3</a:t>
            </a:r>
          </a:p>
        </p:txBody>
      </p:sp>
      <p:sp>
        <p:nvSpPr>
          <p:cNvPr id="8197" name="Rectangle 3">
            <a:extLst>
              <a:ext uri="{FF2B5EF4-FFF2-40B4-BE49-F238E27FC236}">
                <a16:creationId xmlns:a16="http://schemas.microsoft.com/office/drawing/2014/main" id="{EFCC1DAB-1472-433A-BA5C-81AE711044A6}"/>
              </a:ext>
            </a:extLst>
          </p:cNvPr>
          <p:cNvSpPr>
            <a:spLocks noGrp="1" noChangeArrowheads="1"/>
          </p:cNvSpPr>
          <p:nvPr>
            <p:ph type="body" idx="1"/>
          </p:nvPr>
        </p:nvSpPr>
        <p:spPr>
          <a:xfrm>
            <a:off x="381000" y="1365250"/>
            <a:ext cx="2286000" cy="4675188"/>
          </a:xfrm>
        </p:spPr>
        <p:txBody>
          <a:bodyPr/>
          <a:lstStyle/>
          <a:p>
            <a:r>
              <a:rPr lang="en-US" altLang="en-US"/>
              <a:t>Initially</a:t>
            </a:r>
          </a:p>
          <a:p>
            <a:pPr lvl="1"/>
            <a:r>
              <a:rPr lang="en-US" altLang="en-US"/>
              <a:t>number[0] = number[1] = 0</a:t>
            </a:r>
          </a:p>
          <a:p>
            <a:pPr lvl="1"/>
            <a:endParaRPr lang="en-US" altLang="en-US"/>
          </a:p>
          <a:p>
            <a:r>
              <a:rPr lang="en-US" altLang="en-US"/>
              <a:t>Example for two processes: Violates mutual exclusion  </a:t>
            </a:r>
          </a:p>
        </p:txBody>
      </p:sp>
      <p:graphicFrame>
        <p:nvGraphicFramePr>
          <p:cNvPr id="899113" name="Group 41">
            <a:extLst>
              <a:ext uri="{FF2B5EF4-FFF2-40B4-BE49-F238E27FC236}">
                <a16:creationId xmlns:a16="http://schemas.microsoft.com/office/drawing/2014/main" id="{9FE226CB-967C-4CDF-AAE9-83F602CAD958}"/>
              </a:ext>
            </a:extLst>
          </p:cNvPr>
          <p:cNvGraphicFramePr>
            <a:graphicFrameLocks noGrp="1"/>
          </p:cNvGraphicFramePr>
          <p:nvPr/>
        </p:nvGraphicFramePr>
        <p:xfrm>
          <a:off x="2819400" y="1295400"/>
          <a:ext cx="5867400" cy="4667251"/>
        </p:xfrm>
        <a:graphic>
          <a:graphicData uri="http://schemas.openxmlformats.org/drawingml/2006/table">
            <a:tbl>
              <a:tblPr/>
              <a:tblGrid>
                <a:gridCol w="2933700">
                  <a:extLst>
                    <a:ext uri="{9D8B030D-6E8A-4147-A177-3AD203B41FA5}">
                      <a16:colId xmlns:a16="http://schemas.microsoft.com/office/drawing/2014/main" val="20000"/>
                    </a:ext>
                  </a:extLst>
                </a:gridCol>
                <a:gridCol w="2933700">
                  <a:extLst>
                    <a:ext uri="{9D8B030D-6E8A-4147-A177-3AD203B41FA5}">
                      <a16:colId xmlns:a16="http://schemas.microsoft.com/office/drawing/2014/main" val="20001"/>
                    </a:ext>
                  </a:extLst>
                </a:gridCol>
              </a:tblGrid>
              <a:tr h="566815">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1600" b="0" i="1" u="none" strike="noStrike" cap="none" normalizeH="0" baseline="0">
                          <a:ln>
                            <a:noFill/>
                          </a:ln>
                          <a:solidFill>
                            <a:schemeClr val="tx1"/>
                          </a:solidFill>
                          <a:effectLst/>
                          <a:latin typeface="Arial" charset="0"/>
                          <a:ea typeface="宋体" pitchFamily="2" charset="-122"/>
                        </a:rPr>
                        <a:t>process 0</a:t>
                      </a:r>
                    </a:p>
                  </a:txBody>
                  <a:tcPr marL="92075" marR="92075" marT="46044" marB="460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1600" b="0" i="1" u="none" strike="noStrike" cap="none" normalizeH="0" baseline="0">
                          <a:ln>
                            <a:noFill/>
                          </a:ln>
                          <a:solidFill>
                            <a:schemeClr val="tx1"/>
                          </a:solidFill>
                          <a:effectLst/>
                          <a:latin typeface="Arial" charset="0"/>
                          <a:ea typeface="宋体" pitchFamily="2" charset="-122"/>
                        </a:rPr>
                        <a:t>process 1</a:t>
                      </a:r>
                    </a:p>
                  </a:txBody>
                  <a:tcPr marL="92075" marR="92075" marT="46044" marB="460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44639">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endParaRPr kumimoji="0" lang="en-US" sz="1600" b="0" i="0" u="none" strike="noStrike" cap="none" normalizeH="0" baseline="0">
                        <a:ln>
                          <a:noFill/>
                        </a:ln>
                        <a:solidFill>
                          <a:schemeClr val="tx1"/>
                        </a:solidFill>
                        <a:effectLst/>
                        <a:latin typeface="Arial" charset="0"/>
                        <a:ea typeface="宋体" pitchFamily="2" charset="-122"/>
                      </a:endParaRPr>
                    </a:p>
                  </a:txBody>
                  <a:tcPr marL="92075" marR="92075" marT="46044" marB="460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1600" b="0" i="0" u="none" strike="noStrike" cap="none" normalizeH="0" baseline="0">
                          <a:ln>
                            <a:noFill/>
                          </a:ln>
                          <a:solidFill>
                            <a:schemeClr val="tx1"/>
                          </a:solidFill>
                          <a:effectLst/>
                          <a:latin typeface="Arial" charset="0"/>
                          <a:ea typeface="宋体" pitchFamily="2" charset="-122"/>
                        </a:rPr>
                        <a:t>if (number[0]&gt;number[1])</a:t>
                      </a:r>
                    </a:p>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1600" b="0" i="0" u="none" strike="noStrike" cap="none" normalizeH="0" baseline="0">
                          <a:ln>
                            <a:noFill/>
                          </a:ln>
                          <a:solidFill>
                            <a:schemeClr val="tx1"/>
                          </a:solidFill>
                          <a:effectLst/>
                          <a:latin typeface="Arial" charset="0"/>
                          <a:ea typeface="宋体" pitchFamily="2" charset="-122"/>
                        </a:rPr>
                        <a:t>number[1] = number[0]; </a:t>
                      </a:r>
                    </a:p>
                  </a:txBody>
                  <a:tcPr marL="92075" marR="92075" marT="46044" marB="460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44639">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1600" b="0" i="0" u="none" strike="noStrike" cap="none" normalizeH="0" baseline="0">
                          <a:ln>
                            <a:noFill/>
                          </a:ln>
                          <a:solidFill>
                            <a:schemeClr val="tx1"/>
                          </a:solidFill>
                          <a:effectLst/>
                          <a:latin typeface="Arial" charset="0"/>
                          <a:ea typeface="宋体" pitchFamily="2" charset="-122"/>
                        </a:rPr>
                        <a:t>if (number[1]&gt;number[0])</a:t>
                      </a:r>
                    </a:p>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1600" b="0" i="0" u="none" strike="noStrike" cap="none" normalizeH="0" baseline="0">
                          <a:ln>
                            <a:noFill/>
                          </a:ln>
                          <a:solidFill>
                            <a:schemeClr val="tx1"/>
                          </a:solidFill>
                          <a:effectLst/>
                          <a:latin typeface="Arial" charset="0"/>
                          <a:ea typeface="宋体" pitchFamily="2" charset="-122"/>
                        </a:rPr>
                        <a:t>number[0] = number[1];</a:t>
                      </a:r>
                    </a:p>
                  </a:txBody>
                  <a:tcPr marL="92075" marR="92075" marT="46044" marB="460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endParaRPr kumimoji="0" lang="en-US" sz="1600" b="0" i="0" u="none" strike="noStrike" cap="none" normalizeH="0" baseline="0">
                        <a:ln>
                          <a:noFill/>
                        </a:ln>
                        <a:solidFill>
                          <a:schemeClr val="tx1"/>
                        </a:solidFill>
                        <a:effectLst/>
                        <a:latin typeface="Arial" charset="0"/>
                        <a:ea typeface="宋体" pitchFamily="2" charset="-122"/>
                      </a:endParaRPr>
                    </a:p>
                  </a:txBody>
                  <a:tcPr marL="92075" marR="92075" marT="46044" marB="460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2640">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endParaRPr kumimoji="0" lang="en-US" sz="1600" b="0" i="0" u="none" strike="noStrike" cap="none" normalizeH="0" baseline="0">
                        <a:ln>
                          <a:noFill/>
                        </a:ln>
                        <a:solidFill>
                          <a:schemeClr val="tx1"/>
                        </a:solidFill>
                        <a:effectLst/>
                        <a:latin typeface="Arial" charset="0"/>
                        <a:ea typeface="宋体" pitchFamily="2" charset="-122"/>
                      </a:endParaRPr>
                    </a:p>
                  </a:txBody>
                  <a:tcPr marL="92075" marR="92075" marT="46044" marB="460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1600" b="0" i="0" u="none" strike="noStrike" cap="none" normalizeH="0" baseline="0">
                          <a:ln>
                            <a:noFill/>
                          </a:ln>
                          <a:solidFill>
                            <a:schemeClr val="tx1"/>
                          </a:solidFill>
                          <a:effectLst/>
                          <a:latin typeface="Arial" charset="0"/>
                          <a:ea typeface="宋体" pitchFamily="2" charset="-122"/>
                        </a:rPr>
                        <a:t>number[1]++; (1)</a:t>
                      </a:r>
                    </a:p>
                  </a:txBody>
                  <a:tcPr marL="92075" marR="92075" marT="46044" marB="460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23707">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endParaRPr kumimoji="0" lang="en-US" sz="1600" b="0" i="0" u="none" strike="noStrike" cap="none" normalizeH="0" baseline="0">
                        <a:ln>
                          <a:noFill/>
                        </a:ln>
                        <a:solidFill>
                          <a:schemeClr val="tx1"/>
                        </a:solidFill>
                        <a:effectLst/>
                        <a:latin typeface="Arial" charset="0"/>
                        <a:ea typeface="宋体" pitchFamily="2" charset="-122"/>
                      </a:endParaRPr>
                    </a:p>
                  </a:txBody>
                  <a:tcPr marL="92075" marR="92075" marT="46044" marB="460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1600" b="0" i="0" u="none" strike="noStrike" cap="none" normalizeH="0" baseline="0">
                          <a:ln>
                            <a:noFill/>
                          </a:ln>
                          <a:solidFill>
                            <a:schemeClr val="tx1"/>
                          </a:solidFill>
                          <a:effectLst/>
                          <a:latin typeface="Arial" charset="0"/>
                          <a:ea typeface="宋体" pitchFamily="2" charset="-122"/>
                        </a:rPr>
                        <a:t>while (number[0] != 0 &amp;&amp; Smaller(number[0], 0, number[1], 1))</a:t>
                      </a:r>
                    </a:p>
                  </a:txBody>
                  <a:tcPr marL="92075" marR="92075" marT="46044" marB="460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1104">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1600" b="0" i="0" u="none" strike="noStrike" cap="none" normalizeH="0" baseline="0">
                          <a:ln>
                            <a:noFill/>
                          </a:ln>
                          <a:solidFill>
                            <a:schemeClr val="tx1"/>
                          </a:solidFill>
                          <a:effectLst/>
                          <a:latin typeface="Arial" charset="0"/>
                          <a:ea typeface="宋体" pitchFamily="2" charset="-122"/>
                        </a:rPr>
                        <a:t>number[0]++; (1)</a:t>
                      </a:r>
                    </a:p>
                  </a:txBody>
                  <a:tcPr marL="92075" marR="92075" marT="46044" marB="460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endParaRPr kumimoji="0" lang="en-US" sz="1600" b="0" i="0" u="none" strike="noStrike" cap="none" normalizeH="0" baseline="0">
                        <a:ln>
                          <a:noFill/>
                        </a:ln>
                        <a:solidFill>
                          <a:schemeClr val="tx1"/>
                        </a:solidFill>
                        <a:effectLst/>
                        <a:latin typeface="Arial" charset="0"/>
                        <a:ea typeface="宋体" pitchFamily="2" charset="-122"/>
                      </a:endParaRPr>
                    </a:p>
                  </a:txBody>
                  <a:tcPr marL="92075" marR="92075" marT="46044" marB="460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23707">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1600" b="0" i="0" u="none" strike="noStrike" cap="none" normalizeH="0" baseline="0">
                          <a:ln>
                            <a:noFill/>
                          </a:ln>
                          <a:solidFill>
                            <a:schemeClr val="tx1"/>
                          </a:solidFill>
                          <a:effectLst/>
                          <a:latin typeface="Arial" charset="0"/>
                          <a:ea typeface="宋体" pitchFamily="2" charset="-122"/>
                        </a:rPr>
                        <a:t>while (number[1] != 0 &amp;&amp; Smaller(number[1], 1, number[0], 0))</a:t>
                      </a:r>
                      <a:endParaRPr kumimoji="0" lang="en-US" sz="1600" b="0" i="1" u="none" strike="noStrike" cap="none" normalizeH="0" baseline="0">
                        <a:ln>
                          <a:noFill/>
                        </a:ln>
                        <a:solidFill>
                          <a:schemeClr val="tx1"/>
                        </a:solidFill>
                        <a:effectLst/>
                        <a:latin typeface="Arial" charset="0"/>
                        <a:ea typeface="宋体" pitchFamily="2" charset="-122"/>
                      </a:endParaRPr>
                    </a:p>
                  </a:txBody>
                  <a:tcPr marL="92075" marR="92075" marT="46044" marB="460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endParaRPr kumimoji="0" lang="en-US" sz="1600" b="0" i="1" u="none" strike="noStrike" cap="none" normalizeH="0" baseline="0" dirty="0">
                        <a:ln>
                          <a:noFill/>
                        </a:ln>
                        <a:solidFill>
                          <a:schemeClr val="tx1"/>
                        </a:solidFill>
                        <a:effectLst/>
                        <a:latin typeface="Arial" charset="0"/>
                        <a:ea typeface="宋体" pitchFamily="2" charset="-122"/>
                      </a:endParaRPr>
                    </a:p>
                  </a:txBody>
                  <a:tcPr marL="92075" marR="92075" marT="46044" marB="460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a:extLst>
              <a:ext uri="{FF2B5EF4-FFF2-40B4-BE49-F238E27FC236}">
                <a16:creationId xmlns:a16="http://schemas.microsoft.com/office/drawing/2014/main" id="{8CDF5C10-A8D4-42C5-AD5B-677D886E248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9219" name="Slide Number Placeholder 4">
            <a:extLst>
              <a:ext uri="{FF2B5EF4-FFF2-40B4-BE49-F238E27FC236}">
                <a16:creationId xmlns:a16="http://schemas.microsoft.com/office/drawing/2014/main" id="{2C81B2A8-0373-455F-B924-E0C4D801ACC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0183F387-9875-4D74-9028-E4CE8481A270}" type="slidenum">
              <a:rPr lang="zh-CN" altLang="en-US" sz="1400">
                <a:latin typeface="Times New Roman" panose="02020603050405020304" pitchFamily="18" charset="0"/>
              </a:rPr>
              <a:pPr>
                <a:buClrTx/>
                <a:buFontTx/>
                <a:buNone/>
              </a:pPr>
              <a:t>8</a:t>
            </a:fld>
            <a:endParaRPr lang="en-US" altLang="zh-CN" sz="1400">
              <a:latin typeface="Times New Roman" panose="02020603050405020304" pitchFamily="18" charset="0"/>
            </a:endParaRPr>
          </a:p>
        </p:txBody>
      </p:sp>
      <p:sp>
        <p:nvSpPr>
          <p:cNvPr id="900098" name="Rectangle 2">
            <a:extLst>
              <a:ext uri="{FF2B5EF4-FFF2-40B4-BE49-F238E27FC236}">
                <a16:creationId xmlns:a16="http://schemas.microsoft.com/office/drawing/2014/main" id="{9A1D3632-85D3-475D-ABC5-D96A8AB12D2B}"/>
              </a:ext>
            </a:extLst>
          </p:cNvPr>
          <p:cNvSpPr>
            <a:spLocks noGrp="1" noChangeArrowheads="1"/>
          </p:cNvSpPr>
          <p:nvPr>
            <p:ph type="title"/>
          </p:nvPr>
        </p:nvSpPr>
        <p:spPr>
          <a:xfrm>
            <a:off x="706438" y="152400"/>
            <a:ext cx="7772400" cy="838200"/>
          </a:xfrm>
        </p:spPr>
        <p:txBody>
          <a:bodyPr/>
          <a:lstStyle/>
          <a:p>
            <a:pPr>
              <a:defRPr/>
            </a:pPr>
            <a:r>
              <a:rPr lang="en-US" dirty="0"/>
              <a:t>Dekker’s algorithm – Mutual Exclusion</a:t>
            </a:r>
          </a:p>
        </p:txBody>
      </p:sp>
      <p:sp>
        <p:nvSpPr>
          <p:cNvPr id="8197" name="Rectangle 4">
            <a:extLst>
              <a:ext uri="{FF2B5EF4-FFF2-40B4-BE49-F238E27FC236}">
                <a16:creationId xmlns:a16="http://schemas.microsoft.com/office/drawing/2014/main" id="{D44A8B7B-FA31-460C-A6CF-66CA8BFC1A70}"/>
              </a:ext>
            </a:extLst>
          </p:cNvPr>
          <p:cNvSpPr>
            <a:spLocks noChangeArrowheads="1"/>
          </p:cNvSpPr>
          <p:nvPr/>
        </p:nvSpPr>
        <p:spPr bwMode="auto">
          <a:xfrm>
            <a:off x="990600" y="855663"/>
            <a:ext cx="30480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buClr>
                <a:schemeClr val="tx2"/>
              </a:buClr>
              <a:buFont typeface="Wingdings" pitchFamily="2" charset="2"/>
              <a:buChar char="§"/>
              <a:defRPr sz="2400">
                <a:solidFill>
                  <a:schemeClr val="tx1"/>
                </a:solidFill>
                <a:latin typeface="Arial" charset="0"/>
                <a:ea typeface="宋体" pitchFamily="2" charset="-122"/>
              </a:defRPr>
            </a:lvl1pPr>
            <a:lvl2pPr marL="742950" indent="-285750">
              <a:buClr>
                <a:schemeClr val="tx2"/>
              </a:buClr>
              <a:buFont typeface="Wingdings" pitchFamily="2" charset="2"/>
              <a:buChar char="§"/>
              <a:defRPr sz="2000">
                <a:solidFill>
                  <a:schemeClr val="tx1"/>
                </a:solidFill>
                <a:latin typeface="Arial" charset="0"/>
                <a:ea typeface="宋体" pitchFamily="2" charset="-122"/>
              </a:defRPr>
            </a:lvl2pPr>
            <a:lvl3pPr marL="1143000" indent="-228600">
              <a:spcAft>
                <a:spcPct val="10000"/>
              </a:spcAft>
              <a:defRPr>
                <a:solidFill>
                  <a:schemeClr val="tx1"/>
                </a:solidFill>
                <a:latin typeface="Arial" charset="0"/>
                <a:ea typeface="宋体" pitchFamily="2" charset="-122"/>
              </a:defRPr>
            </a:lvl3pPr>
            <a:lvl4pPr marL="1600200" indent="-228600">
              <a:spcBef>
                <a:spcPct val="25000"/>
              </a:spcBef>
              <a:defRPr sz="1600">
                <a:solidFill>
                  <a:schemeClr val="tx1"/>
                </a:solidFill>
                <a:latin typeface="Times New Roman" pitchFamily="18" charset="0"/>
                <a:ea typeface="宋体" pitchFamily="2" charset="-122"/>
              </a:defRPr>
            </a:lvl4pPr>
            <a:lvl5pPr marL="2057400" indent="-228600">
              <a:spcBef>
                <a:spcPct val="20000"/>
              </a:spcBef>
              <a:defRPr sz="16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sz="1600">
                <a:solidFill>
                  <a:schemeClr val="tx1"/>
                </a:solidFill>
                <a:latin typeface="Times New Roman" pitchFamily="18" charset="0"/>
                <a:ea typeface="宋体" pitchFamily="2" charset="-122"/>
              </a:defRPr>
            </a:lvl9pPr>
          </a:lstStyle>
          <a:p>
            <a:pPr>
              <a:buSzTx/>
              <a:buFont typeface="Wingdings" pitchFamily="2" charset="2"/>
              <a:buNone/>
              <a:defRPr/>
            </a:pPr>
            <a:r>
              <a:rPr lang="en-US" altLang="en-US" sz="1600" dirty="0" err="1">
                <a:solidFill>
                  <a:schemeClr val="accent2">
                    <a:lumMod val="50000"/>
                  </a:schemeClr>
                </a:solidFill>
              </a:rPr>
              <a:t>wantCS</a:t>
            </a:r>
            <a:r>
              <a:rPr lang="en-US" altLang="en-US" sz="1600" dirty="0">
                <a:solidFill>
                  <a:schemeClr val="accent2">
                    <a:lumMod val="50000"/>
                  </a:schemeClr>
                </a:solidFill>
              </a:rPr>
              <a:t>[0] = true;</a:t>
            </a:r>
          </a:p>
          <a:p>
            <a:pPr>
              <a:buSzTx/>
              <a:buFont typeface="Wingdings" pitchFamily="2" charset="2"/>
              <a:buNone/>
              <a:defRPr/>
            </a:pPr>
            <a:r>
              <a:rPr lang="en-US" altLang="en-US" sz="1600" dirty="0"/>
              <a:t>while (</a:t>
            </a:r>
            <a:r>
              <a:rPr lang="en-US" altLang="en-US" sz="1600" dirty="0" err="1"/>
              <a:t>wantCS</a:t>
            </a:r>
            <a:r>
              <a:rPr lang="en-US" altLang="en-US" sz="1600" dirty="0"/>
              <a:t>[1]) {</a:t>
            </a:r>
          </a:p>
          <a:p>
            <a:pPr>
              <a:buSzTx/>
              <a:buFont typeface="Wingdings" pitchFamily="2" charset="2"/>
              <a:buNone/>
              <a:defRPr/>
            </a:pPr>
            <a:r>
              <a:rPr lang="en-US" altLang="en-US" sz="1600" dirty="0"/>
              <a:t>    if (turn == 1) {</a:t>
            </a:r>
          </a:p>
          <a:p>
            <a:pPr>
              <a:buSzTx/>
              <a:buFont typeface="Wingdings" pitchFamily="2" charset="2"/>
              <a:buNone/>
              <a:defRPr/>
            </a:pPr>
            <a:r>
              <a:rPr lang="en-US" altLang="en-US" sz="1600" dirty="0"/>
              <a:t>        </a:t>
            </a:r>
            <a:r>
              <a:rPr lang="en-US" altLang="en-US" sz="1600" dirty="0" err="1"/>
              <a:t>wantCS</a:t>
            </a:r>
            <a:r>
              <a:rPr lang="en-US" altLang="en-US" sz="1600" dirty="0"/>
              <a:t>[0] = false;</a:t>
            </a:r>
          </a:p>
          <a:p>
            <a:pPr>
              <a:buSzTx/>
              <a:buFont typeface="Wingdings" pitchFamily="2" charset="2"/>
              <a:buNone/>
              <a:defRPr/>
            </a:pPr>
            <a:r>
              <a:rPr lang="en-US" altLang="en-US" sz="1600" dirty="0"/>
              <a:t>        while (turn == 1) ;</a:t>
            </a:r>
          </a:p>
          <a:p>
            <a:pPr>
              <a:buSzTx/>
              <a:buFont typeface="Wingdings" pitchFamily="2" charset="2"/>
              <a:buNone/>
              <a:defRPr/>
            </a:pPr>
            <a:r>
              <a:rPr lang="en-US" altLang="en-US" sz="1600" dirty="0"/>
              <a:t>        </a:t>
            </a:r>
            <a:r>
              <a:rPr lang="en-US" altLang="en-US" sz="1600" dirty="0" err="1"/>
              <a:t>wantCS</a:t>
            </a:r>
            <a:r>
              <a:rPr lang="en-US" altLang="en-US" sz="1600" dirty="0"/>
              <a:t>[0] = true;</a:t>
            </a:r>
          </a:p>
          <a:p>
            <a:pPr>
              <a:buSzTx/>
              <a:buFont typeface="Wingdings" pitchFamily="2" charset="2"/>
              <a:buNone/>
              <a:defRPr/>
            </a:pPr>
            <a:r>
              <a:rPr lang="en-US" altLang="en-US" sz="1600" dirty="0"/>
              <a:t>    }}</a:t>
            </a:r>
          </a:p>
          <a:p>
            <a:pPr>
              <a:buSzTx/>
              <a:buFont typeface="Wingdings" pitchFamily="2" charset="2"/>
              <a:buNone/>
              <a:defRPr/>
            </a:pPr>
            <a:r>
              <a:rPr lang="en-US" altLang="en-US" sz="1600" dirty="0"/>
              <a:t>CRITICAL SECTION</a:t>
            </a:r>
          </a:p>
          <a:p>
            <a:pPr>
              <a:buSzTx/>
              <a:buFont typeface="Wingdings" pitchFamily="2" charset="2"/>
              <a:buNone/>
              <a:defRPr/>
            </a:pPr>
            <a:r>
              <a:rPr lang="en-US" altLang="en-US" sz="1600" dirty="0"/>
              <a:t>turn = 1</a:t>
            </a:r>
          </a:p>
          <a:p>
            <a:pPr>
              <a:buSzTx/>
              <a:buFont typeface="Wingdings" pitchFamily="2" charset="2"/>
              <a:buNone/>
              <a:defRPr/>
            </a:pPr>
            <a:r>
              <a:rPr lang="en-US" altLang="en-US" sz="1600" dirty="0" err="1"/>
              <a:t>wantCS</a:t>
            </a:r>
            <a:r>
              <a:rPr lang="en-US" altLang="en-US" sz="1600" dirty="0"/>
              <a:t>[0] = false</a:t>
            </a:r>
          </a:p>
          <a:p>
            <a:pPr>
              <a:buSzTx/>
              <a:buFont typeface="Wingdings" pitchFamily="2" charset="2"/>
              <a:buNone/>
              <a:defRPr/>
            </a:pPr>
            <a:endParaRPr lang="en-US" altLang="en-US" sz="1700" dirty="0"/>
          </a:p>
        </p:txBody>
      </p:sp>
      <p:sp>
        <p:nvSpPr>
          <p:cNvPr id="9222" name="Rectangle 6">
            <a:extLst>
              <a:ext uri="{FF2B5EF4-FFF2-40B4-BE49-F238E27FC236}">
                <a16:creationId xmlns:a16="http://schemas.microsoft.com/office/drawing/2014/main" id="{249564A0-647C-479E-91EB-96F96CEDEF71}"/>
              </a:ext>
            </a:extLst>
          </p:cNvPr>
          <p:cNvSpPr>
            <a:spLocks noChangeArrowheads="1"/>
          </p:cNvSpPr>
          <p:nvPr/>
        </p:nvSpPr>
        <p:spPr bwMode="auto">
          <a:xfrm>
            <a:off x="5486400" y="855663"/>
            <a:ext cx="30480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SzTx/>
              <a:buFont typeface="Wingdings" panose="05000000000000000000" pitchFamily="2" charset="2"/>
              <a:buNone/>
            </a:pPr>
            <a:r>
              <a:rPr lang="en-US" altLang="en-US" sz="1600"/>
              <a:t>wantCS[1] = true;</a:t>
            </a:r>
          </a:p>
          <a:p>
            <a:pPr>
              <a:buSzTx/>
              <a:buFont typeface="Wingdings" panose="05000000000000000000" pitchFamily="2" charset="2"/>
              <a:buNone/>
            </a:pPr>
            <a:r>
              <a:rPr lang="en-US" altLang="en-US" sz="1600">
                <a:solidFill>
                  <a:schemeClr val="tx2"/>
                </a:solidFill>
              </a:rPr>
              <a:t>while (wantCS[0]) </a:t>
            </a:r>
            <a:r>
              <a:rPr lang="en-US" altLang="en-US" sz="1600"/>
              <a:t>{</a:t>
            </a:r>
          </a:p>
          <a:p>
            <a:pPr>
              <a:buSzTx/>
              <a:buFont typeface="Wingdings" panose="05000000000000000000" pitchFamily="2" charset="2"/>
              <a:buNone/>
            </a:pPr>
            <a:r>
              <a:rPr lang="en-US" altLang="en-US" sz="1600"/>
              <a:t>    </a:t>
            </a:r>
            <a:r>
              <a:rPr lang="en-US" altLang="en-US" sz="1600">
                <a:solidFill>
                  <a:srgbClr val="FF0000"/>
                </a:solidFill>
              </a:rPr>
              <a:t>if (turn == 0) </a:t>
            </a:r>
            <a:r>
              <a:rPr lang="en-US" altLang="en-US" sz="1600"/>
              <a:t>{</a:t>
            </a:r>
          </a:p>
          <a:p>
            <a:pPr>
              <a:buSzTx/>
              <a:buFont typeface="Wingdings" panose="05000000000000000000" pitchFamily="2" charset="2"/>
              <a:buNone/>
            </a:pPr>
            <a:r>
              <a:rPr lang="en-US" altLang="en-US" sz="1600"/>
              <a:t>        wantCS[1] = false;</a:t>
            </a:r>
          </a:p>
          <a:p>
            <a:pPr>
              <a:buSzTx/>
              <a:buFont typeface="Wingdings" panose="05000000000000000000" pitchFamily="2" charset="2"/>
              <a:buNone/>
            </a:pPr>
            <a:r>
              <a:rPr lang="en-US" altLang="en-US" sz="1600"/>
              <a:t>        </a:t>
            </a:r>
            <a:r>
              <a:rPr lang="en-US" altLang="en-US" sz="1600">
                <a:solidFill>
                  <a:srgbClr val="FF0000"/>
                </a:solidFill>
              </a:rPr>
              <a:t>while (turn == 0) ;</a:t>
            </a:r>
          </a:p>
          <a:p>
            <a:pPr>
              <a:buSzTx/>
              <a:buFont typeface="Wingdings" panose="05000000000000000000" pitchFamily="2" charset="2"/>
              <a:buNone/>
            </a:pPr>
            <a:r>
              <a:rPr lang="en-US" altLang="en-US" sz="1600"/>
              <a:t>        wantCS[1] = true;</a:t>
            </a:r>
          </a:p>
          <a:p>
            <a:pPr>
              <a:buSzTx/>
              <a:buFont typeface="Wingdings" panose="05000000000000000000" pitchFamily="2" charset="2"/>
              <a:buNone/>
            </a:pPr>
            <a:r>
              <a:rPr lang="en-US" altLang="en-US" sz="1600"/>
              <a:t>    }}</a:t>
            </a:r>
          </a:p>
          <a:p>
            <a:pPr>
              <a:buSzTx/>
              <a:buFont typeface="Wingdings" panose="05000000000000000000" pitchFamily="2" charset="2"/>
              <a:buNone/>
            </a:pPr>
            <a:r>
              <a:rPr lang="en-US" altLang="en-US" sz="1600"/>
              <a:t>CRITICAL SECTION</a:t>
            </a:r>
          </a:p>
          <a:p>
            <a:pPr>
              <a:buSzTx/>
              <a:buFont typeface="Wingdings" panose="05000000000000000000" pitchFamily="2" charset="2"/>
              <a:buNone/>
            </a:pPr>
            <a:r>
              <a:rPr lang="en-US" altLang="en-US" sz="1600"/>
              <a:t>turn = 0</a:t>
            </a:r>
          </a:p>
          <a:p>
            <a:pPr>
              <a:buSzTx/>
              <a:buFont typeface="Wingdings" panose="05000000000000000000" pitchFamily="2" charset="2"/>
              <a:buNone/>
            </a:pPr>
            <a:r>
              <a:rPr lang="en-US" altLang="en-US" sz="1600"/>
              <a:t>wantCS[1] = false</a:t>
            </a:r>
          </a:p>
        </p:txBody>
      </p:sp>
      <p:sp>
        <p:nvSpPr>
          <p:cNvPr id="8199" name="Text Box 7">
            <a:extLst>
              <a:ext uri="{FF2B5EF4-FFF2-40B4-BE49-F238E27FC236}">
                <a16:creationId xmlns:a16="http://schemas.microsoft.com/office/drawing/2014/main" id="{72779105-33A8-454F-A944-00DF7315163B}"/>
              </a:ext>
            </a:extLst>
          </p:cNvPr>
          <p:cNvSpPr txBox="1">
            <a:spLocks noChangeArrowheads="1"/>
          </p:cNvSpPr>
          <p:nvPr/>
        </p:nvSpPr>
        <p:spPr bwMode="auto">
          <a:xfrm>
            <a:off x="304800" y="3979863"/>
            <a:ext cx="8534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itchFamily="2" charset="2"/>
              <a:buChar char="§"/>
              <a:defRPr sz="2400">
                <a:solidFill>
                  <a:schemeClr val="tx1"/>
                </a:solidFill>
                <a:latin typeface="Arial" charset="0"/>
                <a:ea typeface="宋体" pitchFamily="2" charset="-122"/>
              </a:defRPr>
            </a:lvl1pPr>
            <a:lvl2pPr marL="742950" indent="-285750">
              <a:buClr>
                <a:schemeClr val="tx2"/>
              </a:buClr>
              <a:buFont typeface="Wingdings" pitchFamily="2" charset="2"/>
              <a:buChar char="§"/>
              <a:defRPr sz="2000">
                <a:solidFill>
                  <a:schemeClr val="tx1"/>
                </a:solidFill>
                <a:latin typeface="Arial" charset="0"/>
                <a:ea typeface="宋体" pitchFamily="2" charset="-122"/>
              </a:defRPr>
            </a:lvl2pPr>
            <a:lvl3pPr marL="1143000" indent="-228600">
              <a:spcAft>
                <a:spcPct val="10000"/>
              </a:spcAft>
              <a:defRPr>
                <a:solidFill>
                  <a:schemeClr val="tx1"/>
                </a:solidFill>
                <a:latin typeface="Arial" charset="0"/>
                <a:ea typeface="宋体" pitchFamily="2" charset="-122"/>
              </a:defRPr>
            </a:lvl3pPr>
            <a:lvl4pPr marL="1600200" indent="-228600">
              <a:spcBef>
                <a:spcPct val="25000"/>
              </a:spcBef>
              <a:defRPr sz="1600">
                <a:solidFill>
                  <a:schemeClr val="tx1"/>
                </a:solidFill>
                <a:latin typeface="Times New Roman" pitchFamily="18" charset="0"/>
                <a:ea typeface="宋体" pitchFamily="2" charset="-122"/>
              </a:defRPr>
            </a:lvl4pPr>
            <a:lvl5pPr marL="2057400" indent="-228600">
              <a:spcBef>
                <a:spcPct val="20000"/>
              </a:spcBef>
              <a:defRPr sz="16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sz="1600">
                <a:solidFill>
                  <a:schemeClr val="tx1"/>
                </a:solidFill>
                <a:latin typeface="Times New Roman" pitchFamily="18" charset="0"/>
                <a:ea typeface="宋体" pitchFamily="2" charset="-122"/>
              </a:defRPr>
            </a:lvl9pPr>
          </a:lstStyle>
          <a:p>
            <a:pPr>
              <a:buClr>
                <a:srgbClr val="0000FF"/>
              </a:buClr>
              <a:buFont typeface="Arial" charset="0"/>
              <a:buNone/>
              <a:defRPr/>
            </a:pPr>
            <a:r>
              <a:rPr lang="en-US" altLang="en-US" sz="1600" dirty="0"/>
              <a:t>Prove by contradiction. </a:t>
            </a:r>
          </a:p>
          <a:p>
            <a:pPr>
              <a:buClr>
                <a:srgbClr val="0000FF"/>
              </a:buClr>
              <a:buFont typeface="Arial" charset="0"/>
              <a:buNone/>
              <a:defRPr/>
            </a:pPr>
            <a:r>
              <a:rPr lang="en-US" altLang="en-US" sz="1600" b="1" dirty="0"/>
              <a:t>Case 1: turn = 0 when P0 and P1 are in critical section. </a:t>
            </a:r>
          </a:p>
          <a:p>
            <a:pPr>
              <a:buClr>
                <a:srgbClr val="0000FF"/>
              </a:buClr>
              <a:buFont typeface="Arial" charset="0"/>
              <a:buNone/>
              <a:defRPr/>
            </a:pPr>
            <a:r>
              <a:rPr lang="en-US" altLang="en-US" sz="1600" dirty="0"/>
              <a:t>Then P1 last executed “turn = 0” after P0 last executed “turn = 1”. Hence P1 must have seen turn = 0 </a:t>
            </a:r>
            <a:r>
              <a:rPr lang="en-US" altLang="en-US" sz="1600" dirty="0">
                <a:solidFill>
                  <a:srgbClr val="FF0000"/>
                </a:solidFill>
              </a:rPr>
              <a:t>when it checked turn’s value</a:t>
            </a:r>
            <a:r>
              <a:rPr lang="en-US" altLang="en-US" sz="1600" dirty="0"/>
              <a:t>. P1 must have seen </a:t>
            </a:r>
            <a:r>
              <a:rPr lang="en-US" altLang="en-US" sz="1600" dirty="0" err="1"/>
              <a:t>wantCS</a:t>
            </a:r>
            <a:r>
              <a:rPr lang="en-US" altLang="en-US" sz="1600" dirty="0"/>
              <a:t>[0] = false </a:t>
            </a:r>
            <a:r>
              <a:rPr lang="en-US" altLang="en-US" sz="1600" dirty="0">
                <a:solidFill>
                  <a:schemeClr val="tx2"/>
                </a:solidFill>
              </a:rPr>
              <a:t>when it checks </a:t>
            </a:r>
            <a:r>
              <a:rPr lang="en-US" altLang="en-US" sz="1600" dirty="0" err="1">
                <a:solidFill>
                  <a:schemeClr val="tx2"/>
                </a:solidFill>
              </a:rPr>
              <a:t>wantCS</a:t>
            </a:r>
            <a:r>
              <a:rPr lang="en-US" altLang="en-US" sz="1600" dirty="0">
                <a:solidFill>
                  <a:schemeClr val="tx2"/>
                </a:solidFill>
              </a:rPr>
              <a:t>[0]’s value, </a:t>
            </a:r>
            <a:r>
              <a:rPr lang="en-US" altLang="en-US" sz="1600" dirty="0"/>
              <a:t>since otherwise with turn = 0, P1 will get stuck and can never get into the critical section. Hence P1 must have executed “</a:t>
            </a:r>
            <a:r>
              <a:rPr lang="en-US" altLang="en-US" sz="1600" dirty="0">
                <a:solidFill>
                  <a:schemeClr val="tx2"/>
                </a:solidFill>
              </a:rPr>
              <a:t>while (</a:t>
            </a:r>
            <a:r>
              <a:rPr lang="en-US" altLang="en-US" sz="1600" dirty="0" err="1">
                <a:solidFill>
                  <a:schemeClr val="tx2"/>
                </a:solidFill>
              </a:rPr>
              <a:t>wantCS</a:t>
            </a:r>
            <a:r>
              <a:rPr lang="en-US" altLang="en-US" sz="1600" dirty="0">
                <a:solidFill>
                  <a:schemeClr val="tx2"/>
                </a:solidFill>
              </a:rPr>
              <a:t>[0])</a:t>
            </a:r>
            <a:r>
              <a:rPr lang="en-US" altLang="en-US" sz="1600" dirty="0"/>
              <a:t>”</a:t>
            </a:r>
            <a:r>
              <a:rPr lang="en-US" altLang="en-US" sz="1600" dirty="0">
                <a:solidFill>
                  <a:schemeClr val="tx2"/>
                </a:solidFill>
              </a:rPr>
              <a:t> </a:t>
            </a:r>
            <a:r>
              <a:rPr lang="en-US" altLang="en-US" sz="1600" dirty="0"/>
              <a:t>before P0 executes its </a:t>
            </a:r>
            <a:r>
              <a:rPr lang="en-US" altLang="en-US" sz="1600" dirty="0">
                <a:solidFill>
                  <a:schemeClr val="accent2">
                    <a:lumMod val="50000"/>
                  </a:schemeClr>
                </a:solidFill>
              </a:rPr>
              <a:t>first statement</a:t>
            </a:r>
            <a:r>
              <a:rPr lang="en-US" altLang="en-US" sz="1600" dirty="0"/>
              <a:t>. Then P0 will see </a:t>
            </a:r>
            <a:r>
              <a:rPr lang="en-US" altLang="en-US" sz="1600" dirty="0" err="1"/>
              <a:t>wantCS</a:t>
            </a:r>
            <a:r>
              <a:rPr lang="en-US" altLang="en-US" sz="1600" dirty="0"/>
              <a:t>[1] being true, and will not pass its outer while loop and will not enter the critical section.</a:t>
            </a:r>
          </a:p>
        </p:txBody>
      </p:sp>
      <p:sp>
        <p:nvSpPr>
          <p:cNvPr id="9224" name="Text Box 8">
            <a:extLst>
              <a:ext uri="{FF2B5EF4-FFF2-40B4-BE49-F238E27FC236}">
                <a16:creationId xmlns:a16="http://schemas.microsoft.com/office/drawing/2014/main" id="{95EAB7E7-9C33-4299-BE37-5C20D1951E30}"/>
              </a:ext>
            </a:extLst>
          </p:cNvPr>
          <p:cNvSpPr txBox="1">
            <a:spLocks noChangeArrowheads="1"/>
          </p:cNvSpPr>
          <p:nvPr/>
        </p:nvSpPr>
        <p:spPr bwMode="auto">
          <a:xfrm>
            <a:off x="457200" y="931863"/>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P0</a:t>
            </a:r>
          </a:p>
        </p:txBody>
      </p:sp>
      <p:sp>
        <p:nvSpPr>
          <p:cNvPr id="9225" name="Text Box 9">
            <a:extLst>
              <a:ext uri="{FF2B5EF4-FFF2-40B4-BE49-F238E27FC236}">
                <a16:creationId xmlns:a16="http://schemas.microsoft.com/office/drawing/2014/main" id="{097EB73F-FB7A-438A-B84B-51D095741D4F}"/>
              </a:ext>
            </a:extLst>
          </p:cNvPr>
          <p:cNvSpPr txBox="1">
            <a:spLocks noChangeArrowheads="1"/>
          </p:cNvSpPr>
          <p:nvPr/>
        </p:nvSpPr>
        <p:spPr bwMode="auto">
          <a:xfrm>
            <a:off x="8153400" y="779463"/>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P1</a:t>
            </a:r>
          </a:p>
        </p:txBody>
      </p:sp>
      <p:grpSp>
        <p:nvGrpSpPr>
          <p:cNvPr id="5" name="Group 4">
            <a:extLst>
              <a:ext uri="{FF2B5EF4-FFF2-40B4-BE49-F238E27FC236}">
                <a16:creationId xmlns:a16="http://schemas.microsoft.com/office/drawing/2014/main" id="{6C6E28F5-B369-439E-931D-401409575918}"/>
              </a:ext>
            </a:extLst>
          </p:cNvPr>
          <p:cNvGrpSpPr>
            <a:grpSpLocks/>
          </p:cNvGrpSpPr>
          <p:nvPr/>
        </p:nvGrpSpPr>
        <p:grpSpPr bwMode="auto">
          <a:xfrm>
            <a:off x="3711575" y="1828800"/>
            <a:ext cx="2200275" cy="3141663"/>
            <a:chOff x="3711921" y="1828800"/>
            <a:chExt cx="2199992" cy="3141552"/>
          </a:xfrm>
        </p:grpSpPr>
        <p:sp>
          <p:nvSpPr>
            <p:cNvPr id="9230" name="Freeform 3">
              <a:extLst>
                <a:ext uri="{FF2B5EF4-FFF2-40B4-BE49-F238E27FC236}">
                  <a16:creationId xmlns:a16="http://schemas.microsoft.com/office/drawing/2014/main" id="{D73EEEB8-1FAE-4414-BD03-EB6BCD6B3877}"/>
                </a:ext>
              </a:extLst>
            </p:cNvPr>
            <p:cNvSpPr>
              <a:spLocks/>
            </p:cNvSpPr>
            <p:nvPr/>
          </p:nvSpPr>
          <p:spPr bwMode="auto">
            <a:xfrm>
              <a:off x="3711921" y="2390115"/>
              <a:ext cx="2199992" cy="2580237"/>
            </a:xfrm>
            <a:custGeom>
              <a:avLst/>
              <a:gdLst>
                <a:gd name="T0" fmla="*/ 0 w 2199992"/>
                <a:gd name="T1" fmla="*/ 2580237 h 2580237"/>
                <a:gd name="T2" fmla="*/ 2199992 w 2199992"/>
                <a:gd name="T3" fmla="*/ 0 h 2580237"/>
                <a:gd name="T4" fmla="*/ 0 60000 65536"/>
                <a:gd name="T5" fmla="*/ 0 60000 65536"/>
              </a:gdLst>
              <a:ahLst/>
              <a:cxnLst>
                <a:cxn ang="T4">
                  <a:pos x="T0" y="T1"/>
                </a:cxn>
                <a:cxn ang="T5">
                  <a:pos x="T2" y="T3"/>
                </a:cxn>
              </a:cxnLst>
              <a:rect l="0" t="0" r="r" b="b"/>
              <a:pathLst>
                <a:path w="2199992" h="2580237">
                  <a:moveTo>
                    <a:pt x="0" y="2580237"/>
                  </a:moveTo>
                  <a:lnTo>
                    <a:pt x="2199992" y="0"/>
                  </a:lnTo>
                </a:path>
              </a:pathLst>
            </a:custGeom>
            <a:noFill/>
            <a:ln w="9525" cap="flat" cmpd="sng" algn="ctr">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lIns="92075" tIns="46038" rIns="92075" bIns="46038"/>
            <a:lstStyle/>
            <a:p>
              <a:endParaRPr lang="en-SG"/>
            </a:p>
          </p:txBody>
        </p:sp>
        <p:sp>
          <p:nvSpPr>
            <p:cNvPr id="9231" name="Freeform 16">
              <a:extLst>
                <a:ext uri="{FF2B5EF4-FFF2-40B4-BE49-F238E27FC236}">
                  <a16:creationId xmlns:a16="http://schemas.microsoft.com/office/drawing/2014/main" id="{DFDB0E5B-F86F-4929-8072-7CE135CDB607}"/>
                </a:ext>
              </a:extLst>
            </p:cNvPr>
            <p:cNvSpPr>
              <a:spLocks/>
            </p:cNvSpPr>
            <p:nvPr/>
          </p:nvSpPr>
          <p:spPr bwMode="auto">
            <a:xfrm>
              <a:off x="3733800" y="1828800"/>
              <a:ext cx="2057400" cy="3113637"/>
            </a:xfrm>
            <a:custGeom>
              <a:avLst/>
              <a:gdLst>
                <a:gd name="T0" fmla="*/ 0 w 2199992"/>
                <a:gd name="T1" fmla="*/ 16894421 h 2580237"/>
                <a:gd name="T2" fmla="*/ 1125635 w 2199992"/>
                <a:gd name="T3" fmla="*/ 0 h 2580237"/>
                <a:gd name="T4" fmla="*/ 0 60000 65536"/>
                <a:gd name="T5" fmla="*/ 0 60000 65536"/>
              </a:gdLst>
              <a:ahLst/>
              <a:cxnLst>
                <a:cxn ang="T4">
                  <a:pos x="T0" y="T1"/>
                </a:cxn>
                <a:cxn ang="T5">
                  <a:pos x="T2" y="T3"/>
                </a:cxn>
              </a:cxnLst>
              <a:rect l="0" t="0" r="r" b="b"/>
              <a:pathLst>
                <a:path w="2199992" h="2580237">
                  <a:moveTo>
                    <a:pt x="0" y="2580237"/>
                  </a:moveTo>
                  <a:lnTo>
                    <a:pt x="2199992" y="0"/>
                  </a:lnTo>
                </a:path>
              </a:pathLst>
            </a:custGeom>
            <a:noFill/>
            <a:ln w="9525" cap="flat" cmpd="sng" algn="ctr">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lIns="92075" tIns="46038" rIns="92075" bIns="46038"/>
            <a:lstStyle/>
            <a:p>
              <a:endParaRPr lang="en-SG"/>
            </a:p>
          </p:txBody>
        </p:sp>
      </p:grpSp>
      <p:cxnSp>
        <p:nvCxnSpPr>
          <p:cNvPr id="9" name="Straight Arrow Connector 8">
            <a:extLst>
              <a:ext uri="{FF2B5EF4-FFF2-40B4-BE49-F238E27FC236}">
                <a16:creationId xmlns:a16="http://schemas.microsoft.com/office/drawing/2014/main" id="{792492EF-F5A4-45C4-8B24-8E3C9F02CA5B}"/>
              </a:ext>
            </a:extLst>
          </p:cNvPr>
          <p:cNvCxnSpPr>
            <a:cxnSpLocks noChangeShapeType="1"/>
          </p:cNvCxnSpPr>
          <p:nvPr/>
        </p:nvCxnSpPr>
        <p:spPr bwMode="auto">
          <a:xfrm flipV="1">
            <a:off x="2057400" y="1389063"/>
            <a:ext cx="3429000" cy="386873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 name="Freeform 9">
            <a:extLst>
              <a:ext uri="{FF2B5EF4-FFF2-40B4-BE49-F238E27FC236}">
                <a16:creationId xmlns:a16="http://schemas.microsoft.com/office/drawing/2014/main" id="{089F998A-E759-4738-99B1-2980EA5C89E6}"/>
              </a:ext>
            </a:extLst>
          </p:cNvPr>
          <p:cNvSpPr>
            <a:spLocks/>
          </p:cNvSpPr>
          <p:nvPr/>
        </p:nvSpPr>
        <p:spPr bwMode="auto">
          <a:xfrm>
            <a:off x="115888" y="1195388"/>
            <a:ext cx="915987" cy="4579937"/>
          </a:xfrm>
          <a:custGeom>
            <a:avLst/>
            <a:gdLst>
              <a:gd name="T0" fmla="*/ 246812 w 915436"/>
              <a:gd name="T1" fmla="*/ 4571011 h 4581054"/>
              <a:gd name="T2" fmla="*/ 37451 w 915436"/>
              <a:gd name="T3" fmla="*/ 1797690 h 4581054"/>
              <a:gd name="T4" fmla="*/ 920407 w 915436"/>
              <a:gd name="T5" fmla="*/ 0 h 4581054"/>
              <a:gd name="T6" fmla="*/ 0 60000 65536"/>
              <a:gd name="T7" fmla="*/ 0 60000 65536"/>
              <a:gd name="T8" fmla="*/ 0 60000 65536"/>
            </a:gdLst>
            <a:ahLst/>
            <a:cxnLst>
              <a:cxn ang="T6">
                <a:pos x="T0" y="T1"/>
              </a:cxn>
              <a:cxn ang="T7">
                <a:pos x="T2" y="T3"/>
              </a:cxn>
              <a:cxn ang="T8">
                <a:pos x="T4" y="T5"/>
              </a:cxn>
            </a:cxnLst>
            <a:rect l="0" t="0" r="r" b="b"/>
            <a:pathLst>
              <a:path w="915436" h="4581054">
                <a:moveTo>
                  <a:pt x="245480" y="4581054"/>
                </a:moveTo>
                <a:cubicBezTo>
                  <a:pt x="85535" y="3573101"/>
                  <a:pt x="-74409" y="2565149"/>
                  <a:pt x="37250" y="1801640"/>
                </a:cubicBezTo>
                <a:cubicBezTo>
                  <a:pt x="148909" y="1038131"/>
                  <a:pt x="532172" y="519065"/>
                  <a:pt x="915436" y="0"/>
                </a:cubicBezTo>
              </a:path>
            </a:pathLst>
          </a:custGeom>
          <a:noFill/>
          <a:ln w="9525" cap="flat" cmpd="sng" algn="ctr">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lIns="92075" tIns="46038" rIns="92075" bIns="46038"/>
          <a:lstStyle/>
          <a:p>
            <a:endParaRPr lang="en-SG"/>
          </a:p>
        </p:txBody>
      </p:sp>
      <p:cxnSp>
        <p:nvCxnSpPr>
          <p:cNvPr id="24" name="Straight Arrow Connector 23">
            <a:extLst>
              <a:ext uri="{FF2B5EF4-FFF2-40B4-BE49-F238E27FC236}">
                <a16:creationId xmlns:a16="http://schemas.microsoft.com/office/drawing/2014/main" id="{28AB2442-D376-445E-B1F8-109A6EB8FB0E}"/>
              </a:ext>
            </a:extLst>
          </p:cNvPr>
          <p:cNvCxnSpPr>
            <a:cxnSpLocks noChangeShapeType="1"/>
          </p:cNvCxnSpPr>
          <p:nvPr/>
        </p:nvCxnSpPr>
        <p:spPr bwMode="auto">
          <a:xfrm flipV="1">
            <a:off x="6248400" y="1450975"/>
            <a:ext cx="762000" cy="39592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a:extLst>
              <a:ext uri="{FF2B5EF4-FFF2-40B4-BE49-F238E27FC236}">
                <a16:creationId xmlns:a16="http://schemas.microsoft.com/office/drawing/2014/main" id="{A1AAD629-F239-4118-83A6-A124A6FA42C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10243" name="Slide Number Placeholder 4">
            <a:extLst>
              <a:ext uri="{FF2B5EF4-FFF2-40B4-BE49-F238E27FC236}">
                <a16:creationId xmlns:a16="http://schemas.microsoft.com/office/drawing/2014/main" id="{BC5425FE-0A22-4BAB-A6C6-75F5A944E3B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ADD567DC-4140-4E94-A3AF-6B0AEBD1E9F1}" type="slidenum">
              <a:rPr lang="zh-CN" altLang="en-US" sz="1400">
                <a:latin typeface="Times New Roman" panose="02020603050405020304" pitchFamily="18" charset="0"/>
              </a:rPr>
              <a:pPr>
                <a:buClrTx/>
                <a:buFontTx/>
                <a:buNone/>
              </a:pPr>
              <a:t>9</a:t>
            </a:fld>
            <a:endParaRPr lang="en-US" altLang="zh-CN" sz="1400">
              <a:latin typeface="Times New Roman" panose="02020603050405020304" pitchFamily="18" charset="0"/>
            </a:endParaRPr>
          </a:p>
        </p:txBody>
      </p:sp>
      <p:sp>
        <p:nvSpPr>
          <p:cNvPr id="900098" name="Rectangle 2">
            <a:extLst>
              <a:ext uri="{FF2B5EF4-FFF2-40B4-BE49-F238E27FC236}">
                <a16:creationId xmlns:a16="http://schemas.microsoft.com/office/drawing/2014/main" id="{C4A5EDD6-DBD8-4A44-84B4-EACC8C1000DA}"/>
              </a:ext>
            </a:extLst>
          </p:cNvPr>
          <p:cNvSpPr>
            <a:spLocks noGrp="1" noChangeArrowheads="1"/>
          </p:cNvSpPr>
          <p:nvPr>
            <p:ph type="title"/>
          </p:nvPr>
        </p:nvSpPr>
        <p:spPr>
          <a:xfrm>
            <a:off x="706438" y="228600"/>
            <a:ext cx="7772400" cy="838200"/>
          </a:xfrm>
        </p:spPr>
        <p:txBody>
          <a:bodyPr/>
          <a:lstStyle/>
          <a:p>
            <a:pPr>
              <a:defRPr/>
            </a:pPr>
            <a:r>
              <a:rPr lang="en-US" dirty="0"/>
              <a:t>Dekker’s algorithm – Mutual Exclusion</a:t>
            </a:r>
          </a:p>
        </p:txBody>
      </p:sp>
      <p:sp>
        <p:nvSpPr>
          <p:cNvPr id="10245" name="Rectangle 4">
            <a:extLst>
              <a:ext uri="{FF2B5EF4-FFF2-40B4-BE49-F238E27FC236}">
                <a16:creationId xmlns:a16="http://schemas.microsoft.com/office/drawing/2014/main" id="{5441BB6A-0109-423C-94B0-3A0B0A0166D9}"/>
              </a:ext>
            </a:extLst>
          </p:cNvPr>
          <p:cNvSpPr>
            <a:spLocks noChangeArrowheads="1"/>
          </p:cNvSpPr>
          <p:nvPr/>
        </p:nvSpPr>
        <p:spPr bwMode="auto">
          <a:xfrm>
            <a:off x="990600" y="838200"/>
            <a:ext cx="30480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SzTx/>
              <a:buFont typeface="Wingdings" panose="05000000000000000000" pitchFamily="2" charset="2"/>
              <a:buNone/>
            </a:pPr>
            <a:r>
              <a:rPr lang="en-US" altLang="en-US" sz="1600"/>
              <a:t>wantCS[0] = true;</a:t>
            </a:r>
          </a:p>
          <a:p>
            <a:pPr>
              <a:buSzTx/>
              <a:buFont typeface="Wingdings" panose="05000000000000000000" pitchFamily="2" charset="2"/>
              <a:buNone/>
            </a:pPr>
            <a:r>
              <a:rPr lang="en-US" altLang="en-US" sz="1600"/>
              <a:t>while (wantCS[1]) {</a:t>
            </a:r>
          </a:p>
          <a:p>
            <a:pPr>
              <a:buSzTx/>
              <a:buFont typeface="Wingdings" panose="05000000000000000000" pitchFamily="2" charset="2"/>
              <a:buNone/>
            </a:pPr>
            <a:r>
              <a:rPr lang="en-US" altLang="en-US" sz="1600"/>
              <a:t>    if (turn == 1) {</a:t>
            </a:r>
          </a:p>
          <a:p>
            <a:pPr>
              <a:buSzTx/>
              <a:buFont typeface="Wingdings" panose="05000000000000000000" pitchFamily="2" charset="2"/>
              <a:buNone/>
            </a:pPr>
            <a:r>
              <a:rPr lang="en-US" altLang="en-US" sz="1600"/>
              <a:t>        wantCS[0] = false;</a:t>
            </a:r>
          </a:p>
          <a:p>
            <a:pPr>
              <a:buSzTx/>
              <a:buFont typeface="Wingdings" panose="05000000000000000000" pitchFamily="2" charset="2"/>
              <a:buNone/>
            </a:pPr>
            <a:r>
              <a:rPr lang="en-US" altLang="en-US" sz="1600"/>
              <a:t>        while (turn == 1) ;</a:t>
            </a:r>
          </a:p>
          <a:p>
            <a:pPr>
              <a:buSzTx/>
              <a:buFont typeface="Wingdings" panose="05000000000000000000" pitchFamily="2" charset="2"/>
              <a:buNone/>
            </a:pPr>
            <a:r>
              <a:rPr lang="en-US" altLang="en-US" sz="1600"/>
              <a:t>        wantCS[0] = true;</a:t>
            </a:r>
          </a:p>
          <a:p>
            <a:pPr>
              <a:buSzTx/>
              <a:buFont typeface="Wingdings" panose="05000000000000000000" pitchFamily="2" charset="2"/>
              <a:buNone/>
            </a:pPr>
            <a:r>
              <a:rPr lang="en-US" altLang="en-US" sz="1600"/>
              <a:t>    }}</a:t>
            </a:r>
          </a:p>
          <a:p>
            <a:pPr>
              <a:buSzTx/>
              <a:buFont typeface="Wingdings" panose="05000000000000000000" pitchFamily="2" charset="2"/>
              <a:buNone/>
            </a:pPr>
            <a:r>
              <a:rPr lang="en-US" altLang="en-US" sz="1600"/>
              <a:t>CRITICAL SECTION</a:t>
            </a:r>
          </a:p>
          <a:p>
            <a:pPr>
              <a:buSzTx/>
              <a:buFont typeface="Wingdings" panose="05000000000000000000" pitchFamily="2" charset="2"/>
              <a:buNone/>
            </a:pPr>
            <a:r>
              <a:rPr lang="en-US" altLang="en-US" sz="1600"/>
              <a:t>turn = 1</a:t>
            </a:r>
          </a:p>
          <a:p>
            <a:pPr>
              <a:buSzTx/>
              <a:buFont typeface="Wingdings" panose="05000000000000000000" pitchFamily="2" charset="2"/>
              <a:buNone/>
            </a:pPr>
            <a:r>
              <a:rPr lang="en-US" altLang="en-US" sz="1600"/>
              <a:t>wantCS[0] = false</a:t>
            </a:r>
          </a:p>
          <a:p>
            <a:pPr>
              <a:buSzTx/>
              <a:buFont typeface="Wingdings" panose="05000000000000000000" pitchFamily="2" charset="2"/>
              <a:buNone/>
            </a:pPr>
            <a:endParaRPr lang="en-US" altLang="en-US" sz="1700"/>
          </a:p>
        </p:txBody>
      </p:sp>
      <p:sp>
        <p:nvSpPr>
          <p:cNvPr id="10246" name="Rectangle 6">
            <a:extLst>
              <a:ext uri="{FF2B5EF4-FFF2-40B4-BE49-F238E27FC236}">
                <a16:creationId xmlns:a16="http://schemas.microsoft.com/office/drawing/2014/main" id="{6E7B5985-454B-46EF-860F-28873CC3E0FC}"/>
              </a:ext>
            </a:extLst>
          </p:cNvPr>
          <p:cNvSpPr>
            <a:spLocks noChangeArrowheads="1"/>
          </p:cNvSpPr>
          <p:nvPr/>
        </p:nvSpPr>
        <p:spPr bwMode="auto">
          <a:xfrm>
            <a:off x="5486400" y="838200"/>
            <a:ext cx="30480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SzTx/>
              <a:buFont typeface="Wingdings" panose="05000000000000000000" pitchFamily="2" charset="2"/>
              <a:buNone/>
            </a:pPr>
            <a:r>
              <a:rPr lang="en-US" altLang="en-US" sz="1600"/>
              <a:t>wantCS[1] = true;</a:t>
            </a:r>
          </a:p>
          <a:p>
            <a:pPr>
              <a:buSzTx/>
              <a:buFont typeface="Wingdings" panose="05000000000000000000" pitchFamily="2" charset="2"/>
              <a:buNone/>
            </a:pPr>
            <a:r>
              <a:rPr lang="en-US" altLang="en-US" sz="1600"/>
              <a:t>while (wantCS[0]) {</a:t>
            </a:r>
          </a:p>
          <a:p>
            <a:pPr>
              <a:buSzTx/>
              <a:buFont typeface="Wingdings" panose="05000000000000000000" pitchFamily="2" charset="2"/>
              <a:buNone/>
            </a:pPr>
            <a:r>
              <a:rPr lang="en-US" altLang="en-US" sz="1600"/>
              <a:t>    if (turn == 0) {</a:t>
            </a:r>
          </a:p>
          <a:p>
            <a:pPr>
              <a:buSzTx/>
              <a:buFont typeface="Wingdings" panose="05000000000000000000" pitchFamily="2" charset="2"/>
              <a:buNone/>
            </a:pPr>
            <a:r>
              <a:rPr lang="en-US" altLang="en-US" sz="1600"/>
              <a:t>        wantCS[1] = false;</a:t>
            </a:r>
          </a:p>
          <a:p>
            <a:pPr>
              <a:buSzTx/>
              <a:buFont typeface="Wingdings" panose="05000000000000000000" pitchFamily="2" charset="2"/>
              <a:buNone/>
            </a:pPr>
            <a:r>
              <a:rPr lang="en-US" altLang="en-US" sz="1600"/>
              <a:t>        while (turn == 0) ;</a:t>
            </a:r>
          </a:p>
          <a:p>
            <a:pPr>
              <a:buSzTx/>
              <a:buFont typeface="Wingdings" panose="05000000000000000000" pitchFamily="2" charset="2"/>
              <a:buNone/>
            </a:pPr>
            <a:r>
              <a:rPr lang="en-US" altLang="en-US" sz="1600"/>
              <a:t>        wantCS[1] = true;</a:t>
            </a:r>
          </a:p>
          <a:p>
            <a:pPr>
              <a:buSzTx/>
              <a:buFont typeface="Wingdings" panose="05000000000000000000" pitchFamily="2" charset="2"/>
              <a:buNone/>
            </a:pPr>
            <a:r>
              <a:rPr lang="en-US" altLang="en-US" sz="1600"/>
              <a:t>    }}</a:t>
            </a:r>
          </a:p>
          <a:p>
            <a:pPr>
              <a:buSzTx/>
              <a:buFont typeface="Wingdings" panose="05000000000000000000" pitchFamily="2" charset="2"/>
              <a:buNone/>
            </a:pPr>
            <a:r>
              <a:rPr lang="en-US" altLang="en-US" sz="1600"/>
              <a:t>CRITICAL SECTION</a:t>
            </a:r>
          </a:p>
          <a:p>
            <a:pPr>
              <a:buSzTx/>
              <a:buFont typeface="Wingdings" panose="05000000000000000000" pitchFamily="2" charset="2"/>
              <a:buNone/>
            </a:pPr>
            <a:r>
              <a:rPr lang="en-US" altLang="en-US" sz="1600"/>
              <a:t>turn = 0</a:t>
            </a:r>
          </a:p>
          <a:p>
            <a:pPr>
              <a:buSzTx/>
              <a:buFont typeface="Wingdings" panose="05000000000000000000" pitchFamily="2" charset="2"/>
              <a:buNone/>
            </a:pPr>
            <a:r>
              <a:rPr lang="en-US" altLang="en-US" sz="1600"/>
              <a:t>wantCS[1] = false</a:t>
            </a:r>
          </a:p>
        </p:txBody>
      </p:sp>
      <p:sp>
        <p:nvSpPr>
          <p:cNvPr id="10247" name="Text Box 7">
            <a:extLst>
              <a:ext uri="{FF2B5EF4-FFF2-40B4-BE49-F238E27FC236}">
                <a16:creationId xmlns:a16="http://schemas.microsoft.com/office/drawing/2014/main" id="{78B1E9E1-7C03-4D3E-AA5E-EC692503A318}"/>
              </a:ext>
            </a:extLst>
          </p:cNvPr>
          <p:cNvSpPr txBox="1">
            <a:spLocks noChangeArrowheads="1"/>
          </p:cNvSpPr>
          <p:nvPr/>
        </p:nvSpPr>
        <p:spPr bwMode="auto">
          <a:xfrm>
            <a:off x="533400" y="4114800"/>
            <a:ext cx="8153400"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600"/>
              <a:t>Prove by contradiction. </a:t>
            </a:r>
          </a:p>
          <a:p>
            <a:pPr>
              <a:buClr>
                <a:srgbClr val="0000FF"/>
              </a:buClr>
              <a:buFont typeface="Arial" panose="020B0604020202020204" pitchFamily="34" charset="0"/>
              <a:buNone/>
            </a:pPr>
            <a:r>
              <a:rPr lang="en-US" altLang="en-US" sz="1600" b="1"/>
              <a:t>Case 2: turn = 1 when P0 and P1 are in critical section. </a:t>
            </a:r>
          </a:p>
          <a:p>
            <a:pPr>
              <a:buClr>
                <a:srgbClr val="0000FF"/>
              </a:buClr>
              <a:buFont typeface="Arial" panose="020B0604020202020204" pitchFamily="34" charset="0"/>
              <a:buNone/>
            </a:pPr>
            <a:r>
              <a:rPr lang="en-US" altLang="en-US" sz="1600"/>
              <a:t>Symmetric…complete yourself…</a:t>
            </a:r>
          </a:p>
        </p:txBody>
      </p:sp>
      <p:sp>
        <p:nvSpPr>
          <p:cNvPr id="10248" name="Text Box 8">
            <a:extLst>
              <a:ext uri="{FF2B5EF4-FFF2-40B4-BE49-F238E27FC236}">
                <a16:creationId xmlns:a16="http://schemas.microsoft.com/office/drawing/2014/main" id="{3302A44F-2784-4D9A-B4C3-8F160FCE850E}"/>
              </a:ext>
            </a:extLst>
          </p:cNvPr>
          <p:cNvSpPr txBox="1">
            <a:spLocks noChangeArrowheads="1"/>
          </p:cNvSpPr>
          <p:nvPr/>
        </p:nvSpPr>
        <p:spPr bwMode="auto">
          <a:xfrm>
            <a:off x="457200" y="914400"/>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P0</a:t>
            </a:r>
          </a:p>
        </p:txBody>
      </p:sp>
      <p:sp>
        <p:nvSpPr>
          <p:cNvPr id="10249" name="Text Box 9">
            <a:extLst>
              <a:ext uri="{FF2B5EF4-FFF2-40B4-BE49-F238E27FC236}">
                <a16:creationId xmlns:a16="http://schemas.microsoft.com/office/drawing/2014/main" id="{7C1AE541-B123-4407-BEAE-55663B98EE1A}"/>
              </a:ext>
            </a:extLst>
          </p:cNvPr>
          <p:cNvSpPr txBox="1">
            <a:spLocks noChangeArrowheads="1"/>
          </p:cNvSpPr>
          <p:nvPr/>
        </p:nvSpPr>
        <p:spPr bwMode="auto">
          <a:xfrm>
            <a:off x="8153400" y="762000"/>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P1</a:t>
            </a:r>
          </a:p>
        </p:txBody>
      </p:sp>
    </p:spTree>
  </p:cSld>
  <p:clrMapOvr>
    <a:masterClrMapping/>
  </p:clrMapOvr>
  <p:transition/>
</p:sld>
</file>

<file path=ppt/theme/theme1.xml><?xml version="1.0" encoding="utf-8"?>
<a:theme xmlns:a="http://schemas.openxmlformats.org/drawingml/2006/main" name="cstemplate">
  <a:themeElements>
    <a:clrScheme name="">
      <a:dk1>
        <a:srgbClr val="000000"/>
      </a:dk1>
      <a:lt1>
        <a:srgbClr val="DDE1EB"/>
      </a:lt1>
      <a:dk2>
        <a:srgbClr val="002DB4"/>
      </a:dk2>
      <a:lt2>
        <a:srgbClr val="919191"/>
      </a:lt2>
      <a:accent1>
        <a:srgbClr val="618FFD"/>
      </a:accent1>
      <a:accent2>
        <a:srgbClr val="00AE00"/>
      </a:accent2>
      <a:accent3>
        <a:srgbClr val="EBEEF3"/>
      </a:accent3>
      <a:accent4>
        <a:srgbClr val="000000"/>
      </a:accent4>
      <a:accent5>
        <a:srgbClr val="B7C6FE"/>
      </a:accent5>
      <a:accent6>
        <a:srgbClr val="009D00"/>
      </a:accent6>
      <a:hlink>
        <a:srgbClr val="FC0128"/>
      </a:hlink>
      <a:folHlink>
        <a:srgbClr val="CECECE"/>
      </a:folHlink>
    </a:clrScheme>
    <a:fontScheme name="cstemplat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30000"/>
          </a:spcBef>
          <a:spcAft>
            <a:spcPct val="0"/>
          </a:spcAft>
          <a:buClr>
            <a:srgbClr val="0000FF"/>
          </a:buClr>
          <a:buSzPct val="75000"/>
          <a:buFont typeface="Arial" charset="0"/>
          <a:buNone/>
          <a:tabLst/>
          <a:defRPr kumimoji="0" lang="en-US" sz="24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30000"/>
          </a:spcBef>
          <a:spcAft>
            <a:spcPct val="0"/>
          </a:spcAft>
          <a:buClr>
            <a:srgbClr val="0000FF"/>
          </a:buClr>
          <a:buSzPct val="75000"/>
          <a:buFont typeface="Arial" charset="0"/>
          <a:buNone/>
          <a:tabLst/>
          <a:defRPr kumimoji="0" lang="en-US" sz="24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cs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s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s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D:\yhf\cstemplate.pot</Template>
  <TotalTime>0</TotalTime>
  <Words>3010</Words>
  <Application>Microsoft Office PowerPoint</Application>
  <PresentationFormat>Letter Paper (8.5x11 in)</PresentationFormat>
  <Paragraphs>434</Paragraphs>
  <Slides>18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宋体</vt:lpstr>
      <vt:lpstr>Arial</vt:lpstr>
      <vt:lpstr>Symbol</vt:lpstr>
      <vt:lpstr>Times New Roman</vt:lpstr>
      <vt:lpstr>Wingdings</vt:lpstr>
      <vt:lpstr>cstemplate</vt:lpstr>
      <vt:lpstr>CS4231 Parallel and Distributed Algorithms</vt:lpstr>
      <vt:lpstr>Homework Assignment</vt:lpstr>
      <vt:lpstr>n-process mutual exclusion</vt:lpstr>
      <vt:lpstr>Need to Release with Proper Ordering</vt:lpstr>
      <vt:lpstr>2.1(a)</vt:lpstr>
      <vt:lpstr>2.1(b)</vt:lpstr>
      <vt:lpstr>2.3</vt:lpstr>
      <vt:lpstr>Dekker’s algorithm – Mutual Exclusion</vt:lpstr>
      <vt:lpstr>Dekker’s algorithm – Mutual Exclusion</vt:lpstr>
      <vt:lpstr>Dekker’s algorithm – Progress</vt:lpstr>
      <vt:lpstr>Dekker’s algorithm – No starvation</vt:lpstr>
      <vt:lpstr>Dekker’s algorithm – No starvation</vt:lpstr>
      <vt:lpstr>Dekker’s algorithm – No starvation</vt:lpstr>
      <vt:lpstr>Dekker’s algorithm – No starvation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2013-12-25T09:27:19Z</dcterms:created>
  <dcterms:modified xsi:type="dcterms:W3CDTF">2021-01-04T09:05:23Z</dcterms:modified>
</cp:coreProperties>
</file>