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871" r:id="rId2"/>
    <p:sldId id="881" r:id="rId3"/>
    <p:sldId id="895" r:id="rId4"/>
    <p:sldId id="896" r:id="rId5"/>
    <p:sldId id="898" r:id="rId6"/>
    <p:sldId id="897" r:id="rId7"/>
    <p:sldId id="899" r:id="rId8"/>
    <p:sldId id="900" r:id="rId9"/>
    <p:sldId id="901" r:id="rId10"/>
    <p:sldId id="902" r:id="rId11"/>
    <p:sldId id="903" r:id="rId12"/>
  </p:sldIdLst>
  <p:sldSz cx="9906000" cy="6858000" type="A4"/>
  <p:notesSz cx="9236075" cy="7010400"/>
  <p:defaultTextStyle>
    <a:defPPr>
      <a:defRPr lang="en-US"/>
    </a:defPPr>
    <a:lvl1pPr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0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0000"/>
    <a:srgbClr val="CC66FF"/>
    <a:srgbClr val="CC3399"/>
    <a:srgbClr val="000099"/>
    <a:srgbClr val="003399"/>
    <a:srgbClr val="6600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1071" autoAdjust="0"/>
  </p:normalViewPr>
  <p:slideViewPr>
    <p:cSldViewPr>
      <p:cViewPr varScale="1">
        <p:scale>
          <a:sx n="66" d="100"/>
          <a:sy n="66" d="100"/>
        </p:scale>
        <p:origin x="1046" y="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84"/>
      </p:cViewPr>
      <p:guideLst>
        <p:guide orient="horz" pos="2210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E1A4C2FC-76B1-4BBB-9D99-DE6F352DFC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3675" cy="347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ctr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B403BEE-E6AD-4F87-8A27-2E821F668FB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2400" y="0"/>
            <a:ext cx="4003675" cy="347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ctr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1A1E1EA9-6293-4B78-A462-9E3AAF9385F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1625"/>
            <a:ext cx="4003675" cy="34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A7615CEB-F738-4BA7-AFA2-18BCB82EF98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2400" y="6651625"/>
            <a:ext cx="4003675" cy="34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E1565834-52A6-4823-B67C-AFE9E986442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09DA608-0FFF-4BB0-A308-4C2C5143A1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3675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t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80A6F65-E488-4374-8EC3-0CB19F59033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32400" y="0"/>
            <a:ext cx="4003675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t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239DC639-673D-4702-B6B1-484805164D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5575" y="520700"/>
            <a:ext cx="3840163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57276AF9-6564-40EE-B3D0-E2EAAF074B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1900" y="3354388"/>
            <a:ext cx="6772275" cy="312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6D513ABF-D00A-4AA3-9236-D827DA0EFF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1625"/>
            <a:ext cx="4003675" cy="346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2AD7695A-BE6C-4C0E-AD4E-D45E2FCD4F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400" y="6651625"/>
            <a:ext cx="4003675" cy="346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8E81F581-31C3-4558-A5B7-4E4C1A62A6B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0092C90D-D086-4F6D-B03B-D5AEB04B79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4FD21E-0A65-4EA2-9A47-03A0B88EE95C}" type="slidenum">
              <a:rPr lang="zh-CN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2D72FBE-71B5-458C-B89C-15AEAB61F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BEE50CB7-7B9D-4DE2-9607-638D1ADA4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5DB579-24DA-4DD6-ACBB-9577500E88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C71974-CDF8-4C8E-A86A-54FED4CCDB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5000A6-A171-4DAE-9907-46CEEE908CA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7854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3B1032-6494-403C-B525-6C55DD76E3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A95090-5931-45D3-A96E-289799BB55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39EC3-7C74-4577-97F6-540C5DF7BA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94903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5488" y="422275"/>
            <a:ext cx="2109787" cy="5618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422275"/>
            <a:ext cx="6180138" cy="5618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B1C334-21DF-433C-8A08-7D451EE700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0FE43E-44A4-478A-8F78-FF6C93DB3C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550A6F-5FB5-4274-93AB-86C37571FDF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84994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E0053F-6833-4874-8F4C-DE877F3CCE0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F7AA62-139D-4EE2-8CAC-DAA04D0DFA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A8A91D-F35A-4A8F-B138-BBA13C79A2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3955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6EC65C-B56A-4E39-A897-3FAC1830B1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BC68EE-BC9D-4ADA-BD69-612F44C71A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CFC049-1555-4227-A823-CFE557EE19E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6790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365250"/>
            <a:ext cx="4133850" cy="467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365250"/>
            <a:ext cx="4133850" cy="467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F8D554-25ED-44F0-9456-5B3A81229A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307747-630B-46F2-A75B-2A124AA6AB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398BD-27EA-4B87-8786-3034430681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5055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CB935C-0D69-49EF-92F4-34DAEA7887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8C6035E-319B-41E1-8116-552FE9B18B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0C8AF-F075-4B7F-B84D-5EB41C06B5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613929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D535E66-8D1B-4A9F-B6FD-8EA5BAF757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7166FB-B25D-4911-920F-F461536C16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BC05BC-C2EB-4477-B7F7-BC47DDC14A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6376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A9D9E24-CC4E-4EEE-B2A1-454854939B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6278257-E087-42BB-892E-4DB0E5C05F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1FD911-F946-42D5-BE18-EEEF512E0A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6114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898A29-4901-420F-AAB9-55D90FB218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EFC27F-FBBD-4903-A6CC-BC9F76D97A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F032D-8E13-495A-8DA3-667045AD29D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9363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09DF4-9467-46D0-96C1-E34A7848724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2C38B-75A9-4938-B013-F3CDDCFF028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E3B8D5-FC2C-477B-A478-38AD854C8CE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12672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E520212-0760-455D-B22A-DA2C9938A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87338"/>
            <a:ext cx="9074150" cy="5857875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altLang="en-US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4C9A7C0E-9A1B-4DC5-B5B3-79FC66E56C8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03350" y="62484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CS4231 Parallel and Distributed Algorithms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4481A8D2-44A1-4BC8-AA10-0DDE65D1F7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fld id="{F7ECBBF7-A1D6-4787-8D26-5D2246CDC99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8A67E9FB-4360-4394-B9D0-9D72C0D7F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5175" y="422275"/>
            <a:ext cx="84201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AC10FC8B-7DAC-400F-A74F-1C8B96A61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365250"/>
            <a:ext cx="8420100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 bbbbbbbbbbb bbbbbbbbbb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30000"/>
        </a:spcBef>
        <a:spcAft>
          <a:spcPct val="10000"/>
        </a:spcAft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>
            <a:extLst>
              <a:ext uri="{FF2B5EF4-FFF2-40B4-BE49-F238E27FC236}">
                <a16:creationId xmlns:a16="http://schemas.microsoft.com/office/drawing/2014/main" id="{053349D7-A976-403A-B166-5CC8C5E3893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1295400"/>
            <a:ext cx="8420100" cy="1470025"/>
          </a:xfrm>
        </p:spPr>
        <p:txBody>
          <a:bodyPr/>
          <a:lstStyle/>
          <a:p>
            <a:pPr>
              <a:defRPr/>
            </a:pPr>
            <a:r>
              <a:rPr lang="en-US" dirty="0"/>
              <a:t>CS4231</a:t>
            </a:r>
            <a:br>
              <a:rPr lang="en-US" dirty="0"/>
            </a:br>
            <a:r>
              <a:rPr lang="en-US" dirty="0"/>
              <a:t>Parallel and Distributed Algorithms</a:t>
            </a:r>
            <a:br>
              <a:rPr lang="en-US" dirty="0"/>
            </a:br>
            <a:endParaRPr lang="en-US" sz="28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A2AF8A6-4C65-4934-BBAC-6D0F9A1CFB3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85900" y="3429000"/>
            <a:ext cx="6934200" cy="2971800"/>
          </a:xfrm>
        </p:spPr>
        <p:txBody>
          <a:bodyPr/>
          <a:lstStyle/>
          <a:p>
            <a:r>
              <a:rPr lang="en-US" altLang="en-US"/>
              <a:t>Solution for Homework 3</a:t>
            </a:r>
          </a:p>
          <a:p>
            <a:endParaRPr lang="en-US" altLang="en-US"/>
          </a:p>
          <a:p>
            <a:r>
              <a:rPr lang="en-US" altLang="en-US"/>
              <a:t>Instructor: Haifeng YU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>
            <a:extLst>
              <a:ext uri="{FF2B5EF4-FFF2-40B4-BE49-F238E27FC236}">
                <a16:creationId xmlns:a16="http://schemas.microsoft.com/office/drawing/2014/main" id="{77B9A230-6867-4644-9278-D6F882C98B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B51DB84E-6579-4366-AB47-C721BEBC00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DECE1C95-8AD7-47C3-B1ED-86C96AEA3711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11E090A-7797-4211-93B5-258964B6F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990600"/>
            <a:ext cx="8420100" cy="5049838"/>
          </a:xfrm>
        </p:spPr>
        <p:txBody>
          <a:bodyPr/>
          <a:lstStyle/>
          <a:p>
            <a:r>
              <a:rPr lang="en-US" altLang="en-US" sz="2000"/>
              <a:t>We have lp(O1) &lt; lp(O2) &lt; lp(O3) &lt; lp(O4) ….</a:t>
            </a:r>
          </a:p>
          <a:p>
            <a:r>
              <a:rPr lang="en-US" altLang="en-US" sz="2000"/>
              <a:t>We must have </a:t>
            </a:r>
          </a:p>
          <a:p>
            <a:pPr lvl="1">
              <a:buClr>
                <a:srgbClr val="002DB4"/>
              </a:buClr>
            </a:pPr>
            <a:r>
              <a:rPr lang="en-US" altLang="en-US" sz="1800">
                <a:solidFill>
                  <a:srgbClr val="000000"/>
                </a:solidFill>
              </a:rPr>
              <a:t>Inv(O1) &lt; lp(O1)</a:t>
            </a:r>
          </a:p>
          <a:p>
            <a:pPr lvl="1">
              <a:buClr>
                <a:srgbClr val="002DB4"/>
              </a:buClr>
            </a:pPr>
            <a:r>
              <a:rPr lang="en-US" altLang="en-US" sz="1800">
                <a:solidFill>
                  <a:srgbClr val="000000"/>
                </a:solidFill>
              </a:rPr>
              <a:t>Inv(O2) &lt; lp(O2)</a:t>
            </a:r>
          </a:p>
          <a:p>
            <a:pPr lvl="1">
              <a:buClr>
                <a:srgbClr val="002DB4"/>
              </a:buClr>
            </a:pPr>
            <a:r>
              <a:rPr lang="en-US" altLang="en-US" sz="1800">
                <a:solidFill>
                  <a:srgbClr val="000000"/>
                </a:solidFill>
              </a:rPr>
              <a:t>Inv(O3) &lt; lp(O3)</a:t>
            </a:r>
          </a:p>
          <a:p>
            <a:pPr lvl="1"/>
            <a:r>
              <a:rPr lang="en-US" altLang="en-US" sz="1600"/>
              <a:t>…</a:t>
            </a:r>
          </a:p>
          <a:p>
            <a:r>
              <a:rPr lang="en-US" altLang="en-US" sz="2000"/>
              <a:t>We must have lp(O1) &lt; resp(O1), by the definition of T.</a:t>
            </a:r>
          </a:p>
          <a:p>
            <a:r>
              <a:rPr lang="en-US" altLang="en-US" sz="2000"/>
              <a:t>Next, need to show</a:t>
            </a:r>
          </a:p>
          <a:p>
            <a:pPr lvl="1"/>
            <a:r>
              <a:rPr lang="en-US" altLang="en-US" sz="1800"/>
              <a:t>lp(O2) &lt; resp(O2)</a:t>
            </a:r>
          </a:p>
          <a:p>
            <a:pPr lvl="1"/>
            <a:r>
              <a:rPr lang="en-US" altLang="en-US" sz="1800"/>
              <a:t>lp(O3) &lt; resp(O3)</a:t>
            </a:r>
          </a:p>
          <a:p>
            <a:pPr lvl="1"/>
            <a:r>
              <a:rPr lang="en-US" altLang="en-US" sz="1800"/>
              <a:t>…</a:t>
            </a:r>
          </a:p>
          <a:p>
            <a:endParaRPr lang="en-US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0C4FE03-B091-4077-8EE6-260948A1C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9060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Prove two definitions for </a:t>
            </a:r>
            <a:r>
              <a:rPr lang="en-US" dirty="0" err="1"/>
              <a:t>linearizability</a:t>
            </a:r>
            <a:r>
              <a:rPr lang="en-US" dirty="0"/>
              <a:t> are same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3DA89FD1-619D-435A-A9F9-364BEF6E3F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8BDCC3A2-4DAF-4627-B242-D21DD5D9D8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0A6A6AEF-8D03-4EB3-A19F-E09BDF788AA4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1C43CBD-457C-4C97-A299-C791C3009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49313"/>
            <a:ext cx="6034088" cy="5049837"/>
          </a:xfrm>
        </p:spPr>
        <p:txBody>
          <a:bodyPr/>
          <a:lstStyle/>
          <a:p>
            <a:r>
              <a:rPr lang="en-US" altLang="en-US" sz="1800" dirty="0"/>
              <a:t>Prove by contradiction, suppose the above does not hold. </a:t>
            </a:r>
          </a:p>
          <a:p>
            <a:r>
              <a:rPr lang="en-US" altLang="en-US" sz="1800" dirty="0"/>
              <a:t>Let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/>
              <a:t> ≥ 2 be such that </a:t>
            </a:r>
            <a:r>
              <a:rPr lang="en-US" altLang="en-US" sz="1800" dirty="0" err="1"/>
              <a:t>lp</a:t>
            </a:r>
            <a:r>
              <a:rPr lang="en-US" altLang="en-US" sz="1800" dirty="0"/>
              <a:t>(O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/>
              <a:t>) &gt; </a:t>
            </a:r>
            <a:r>
              <a:rPr lang="en-US" altLang="en-US" sz="1800" dirty="0" err="1"/>
              <a:t>resp</a:t>
            </a:r>
            <a:r>
              <a:rPr lang="en-US" altLang="en-US" sz="1800" dirty="0"/>
              <a:t>(O</a:t>
            </a:r>
            <a:r>
              <a:rPr lang="en-US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/>
              <a:t>)</a:t>
            </a:r>
          </a:p>
          <a:p>
            <a:r>
              <a:rPr lang="en-US" altLang="en-US" sz="1800" dirty="0"/>
              <a:t>Let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1800" dirty="0"/>
              <a:t> &lt;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/>
              <a:t> be the largest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1800" dirty="0"/>
              <a:t> such that </a:t>
            </a:r>
            <a:r>
              <a:rPr lang="en-US" altLang="en-US" sz="1800" dirty="0" err="1"/>
              <a:t>lp</a:t>
            </a:r>
            <a:r>
              <a:rPr lang="en-US" altLang="en-US" sz="1800" dirty="0"/>
              <a:t>(</a:t>
            </a:r>
            <a:r>
              <a:rPr lang="en-US" altLang="en-US" sz="1800" dirty="0" err="1"/>
              <a:t>O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1800" dirty="0"/>
              <a:t>)  = </a:t>
            </a:r>
            <a:r>
              <a:rPr lang="en-US" altLang="en-US" sz="1800" dirty="0" err="1"/>
              <a:t>inv</a:t>
            </a:r>
            <a:r>
              <a:rPr lang="en-US" altLang="en-US" sz="1800" dirty="0"/>
              <a:t>(</a:t>
            </a:r>
            <a:r>
              <a:rPr lang="en-US" altLang="en-US" sz="1800" dirty="0" err="1"/>
              <a:t>O</a:t>
            </a:r>
            <a:r>
              <a:rPr lang="en-US" altLang="en-US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1800" dirty="0"/>
              <a:t>) + T/n. Such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1800" dirty="0"/>
              <a:t> must exist (it is important to prove this).</a:t>
            </a:r>
          </a:p>
          <a:p>
            <a:r>
              <a:rPr lang="en-US" altLang="en-US" sz="1800" dirty="0" err="1"/>
              <a:t>lp</a:t>
            </a:r>
            <a:r>
              <a:rPr lang="en-US" altLang="en-US" sz="1800" dirty="0"/>
              <a:t>(O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/>
              <a:t>)  = </a:t>
            </a:r>
            <a:r>
              <a:rPr lang="en-US" altLang="en-US" sz="1800" dirty="0" err="1"/>
              <a:t>lp</a:t>
            </a:r>
            <a:r>
              <a:rPr lang="en-US" altLang="en-US" sz="1800" dirty="0"/>
              <a:t>(</a:t>
            </a:r>
            <a:r>
              <a:rPr lang="en-US" altLang="en-US" sz="1800" dirty="0" err="1"/>
              <a:t>O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1800" dirty="0"/>
              <a:t>) + (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/>
              <a:t> –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1800" dirty="0"/>
              <a:t>)T/n ≤ </a:t>
            </a:r>
            <a:r>
              <a:rPr lang="en-US" altLang="en-US" sz="1800" dirty="0" err="1"/>
              <a:t>lp</a:t>
            </a:r>
            <a:r>
              <a:rPr lang="en-US" altLang="en-US" sz="1800" dirty="0"/>
              <a:t>(</a:t>
            </a:r>
            <a:r>
              <a:rPr lang="en-US" altLang="en-US" sz="1800" dirty="0" err="1"/>
              <a:t>O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1800" dirty="0"/>
              <a:t>) + (n–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800" dirty="0"/>
              <a:t>)T/n </a:t>
            </a:r>
          </a:p>
          <a:p>
            <a:r>
              <a:rPr lang="en-US" altLang="en-US" sz="1800" dirty="0"/>
              <a:t>Hence </a:t>
            </a:r>
            <a:r>
              <a:rPr lang="en-US" altLang="en-US" sz="1800" dirty="0" err="1">
                <a:solidFill>
                  <a:srgbClr val="FF0000"/>
                </a:solidFill>
              </a:rPr>
              <a:t>lp</a:t>
            </a:r>
            <a:r>
              <a:rPr lang="en-US" altLang="en-US" sz="1800" dirty="0">
                <a:solidFill>
                  <a:srgbClr val="FF0000"/>
                </a:solidFill>
              </a:rPr>
              <a:t>(O</a:t>
            </a:r>
            <a:r>
              <a:rPr lang="en-US" altLang="en-US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solidFill>
                  <a:srgbClr val="FF0000"/>
                </a:solidFill>
              </a:rPr>
              <a:t>) </a:t>
            </a:r>
            <a:r>
              <a:rPr lang="en-US" altLang="en-US" sz="1800" dirty="0" smtClean="0">
                <a:solidFill>
                  <a:srgbClr val="FF0000"/>
                </a:solidFill>
              </a:rPr>
              <a:t>&gt; </a:t>
            </a:r>
            <a:r>
              <a:rPr lang="en-US" altLang="en-US" sz="1800" dirty="0" err="1" smtClean="0">
                <a:solidFill>
                  <a:srgbClr val="FF0000"/>
                </a:solidFill>
              </a:rPr>
              <a:t>inv</a:t>
            </a:r>
            <a:r>
              <a:rPr lang="en-US" altLang="en-US" sz="1800" dirty="0" smtClean="0">
                <a:solidFill>
                  <a:srgbClr val="FF0000"/>
                </a:solidFill>
              </a:rPr>
              <a:t>(</a:t>
            </a:r>
            <a:r>
              <a:rPr lang="en-US" altLang="en-US" sz="1800" dirty="0" err="1" smtClean="0">
                <a:solidFill>
                  <a:srgbClr val="FF0000"/>
                </a:solidFill>
              </a:rPr>
              <a:t>O</a:t>
            </a:r>
            <a:r>
              <a:rPr lang="en-US" altLang="en-US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1800" dirty="0">
                <a:solidFill>
                  <a:srgbClr val="FF0000"/>
                </a:solidFill>
              </a:rPr>
              <a:t>)  = </a:t>
            </a:r>
            <a:r>
              <a:rPr lang="en-US" altLang="en-US" sz="1800" dirty="0" err="1">
                <a:solidFill>
                  <a:srgbClr val="FF0000"/>
                </a:solidFill>
              </a:rPr>
              <a:t>lp</a:t>
            </a:r>
            <a:r>
              <a:rPr lang="en-US" altLang="en-US" sz="1800" dirty="0">
                <a:solidFill>
                  <a:srgbClr val="FF0000"/>
                </a:solidFill>
              </a:rPr>
              <a:t>(</a:t>
            </a:r>
            <a:r>
              <a:rPr lang="en-US" altLang="en-US" sz="1800" dirty="0" err="1">
                <a:solidFill>
                  <a:srgbClr val="FF0000"/>
                </a:solidFill>
              </a:rPr>
              <a:t>O</a:t>
            </a:r>
            <a:r>
              <a:rPr lang="en-US" altLang="en-US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1800" dirty="0">
                <a:solidFill>
                  <a:srgbClr val="FF0000"/>
                </a:solidFill>
              </a:rPr>
              <a:t>) – T/n ≥ </a:t>
            </a:r>
            <a:r>
              <a:rPr lang="en-US" altLang="en-US" sz="1800" dirty="0" err="1">
                <a:solidFill>
                  <a:srgbClr val="FF0000"/>
                </a:solidFill>
              </a:rPr>
              <a:t>lp</a:t>
            </a:r>
            <a:r>
              <a:rPr lang="en-US" altLang="en-US" sz="1800" dirty="0">
                <a:solidFill>
                  <a:srgbClr val="FF0000"/>
                </a:solidFill>
              </a:rPr>
              <a:t>(O</a:t>
            </a:r>
            <a:r>
              <a:rPr lang="en-US" altLang="en-US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solidFill>
                  <a:srgbClr val="FF0000"/>
                </a:solidFill>
              </a:rPr>
              <a:t>) – </a:t>
            </a:r>
            <a:r>
              <a:rPr lang="en-US" altLang="en-US" sz="1800" dirty="0" smtClean="0">
                <a:solidFill>
                  <a:srgbClr val="FF0000"/>
                </a:solidFill>
              </a:rPr>
              <a:t>T </a:t>
            </a:r>
            <a:r>
              <a:rPr lang="en-US" altLang="en-US" sz="1800" dirty="0" smtClean="0"/>
              <a:t>(we will use this inequality later)</a:t>
            </a:r>
          </a:p>
          <a:p>
            <a:endParaRPr lang="en-US" altLang="en-US" sz="1800" dirty="0">
              <a:solidFill>
                <a:srgbClr val="FF0000"/>
              </a:solidFill>
            </a:endParaRPr>
          </a:p>
          <a:p>
            <a:r>
              <a:rPr lang="en-US" altLang="en-US" sz="1800" dirty="0" err="1"/>
              <a:t>inv</a:t>
            </a:r>
            <a:r>
              <a:rPr lang="en-US" altLang="en-US" sz="1800" dirty="0"/>
              <a:t>(</a:t>
            </a:r>
            <a:r>
              <a:rPr lang="en-US" altLang="en-US" sz="1800" dirty="0" err="1"/>
              <a:t>O</a:t>
            </a:r>
            <a:r>
              <a:rPr lang="en-US" altLang="en-US" sz="1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1800" dirty="0"/>
              <a:t>) </a:t>
            </a:r>
            <a:r>
              <a:rPr lang="en-US" altLang="en-US" sz="1800" dirty="0" smtClean="0"/>
              <a:t>and </a:t>
            </a:r>
            <a:r>
              <a:rPr lang="en-US" altLang="en-US" sz="1800" dirty="0" err="1"/>
              <a:t>resp</a:t>
            </a:r>
            <a:r>
              <a:rPr lang="en-US" altLang="en-US" sz="1800" dirty="0"/>
              <a:t>(O</a:t>
            </a:r>
            <a:r>
              <a:rPr lang="en-US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 smtClean="0"/>
              <a:t>) are at least T apart:</a:t>
            </a:r>
          </a:p>
          <a:p>
            <a:r>
              <a:rPr lang="en-US" altLang="en-US" sz="1800" dirty="0">
                <a:solidFill>
                  <a:srgbClr val="FF0000"/>
                </a:solidFill>
              </a:rPr>
              <a:t>I</a:t>
            </a:r>
            <a:r>
              <a:rPr lang="en-US" altLang="en-US" sz="1800" dirty="0" smtClean="0">
                <a:solidFill>
                  <a:srgbClr val="FF0000"/>
                </a:solidFill>
              </a:rPr>
              <a:t>f </a:t>
            </a:r>
            <a:r>
              <a:rPr lang="en-US" altLang="en-US" sz="1800" dirty="0" err="1">
                <a:solidFill>
                  <a:srgbClr val="FF0000"/>
                </a:solidFill>
              </a:rPr>
              <a:t>inv</a:t>
            </a:r>
            <a:r>
              <a:rPr lang="en-US" altLang="en-US" sz="1800" dirty="0">
                <a:solidFill>
                  <a:srgbClr val="FF0000"/>
                </a:solidFill>
              </a:rPr>
              <a:t>(</a:t>
            </a:r>
            <a:r>
              <a:rPr lang="en-US" altLang="en-US" sz="1800" dirty="0" err="1">
                <a:solidFill>
                  <a:srgbClr val="FF0000"/>
                </a:solidFill>
              </a:rPr>
              <a:t>O</a:t>
            </a:r>
            <a:r>
              <a:rPr lang="en-US" altLang="en-US" sz="18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1800" dirty="0">
                <a:solidFill>
                  <a:srgbClr val="FF0000"/>
                </a:solidFill>
              </a:rPr>
              <a:t>) ≥</a:t>
            </a:r>
            <a:r>
              <a:rPr lang="en-US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</a:rPr>
              <a:t>resp</a:t>
            </a:r>
            <a:r>
              <a:rPr lang="en-US" altLang="en-US" sz="1800" dirty="0">
                <a:solidFill>
                  <a:srgbClr val="FF0000"/>
                </a:solidFill>
              </a:rPr>
              <a:t>(O</a:t>
            </a:r>
            <a:r>
              <a:rPr lang="en-US" altLang="en-US" sz="18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 smtClean="0">
                <a:solidFill>
                  <a:srgbClr val="FF0000"/>
                </a:solidFill>
              </a:rPr>
              <a:t>) + T</a:t>
            </a:r>
            <a:r>
              <a:rPr lang="en-US" altLang="en-US" sz="1800" dirty="0" smtClean="0"/>
              <a:t>, then </a:t>
            </a:r>
            <a:r>
              <a:rPr lang="en-US" altLang="en-US" sz="1800" dirty="0"/>
              <a:t>O</a:t>
            </a:r>
            <a:r>
              <a:rPr lang="en-US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/>
              <a:t> is before </a:t>
            </a:r>
            <a:r>
              <a:rPr lang="en-US" altLang="en-US" sz="1800" dirty="0" err="1"/>
              <a:t>O</a:t>
            </a:r>
            <a:r>
              <a:rPr lang="en-US" altLang="en-US" sz="1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/>
              <a:t>in external </a:t>
            </a:r>
            <a:r>
              <a:rPr lang="en-US" altLang="en-US" sz="1800" dirty="0" smtClean="0"/>
              <a:t>order. But </a:t>
            </a:r>
            <a:r>
              <a:rPr lang="en-US" altLang="en-US" sz="1800" dirty="0"/>
              <a:t>in S, </a:t>
            </a:r>
            <a:r>
              <a:rPr lang="en-US" altLang="en-US" sz="1800" dirty="0" err="1"/>
              <a:t>O</a:t>
            </a:r>
            <a:r>
              <a:rPr lang="en-US" altLang="en-US" sz="1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1800" dirty="0"/>
              <a:t> is before O</a:t>
            </a:r>
            <a:r>
              <a:rPr lang="en-US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800" dirty="0"/>
              <a:t>. This means that S does not preserve external order. Contradiction. </a:t>
            </a:r>
            <a:endParaRPr lang="en-US" altLang="en-US" sz="1600" dirty="0"/>
          </a:p>
          <a:p>
            <a:r>
              <a:rPr lang="en-US" altLang="en-US" sz="1800" dirty="0">
                <a:solidFill>
                  <a:srgbClr val="FF0000"/>
                </a:solidFill>
              </a:rPr>
              <a:t>If </a:t>
            </a:r>
            <a:r>
              <a:rPr lang="en-US" altLang="en-US" sz="1800" dirty="0" err="1">
                <a:solidFill>
                  <a:srgbClr val="FF0000"/>
                </a:solidFill>
              </a:rPr>
              <a:t>inv</a:t>
            </a:r>
            <a:r>
              <a:rPr lang="en-US" altLang="en-US" sz="1800" dirty="0">
                <a:solidFill>
                  <a:srgbClr val="FF0000"/>
                </a:solidFill>
              </a:rPr>
              <a:t>(</a:t>
            </a:r>
            <a:r>
              <a:rPr lang="en-US" altLang="en-US" sz="1800" dirty="0" err="1">
                <a:solidFill>
                  <a:srgbClr val="FF0000"/>
                </a:solidFill>
              </a:rPr>
              <a:t>O</a:t>
            </a:r>
            <a:r>
              <a:rPr lang="en-US" altLang="en-US" sz="18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1800" dirty="0">
                <a:solidFill>
                  <a:srgbClr val="FF0000"/>
                </a:solidFill>
              </a:rPr>
              <a:t>) ≤</a:t>
            </a:r>
            <a:r>
              <a:rPr lang="en-US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</a:rPr>
              <a:t>resp</a:t>
            </a:r>
            <a:r>
              <a:rPr lang="en-US" altLang="en-US" sz="1800" dirty="0">
                <a:solidFill>
                  <a:srgbClr val="FF0000"/>
                </a:solidFill>
              </a:rPr>
              <a:t>(O</a:t>
            </a:r>
            <a:r>
              <a:rPr lang="en-US" altLang="en-US" sz="18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solidFill>
                  <a:srgbClr val="FF0000"/>
                </a:solidFill>
              </a:rPr>
              <a:t>) –</a:t>
            </a:r>
            <a:r>
              <a:rPr lang="en-US" altLang="en-US" sz="1800" dirty="0" smtClean="0">
                <a:solidFill>
                  <a:srgbClr val="FF0000"/>
                </a:solidFill>
              </a:rPr>
              <a:t> T</a:t>
            </a:r>
            <a:r>
              <a:rPr lang="en-US" altLang="en-US" sz="1800" dirty="0" smtClean="0"/>
              <a:t>, then we have </a:t>
            </a:r>
            <a:r>
              <a:rPr lang="en-US" altLang="en-US" sz="1800" dirty="0" err="1"/>
              <a:t>resp</a:t>
            </a:r>
            <a:r>
              <a:rPr lang="en-US" altLang="en-US" sz="1800" dirty="0"/>
              <a:t>(O</a:t>
            </a:r>
            <a:r>
              <a:rPr lang="en-US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/>
              <a:t>) – </a:t>
            </a:r>
            <a:r>
              <a:rPr lang="en-US" altLang="en-US" sz="1800" dirty="0" smtClean="0"/>
              <a:t>T ≥ </a:t>
            </a:r>
            <a:r>
              <a:rPr lang="en-US" altLang="en-US" sz="1800" dirty="0" err="1"/>
              <a:t>inv</a:t>
            </a:r>
            <a:r>
              <a:rPr lang="en-US" altLang="en-US" sz="1800" dirty="0"/>
              <a:t>(</a:t>
            </a:r>
            <a:r>
              <a:rPr lang="en-US" altLang="en-US" sz="1800" dirty="0" err="1"/>
              <a:t>O</a:t>
            </a:r>
            <a:r>
              <a:rPr lang="en-US" altLang="en-US" sz="1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1800" dirty="0" smtClean="0"/>
              <a:t>) </a:t>
            </a:r>
            <a:r>
              <a:rPr lang="en-US" altLang="en-US" sz="1800" dirty="0"/>
              <a:t>≥ </a:t>
            </a:r>
            <a:r>
              <a:rPr lang="en-US" altLang="en-US" sz="1800" dirty="0" err="1"/>
              <a:t>lp</a:t>
            </a:r>
            <a:r>
              <a:rPr lang="en-US" altLang="en-US" sz="1800" dirty="0"/>
              <a:t>(O</a:t>
            </a:r>
            <a:r>
              <a:rPr lang="en-US" alt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/>
              <a:t>) – </a:t>
            </a:r>
            <a:r>
              <a:rPr lang="en-US" altLang="en-US" sz="1800" dirty="0" smtClean="0"/>
              <a:t>T and hence </a:t>
            </a:r>
            <a:r>
              <a:rPr lang="en-US" altLang="en-US" sz="1800" dirty="0" err="1"/>
              <a:t>resp</a:t>
            </a:r>
            <a:r>
              <a:rPr lang="en-US" altLang="en-US" sz="1800" dirty="0"/>
              <a:t>(O</a:t>
            </a:r>
            <a:r>
              <a:rPr lang="en-US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 smtClean="0"/>
              <a:t>) </a:t>
            </a:r>
            <a:r>
              <a:rPr lang="en-US" altLang="en-US" sz="1800" dirty="0"/>
              <a:t>≥ </a:t>
            </a:r>
            <a:r>
              <a:rPr lang="en-US" altLang="en-US" sz="1800" dirty="0" err="1" smtClean="0"/>
              <a:t>lp</a:t>
            </a:r>
            <a:r>
              <a:rPr lang="en-US" altLang="en-US" sz="1800" dirty="0" smtClean="0"/>
              <a:t>(O</a:t>
            </a:r>
            <a:r>
              <a:rPr lang="en-US" altLang="en-US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 smtClean="0"/>
              <a:t>). Contradiction.</a:t>
            </a:r>
            <a:endParaRPr lang="en-US" altLang="en-US" sz="1800" dirty="0"/>
          </a:p>
          <a:p>
            <a:endParaRPr lang="en-US" altLang="en-US" sz="1800" dirty="0" smtClean="0"/>
          </a:p>
          <a:p>
            <a:endParaRPr lang="en-US" altLang="en-US" sz="18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8039E0B-AEC3-438E-AC48-3336866F3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9060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Prove two definitions for </a:t>
            </a:r>
            <a:r>
              <a:rPr lang="en-US" dirty="0" err="1"/>
              <a:t>linearizability</a:t>
            </a:r>
            <a:r>
              <a:rPr lang="en-US" dirty="0"/>
              <a:t> are same</a:t>
            </a:r>
          </a:p>
        </p:txBody>
      </p:sp>
      <p:grpSp>
        <p:nvGrpSpPr>
          <p:cNvPr id="12294" name="Group 10">
            <a:extLst>
              <a:ext uri="{FF2B5EF4-FFF2-40B4-BE49-F238E27FC236}">
                <a16:creationId xmlns:a16="http://schemas.microsoft.com/office/drawing/2014/main" id="{4C2F8E77-7CF6-4F9C-9761-1318E2ADDA0E}"/>
              </a:ext>
            </a:extLst>
          </p:cNvPr>
          <p:cNvGrpSpPr>
            <a:grpSpLocks/>
          </p:cNvGrpSpPr>
          <p:nvPr/>
        </p:nvGrpSpPr>
        <p:grpSpPr bwMode="auto">
          <a:xfrm>
            <a:off x="7202488" y="1447800"/>
            <a:ext cx="1447800" cy="228600"/>
            <a:chOff x="960" y="1776"/>
            <a:chExt cx="912" cy="144"/>
          </a:xfrm>
        </p:grpSpPr>
        <p:sp>
          <p:nvSpPr>
            <p:cNvPr id="12323" name="AutoShape 11">
              <a:extLst>
                <a:ext uri="{FF2B5EF4-FFF2-40B4-BE49-F238E27FC236}">
                  <a16:creationId xmlns:a16="http://schemas.microsoft.com/office/drawing/2014/main" id="{364680BE-E94F-4194-BF32-812CAF540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12324" name="AutoShape 12">
              <a:extLst>
                <a:ext uri="{FF2B5EF4-FFF2-40B4-BE49-F238E27FC236}">
                  <a16:creationId xmlns:a16="http://schemas.microsoft.com/office/drawing/2014/main" id="{7B27B521-8FDD-499E-B18B-A67B167682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12325" name="Line 13">
              <a:extLst>
                <a:ext uri="{FF2B5EF4-FFF2-40B4-BE49-F238E27FC236}">
                  <a16:creationId xmlns:a16="http://schemas.microsoft.com/office/drawing/2014/main" id="{649CA2E3-78E3-4B95-A78F-861473D90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4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sp>
        <p:nvSpPr>
          <p:cNvPr id="12295" name="AutoShape 11">
            <a:extLst>
              <a:ext uri="{FF2B5EF4-FFF2-40B4-BE49-F238E27FC236}">
                <a16:creationId xmlns:a16="http://schemas.microsoft.com/office/drawing/2014/main" id="{E49B70F3-246E-4137-996A-2B60BB2A1EA8}"/>
              </a:ext>
            </a:extLst>
          </p:cNvPr>
          <p:cNvSpPr>
            <a:spLocks/>
          </p:cNvSpPr>
          <p:nvPr/>
        </p:nvSpPr>
        <p:spPr bwMode="auto">
          <a:xfrm>
            <a:off x="8193088" y="2438400"/>
            <a:ext cx="76200" cy="228600"/>
          </a:xfrm>
          <a:prstGeom prst="leftBracket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2296" name="AutoShape 12">
            <a:extLst>
              <a:ext uri="{FF2B5EF4-FFF2-40B4-BE49-F238E27FC236}">
                <a16:creationId xmlns:a16="http://schemas.microsoft.com/office/drawing/2014/main" id="{E290A083-2170-484F-9F81-DC16E1F6BAC7}"/>
              </a:ext>
            </a:extLst>
          </p:cNvPr>
          <p:cNvSpPr>
            <a:spLocks/>
          </p:cNvSpPr>
          <p:nvPr/>
        </p:nvSpPr>
        <p:spPr bwMode="auto">
          <a:xfrm flipH="1">
            <a:off x="8878888" y="2438400"/>
            <a:ext cx="76200" cy="228600"/>
          </a:xfrm>
          <a:prstGeom prst="leftBracket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2297" name="Line 13">
            <a:extLst>
              <a:ext uri="{FF2B5EF4-FFF2-40B4-BE49-F238E27FC236}">
                <a16:creationId xmlns:a16="http://schemas.microsoft.com/office/drawing/2014/main" id="{54F62456-ADEE-4982-BBB3-81552B5D3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3088" y="2552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2298" name="AutoShape 11">
            <a:extLst>
              <a:ext uri="{FF2B5EF4-FFF2-40B4-BE49-F238E27FC236}">
                <a16:creationId xmlns:a16="http://schemas.microsoft.com/office/drawing/2014/main" id="{1F80EDC6-D77D-4268-A84E-52E1F186F309}"/>
              </a:ext>
            </a:extLst>
          </p:cNvPr>
          <p:cNvSpPr>
            <a:spLocks/>
          </p:cNvSpPr>
          <p:nvPr/>
        </p:nvSpPr>
        <p:spPr bwMode="auto">
          <a:xfrm>
            <a:off x="7050088" y="4495800"/>
            <a:ext cx="76200" cy="228600"/>
          </a:xfrm>
          <a:prstGeom prst="leftBracket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2299" name="AutoShape 12">
            <a:extLst>
              <a:ext uri="{FF2B5EF4-FFF2-40B4-BE49-F238E27FC236}">
                <a16:creationId xmlns:a16="http://schemas.microsoft.com/office/drawing/2014/main" id="{E91EAB8A-90F3-48F6-A430-021378B09BC8}"/>
              </a:ext>
            </a:extLst>
          </p:cNvPr>
          <p:cNvSpPr>
            <a:spLocks/>
          </p:cNvSpPr>
          <p:nvPr/>
        </p:nvSpPr>
        <p:spPr bwMode="auto">
          <a:xfrm flipH="1">
            <a:off x="8878888" y="3505200"/>
            <a:ext cx="76200" cy="228600"/>
          </a:xfrm>
          <a:prstGeom prst="leftBracket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2300" name="Line 13">
            <a:extLst>
              <a:ext uri="{FF2B5EF4-FFF2-40B4-BE49-F238E27FC236}">
                <a16:creationId xmlns:a16="http://schemas.microsoft.com/office/drawing/2014/main" id="{58679C4F-CE8C-47AE-8511-BEA9DA1E6B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7288" y="36195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2301" name="Line 13">
            <a:extLst>
              <a:ext uri="{FF2B5EF4-FFF2-40B4-BE49-F238E27FC236}">
                <a16:creationId xmlns:a16="http://schemas.microsoft.com/office/drawing/2014/main" id="{5F911721-6ABE-4016-95AB-F83097171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0088" y="4610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2302" name="TextBox 22">
            <a:extLst>
              <a:ext uri="{FF2B5EF4-FFF2-40B4-BE49-F238E27FC236}">
                <a16:creationId xmlns:a16="http://schemas.microsoft.com/office/drawing/2014/main" id="{140BC314-65CC-4CAD-A739-699521A00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0488" y="1371600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O1</a:t>
            </a:r>
          </a:p>
        </p:txBody>
      </p:sp>
      <p:sp>
        <p:nvSpPr>
          <p:cNvPr id="12303" name="TextBox 23">
            <a:extLst>
              <a:ext uri="{FF2B5EF4-FFF2-40B4-BE49-F238E27FC236}">
                <a16:creationId xmlns:a16="http://schemas.microsoft.com/office/drawing/2014/main" id="{DEA427A4-7D9E-4725-BD7E-C347EC95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0488" y="2343150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O2</a:t>
            </a:r>
          </a:p>
        </p:txBody>
      </p:sp>
      <p:sp>
        <p:nvSpPr>
          <p:cNvPr id="12304" name="TextBox 24">
            <a:extLst>
              <a:ext uri="{FF2B5EF4-FFF2-40B4-BE49-F238E27FC236}">
                <a16:creationId xmlns:a16="http://schemas.microsoft.com/office/drawing/2014/main" id="{82E6397A-E047-4778-AA6F-A49F12463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0488" y="3409950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O3</a:t>
            </a:r>
          </a:p>
        </p:txBody>
      </p:sp>
      <p:sp>
        <p:nvSpPr>
          <p:cNvPr id="12305" name="TextBox 25">
            <a:extLst>
              <a:ext uri="{FF2B5EF4-FFF2-40B4-BE49-F238E27FC236}">
                <a16:creationId xmlns:a16="http://schemas.microsoft.com/office/drawing/2014/main" id="{5A2DAEFA-CAF5-4D5B-835E-6BB45B5EE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0488" y="4419600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O4</a:t>
            </a:r>
          </a:p>
        </p:txBody>
      </p:sp>
      <p:grpSp>
        <p:nvGrpSpPr>
          <p:cNvPr id="12306" name="Group 26">
            <a:extLst>
              <a:ext uri="{FF2B5EF4-FFF2-40B4-BE49-F238E27FC236}">
                <a16:creationId xmlns:a16="http://schemas.microsoft.com/office/drawing/2014/main" id="{B56309A5-B94F-4103-BEE9-7918AA463264}"/>
              </a:ext>
            </a:extLst>
          </p:cNvPr>
          <p:cNvGrpSpPr>
            <a:grpSpLocks/>
          </p:cNvGrpSpPr>
          <p:nvPr/>
        </p:nvGrpSpPr>
        <p:grpSpPr bwMode="auto">
          <a:xfrm>
            <a:off x="8789988" y="4495800"/>
            <a:ext cx="165100" cy="228600"/>
            <a:chOff x="8534400" y="1282521"/>
            <a:chExt cx="165279" cy="228600"/>
          </a:xfrm>
        </p:grpSpPr>
        <p:cxnSp>
          <p:nvCxnSpPr>
            <p:cNvPr id="12321" name="Straight Connector 27">
              <a:extLst>
                <a:ext uri="{FF2B5EF4-FFF2-40B4-BE49-F238E27FC236}">
                  <a16:creationId xmlns:a16="http://schemas.microsoft.com/office/drawing/2014/main" id="{138613F5-814A-4971-AE1C-3E327767BE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534400" y="1282521"/>
              <a:ext cx="152400" cy="22860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2" name="Straight Connector 28">
              <a:extLst>
                <a:ext uri="{FF2B5EF4-FFF2-40B4-BE49-F238E27FC236}">
                  <a16:creationId xmlns:a16="http://schemas.microsoft.com/office/drawing/2014/main" id="{454AC0D1-0F80-4D70-B4E8-C9AA15D61F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8547279" y="1282521"/>
              <a:ext cx="152400" cy="22860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307" name="Group 29">
            <a:extLst>
              <a:ext uri="{FF2B5EF4-FFF2-40B4-BE49-F238E27FC236}">
                <a16:creationId xmlns:a16="http://schemas.microsoft.com/office/drawing/2014/main" id="{409A2D26-BB2C-4084-BD91-06D6F6F3F464}"/>
              </a:ext>
            </a:extLst>
          </p:cNvPr>
          <p:cNvGrpSpPr>
            <a:grpSpLocks/>
          </p:cNvGrpSpPr>
          <p:nvPr/>
        </p:nvGrpSpPr>
        <p:grpSpPr bwMode="auto">
          <a:xfrm>
            <a:off x="8574088" y="3505200"/>
            <a:ext cx="165100" cy="228600"/>
            <a:chOff x="8534400" y="1282521"/>
            <a:chExt cx="165279" cy="228600"/>
          </a:xfrm>
        </p:grpSpPr>
        <p:cxnSp>
          <p:nvCxnSpPr>
            <p:cNvPr id="12319" name="Straight Connector 30">
              <a:extLst>
                <a:ext uri="{FF2B5EF4-FFF2-40B4-BE49-F238E27FC236}">
                  <a16:creationId xmlns:a16="http://schemas.microsoft.com/office/drawing/2014/main" id="{CCC2AFDE-C3E1-4D2B-B006-89D730CD20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534400" y="1282521"/>
              <a:ext cx="152400" cy="22860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0" name="Straight Connector 31">
              <a:extLst>
                <a:ext uri="{FF2B5EF4-FFF2-40B4-BE49-F238E27FC236}">
                  <a16:creationId xmlns:a16="http://schemas.microsoft.com/office/drawing/2014/main" id="{678F6E71-918F-477C-8F82-D571F2A8E71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8547279" y="1282521"/>
              <a:ext cx="152400" cy="22860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308" name="Group 32">
            <a:extLst>
              <a:ext uri="{FF2B5EF4-FFF2-40B4-BE49-F238E27FC236}">
                <a16:creationId xmlns:a16="http://schemas.microsoft.com/office/drawing/2014/main" id="{8D6060C5-FD2D-4DF0-BA6D-D50134CC6AF9}"/>
              </a:ext>
            </a:extLst>
          </p:cNvPr>
          <p:cNvGrpSpPr>
            <a:grpSpLocks/>
          </p:cNvGrpSpPr>
          <p:nvPr/>
        </p:nvGrpSpPr>
        <p:grpSpPr bwMode="auto">
          <a:xfrm>
            <a:off x="8320088" y="2438400"/>
            <a:ext cx="165100" cy="228600"/>
            <a:chOff x="8534400" y="1282521"/>
            <a:chExt cx="165279" cy="228600"/>
          </a:xfrm>
        </p:grpSpPr>
        <p:cxnSp>
          <p:nvCxnSpPr>
            <p:cNvPr id="12317" name="Straight Connector 33">
              <a:extLst>
                <a:ext uri="{FF2B5EF4-FFF2-40B4-BE49-F238E27FC236}">
                  <a16:creationId xmlns:a16="http://schemas.microsoft.com/office/drawing/2014/main" id="{EA1A56F0-7C35-432D-90D8-AE8BF03AB0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534400" y="1282521"/>
              <a:ext cx="152400" cy="22860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8" name="Straight Connector 34">
              <a:extLst>
                <a:ext uri="{FF2B5EF4-FFF2-40B4-BE49-F238E27FC236}">
                  <a16:creationId xmlns:a16="http://schemas.microsoft.com/office/drawing/2014/main" id="{029753BB-6760-46F3-BFBC-4FD08F9E01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8547279" y="1282521"/>
              <a:ext cx="152400" cy="22860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309" name="Group 35">
            <a:extLst>
              <a:ext uri="{FF2B5EF4-FFF2-40B4-BE49-F238E27FC236}">
                <a16:creationId xmlns:a16="http://schemas.microsoft.com/office/drawing/2014/main" id="{2C5EAE70-83A9-4FB5-98DC-E318FFD24DC9}"/>
              </a:ext>
            </a:extLst>
          </p:cNvPr>
          <p:cNvGrpSpPr>
            <a:grpSpLocks/>
          </p:cNvGrpSpPr>
          <p:nvPr/>
        </p:nvGrpSpPr>
        <p:grpSpPr bwMode="auto">
          <a:xfrm>
            <a:off x="7291388" y="1447800"/>
            <a:ext cx="166687" cy="228600"/>
            <a:chOff x="8534400" y="1282521"/>
            <a:chExt cx="165279" cy="228600"/>
          </a:xfrm>
        </p:grpSpPr>
        <p:cxnSp>
          <p:nvCxnSpPr>
            <p:cNvPr id="12315" name="Straight Connector 36">
              <a:extLst>
                <a:ext uri="{FF2B5EF4-FFF2-40B4-BE49-F238E27FC236}">
                  <a16:creationId xmlns:a16="http://schemas.microsoft.com/office/drawing/2014/main" id="{DC790A2B-EBDC-4DF7-B9F0-9AD50F0CD1D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534400" y="1282521"/>
              <a:ext cx="152400" cy="22860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6" name="Straight Connector 37">
              <a:extLst>
                <a:ext uri="{FF2B5EF4-FFF2-40B4-BE49-F238E27FC236}">
                  <a16:creationId xmlns:a16="http://schemas.microsoft.com/office/drawing/2014/main" id="{A27F0B35-7EDB-4A51-9120-F1F5CC83D1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8547279" y="1282521"/>
              <a:ext cx="152400" cy="22860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2310" name="Straight Connector 38">
            <a:extLst>
              <a:ext uri="{FF2B5EF4-FFF2-40B4-BE49-F238E27FC236}">
                <a16:creationId xmlns:a16="http://schemas.microsoft.com/office/drawing/2014/main" id="{26C80690-9C5A-4C3B-852A-F333491EE3B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96288" y="2743200"/>
            <a:ext cx="0" cy="8382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Straight Connector 39">
            <a:extLst>
              <a:ext uri="{FF2B5EF4-FFF2-40B4-BE49-F238E27FC236}">
                <a16:creationId xmlns:a16="http://schemas.microsoft.com/office/drawing/2014/main" id="{29C00F2C-D0C5-41CF-A476-DE71280151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62988" y="3733800"/>
            <a:ext cx="0" cy="8382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2" name="AutoShape 11">
            <a:extLst>
              <a:ext uri="{FF2B5EF4-FFF2-40B4-BE49-F238E27FC236}">
                <a16:creationId xmlns:a16="http://schemas.microsoft.com/office/drawing/2014/main" id="{A0BDA0B2-14D9-47BF-ABF8-DCAE378694D9}"/>
              </a:ext>
            </a:extLst>
          </p:cNvPr>
          <p:cNvSpPr>
            <a:spLocks/>
          </p:cNvSpPr>
          <p:nvPr/>
        </p:nvSpPr>
        <p:spPr bwMode="auto">
          <a:xfrm>
            <a:off x="7494588" y="3517900"/>
            <a:ext cx="76200" cy="228600"/>
          </a:xfrm>
          <a:prstGeom prst="leftBracket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2313" name="AutoShape 12">
            <a:extLst>
              <a:ext uri="{FF2B5EF4-FFF2-40B4-BE49-F238E27FC236}">
                <a16:creationId xmlns:a16="http://schemas.microsoft.com/office/drawing/2014/main" id="{34263E87-F364-4858-ABA7-ED2F9559DC5F}"/>
              </a:ext>
            </a:extLst>
          </p:cNvPr>
          <p:cNvSpPr>
            <a:spLocks/>
          </p:cNvSpPr>
          <p:nvPr/>
        </p:nvSpPr>
        <p:spPr bwMode="auto">
          <a:xfrm flipH="1">
            <a:off x="7431088" y="4495800"/>
            <a:ext cx="76200" cy="228600"/>
          </a:xfrm>
          <a:prstGeom prst="leftBracket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2314" name="TextBox 44">
            <a:extLst>
              <a:ext uri="{FF2B5EF4-FFF2-40B4-BE49-F238E27FC236}">
                <a16:creationId xmlns:a16="http://schemas.microsoft.com/office/drawing/2014/main" id="{D00E45C9-85BD-4BF7-A2C9-27FA402F0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132" y="5074920"/>
            <a:ext cx="23225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/>
              <a:t>= 4 and 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dirty="0"/>
              <a:t> = 2 in this example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>
            <a:extLst>
              <a:ext uri="{FF2B5EF4-FFF2-40B4-BE49-F238E27FC236}">
                <a16:creationId xmlns:a16="http://schemas.microsoft.com/office/drawing/2014/main" id="{7AC0D875-7C4C-4610-8313-5740A0E5A1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3075" name="Slide Number Placeholder 4">
            <a:extLst>
              <a:ext uri="{FF2B5EF4-FFF2-40B4-BE49-F238E27FC236}">
                <a16:creationId xmlns:a16="http://schemas.microsoft.com/office/drawing/2014/main" id="{8408CBA8-53E6-4FAE-88B8-A4380F9988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1DC34FE0-9594-4CC4-A3CC-0D12235B6011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07266" name="Rectangle 2">
            <a:extLst>
              <a:ext uri="{FF2B5EF4-FFF2-40B4-BE49-F238E27FC236}">
                <a16:creationId xmlns:a16="http://schemas.microsoft.com/office/drawing/2014/main" id="{A42A4441-560A-4592-8DFC-A226D9C4D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Homework Assignment</a:t>
            </a:r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712DBDAC-3A6D-40CB-8F82-4F975E4AF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116013"/>
            <a:ext cx="8420100" cy="4675187"/>
          </a:xfrm>
          <a:noFill/>
        </p:spPr>
        <p:txBody>
          <a:bodyPr/>
          <a:lstStyle/>
          <a:p>
            <a:r>
              <a:rPr lang="en-US" altLang="en-US" sz="2000"/>
              <a:t>Page 62:</a:t>
            </a:r>
          </a:p>
          <a:p>
            <a:pPr lvl="1"/>
            <a:r>
              <a:rPr lang="en-US" altLang="en-US" sz="1800"/>
              <a:t>Problem 4.1</a:t>
            </a:r>
          </a:p>
          <a:p>
            <a:pPr lvl="1"/>
            <a:r>
              <a:rPr lang="en-US" altLang="en-US" sz="1800"/>
              <a:t>If you believe a history is linearizable/serializable, give the equivalent sequential history</a:t>
            </a:r>
          </a:p>
          <a:p>
            <a:pPr lvl="1"/>
            <a:r>
              <a:rPr lang="en-US" altLang="en-US" sz="1800"/>
              <a:t>If you believe a history is not linearizable/serializable, </a:t>
            </a:r>
            <a:r>
              <a:rPr lang="en-US" altLang="en-US" sz="1800">
                <a:solidFill>
                  <a:schemeClr val="hlink"/>
                </a:solidFill>
              </a:rPr>
              <a:t>prove</a:t>
            </a:r>
            <a:r>
              <a:rPr lang="en-US" altLang="en-US" sz="1800"/>
              <a:t> that no equivalent sequential history exists</a:t>
            </a:r>
          </a:p>
          <a:p>
            <a:endParaRPr lang="en-US" altLang="en-US" sz="2000"/>
          </a:p>
          <a:p>
            <a:r>
              <a:rPr lang="en-US" altLang="en-US" sz="2000"/>
              <a:t>Slide 26: Prove that linearizability is a local property using the definition on slide 26 (formalize the definition first)</a:t>
            </a:r>
          </a:p>
          <a:p>
            <a:endParaRPr lang="en-US" altLang="en-US" sz="2000"/>
          </a:p>
          <a:p>
            <a:r>
              <a:rPr lang="en-US" altLang="en-US" sz="2000"/>
              <a:t>Think about Slide 21: Prove that the two definitions of linearizability are equivalent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>
            <a:extLst>
              <a:ext uri="{FF2B5EF4-FFF2-40B4-BE49-F238E27FC236}">
                <a16:creationId xmlns:a16="http://schemas.microsoft.com/office/drawing/2014/main" id="{16306A3E-9BCE-4851-BDA4-57112693B4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4099" name="Slide Number Placeholder 4">
            <a:extLst>
              <a:ext uri="{FF2B5EF4-FFF2-40B4-BE49-F238E27FC236}">
                <a16:creationId xmlns:a16="http://schemas.microsoft.com/office/drawing/2014/main" id="{476AEF62-BA38-474C-A8FE-469FDFF53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E7A0FA88-9FF1-4B11-AC18-B3F71F698102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602" name="Rectangle 2">
            <a:extLst>
              <a:ext uri="{FF2B5EF4-FFF2-40B4-BE49-F238E27FC236}">
                <a16:creationId xmlns:a16="http://schemas.microsoft.com/office/drawing/2014/main" id="{EB44AB54-A6DC-45CD-832D-BBFB65BCA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Problem 4.1 (a)</a:t>
            </a:r>
          </a:p>
        </p:txBody>
      </p:sp>
      <p:grpSp>
        <p:nvGrpSpPr>
          <p:cNvPr id="4101" name="Group 4">
            <a:extLst>
              <a:ext uri="{FF2B5EF4-FFF2-40B4-BE49-F238E27FC236}">
                <a16:creationId xmlns:a16="http://schemas.microsoft.com/office/drawing/2014/main" id="{EC0871C6-ADE5-4404-B156-2CC67C5F8DBE}"/>
              </a:ext>
            </a:extLst>
          </p:cNvPr>
          <p:cNvGrpSpPr>
            <a:grpSpLocks/>
          </p:cNvGrpSpPr>
          <p:nvPr/>
        </p:nvGrpSpPr>
        <p:grpSpPr bwMode="auto">
          <a:xfrm>
            <a:off x="2163763" y="2057400"/>
            <a:ext cx="1320800" cy="228600"/>
            <a:chOff x="960" y="1776"/>
            <a:chExt cx="912" cy="144"/>
          </a:xfrm>
        </p:grpSpPr>
        <p:sp>
          <p:nvSpPr>
            <p:cNvPr id="4142" name="AutoShape 5">
              <a:extLst>
                <a:ext uri="{FF2B5EF4-FFF2-40B4-BE49-F238E27FC236}">
                  <a16:creationId xmlns:a16="http://schemas.microsoft.com/office/drawing/2014/main" id="{F42B62DA-CBE0-4E55-8EB7-2752833E6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143" name="AutoShape 6">
              <a:extLst>
                <a:ext uri="{FF2B5EF4-FFF2-40B4-BE49-F238E27FC236}">
                  <a16:creationId xmlns:a16="http://schemas.microsoft.com/office/drawing/2014/main" id="{DCE7359F-BF9D-4446-B71D-7E29D7B8C7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144" name="Line 7">
              <a:extLst>
                <a:ext uri="{FF2B5EF4-FFF2-40B4-BE49-F238E27FC236}">
                  <a16:creationId xmlns:a16="http://schemas.microsoft.com/office/drawing/2014/main" id="{03B3B360-2F68-4C99-AC0A-585725191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4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sp>
        <p:nvSpPr>
          <p:cNvPr id="4102" name="Text Box 8">
            <a:extLst>
              <a:ext uri="{FF2B5EF4-FFF2-40B4-BE49-F238E27FC236}">
                <a16:creationId xmlns:a16="http://schemas.microsoft.com/office/drawing/2014/main" id="{653B86A3-4F6D-465D-9DCB-3E76393FC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3" y="16764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push(x)</a:t>
            </a:r>
          </a:p>
        </p:txBody>
      </p:sp>
      <p:sp>
        <p:nvSpPr>
          <p:cNvPr id="4103" name="Text Box 9">
            <a:extLst>
              <a:ext uri="{FF2B5EF4-FFF2-40B4-BE49-F238E27FC236}">
                <a16:creationId xmlns:a16="http://schemas.microsoft.com/office/drawing/2014/main" id="{FA351277-432A-43A6-BB9E-B7A5B39AA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17145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ok()</a:t>
            </a:r>
          </a:p>
        </p:txBody>
      </p:sp>
      <p:grpSp>
        <p:nvGrpSpPr>
          <p:cNvPr id="4104" name="Group 10">
            <a:extLst>
              <a:ext uri="{FF2B5EF4-FFF2-40B4-BE49-F238E27FC236}">
                <a16:creationId xmlns:a16="http://schemas.microsoft.com/office/drawing/2014/main" id="{20E3D4DD-9FEA-4E5E-8FE0-65E011FA10FB}"/>
              </a:ext>
            </a:extLst>
          </p:cNvPr>
          <p:cNvGrpSpPr>
            <a:grpSpLocks/>
          </p:cNvGrpSpPr>
          <p:nvPr/>
        </p:nvGrpSpPr>
        <p:grpSpPr bwMode="auto">
          <a:xfrm>
            <a:off x="4375150" y="2743200"/>
            <a:ext cx="1568450" cy="228600"/>
            <a:chOff x="960" y="1776"/>
            <a:chExt cx="912" cy="144"/>
          </a:xfrm>
        </p:grpSpPr>
        <p:sp>
          <p:nvSpPr>
            <p:cNvPr id="4139" name="AutoShape 11">
              <a:extLst>
                <a:ext uri="{FF2B5EF4-FFF2-40B4-BE49-F238E27FC236}">
                  <a16:creationId xmlns:a16="http://schemas.microsoft.com/office/drawing/2014/main" id="{3B57D437-AA58-48C4-A836-B74A409C2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140" name="AutoShape 12">
              <a:extLst>
                <a:ext uri="{FF2B5EF4-FFF2-40B4-BE49-F238E27FC236}">
                  <a16:creationId xmlns:a16="http://schemas.microsoft.com/office/drawing/2014/main" id="{D3ADE691-E305-4C55-ABFE-6485915138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141" name="Line 13">
              <a:extLst>
                <a:ext uri="{FF2B5EF4-FFF2-40B4-BE49-F238E27FC236}">
                  <a16:creationId xmlns:a16="http://schemas.microsoft.com/office/drawing/2014/main" id="{0A3EDC8E-DA47-4DD7-92E9-F2A887083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4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sp>
        <p:nvSpPr>
          <p:cNvPr id="4105" name="Text Box 14">
            <a:extLst>
              <a:ext uri="{FF2B5EF4-FFF2-40B4-BE49-F238E27FC236}">
                <a16:creationId xmlns:a16="http://schemas.microsoft.com/office/drawing/2014/main" id="{A467EA6C-F5D5-45D4-B302-91862F50C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0" y="23622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push(y)</a:t>
            </a:r>
          </a:p>
        </p:txBody>
      </p:sp>
      <p:sp>
        <p:nvSpPr>
          <p:cNvPr id="4106" name="Text Box 15">
            <a:extLst>
              <a:ext uri="{FF2B5EF4-FFF2-40B4-BE49-F238E27FC236}">
                <a16:creationId xmlns:a16="http://schemas.microsoft.com/office/drawing/2014/main" id="{4E3DEA3E-8BEC-4CBE-B218-2C85E1864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3225" y="23622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ok(0)</a:t>
            </a:r>
          </a:p>
        </p:txBody>
      </p:sp>
      <p:sp>
        <p:nvSpPr>
          <p:cNvPr id="4107" name="Text Box 16">
            <a:extLst>
              <a:ext uri="{FF2B5EF4-FFF2-40B4-BE49-F238E27FC236}">
                <a16:creationId xmlns:a16="http://schemas.microsoft.com/office/drawing/2014/main" id="{B93BB104-689F-47EF-BA90-1BBF9F2DD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18684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P</a:t>
            </a:r>
          </a:p>
        </p:txBody>
      </p:sp>
      <p:sp>
        <p:nvSpPr>
          <p:cNvPr id="4108" name="Text Box 17">
            <a:extLst>
              <a:ext uri="{FF2B5EF4-FFF2-40B4-BE49-F238E27FC236}">
                <a16:creationId xmlns:a16="http://schemas.microsoft.com/office/drawing/2014/main" id="{0F58AB82-E84D-40FE-9641-D4B131242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25146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Q</a:t>
            </a:r>
          </a:p>
        </p:txBody>
      </p:sp>
      <p:grpSp>
        <p:nvGrpSpPr>
          <p:cNvPr id="4109" name="Group 18">
            <a:extLst>
              <a:ext uri="{FF2B5EF4-FFF2-40B4-BE49-F238E27FC236}">
                <a16:creationId xmlns:a16="http://schemas.microsoft.com/office/drawing/2014/main" id="{71AE2464-B887-47AC-8095-F4CB76D5A78F}"/>
              </a:ext>
            </a:extLst>
          </p:cNvPr>
          <p:cNvGrpSpPr>
            <a:grpSpLocks/>
          </p:cNvGrpSpPr>
          <p:nvPr/>
        </p:nvGrpSpPr>
        <p:grpSpPr bwMode="auto">
          <a:xfrm>
            <a:off x="6686550" y="2057400"/>
            <a:ext cx="1568450" cy="228600"/>
            <a:chOff x="960" y="1776"/>
            <a:chExt cx="912" cy="144"/>
          </a:xfrm>
        </p:grpSpPr>
        <p:sp>
          <p:nvSpPr>
            <p:cNvPr id="4136" name="AutoShape 19">
              <a:extLst>
                <a:ext uri="{FF2B5EF4-FFF2-40B4-BE49-F238E27FC236}">
                  <a16:creationId xmlns:a16="http://schemas.microsoft.com/office/drawing/2014/main" id="{920E87CB-D57F-498E-B3AB-49782D4EA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137" name="AutoShape 20">
              <a:extLst>
                <a:ext uri="{FF2B5EF4-FFF2-40B4-BE49-F238E27FC236}">
                  <a16:creationId xmlns:a16="http://schemas.microsoft.com/office/drawing/2014/main" id="{D4E1D272-42FC-48E3-891E-19336C604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4138" name="Line 21">
              <a:extLst>
                <a:ext uri="{FF2B5EF4-FFF2-40B4-BE49-F238E27FC236}">
                  <a16:creationId xmlns:a16="http://schemas.microsoft.com/office/drawing/2014/main" id="{1116837A-7FF9-485D-9E05-6EF34DF63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4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sp>
        <p:nvSpPr>
          <p:cNvPr id="4110" name="Text Box 22">
            <a:extLst>
              <a:ext uri="{FF2B5EF4-FFF2-40B4-BE49-F238E27FC236}">
                <a16:creationId xmlns:a16="http://schemas.microsoft.com/office/drawing/2014/main" id="{0C343617-0855-44D5-BE38-86F67564E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0" y="16764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pop()</a:t>
            </a:r>
          </a:p>
        </p:txBody>
      </p:sp>
      <p:sp>
        <p:nvSpPr>
          <p:cNvPr id="4111" name="Text Box 23">
            <a:extLst>
              <a:ext uri="{FF2B5EF4-FFF2-40B4-BE49-F238E27FC236}">
                <a16:creationId xmlns:a16="http://schemas.microsoft.com/office/drawing/2014/main" id="{DC1CFF8E-4933-43A6-90AE-851F80293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25" y="16764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ok(x)</a:t>
            </a:r>
          </a:p>
        </p:txBody>
      </p:sp>
      <p:sp>
        <p:nvSpPr>
          <p:cNvPr id="4112" name="Text Box 25">
            <a:extLst>
              <a:ext uri="{FF2B5EF4-FFF2-40B4-BE49-F238E27FC236}">
                <a16:creationId xmlns:a16="http://schemas.microsoft.com/office/drawing/2014/main" id="{D5F4FFEF-2B3B-4C25-808B-DFEB607A3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3276600"/>
            <a:ext cx="647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sequentially consistent because equivalent to: </a:t>
            </a:r>
          </a:p>
        </p:txBody>
      </p:sp>
      <p:grpSp>
        <p:nvGrpSpPr>
          <p:cNvPr id="4113" name="Group 46">
            <a:extLst>
              <a:ext uri="{FF2B5EF4-FFF2-40B4-BE49-F238E27FC236}">
                <a16:creationId xmlns:a16="http://schemas.microsoft.com/office/drawing/2014/main" id="{807BD553-8442-4432-9E3C-C7FF9CD9D97A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114800"/>
            <a:ext cx="1981200" cy="609600"/>
            <a:chOff x="960" y="2592"/>
            <a:chExt cx="1152" cy="384"/>
          </a:xfrm>
        </p:grpSpPr>
        <p:grpSp>
          <p:nvGrpSpPr>
            <p:cNvPr id="4130" name="Group 26">
              <a:extLst>
                <a:ext uri="{FF2B5EF4-FFF2-40B4-BE49-F238E27FC236}">
                  <a16:creationId xmlns:a16="http://schemas.microsoft.com/office/drawing/2014/main" id="{7DDD2E6F-5CEA-4217-9095-52314689A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832"/>
              <a:ext cx="768" cy="144"/>
              <a:chOff x="960" y="1776"/>
              <a:chExt cx="912" cy="144"/>
            </a:xfrm>
          </p:grpSpPr>
          <p:sp>
            <p:nvSpPr>
              <p:cNvPr id="4133" name="AutoShape 27">
                <a:extLst>
                  <a:ext uri="{FF2B5EF4-FFF2-40B4-BE49-F238E27FC236}">
                    <a16:creationId xmlns:a16="http://schemas.microsoft.com/office/drawing/2014/main" id="{3F8E1BEB-19E5-4763-8683-678347240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776"/>
                <a:ext cx="48" cy="144"/>
              </a:xfrm>
              <a:prstGeom prst="leftBracket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1000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5000"/>
                  </a:spcBef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rgbClr val="0000FF"/>
                  </a:buClr>
                  <a:buFont typeface="Arial" panose="020B0604020202020204" pitchFamily="34" charset="0"/>
                  <a:buNone/>
                </a:pPr>
                <a:endParaRPr lang="en-US" altLang="en-US"/>
              </a:p>
            </p:txBody>
          </p:sp>
          <p:sp>
            <p:nvSpPr>
              <p:cNvPr id="4134" name="AutoShape 28">
                <a:extLst>
                  <a:ext uri="{FF2B5EF4-FFF2-40B4-BE49-F238E27FC236}">
                    <a16:creationId xmlns:a16="http://schemas.microsoft.com/office/drawing/2014/main" id="{A64D3851-80A2-42B3-8BD9-8DF1DAEFE1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24" y="1776"/>
                <a:ext cx="48" cy="144"/>
              </a:xfrm>
              <a:prstGeom prst="leftBracket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1000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5000"/>
                  </a:spcBef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rgbClr val="0000FF"/>
                  </a:buClr>
                  <a:buFont typeface="Arial" panose="020B0604020202020204" pitchFamily="34" charset="0"/>
                  <a:buNone/>
                </a:pPr>
                <a:endParaRPr lang="en-US" altLang="en-US"/>
              </a:p>
            </p:txBody>
          </p:sp>
          <p:sp>
            <p:nvSpPr>
              <p:cNvPr id="4135" name="Line 29">
                <a:extLst>
                  <a:ext uri="{FF2B5EF4-FFF2-40B4-BE49-F238E27FC236}">
                    <a16:creationId xmlns:a16="http://schemas.microsoft.com/office/drawing/2014/main" id="{010C1E0C-0157-4F09-871D-B85FC593A4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848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en-SG"/>
              </a:p>
            </p:txBody>
          </p:sp>
        </p:grpSp>
        <p:sp>
          <p:nvSpPr>
            <p:cNvPr id="4131" name="Text Box 30">
              <a:extLst>
                <a:ext uri="{FF2B5EF4-FFF2-40B4-BE49-F238E27FC236}">
                  <a16:creationId xmlns:a16="http://schemas.microsoft.com/office/drawing/2014/main" id="{695652F3-1BF4-4DCC-B575-8A77BB8EB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592"/>
              <a:ext cx="5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1800"/>
                <a:t>push(x)</a:t>
              </a:r>
            </a:p>
          </p:txBody>
        </p:sp>
        <p:sp>
          <p:nvSpPr>
            <p:cNvPr id="4132" name="Text Box 31">
              <a:extLst>
                <a:ext uri="{FF2B5EF4-FFF2-40B4-BE49-F238E27FC236}">
                  <a16:creationId xmlns:a16="http://schemas.microsoft.com/office/drawing/2014/main" id="{2AFFA21A-007C-4AC1-B6EA-BEE25315B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16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1800"/>
                <a:t>ok()</a:t>
              </a:r>
            </a:p>
          </p:txBody>
        </p:sp>
      </p:grpSp>
      <p:grpSp>
        <p:nvGrpSpPr>
          <p:cNvPr id="4114" name="Group 44">
            <a:extLst>
              <a:ext uri="{FF2B5EF4-FFF2-40B4-BE49-F238E27FC236}">
                <a16:creationId xmlns:a16="http://schemas.microsoft.com/office/drawing/2014/main" id="{FE339BC6-7646-4104-B5C2-2E92CECAFA71}"/>
              </a:ext>
            </a:extLst>
          </p:cNvPr>
          <p:cNvGrpSpPr>
            <a:grpSpLocks/>
          </p:cNvGrpSpPr>
          <p:nvPr/>
        </p:nvGrpSpPr>
        <p:grpSpPr bwMode="auto">
          <a:xfrm>
            <a:off x="1568450" y="4876800"/>
            <a:ext cx="2308225" cy="609600"/>
            <a:chOff x="2246" y="3024"/>
            <a:chExt cx="1342" cy="384"/>
          </a:xfrm>
        </p:grpSpPr>
        <p:grpSp>
          <p:nvGrpSpPr>
            <p:cNvPr id="4124" name="Group 32">
              <a:extLst>
                <a:ext uri="{FF2B5EF4-FFF2-40B4-BE49-F238E27FC236}">
                  <a16:creationId xmlns:a16="http://schemas.microsoft.com/office/drawing/2014/main" id="{212E6026-F3FB-4029-8165-12C3149E29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" y="3264"/>
              <a:ext cx="912" cy="144"/>
              <a:chOff x="960" y="1776"/>
              <a:chExt cx="912" cy="144"/>
            </a:xfrm>
          </p:grpSpPr>
          <p:sp>
            <p:nvSpPr>
              <p:cNvPr id="4127" name="AutoShape 33">
                <a:extLst>
                  <a:ext uri="{FF2B5EF4-FFF2-40B4-BE49-F238E27FC236}">
                    <a16:creationId xmlns:a16="http://schemas.microsoft.com/office/drawing/2014/main" id="{D872A3F5-D246-42F5-94F5-6793A4340B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776"/>
                <a:ext cx="48" cy="144"/>
              </a:xfrm>
              <a:prstGeom prst="leftBracket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1000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5000"/>
                  </a:spcBef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rgbClr val="0000FF"/>
                  </a:buClr>
                  <a:buFont typeface="Arial" panose="020B0604020202020204" pitchFamily="34" charset="0"/>
                  <a:buNone/>
                </a:pPr>
                <a:endParaRPr lang="en-US" altLang="en-US"/>
              </a:p>
            </p:txBody>
          </p:sp>
          <p:sp>
            <p:nvSpPr>
              <p:cNvPr id="4128" name="AutoShape 34">
                <a:extLst>
                  <a:ext uri="{FF2B5EF4-FFF2-40B4-BE49-F238E27FC236}">
                    <a16:creationId xmlns:a16="http://schemas.microsoft.com/office/drawing/2014/main" id="{8398D6AA-7710-433A-BA55-555EB091AD1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24" y="1776"/>
                <a:ext cx="48" cy="144"/>
              </a:xfrm>
              <a:prstGeom prst="leftBracket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1000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5000"/>
                  </a:spcBef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rgbClr val="0000FF"/>
                  </a:buClr>
                  <a:buFont typeface="Arial" panose="020B0604020202020204" pitchFamily="34" charset="0"/>
                  <a:buNone/>
                </a:pPr>
                <a:endParaRPr lang="en-US" altLang="en-US"/>
              </a:p>
            </p:txBody>
          </p:sp>
          <p:sp>
            <p:nvSpPr>
              <p:cNvPr id="4129" name="Line 35">
                <a:extLst>
                  <a:ext uri="{FF2B5EF4-FFF2-40B4-BE49-F238E27FC236}">
                    <a16:creationId xmlns:a16="http://schemas.microsoft.com/office/drawing/2014/main" id="{14DD777A-67DD-4667-9551-AEB4DE9D2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848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en-SG"/>
              </a:p>
            </p:txBody>
          </p:sp>
        </p:grpSp>
        <p:sp>
          <p:nvSpPr>
            <p:cNvPr id="4125" name="Text Box 36">
              <a:extLst>
                <a:ext uri="{FF2B5EF4-FFF2-40B4-BE49-F238E27FC236}">
                  <a16:creationId xmlns:a16="http://schemas.microsoft.com/office/drawing/2014/main" id="{E22C2341-561C-4395-8779-73004FFB0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3024"/>
              <a:ext cx="5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1800"/>
                <a:t>push(y)</a:t>
              </a:r>
            </a:p>
          </p:txBody>
        </p:sp>
        <p:sp>
          <p:nvSpPr>
            <p:cNvPr id="4126" name="Text Box 37">
              <a:extLst>
                <a:ext uri="{FF2B5EF4-FFF2-40B4-BE49-F238E27FC236}">
                  <a16:creationId xmlns:a16="http://schemas.microsoft.com/office/drawing/2014/main" id="{90C507F1-9796-4F17-8840-046F53F65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8" y="3024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1800"/>
                <a:t>ok(0)</a:t>
              </a:r>
            </a:p>
          </p:txBody>
        </p:sp>
      </p:grpSp>
      <p:grpSp>
        <p:nvGrpSpPr>
          <p:cNvPr id="4115" name="Group 45">
            <a:extLst>
              <a:ext uri="{FF2B5EF4-FFF2-40B4-BE49-F238E27FC236}">
                <a16:creationId xmlns:a16="http://schemas.microsoft.com/office/drawing/2014/main" id="{69BF40D3-4914-4F61-B6DC-620AAE0010CE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4089400"/>
            <a:ext cx="2295525" cy="609600"/>
            <a:chOff x="3590" y="2592"/>
            <a:chExt cx="1335" cy="384"/>
          </a:xfrm>
        </p:grpSpPr>
        <p:grpSp>
          <p:nvGrpSpPr>
            <p:cNvPr id="4118" name="Group 38">
              <a:extLst>
                <a:ext uri="{FF2B5EF4-FFF2-40B4-BE49-F238E27FC236}">
                  <a16:creationId xmlns:a16="http://schemas.microsoft.com/office/drawing/2014/main" id="{2FE0856C-8590-49F6-B5E2-FE41121315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8" y="2832"/>
              <a:ext cx="912" cy="144"/>
              <a:chOff x="960" y="1776"/>
              <a:chExt cx="912" cy="144"/>
            </a:xfrm>
          </p:grpSpPr>
          <p:sp>
            <p:nvSpPr>
              <p:cNvPr id="4121" name="AutoShape 39">
                <a:extLst>
                  <a:ext uri="{FF2B5EF4-FFF2-40B4-BE49-F238E27FC236}">
                    <a16:creationId xmlns:a16="http://schemas.microsoft.com/office/drawing/2014/main" id="{362AAF16-265D-4D26-8C2E-F18275C85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776"/>
                <a:ext cx="48" cy="144"/>
              </a:xfrm>
              <a:prstGeom prst="leftBracket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1000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5000"/>
                  </a:spcBef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rgbClr val="0000FF"/>
                  </a:buClr>
                  <a:buFont typeface="Arial" panose="020B0604020202020204" pitchFamily="34" charset="0"/>
                  <a:buNone/>
                </a:pPr>
                <a:endParaRPr lang="en-US" altLang="en-US"/>
              </a:p>
            </p:txBody>
          </p:sp>
          <p:sp>
            <p:nvSpPr>
              <p:cNvPr id="4122" name="AutoShape 40">
                <a:extLst>
                  <a:ext uri="{FF2B5EF4-FFF2-40B4-BE49-F238E27FC236}">
                    <a16:creationId xmlns:a16="http://schemas.microsoft.com/office/drawing/2014/main" id="{450C8F10-144F-46F1-9235-44BF74DF31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24" y="1776"/>
                <a:ext cx="48" cy="144"/>
              </a:xfrm>
              <a:prstGeom prst="leftBracket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1000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5000"/>
                  </a:spcBef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rgbClr val="0000FF"/>
                  </a:buClr>
                  <a:buFont typeface="Arial" panose="020B0604020202020204" pitchFamily="34" charset="0"/>
                  <a:buNone/>
                </a:pPr>
                <a:endParaRPr lang="en-US" altLang="en-US"/>
              </a:p>
            </p:txBody>
          </p:sp>
          <p:sp>
            <p:nvSpPr>
              <p:cNvPr id="4123" name="Line 41">
                <a:extLst>
                  <a:ext uri="{FF2B5EF4-FFF2-40B4-BE49-F238E27FC236}">
                    <a16:creationId xmlns:a16="http://schemas.microsoft.com/office/drawing/2014/main" id="{685EDA7F-DE2B-42F4-944C-0EFB70E87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848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en-SG"/>
              </a:p>
            </p:txBody>
          </p:sp>
        </p:grpSp>
        <p:sp>
          <p:nvSpPr>
            <p:cNvPr id="4119" name="Text Box 42">
              <a:extLst>
                <a:ext uri="{FF2B5EF4-FFF2-40B4-BE49-F238E27FC236}">
                  <a16:creationId xmlns:a16="http://schemas.microsoft.com/office/drawing/2014/main" id="{E4D2ECB2-FA3F-4DA5-98EB-BFDDC5FD6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" y="2592"/>
              <a:ext cx="4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1800"/>
                <a:t>pop()</a:t>
              </a:r>
            </a:p>
          </p:txBody>
        </p:sp>
        <p:sp>
          <p:nvSpPr>
            <p:cNvPr id="4120" name="Text Box 43">
              <a:extLst>
                <a:ext uri="{FF2B5EF4-FFF2-40B4-BE49-F238E27FC236}">
                  <a16:creationId xmlns:a16="http://schemas.microsoft.com/office/drawing/2014/main" id="{36DAA171-8A0F-4CAC-9D11-31227078B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2592"/>
              <a:ext cx="4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1800"/>
                <a:t>ok(x)</a:t>
              </a:r>
            </a:p>
          </p:txBody>
        </p:sp>
      </p:grpSp>
      <p:sp>
        <p:nvSpPr>
          <p:cNvPr id="4116" name="Text Box 47">
            <a:extLst>
              <a:ext uri="{FF2B5EF4-FFF2-40B4-BE49-F238E27FC236}">
                <a16:creationId xmlns:a16="http://schemas.microsoft.com/office/drawing/2014/main" id="{A8C87EEE-683B-4134-A269-58EB3E999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43830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P</a:t>
            </a:r>
          </a:p>
        </p:txBody>
      </p:sp>
      <p:sp>
        <p:nvSpPr>
          <p:cNvPr id="4117" name="Text Box 48">
            <a:extLst>
              <a:ext uri="{FF2B5EF4-FFF2-40B4-BE49-F238E27FC236}">
                <a16:creationId xmlns:a16="http://schemas.microsoft.com/office/drawing/2014/main" id="{DE43FCAB-9B53-489D-AA81-B73AAF0BC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50292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Q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>
            <a:extLst>
              <a:ext uri="{FF2B5EF4-FFF2-40B4-BE49-F238E27FC236}">
                <a16:creationId xmlns:a16="http://schemas.microsoft.com/office/drawing/2014/main" id="{9E0BF020-AC21-48AA-820C-CC6876E224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5123" name="Slide Number Placeholder 4">
            <a:extLst>
              <a:ext uri="{FF2B5EF4-FFF2-40B4-BE49-F238E27FC236}">
                <a16:creationId xmlns:a16="http://schemas.microsoft.com/office/drawing/2014/main" id="{3F258BA4-02DE-4C89-931D-593087C642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1542BD92-5DCF-482A-A6E3-2A631BA33A09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2626" name="Rectangle 2">
            <a:extLst>
              <a:ext uri="{FF2B5EF4-FFF2-40B4-BE49-F238E27FC236}">
                <a16:creationId xmlns:a16="http://schemas.microsoft.com/office/drawing/2014/main" id="{8AF9FD5B-5E5E-4702-9B46-B5747D4CA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Problem 4.1 (a)</a:t>
            </a:r>
          </a:p>
        </p:txBody>
      </p:sp>
      <p:grpSp>
        <p:nvGrpSpPr>
          <p:cNvPr id="5125" name="Group 3">
            <a:extLst>
              <a:ext uri="{FF2B5EF4-FFF2-40B4-BE49-F238E27FC236}">
                <a16:creationId xmlns:a16="http://schemas.microsoft.com/office/drawing/2014/main" id="{5ABA16D1-AA3F-498A-8AC3-D05FBC021CA8}"/>
              </a:ext>
            </a:extLst>
          </p:cNvPr>
          <p:cNvGrpSpPr>
            <a:grpSpLocks/>
          </p:cNvGrpSpPr>
          <p:nvPr/>
        </p:nvGrpSpPr>
        <p:grpSpPr bwMode="auto">
          <a:xfrm>
            <a:off x="2163763" y="2057400"/>
            <a:ext cx="1320800" cy="228600"/>
            <a:chOff x="960" y="1776"/>
            <a:chExt cx="912" cy="144"/>
          </a:xfrm>
        </p:grpSpPr>
        <p:sp>
          <p:nvSpPr>
            <p:cNvPr id="5147" name="AutoShape 4">
              <a:extLst>
                <a:ext uri="{FF2B5EF4-FFF2-40B4-BE49-F238E27FC236}">
                  <a16:creationId xmlns:a16="http://schemas.microsoft.com/office/drawing/2014/main" id="{9384F109-969D-4DA5-805E-19733DC85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5148" name="AutoShape 5">
              <a:extLst>
                <a:ext uri="{FF2B5EF4-FFF2-40B4-BE49-F238E27FC236}">
                  <a16:creationId xmlns:a16="http://schemas.microsoft.com/office/drawing/2014/main" id="{EF50E381-2DF5-413F-AD0F-9BC93779EF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5149" name="Line 6">
              <a:extLst>
                <a:ext uri="{FF2B5EF4-FFF2-40B4-BE49-F238E27FC236}">
                  <a16:creationId xmlns:a16="http://schemas.microsoft.com/office/drawing/2014/main" id="{D8AF2BF2-8D8D-49F6-964E-6D0BA2785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4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sp>
        <p:nvSpPr>
          <p:cNvPr id="5126" name="Text Box 7">
            <a:extLst>
              <a:ext uri="{FF2B5EF4-FFF2-40B4-BE49-F238E27FC236}">
                <a16:creationId xmlns:a16="http://schemas.microsoft.com/office/drawing/2014/main" id="{97DFC71F-EAD9-4FB4-95FB-358E594C1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3" y="16764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push(x)</a:t>
            </a:r>
          </a:p>
        </p:txBody>
      </p:sp>
      <p:sp>
        <p:nvSpPr>
          <p:cNvPr id="5127" name="Text Box 8">
            <a:extLst>
              <a:ext uri="{FF2B5EF4-FFF2-40B4-BE49-F238E27FC236}">
                <a16:creationId xmlns:a16="http://schemas.microsoft.com/office/drawing/2014/main" id="{B4A77180-8AA7-4F1D-BBE7-583088614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17145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ok()</a:t>
            </a:r>
          </a:p>
        </p:txBody>
      </p:sp>
      <p:grpSp>
        <p:nvGrpSpPr>
          <p:cNvPr id="5128" name="Group 9">
            <a:extLst>
              <a:ext uri="{FF2B5EF4-FFF2-40B4-BE49-F238E27FC236}">
                <a16:creationId xmlns:a16="http://schemas.microsoft.com/office/drawing/2014/main" id="{BB850D65-6249-4E9E-B598-8E540A6FAA8F}"/>
              </a:ext>
            </a:extLst>
          </p:cNvPr>
          <p:cNvGrpSpPr>
            <a:grpSpLocks/>
          </p:cNvGrpSpPr>
          <p:nvPr/>
        </p:nvGrpSpPr>
        <p:grpSpPr bwMode="auto">
          <a:xfrm>
            <a:off x="4375150" y="2743200"/>
            <a:ext cx="1568450" cy="228600"/>
            <a:chOff x="960" y="1776"/>
            <a:chExt cx="912" cy="144"/>
          </a:xfrm>
        </p:grpSpPr>
        <p:sp>
          <p:nvSpPr>
            <p:cNvPr id="5144" name="AutoShape 10">
              <a:extLst>
                <a:ext uri="{FF2B5EF4-FFF2-40B4-BE49-F238E27FC236}">
                  <a16:creationId xmlns:a16="http://schemas.microsoft.com/office/drawing/2014/main" id="{D9ACD3BD-9E52-481A-A276-D4D3A0318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5145" name="AutoShape 11">
              <a:extLst>
                <a:ext uri="{FF2B5EF4-FFF2-40B4-BE49-F238E27FC236}">
                  <a16:creationId xmlns:a16="http://schemas.microsoft.com/office/drawing/2014/main" id="{3BD7FA08-021F-484C-9F59-ABBE0F7657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5146" name="Line 12">
              <a:extLst>
                <a:ext uri="{FF2B5EF4-FFF2-40B4-BE49-F238E27FC236}">
                  <a16:creationId xmlns:a16="http://schemas.microsoft.com/office/drawing/2014/main" id="{9D63BD24-66C7-4524-8A48-9C7756B1C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4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sp>
        <p:nvSpPr>
          <p:cNvPr id="5129" name="Text Box 13">
            <a:extLst>
              <a:ext uri="{FF2B5EF4-FFF2-40B4-BE49-F238E27FC236}">
                <a16:creationId xmlns:a16="http://schemas.microsoft.com/office/drawing/2014/main" id="{1ADA4A7D-9306-4FA7-BB01-4E38D7157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0" y="23622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push(y)</a:t>
            </a:r>
          </a:p>
        </p:txBody>
      </p:sp>
      <p:sp>
        <p:nvSpPr>
          <p:cNvPr id="5130" name="Text Box 14">
            <a:extLst>
              <a:ext uri="{FF2B5EF4-FFF2-40B4-BE49-F238E27FC236}">
                <a16:creationId xmlns:a16="http://schemas.microsoft.com/office/drawing/2014/main" id="{F5E625D7-E5B6-4E8D-A755-C38CE5A4F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3225" y="23622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ok(0)</a:t>
            </a:r>
          </a:p>
        </p:txBody>
      </p:sp>
      <p:sp>
        <p:nvSpPr>
          <p:cNvPr id="5131" name="Text Box 15">
            <a:extLst>
              <a:ext uri="{FF2B5EF4-FFF2-40B4-BE49-F238E27FC236}">
                <a16:creationId xmlns:a16="http://schemas.microsoft.com/office/drawing/2014/main" id="{0F69BDA8-7E84-40B2-87DA-1AD3A9694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18684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P</a:t>
            </a:r>
          </a:p>
        </p:txBody>
      </p:sp>
      <p:sp>
        <p:nvSpPr>
          <p:cNvPr id="5132" name="Text Box 16">
            <a:extLst>
              <a:ext uri="{FF2B5EF4-FFF2-40B4-BE49-F238E27FC236}">
                <a16:creationId xmlns:a16="http://schemas.microsoft.com/office/drawing/2014/main" id="{CBD963A2-84D1-4AAA-99EE-FFAC54E8D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25146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Q</a:t>
            </a:r>
          </a:p>
        </p:txBody>
      </p:sp>
      <p:grpSp>
        <p:nvGrpSpPr>
          <p:cNvPr id="5133" name="Group 17">
            <a:extLst>
              <a:ext uri="{FF2B5EF4-FFF2-40B4-BE49-F238E27FC236}">
                <a16:creationId xmlns:a16="http://schemas.microsoft.com/office/drawing/2014/main" id="{584A9C10-A3BF-4105-BCBA-C75AD51E5A86}"/>
              </a:ext>
            </a:extLst>
          </p:cNvPr>
          <p:cNvGrpSpPr>
            <a:grpSpLocks/>
          </p:cNvGrpSpPr>
          <p:nvPr/>
        </p:nvGrpSpPr>
        <p:grpSpPr bwMode="auto">
          <a:xfrm>
            <a:off x="6686550" y="2057400"/>
            <a:ext cx="1568450" cy="228600"/>
            <a:chOff x="960" y="1776"/>
            <a:chExt cx="912" cy="144"/>
          </a:xfrm>
        </p:grpSpPr>
        <p:sp>
          <p:nvSpPr>
            <p:cNvPr id="5141" name="AutoShape 18">
              <a:extLst>
                <a:ext uri="{FF2B5EF4-FFF2-40B4-BE49-F238E27FC236}">
                  <a16:creationId xmlns:a16="http://schemas.microsoft.com/office/drawing/2014/main" id="{E55257F9-EAD2-48DC-9CEB-E7333D27A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5142" name="AutoShape 19">
              <a:extLst>
                <a:ext uri="{FF2B5EF4-FFF2-40B4-BE49-F238E27FC236}">
                  <a16:creationId xmlns:a16="http://schemas.microsoft.com/office/drawing/2014/main" id="{1ACFDB5C-CDFA-44F2-A78B-9928B64406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5143" name="Line 20">
              <a:extLst>
                <a:ext uri="{FF2B5EF4-FFF2-40B4-BE49-F238E27FC236}">
                  <a16:creationId xmlns:a16="http://schemas.microsoft.com/office/drawing/2014/main" id="{4AE44DB2-CFF6-42F5-8E17-780E7A03B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4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sp>
        <p:nvSpPr>
          <p:cNvPr id="5134" name="Text Box 21">
            <a:extLst>
              <a:ext uri="{FF2B5EF4-FFF2-40B4-BE49-F238E27FC236}">
                <a16:creationId xmlns:a16="http://schemas.microsoft.com/office/drawing/2014/main" id="{5E311D82-CD3E-497B-9FC6-CD938E9B1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0" y="16764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pop()</a:t>
            </a:r>
          </a:p>
        </p:txBody>
      </p:sp>
      <p:sp>
        <p:nvSpPr>
          <p:cNvPr id="5135" name="Text Box 22">
            <a:extLst>
              <a:ext uri="{FF2B5EF4-FFF2-40B4-BE49-F238E27FC236}">
                <a16:creationId xmlns:a16="http://schemas.microsoft.com/office/drawing/2014/main" id="{9A9D82E9-B811-4F92-833D-792DF4FF5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25" y="16764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ok(x)</a:t>
            </a:r>
          </a:p>
        </p:txBody>
      </p:sp>
      <p:sp>
        <p:nvSpPr>
          <p:cNvPr id="5136" name="Text Box 23">
            <a:extLst>
              <a:ext uri="{FF2B5EF4-FFF2-40B4-BE49-F238E27FC236}">
                <a16:creationId xmlns:a16="http://schemas.microsoft.com/office/drawing/2014/main" id="{51E07770-1C9C-4C42-A822-DBCBE48DF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50" y="3352800"/>
            <a:ext cx="2289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Not linearizable</a:t>
            </a:r>
          </a:p>
        </p:txBody>
      </p:sp>
      <p:sp>
        <p:nvSpPr>
          <p:cNvPr id="5137" name="Rectangle 47">
            <a:extLst>
              <a:ext uri="{FF2B5EF4-FFF2-40B4-BE49-F238E27FC236}">
                <a16:creationId xmlns:a16="http://schemas.microsoft.com/office/drawing/2014/main" id="{57A93027-7097-4E3B-827F-0A6A31286F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4038600"/>
            <a:ext cx="8420100" cy="2001838"/>
          </a:xfrm>
          <a:noFill/>
        </p:spPr>
        <p:txBody>
          <a:bodyPr/>
          <a:lstStyle/>
          <a:p>
            <a:r>
              <a:rPr lang="en-US" altLang="en-US" sz="2000"/>
              <a:t>Method 1: Enumerate all 3! possible sequential histories</a:t>
            </a:r>
          </a:p>
          <a:p>
            <a:r>
              <a:rPr lang="en-US" altLang="en-US" sz="2000"/>
              <a:t>Method 2: o1 &lt; o2, o1&lt; o3, o3 &lt; o2, so the only sequential history that preserves the partial order induced by H is o1 o3 o2 – But o1 o3 o2 not equivalent to H</a:t>
            </a:r>
          </a:p>
        </p:txBody>
      </p:sp>
      <p:sp>
        <p:nvSpPr>
          <p:cNvPr id="5138" name="Text Box 48">
            <a:extLst>
              <a:ext uri="{FF2B5EF4-FFF2-40B4-BE49-F238E27FC236}">
                <a16:creationId xmlns:a16="http://schemas.microsoft.com/office/drawing/2014/main" id="{01516A18-B197-4382-BDC1-DC505B28A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050" y="2209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o1</a:t>
            </a:r>
          </a:p>
        </p:txBody>
      </p:sp>
      <p:sp>
        <p:nvSpPr>
          <p:cNvPr id="5139" name="Text Box 49">
            <a:extLst>
              <a:ext uri="{FF2B5EF4-FFF2-40B4-BE49-F238E27FC236}">
                <a16:creationId xmlns:a16="http://schemas.microsoft.com/office/drawing/2014/main" id="{D2B70B7E-1102-4685-BC7D-9C21B467F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2963" y="2209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o2</a:t>
            </a:r>
          </a:p>
        </p:txBody>
      </p:sp>
      <p:sp>
        <p:nvSpPr>
          <p:cNvPr id="5140" name="Text Box 50">
            <a:extLst>
              <a:ext uri="{FF2B5EF4-FFF2-40B4-BE49-F238E27FC236}">
                <a16:creationId xmlns:a16="http://schemas.microsoft.com/office/drawing/2014/main" id="{5B6E4EB3-C8A9-40B5-9C7F-5A70D5A34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825" y="28956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o3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8BE35408-494B-4D96-9794-04E95F994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91DE381A-F544-4F69-A53A-9301A24E3B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4144CCD3-8C36-4D32-9862-B73630266360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4674" name="Rectangle 2">
            <a:extLst>
              <a:ext uri="{FF2B5EF4-FFF2-40B4-BE49-F238E27FC236}">
                <a16:creationId xmlns:a16="http://schemas.microsoft.com/office/drawing/2014/main" id="{D9E43FB9-64EC-43FE-A3A8-38D3FE1DF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Problem 4.1 (b)</a:t>
            </a:r>
          </a:p>
        </p:txBody>
      </p:sp>
      <p:grpSp>
        <p:nvGrpSpPr>
          <p:cNvPr id="6149" name="Group 3">
            <a:extLst>
              <a:ext uri="{FF2B5EF4-FFF2-40B4-BE49-F238E27FC236}">
                <a16:creationId xmlns:a16="http://schemas.microsoft.com/office/drawing/2014/main" id="{6697E3FE-23C3-45B2-8276-E72B38E58CB1}"/>
              </a:ext>
            </a:extLst>
          </p:cNvPr>
          <p:cNvGrpSpPr>
            <a:grpSpLocks/>
          </p:cNvGrpSpPr>
          <p:nvPr/>
        </p:nvGrpSpPr>
        <p:grpSpPr bwMode="auto">
          <a:xfrm>
            <a:off x="2163763" y="2057400"/>
            <a:ext cx="1320800" cy="228600"/>
            <a:chOff x="960" y="1776"/>
            <a:chExt cx="912" cy="144"/>
          </a:xfrm>
        </p:grpSpPr>
        <p:sp>
          <p:nvSpPr>
            <p:cNvPr id="6190" name="AutoShape 4">
              <a:extLst>
                <a:ext uri="{FF2B5EF4-FFF2-40B4-BE49-F238E27FC236}">
                  <a16:creationId xmlns:a16="http://schemas.microsoft.com/office/drawing/2014/main" id="{9BDEF254-3F0C-49E2-910D-C36ACC144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6191" name="AutoShape 5">
              <a:extLst>
                <a:ext uri="{FF2B5EF4-FFF2-40B4-BE49-F238E27FC236}">
                  <a16:creationId xmlns:a16="http://schemas.microsoft.com/office/drawing/2014/main" id="{A41961A8-D8CB-4B68-A02A-99539EF01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6192" name="Line 6">
              <a:extLst>
                <a:ext uri="{FF2B5EF4-FFF2-40B4-BE49-F238E27FC236}">
                  <a16:creationId xmlns:a16="http://schemas.microsoft.com/office/drawing/2014/main" id="{21A80BB3-B8D6-4CEF-9406-181C5CC22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4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sp>
        <p:nvSpPr>
          <p:cNvPr id="6150" name="Text Box 7">
            <a:extLst>
              <a:ext uri="{FF2B5EF4-FFF2-40B4-BE49-F238E27FC236}">
                <a16:creationId xmlns:a16="http://schemas.microsoft.com/office/drawing/2014/main" id="{E104051F-5ED3-44F7-8C9E-2EA8CB29A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3" y="16764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push(x)</a:t>
            </a:r>
          </a:p>
        </p:txBody>
      </p:sp>
      <p:sp>
        <p:nvSpPr>
          <p:cNvPr id="6151" name="Text Box 8">
            <a:extLst>
              <a:ext uri="{FF2B5EF4-FFF2-40B4-BE49-F238E27FC236}">
                <a16:creationId xmlns:a16="http://schemas.microsoft.com/office/drawing/2014/main" id="{13DA89D1-B562-43DA-9C76-212EBC744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17145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ok()</a:t>
            </a:r>
          </a:p>
        </p:txBody>
      </p:sp>
      <p:grpSp>
        <p:nvGrpSpPr>
          <p:cNvPr id="6152" name="Group 9">
            <a:extLst>
              <a:ext uri="{FF2B5EF4-FFF2-40B4-BE49-F238E27FC236}">
                <a16:creationId xmlns:a16="http://schemas.microsoft.com/office/drawing/2014/main" id="{EDF78FC9-049F-42ED-9038-41BBE28B981D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743200"/>
            <a:ext cx="1568450" cy="228600"/>
            <a:chOff x="960" y="1776"/>
            <a:chExt cx="912" cy="144"/>
          </a:xfrm>
        </p:grpSpPr>
        <p:sp>
          <p:nvSpPr>
            <p:cNvPr id="6187" name="AutoShape 10">
              <a:extLst>
                <a:ext uri="{FF2B5EF4-FFF2-40B4-BE49-F238E27FC236}">
                  <a16:creationId xmlns:a16="http://schemas.microsoft.com/office/drawing/2014/main" id="{58FA21B4-AF1D-4FAF-AB13-00A52B8E9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6188" name="AutoShape 11">
              <a:extLst>
                <a:ext uri="{FF2B5EF4-FFF2-40B4-BE49-F238E27FC236}">
                  <a16:creationId xmlns:a16="http://schemas.microsoft.com/office/drawing/2014/main" id="{EE6225B2-3281-4052-A176-622A1F05B2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6189" name="Line 12">
              <a:extLst>
                <a:ext uri="{FF2B5EF4-FFF2-40B4-BE49-F238E27FC236}">
                  <a16:creationId xmlns:a16="http://schemas.microsoft.com/office/drawing/2014/main" id="{D26822AC-1610-4E52-B731-676439472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4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sp>
        <p:nvSpPr>
          <p:cNvPr id="6153" name="Text Box 13">
            <a:extLst>
              <a:ext uri="{FF2B5EF4-FFF2-40B4-BE49-F238E27FC236}">
                <a16:creationId xmlns:a16="http://schemas.microsoft.com/office/drawing/2014/main" id="{8919B9E0-4722-4174-A0EC-46AF3CC30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23622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push(y)</a:t>
            </a:r>
          </a:p>
        </p:txBody>
      </p:sp>
      <p:sp>
        <p:nvSpPr>
          <p:cNvPr id="6154" name="Text Box 14">
            <a:extLst>
              <a:ext uri="{FF2B5EF4-FFF2-40B4-BE49-F238E27FC236}">
                <a16:creationId xmlns:a16="http://schemas.microsoft.com/office/drawing/2014/main" id="{03021F67-5963-40D9-A129-50593A35E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23622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ok(0)</a:t>
            </a:r>
          </a:p>
        </p:txBody>
      </p:sp>
      <p:sp>
        <p:nvSpPr>
          <p:cNvPr id="6155" name="Text Box 15">
            <a:extLst>
              <a:ext uri="{FF2B5EF4-FFF2-40B4-BE49-F238E27FC236}">
                <a16:creationId xmlns:a16="http://schemas.microsoft.com/office/drawing/2014/main" id="{D92D639A-D45E-41F4-9A8E-DBD98A6DF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18684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P</a:t>
            </a:r>
          </a:p>
        </p:txBody>
      </p:sp>
      <p:sp>
        <p:nvSpPr>
          <p:cNvPr id="6156" name="Text Box 16">
            <a:extLst>
              <a:ext uri="{FF2B5EF4-FFF2-40B4-BE49-F238E27FC236}">
                <a16:creationId xmlns:a16="http://schemas.microsoft.com/office/drawing/2014/main" id="{918BE68D-7562-41DB-93E2-D09CD24B4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25146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Q</a:t>
            </a:r>
          </a:p>
        </p:txBody>
      </p:sp>
      <p:grpSp>
        <p:nvGrpSpPr>
          <p:cNvPr id="6157" name="Group 17">
            <a:extLst>
              <a:ext uri="{FF2B5EF4-FFF2-40B4-BE49-F238E27FC236}">
                <a16:creationId xmlns:a16="http://schemas.microsoft.com/office/drawing/2014/main" id="{DDE666CB-EEB6-41FC-8873-288EA7F1D4A7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743200"/>
            <a:ext cx="1568450" cy="228600"/>
            <a:chOff x="960" y="1776"/>
            <a:chExt cx="912" cy="144"/>
          </a:xfrm>
        </p:grpSpPr>
        <p:sp>
          <p:nvSpPr>
            <p:cNvPr id="6184" name="AutoShape 18">
              <a:extLst>
                <a:ext uri="{FF2B5EF4-FFF2-40B4-BE49-F238E27FC236}">
                  <a16:creationId xmlns:a16="http://schemas.microsoft.com/office/drawing/2014/main" id="{215533C4-DB1D-4208-AA39-FCD7A637A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6185" name="AutoShape 19">
              <a:extLst>
                <a:ext uri="{FF2B5EF4-FFF2-40B4-BE49-F238E27FC236}">
                  <a16:creationId xmlns:a16="http://schemas.microsoft.com/office/drawing/2014/main" id="{1573EAE4-8622-4DD6-B27E-13716933A8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6186" name="Line 20">
              <a:extLst>
                <a:ext uri="{FF2B5EF4-FFF2-40B4-BE49-F238E27FC236}">
                  <a16:creationId xmlns:a16="http://schemas.microsoft.com/office/drawing/2014/main" id="{6E5E4E89-60CC-41D2-B69F-5BAC3156B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4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sp>
        <p:nvSpPr>
          <p:cNvPr id="6158" name="Text Box 21">
            <a:extLst>
              <a:ext uri="{FF2B5EF4-FFF2-40B4-BE49-F238E27FC236}">
                <a16:creationId xmlns:a16="http://schemas.microsoft.com/office/drawing/2014/main" id="{F706C17B-353B-427F-AE45-84A54F262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23622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pop()</a:t>
            </a:r>
          </a:p>
        </p:txBody>
      </p:sp>
      <p:sp>
        <p:nvSpPr>
          <p:cNvPr id="6159" name="Text Box 22">
            <a:extLst>
              <a:ext uri="{FF2B5EF4-FFF2-40B4-BE49-F238E27FC236}">
                <a16:creationId xmlns:a16="http://schemas.microsoft.com/office/drawing/2014/main" id="{CF571129-E42C-485C-B770-BEC0092E0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675" y="23622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/>
              <a:t>ok(x)</a:t>
            </a:r>
          </a:p>
        </p:txBody>
      </p:sp>
      <p:sp>
        <p:nvSpPr>
          <p:cNvPr id="6160" name="Text Box 23">
            <a:extLst>
              <a:ext uri="{FF2B5EF4-FFF2-40B4-BE49-F238E27FC236}">
                <a16:creationId xmlns:a16="http://schemas.microsoft.com/office/drawing/2014/main" id="{7A44A1ED-C8FF-4563-AB3A-B77F24BBE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3324225"/>
            <a:ext cx="734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sequentially consistent  and linearizable because equivalent to: </a:t>
            </a:r>
          </a:p>
        </p:txBody>
      </p:sp>
      <p:grpSp>
        <p:nvGrpSpPr>
          <p:cNvPr id="6161" name="Group 24">
            <a:extLst>
              <a:ext uri="{FF2B5EF4-FFF2-40B4-BE49-F238E27FC236}">
                <a16:creationId xmlns:a16="http://schemas.microsoft.com/office/drawing/2014/main" id="{3CB5F66A-54EA-46BF-B638-48933D8D2AE1}"/>
              </a:ext>
            </a:extLst>
          </p:cNvPr>
          <p:cNvGrpSpPr>
            <a:grpSpLocks/>
          </p:cNvGrpSpPr>
          <p:nvPr/>
        </p:nvGrpSpPr>
        <p:grpSpPr bwMode="auto">
          <a:xfrm>
            <a:off x="4244975" y="4114800"/>
            <a:ext cx="1981200" cy="609600"/>
            <a:chOff x="960" y="2592"/>
            <a:chExt cx="1152" cy="384"/>
          </a:xfrm>
        </p:grpSpPr>
        <p:grpSp>
          <p:nvGrpSpPr>
            <p:cNvPr id="6178" name="Group 25">
              <a:extLst>
                <a:ext uri="{FF2B5EF4-FFF2-40B4-BE49-F238E27FC236}">
                  <a16:creationId xmlns:a16="http://schemas.microsoft.com/office/drawing/2014/main" id="{41F01921-3BF0-4D84-A2AD-3A5C4952D1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832"/>
              <a:ext cx="768" cy="144"/>
              <a:chOff x="960" y="1776"/>
              <a:chExt cx="912" cy="144"/>
            </a:xfrm>
          </p:grpSpPr>
          <p:sp>
            <p:nvSpPr>
              <p:cNvPr id="6181" name="AutoShape 26">
                <a:extLst>
                  <a:ext uri="{FF2B5EF4-FFF2-40B4-BE49-F238E27FC236}">
                    <a16:creationId xmlns:a16="http://schemas.microsoft.com/office/drawing/2014/main" id="{15F018B2-A5FF-4C44-970D-163609DFF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776"/>
                <a:ext cx="48" cy="144"/>
              </a:xfrm>
              <a:prstGeom prst="leftBracket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1000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5000"/>
                  </a:spcBef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rgbClr val="0000FF"/>
                  </a:buClr>
                  <a:buFont typeface="Arial" panose="020B0604020202020204" pitchFamily="34" charset="0"/>
                  <a:buNone/>
                </a:pPr>
                <a:endParaRPr lang="en-US" altLang="en-US"/>
              </a:p>
            </p:txBody>
          </p:sp>
          <p:sp>
            <p:nvSpPr>
              <p:cNvPr id="6182" name="AutoShape 27">
                <a:extLst>
                  <a:ext uri="{FF2B5EF4-FFF2-40B4-BE49-F238E27FC236}">
                    <a16:creationId xmlns:a16="http://schemas.microsoft.com/office/drawing/2014/main" id="{D6E5555B-CDD7-43BB-AD8D-78BDF95693B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24" y="1776"/>
                <a:ext cx="48" cy="144"/>
              </a:xfrm>
              <a:prstGeom prst="leftBracket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1000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5000"/>
                  </a:spcBef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rgbClr val="0000FF"/>
                  </a:buClr>
                  <a:buFont typeface="Arial" panose="020B0604020202020204" pitchFamily="34" charset="0"/>
                  <a:buNone/>
                </a:pPr>
                <a:endParaRPr lang="en-US" altLang="en-US"/>
              </a:p>
            </p:txBody>
          </p:sp>
          <p:sp>
            <p:nvSpPr>
              <p:cNvPr id="6183" name="Line 28">
                <a:extLst>
                  <a:ext uri="{FF2B5EF4-FFF2-40B4-BE49-F238E27FC236}">
                    <a16:creationId xmlns:a16="http://schemas.microsoft.com/office/drawing/2014/main" id="{E43CE5F7-0D42-4E97-B96A-70577CAD73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848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en-SG"/>
              </a:p>
            </p:txBody>
          </p:sp>
        </p:grpSp>
        <p:sp>
          <p:nvSpPr>
            <p:cNvPr id="6179" name="Text Box 29">
              <a:extLst>
                <a:ext uri="{FF2B5EF4-FFF2-40B4-BE49-F238E27FC236}">
                  <a16:creationId xmlns:a16="http://schemas.microsoft.com/office/drawing/2014/main" id="{8D291A1B-91E5-4ABD-ABDF-88DC468B4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592"/>
              <a:ext cx="5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1800"/>
                <a:t>push(x)</a:t>
              </a:r>
            </a:p>
          </p:txBody>
        </p:sp>
        <p:sp>
          <p:nvSpPr>
            <p:cNvPr id="6180" name="Text Box 30">
              <a:extLst>
                <a:ext uri="{FF2B5EF4-FFF2-40B4-BE49-F238E27FC236}">
                  <a16:creationId xmlns:a16="http://schemas.microsoft.com/office/drawing/2014/main" id="{A5755DB5-5B72-4078-8B7A-C5A48509D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16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1800"/>
                <a:t>ok()</a:t>
              </a:r>
            </a:p>
          </p:txBody>
        </p:sp>
      </p:grpSp>
      <p:grpSp>
        <p:nvGrpSpPr>
          <p:cNvPr id="6162" name="Group 31">
            <a:extLst>
              <a:ext uri="{FF2B5EF4-FFF2-40B4-BE49-F238E27FC236}">
                <a16:creationId xmlns:a16="http://schemas.microsoft.com/office/drawing/2014/main" id="{250B673E-648B-4688-9B91-49B2A7230025}"/>
              </a:ext>
            </a:extLst>
          </p:cNvPr>
          <p:cNvGrpSpPr>
            <a:grpSpLocks/>
          </p:cNvGrpSpPr>
          <p:nvPr/>
        </p:nvGrpSpPr>
        <p:grpSpPr bwMode="auto">
          <a:xfrm>
            <a:off x="1760538" y="4876800"/>
            <a:ext cx="2308225" cy="609600"/>
            <a:chOff x="2246" y="3024"/>
            <a:chExt cx="1342" cy="384"/>
          </a:xfrm>
        </p:grpSpPr>
        <p:grpSp>
          <p:nvGrpSpPr>
            <p:cNvPr id="6172" name="Group 32">
              <a:extLst>
                <a:ext uri="{FF2B5EF4-FFF2-40B4-BE49-F238E27FC236}">
                  <a16:creationId xmlns:a16="http://schemas.microsoft.com/office/drawing/2014/main" id="{C9090AFF-10C1-4CD4-9DBA-9577ADB7B4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" y="3264"/>
              <a:ext cx="912" cy="144"/>
              <a:chOff x="960" y="1776"/>
              <a:chExt cx="912" cy="144"/>
            </a:xfrm>
          </p:grpSpPr>
          <p:sp>
            <p:nvSpPr>
              <p:cNvPr id="6175" name="AutoShape 33">
                <a:extLst>
                  <a:ext uri="{FF2B5EF4-FFF2-40B4-BE49-F238E27FC236}">
                    <a16:creationId xmlns:a16="http://schemas.microsoft.com/office/drawing/2014/main" id="{7871EB76-50C2-4151-ADBF-01611F74A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776"/>
                <a:ext cx="48" cy="144"/>
              </a:xfrm>
              <a:prstGeom prst="leftBracket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1000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5000"/>
                  </a:spcBef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rgbClr val="0000FF"/>
                  </a:buClr>
                  <a:buFont typeface="Arial" panose="020B0604020202020204" pitchFamily="34" charset="0"/>
                  <a:buNone/>
                </a:pPr>
                <a:endParaRPr lang="en-US" altLang="en-US"/>
              </a:p>
            </p:txBody>
          </p:sp>
          <p:sp>
            <p:nvSpPr>
              <p:cNvPr id="6176" name="AutoShape 34">
                <a:extLst>
                  <a:ext uri="{FF2B5EF4-FFF2-40B4-BE49-F238E27FC236}">
                    <a16:creationId xmlns:a16="http://schemas.microsoft.com/office/drawing/2014/main" id="{2491A13D-0DF2-4DDA-BE43-5150F66D6F0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24" y="1776"/>
                <a:ext cx="48" cy="144"/>
              </a:xfrm>
              <a:prstGeom prst="leftBracket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1000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5000"/>
                  </a:spcBef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rgbClr val="0000FF"/>
                  </a:buClr>
                  <a:buFont typeface="Arial" panose="020B0604020202020204" pitchFamily="34" charset="0"/>
                  <a:buNone/>
                </a:pPr>
                <a:endParaRPr lang="en-US" altLang="en-US"/>
              </a:p>
            </p:txBody>
          </p:sp>
          <p:sp>
            <p:nvSpPr>
              <p:cNvPr id="6177" name="Line 35">
                <a:extLst>
                  <a:ext uri="{FF2B5EF4-FFF2-40B4-BE49-F238E27FC236}">
                    <a16:creationId xmlns:a16="http://schemas.microsoft.com/office/drawing/2014/main" id="{81CB7FAE-4ECC-4908-87D6-B68FB742C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848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en-SG"/>
              </a:p>
            </p:txBody>
          </p:sp>
        </p:grpSp>
        <p:sp>
          <p:nvSpPr>
            <p:cNvPr id="6173" name="Text Box 36">
              <a:extLst>
                <a:ext uri="{FF2B5EF4-FFF2-40B4-BE49-F238E27FC236}">
                  <a16:creationId xmlns:a16="http://schemas.microsoft.com/office/drawing/2014/main" id="{95FCE820-10A0-436C-83EC-FB1B9B8FF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3024"/>
              <a:ext cx="5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1800"/>
                <a:t>push(y)</a:t>
              </a:r>
            </a:p>
          </p:txBody>
        </p:sp>
        <p:sp>
          <p:nvSpPr>
            <p:cNvPr id="6174" name="Text Box 37">
              <a:extLst>
                <a:ext uri="{FF2B5EF4-FFF2-40B4-BE49-F238E27FC236}">
                  <a16:creationId xmlns:a16="http://schemas.microsoft.com/office/drawing/2014/main" id="{32E01247-CE32-435A-B740-6CA40B934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8" y="3024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1800"/>
                <a:t>ok(0)</a:t>
              </a:r>
            </a:p>
          </p:txBody>
        </p:sp>
      </p:grpSp>
      <p:grpSp>
        <p:nvGrpSpPr>
          <p:cNvPr id="6163" name="Group 38">
            <a:extLst>
              <a:ext uri="{FF2B5EF4-FFF2-40B4-BE49-F238E27FC236}">
                <a16:creationId xmlns:a16="http://schemas.microsoft.com/office/drawing/2014/main" id="{A4A63829-73ED-4DE2-B486-A8C053AE6E35}"/>
              </a:ext>
            </a:extLst>
          </p:cNvPr>
          <p:cNvGrpSpPr>
            <a:grpSpLocks/>
          </p:cNvGrpSpPr>
          <p:nvPr/>
        </p:nvGrpSpPr>
        <p:grpSpPr bwMode="auto">
          <a:xfrm>
            <a:off x="6645275" y="4876800"/>
            <a:ext cx="2295525" cy="609600"/>
            <a:chOff x="3590" y="2592"/>
            <a:chExt cx="1335" cy="384"/>
          </a:xfrm>
        </p:grpSpPr>
        <p:grpSp>
          <p:nvGrpSpPr>
            <p:cNvPr id="6166" name="Group 39">
              <a:extLst>
                <a:ext uri="{FF2B5EF4-FFF2-40B4-BE49-F238E27FC236}">
                  <a16:creationId xmlns:a16="http://schemas.microsoft.com/office/drawing/2014/main" id="{47152460-DD58-428A-94AC-69164526C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8" y="2832"/>
              <a:ext cx="912" cy="144"/>
              <a:chOff x="960" y="1776"/>
              <a:chExt cx="912" cy="144"/>
            </a:xfrm>
          </p:grpSpPr>
          <p:sp>
            <p:nvSpPr>
              <p:cNvPr id="6169" name="AutoShape 40">
                <a:extLst>
                  <a:ext uri="{FF2B5EF4-FFF2-40B4-BE49-F238E27FC236}">
                    <a16:creationId xmlns:a16="http://schemas.microsoft.com/office/drawing/2014/main" id="{21B4F06A-2828-4F26-BCCC-688CD4013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" y="1776"/>
                <a:ext cx="48" cy="144"/>
              </a:xfrm>
              <a:prstGeom prst="leftBracket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1000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5000"/>
                  </a:spcBef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rgbClr val="0000FF"/>
                  </a:buClr>
                  <a:buFont typeface="Arial" panose="020B0604020202020204" pitchFamily="34" charset="0"/>
                  <a:buNone/>
                </a:pPr>
                <a:endParaRPr lang="en-US" altLang="en-US"/>
              </a:p>
            </p:txBody>
          </p:sp>
          <p:sp>
            <p:nvSpPr>
              <p:cNvPr id="6170" name="AutoShape 41">
                <a:extLst>
                  <a:ext uri="{FF2B5EF4-FFF2-40B4-BE49-F238E27FC236}">
                    <a16:creationId xmlns:a16="http://schemas.microsoft.com/office/drawing/2014/main" id="{40607142-494D-413A-B1B1-6436B557F82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24" y="1776"/>
                <a:ext cx="48" cy="144"/>
              </a:xfrm>
              <a:prstGeom prst="leftBracket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1000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5000"/>
                  </a:spcBef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rgbClr val="0000FF"/>
                  </a:buClr>
                  <a:buFont typeface="Arial" panose="020B0604020202020204" pitchFamily="34" charset="0"/>
                  <a:buNone/>
                </a:pPr>
                <a:endParaRPr lang="en-US" altLang="en-US"/>
              </a:p>
            </p:txBody>
          </p:sp>
          <p:sp>
            <p:nvSpPr>
              <p:cNvPr id="6171" name="Line 42">
                <a:extLst>
                  <a:ext uri="{FF2B5EF4-FFF2-40B4-BE49-F238E27FC236}">
                    <a16:creationId xmlns:a16="http://schemas.microsoft.com/office/drawing/2014/main" id="{E4D6C65B-A1D4-443C-8E40-429FFD546B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848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en-SG"/>
              </a:p>
            </p:txBody>
          </p:sp>
        </p:grpSp>
        <p:sp>
          <p:nvSpPr>
            <p:cNvPr id="6167" name="Text Box 43">
              <a:extLst>
                <a:ext uri="{FF2B5EF4-FFF2-40B4-BE49-F238E27FC236}">
                  <a16:creationId xmlns:a16="http://schemas.microsoft.com/office/drawing/2014/main" id="{D4F92567-F00E-4E64-BBAD-395BD3507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" y="2592"/>
              <a:ext cx="4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1800"/>
                <a:t>pop()</a:t>
              </a:r>
            </a:p>
          </p:txBody>
        </p:sp>
        <p:sp>
          <p:nvSpPr>
            <p:cNvPr id="6168" name="Text Box 44">
              <a:extLst>
                <a:ext uri="{FF2B5EF4-FFF2-40B4-BE49-F238E27FC236}">
                  <a16:creationId xmlns:a16="http://schemas.microsoft.com/office/drawing/2014/main" id="{A4E31CE1-DBA0-4748-974D-6C3F17834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2592"/>
              <a:ext cx="4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r>
                <a:rPr lang="en-US" altLang="en-US" sz="1800"/>
                <a:t>ok(x)</a:t>
              </a:r>
            </a:p>
          </p:txBody>
        </p:sp>
      </p:grpSp>
      <p:sp>
        <p:nvSpPr>
          <p:cNvPr id="6164" name="Text Box 45">
            <a:extLst>
              <a:ext uri="{FF2B5EF4-FFF2-40B4-BE49-F238E27FC236}">
                <a16:creationId xmlns:a16="http://schemas.microsoft.com/office/drawing/2014/main" id="{3232FAAB-1646-4D9A-A319-78CD131F3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43830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P</a:t>
            </a:r>
          </a:p>
        </p:txBody>
      </p:sp>
      <p:sp>
        <p:nvSpPr>
          <p:cNvPr id="6165" name="Text Box 46">
            <a:extLst>
              <a:ext uri="{FF2B5EF4-FFF2-40B4-BE49-F238E27FC236}">
                <a16:creationId xmlns:a16="http://schemas.microsoft.com/office/drawing/2014/main" id="{F627799D-5484-4155-A418-AADFFB790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50292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Q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430C151D-70CE-4F89-AFD4-39E98AA44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0C217086-CF32-48E1-9831-4E94ECB704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A03C3DF8-4E96-454A-B24E-45E03C67215F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3650" name="Rectangle 2">
            <a:extLst>
              <a:ext uri="{FF2B5EF4-FFF2-40B4-BE49-F238E27FC236}">
                <a16:creationId xmlns:a16="http://schemas.microsoft.com/office/drawing/2014/main" id="{06992E37-7690-49A1-8F40-7BB45264D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Proving Linearizability is a Local Property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30F62BE6-895A-4684-B21B-008387D91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65250"/>
            <a:ext cx="8915400" cy="4675188"/>
          </a:xfrm>
        </p:spPr>
        <p:txBody>
          <a:bodyPr/>
          <a:lstStyle/>
          <a:p>
            <a:r>
              <a:rPr lang="en-US" altLang="en-US" sz="2000" dirty="0" smtClean="0"/>
              <a:t>Definition #1: </a:t>
            </a:r>
            <a:r>
              <a:rPr lang="en-US" altLang="en-US" sz="2000" dirty="0"/>
              <a:t>The execution is equivalent to some execution such that each operation happens instantaneously at some point of time (called </a:t>
            </a:r>
            <a:r>
              <a:rPr lang="en-US" altLang="en-US" sz="2000" dirty="0">
                <a:solidFill>
                  <a:srgbClr val="FF0000"/>
                </a:solidFill>
              </a:rPr>
              <a:t>linearization point</a:t>
            </a:r>
            <a:r>
              <a:rPr lang="en-US" altLang="en-US" sz="2000" dirty="0"/>
              <a:t>) between the invocation and response</a:t>
            </a:r>
          </a:p>
          <a:p>
            <a:endParaRPr lang="en-US" altLang="en-US" sz="2000" dirty="0"/>
          </a:p>
          <a:p>
            <a:r>
              <a:rPr lang="en-US" altLang="en-US" sz="2000" dirty="0"/>
              <a:t>Prove that H is </a:t>
            </a:r>
            <a:r>
              <a:rPr lang="en-US" altLang="en-US" sz="2000" dirty="0" err="1"/>
              <a:t>linearizable</a:t>
            </a:r>
            <a:r>
              <a:rPr lang="en-US" altLang="en-US" sz="2000" dirty="0"/>
              <a:t> if and only if H | x is </a:t>
            </a:r>
            <a:r>
              <a:rPr lang="en-US" altLang="en-US" sz="2000" dirty="0" err="1"/>
              <a:t>linearizable</a:t>
            </a:r>
            <a:r>
              <a:rPr lang="en-US" altLang="en-US" sz="2000" dirty="0"/>
              <a:t> for all object x</a:t>
            </a:r>
          </a:p>
          <a:p>
            <a:pPr lvl="1"/>
            <a:r>
              <a:rPr lang="en-US" altLang="en-US" sz="1800" dirty="0"/>
              <a:t>“only if” part is trivial</a:t>
            </a:r>
          </a:p>
          <a:p>
            <a:pPr lvl="1"/>
            <a:r>
              <a:rPr lang="en-US" altLang="en-US" sz="1800" dirty="0"/>
              <a:t>“if” part: Since H | x is </a:t>
            </a:r>
            <a:r>
              <a:rPr lang="en-US" altLang="en-US" sz="1800" dirty="0" err="1"/>
              <a:t>linearizable</a:t>
            </a:r>
            <a:r>
              <a:rPr lang="en-US" altLang="en-US" sz="1800" dirty="0"/>
              <a:t>, we will be able to assign linearization points to the operations in H | x and obtain an equivalent execution. Now we want to show that H is </a:t>
            </a:r>
            <a:r>
              <a:rPr lang="en-US" altLang="en-US" sz="1800" dirty="0" err="1"/>
              <a:t>linearizable</a:t>
            </a:r>
            <a:r>
              <a:rPr lang="en-US" altLang="en-US" sz="1800" dirty="0"/>
              <a:t>, by assigning linearization point to each operation in H. For each operation, if the operation is on object x, we simply use the linearization point for that operation when we linearize H | x.</a:t>
            </a:r>
          </a:p>
          <a:p>
            <a:pPr lvl="1"/>
            <a:r>
              <a:rPr lang="en-US" altLang="en-US" sz="1800" dirty="0"/>
              <a:t>One can easily show that the assigned linearization points satisfy the properties needed by the definition…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9BD75FB9-85EF-4D5F-9C0C-56C781DDAB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21A50DA8-51C2-4755-83C2-551498D405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81C1DAA9-0DD9-40F7-8747-8E510CD1414A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6722" name="Rectangle 2">
            <a:extLst>
              <a:ext uri="{FF2B5EF4-FFF2-40B4-BE49-F238E27FC236}">
                <a16:creationId xmlns:a16="http://schemas.microsoft.com/office/drawing/2014/main" id="{3274A2CB-C724-47A6-B088-64FF7AC87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Prove two definitions for linearizability </a:t>
            </a:r>
            <a:br>
              <a:rPr lang="en-US"/>
            </a:br>
            <a:r>
              <a:rPr lang="en-US"/>
              <a:t>are the same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3E20AE10-01C0-4FEF-BBF1-0AF40937C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65250"/>
            <a:ext cx="9067800" cy="4675188"/>
          </a:xfrm>
        </p:spPr>
        <p:txBody>
          <a:bodyPr/>
          <a:lstStyle/>
          <a:p>
            <a:r>
              <a:rPr lang="en-US" altLang="en-US" sz="2000" dirty="0" smtClean="0"/>
              <a:t>Definition #1</a:t>
            </a:r>
            <a:r>
              <a:rPr lang="en-US" altLang="en-US" sz="2000" dirty="0"/>
              <a:t>: The execution is equivalent to some execution such that each operation happens instantaneously at some point between the invocation and response</a:t>
            </a:r>
          </a:p>
          <a:p>
            <a:r>
              <a:rPr lang="en-US" altLang="en-US" sz="2000" dirty="0" smtClean="0"/>
              <a:t>Definition #2</a:t>
            </a:r>
            <a:r>
              <a:rPr lang="en-US" altLang="en-US" sz="2000" dirty="0"/>
              <a:t>: H</a:t>
            </a:r>
            <a:r>
              <a:rPr lang="en-US" altLang="en-US" sz="2000" dirty="0" smtClean="0"/>
              <a:t>istory </a:t>
            </a:r>
            <a:r>
              <a:rPr lang="en-US" altLang="en-US" sz="2000" dirty="0"/>
              <a:t>H is </a:t>
            </a:r>
            <a:r>
              <a:rPr lang="en-US" altLang="en-US" sz="2000" dirty="0" err="1"/>
              <a:t>linearizable</a:t>
            </a:r>
            <a:r>
              <a:rPr lang="en-US" altLang="en-US" sz="2000" dirty="0"/>
              <a:t> if </a:t>
            </a:r>
          </a:p>
          <a:p>
            <a:pPr lvl="1"/>
            <a:r>
              <a:rPr lang="en-US" altLang="en-US" sz="1800" dirty="0"/>
              <a:t>H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is equivalent to some legal sequential history S, and</a:t>
            </a:r>
          </a:p>
          <a:p>
            <a:pPr lvl="1"/>
            <a:r>
              <a:rPr lang="en-US" altLang="en-US" sz="1800" dirty="0"/>
              <a:t>S preserves the external order in H</a:t>
            </a:r>
            <a:endParaRPr lang="en-US" altLang="en-US" sz="1800" dirty="0" smtClean="0"/>
          </a:p>
          <a:p>
            <a:r>
              <a:rPr lang="en-US" altLang="en-US" sz="2000" dirty="0" smtClean="0"/>
              <a:t>If H is </a:t>
            </a:r>
            <a:r>
              <a:rPr lang="en-US" altLang="en-US" sz="2000" dirty="0" err="1" smtClean="0"/>
              <a:t>linearizable</a:t>
            </a:r>
            <a:r>
              <a:rPr lang="en-US" altLang="en-US" sz="2000" dirty="0" smtClean="0"/>
              <a:t> by Definition #1, then H is </a:t>
            </a:r>
            <a:r>
              <a:rPr lang="en-US" altLang="en-US" sz="2000" dirty="0" err="1" smtClean="0"/>
              <a:t>linearizable</a:t>
            </a:r>
            <a:r>
              <a:rPr lang="en-US" altLang="en-US" sz="2000" dirty="0" smtClean="0"/>
              <a:t> by Definition #2. Proof:</a:t>
            </a:r>
          </a:p>
          <a:p>
            <a:pPr lvl="1"/>
            <a:r>
              <a:rPr lang="en-US" altLang="en-US" sz="1800" dirty="0" smtClean="0"/>
              <a:t>By </a:t>
            </a:r>
            <a:r>
              <a:rPr lang="en-US" altLang="en-US" sz="1800" dirty="0"/>
              <a:t>ordering all operations by their linearization points, we have a sequential history S. Furthermore, S is legal.</a:t>
            </a:r>
          </a:p>
          <a:p>
            <a:pPr lvl="1"/>
            <a:r>
              <a:rPr lang="en-US" altLang="en-US" sz="1800" dirty="0"/>
              <a:t>Need to show the external order induced by H is preserved in S. If O1 is before O2 in external order, then O1’s response is before O2’s invocation. Since a linearization point is always between invocation and response, O1’s linearization point must be before O2’s. Hence O1 is before O2 in S. 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7C50B086-EE0B-43D2-BCAF-5CEB6E8CE2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03BCE985-4983-4C25-BB96-C7DEA9591B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3438C2DC-E7DA-49A7-BBD2-92E9D6527B53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7746" name="Rectangle 2">
            <a:extLst>
              <a:ext uri="{FF2B5EF4-FFF2-40B4-BE49-F238E27FC236}">
                <a16:creationId xmlns:a16="http://schemas.microsoft.com/office/drawing/2014/main" id="{999DBAB0-56C2-4BDA-8204-F173DA09C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Prove two definitions for </a:t>
            </a:r>
            <a:r>
              <a:rPr lang="en-US" dirty="0" err="1"/>
              <a:t>linearizability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are the same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B9635B6E-1792-4D6C-A1C6-4125FB1DD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4200" y="1422939"/>
            <a:ext cx="8782050" cy="4675188"/>
          </a:xfrm>
        </p:spPr>
        <p:txBody>
          <a:bodyPr/>
          <a:lstStyle/>
          <a:p>
            <a:r>
              <a:rPr lang="en-US" altLang="en-US" sz="2000" dirty="0"/>
              <a:t>Definition #1: The execution is equivalent to some execution such that each operation happens instantaneously at some point between the invocation and response</a:t>
            </a:r>
          </a:p>
          <a:p>
            <a:r>
              <a:rPr lang="en-US" altLang="en-US" sz="2000" dirty="0"/>
              <a:t>Definition #2: History H is </a:t>
            </a:r>
            <a:r>
              <a:rPr lang="en-US" altLang="en-US" sz="2000" dirty="0" err="1"/>
              <a:t>linearizable</a:t>
            </a:r>
            <a:r>
              <a:rPr lang="en-US" altLang="en-US" sz="2000" dirty="0"/>
              <a:t> if </a:t>
            </a:r>
          </a:p>
          <a:p>
            <a:pPr lvl="1"/>
            <a:r>
              <a:rPr lang="en-US" altLang="en-US" sz="1800" dirty="0"/>
              <a:t>H is equivalent to some legal sequential history S, and</a:t>
            </a:r>
          </a:p>
          <a:p>
            <a:pPr lvl="1"/>
            <a:r>
              <a:rPr lang="en-US" altLang="en-US" sz="1800" dirty="0"/>
              <a:t>S preserves the external order in H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800" dirty="0"/>
          </a:p>
          <a:p>
            <a:r>
              <a:rPr lang="en-US" altLang="en-US" sz="2000" dirty="0"/>
              <a:t>If H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is </a:t>
            </a:r>
            <a:r>
              <a:rPr lang="en-US" altLang="en-US" sz="2000" dirty="0" err="1"/>
              <a:t>linearizable</a:t>
            </a:r>
            <a:r>
              <a:rPr lang="en-US" altLang="en-US" sz="2000" dirty="0"/>
              <a:t> by </a:t>
            </a:r>
            <a:r>
              <a:rPr lang="en-US" altLang="en-US" sz="2000" dirty="0" smtClean="0"/>
              <a:t>Definition #2</a:t>
            </a:r>
            <a:r>
              <a:rPr lang="en-US" altLang="en-US" sz="2000" dirty="0"/>
              <a:t>, then H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is </a:t>
            </a:r>
            <a:r>
              <a:rPr lang="en-US" altLang="en-US" sz="2000" dirty="0" err="1"/>
              <a:t>linearizable</a:t>
            </a:r>
            <a:r>
              <a:rPr lang="en-US" altLang="en-US" sz="2000" dirty="0"/>
              <a:t> by </a:t>
            </a:r>
            <a:r>
              <a:rPr lang="en-US" altLang="en-US" sz="2000" dirty="0" smtClean="0"/>
              <a:t>Definition #1</a:t>
            </a:r>
            <a:r>
              <a:rPr lang="en-US" altLang="en-US" sz="2000" dirty="0"/>
              <a:t>. Proof:</a:t>
            </a:r>
          </a:p>
          <a:p>
            <a:pPr lvl="1"/>
            <a:r>
              <a:rPr lang="en-US" altLang="en-US" sz="1800" dirty="0"/>
              <a:t>We already have an equivalent legal sequential history S </a:t>
            </a:r>
          </a:p>
          <a:p>
            <a:pPr lvl="1"/>
            <a:r>
              <a:rPr lang="en-US" altLang="en-US" sz="1800" dirty="0"/>
              <a:t>We need to assign linearization points to operations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60A67EB8-0683-4EE4-A2EF-2E78AEE2A8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1400"/>
              <a:t>CS4231 Parallel and Distributed Algorithms</a:t>
            </a: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58597145-F002-4752-AECD-B7CB322660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DE9F0B6F-E4F9-4287-91F8-C0A852EAD78D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8770" name="Rectangle 2">
            <a:extLst>
              <a:ext uri="{FF2B5EF4-FFF2-40B4-BE49-F238E27FC236}">
                <a16:creationId xmlns:a16="http://schemas.microsoft.com/office/drawing/2014/main" id="{9DAC33A2-FA56-43B7-8717-51E688592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9060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Prove two definitions for </a:t>
            </a:r>
            <a:r>
              <a:rPr lang="en-US" dirty="0" err="1"/>
              <a:t>linearizability</a:t>
            </a:r>
            <a:r>
              <a:rPr lang="en-US" dirty="0"/>
              <a:t> are same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C7BDA0E8-27A7-4A49-AF4B-A6A44B2F9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5715000" cy="4724400"/>
          </a:xfrm>
        </p:spPr>
        <p:txBody>
          <a:bodyPr/>
          <a:lstStyle/>
          <a:p>
            <a:r>
              <a:rPr lang="en-US" altLang="en-US" sz="2000"/>
              <a:t>Let the legal sequential history S be O1 O2 O3 …, with n operations total</a:t>
            </a:r>
          </a:p>
          <a:p>
            <a:r>
              <a:rPr lang="en-US" altLang="en-US" sz="2000">
                <a:solidFill>
                  <a:schemeClr val="tx2"/>
                </a:solidFill>
              </a:rPr>
              <a:t>Order all invocation and response by their time, and let T &gt; 0 be the smallest gap between any two consecutive events</a:t>
            </a:r>
          </a:p>
          <a:p>
            <a:r>
              <a:rPr lang="en-US" altLang="en-US" sz="2000"/>
              <a:t>We assign the linearization point of the operations one by one:</a:t>
            </a:r>
          </a:p>
          <a:p>
            <a:pPr lvl="1"/>
            <a:r>
              <a:rPr lang="en-US" altLang="en-US" sz="1800"/>
              <a:t>O1’s linearization point lp(O1) is inv(O1) </a:t>
            </a:r>
            <a:r>
              <a:rPr lang="en-US" altLang="en-US" sz="1800">
                <a:solidFill>
                  <a:schemeClr val="tx2"/>
                </a:solidFill>
              </a:rPr>
              <a:t>+ T/n</a:t>
            </a:r>
          </a:p>
          <a:p>
            <a:pPr lvl="1"/>
            <a:r>
              <a:rPr lang="en-US" altLang="en-US" sz="1800"/>
              <a:t>lp(O2) is max{ inv(O2), lp(O1) }               </a:t>
            </a:r>
            <a:r>
              <a:rPr lang="en-US" altLang="en-US" sz="1800">
                <a:solidFill>
                  <a:schemeClr val="tx2"/>
                </a:solidFill>
              </a:rPr>
              <a:t>+ T/n</a:t>
            </a:r>
          </a:p>
          <a:p>
            <a:pPr lvl="1"/>
            <a:r>
              <a:rPr lang="en-US" altLang="en-US" sz="1800"/>
              <a:t>lp(O3) is max{ inv(O3), lp(O2) }               </a:t>
            </a:r>
            <a:r>
              <a:rPr lang="en-US" altLang="en-US" sz="1800">
                <a:solidFill>
                  <a:schemeClr val="tx2"/>
                </a:solidFill>
              </a:rPr>
              <a:t>+ T/n</a:t>
            </a:r>
          </a:p>
          <a:p>
            <a:pPr lvl="1"/>
            <a:r>
              <a:rPr lang="en-US" altLang="en-US" sz="1800"/>
              <a:t>lp(O4) is max{ inv(O4), lp(O3) }               </a:t>
            </a:r>
            <a:r>
              <a:rPr lang="en-US" altLang="en-US" sz="1800">
                <a:solidFill>
                  <a:schemeClr val="tx2"/>
                </a:solidFill>
              </a:rPr>
              <a:t>+ T/n</a:t>
            </a:r>
          </a:p>
          <a:p>
            <a:pPr lvl="1"/>
            <a:r>
              <a:rPr lang="en-US" altLang="en-US" sz="1800"/>
              <a:t>….</a:t>
            </a:r>
          </a:p>
          <a:p>
            <a:r>
              <a:rPr lang="en-US" altLang="en-US" sz="2000">
                <a:solidFill>
                  <a:schemeClr val="tx2"/>
                </a:solidFill>
              </a:rPr>
              <a:t>Blue parts only serve to ensure that lp(O1) </a:t>
            </a:r>
            <a:r>
              <a:rPr lang="en-US" altLang="en-US" sz="2000">
                <a:solidFill>
                  <a:schemeClr val="tx2"/>
                </a:solidFill>
                <a:sym typeface="Symbol" panose="05050102010706020507" pitchFamily="18" charset="2"/>
              </a:rPr>
              <a:t> </a:t>
            </a:r>
            <a:r>
              <a:rPr lang="en-US" altLang="en-US" sz="2000">
                <a:solidFill>
                  <a:schemeClr val="tx2"/>
                </a:solidFill>
              </a:rPr>
              <a:t>lp(O2) </a:t>
            </a:r>
            <a:r>
              <a:rPr lang="en-US" altLang="en-US" sz="2000">
                <a:solidFill>
                  <a:schemeClr val="tx2"/>
                </a:solidFill>
                <a:sym typeface="Symbol" panose="05050102010706020507" pitchFamily="18" charset="2"/>
              </a:rPr>
              <a:t> </a:t>
            </a:r>
            <a:r>
              <a:rPr lang="en-US" altLang="en-US" sz="2000">
                <a:solidFill>
                  <a:schemeClr val="tx2"/>
                </a:solidFill>
              </a:rPr>
              <a:t>lp(O3) …</a:t>
            </a:r>
            <a:endParaRPr lang="en-US" altLang="en-US" sz="2200">
              <a:solidFill>
                <a:schemeClr val="tx2"/>
              </a:solidFill>
            </a:endParaRPr>
          </a:p>
          <a:p>
            <a:endParaRPr lang="en-US" altLang="en-US" sz="1800"/>
          </a:p>
        </p:txBody>
      </p:sp>
      <p:grpSp>
        <p:nvGrpSpPr>
          <p:cNvPr id="10246" name="Group 10">
            <a:extLst>
              <a:ext uri="{FF2B5EF4-FFF2-40B4-BE49-F238E27FC236}">
                <a16:creationId xmlns:a16="http://schemas.microsoft.com/office/drawing/2014/main" id="{62709C85-F7BB-44A1-A634-0776F6E825F2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752600"/>
            <a:ext cx="1447800" cy="228600"/>
            <a:chOff x="960" y="1776"/>
            <a:chExt cx="912" cy="144"/>
          </a:xfrm>
        </p:grpSpPr>
        <p:sp>
          <p:nvSpPr>
            <p:cNvPr id="10277" name="AutoShape 11">
              <a:extLst>
                <a:ext uri="{FF2B5EF4-FFF2-40B4-BE49-F238E27FC236}">
                  <a16:creationId xmlns:a16="http://schemas.microsoft.com/office/drawing/2014/main" id="{5EBA6C16-3D41-4FB2-BBCA-06EF1053F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10278" name="AutoShape 12">
              <a:extLst>
                <a:ext uri="{FF2B5EF4-FFF2-40B4-BE49-F238E27FC236}">
                  <a16:creationId xmlns:a16="http://schemas.microsoft.com/office/drawing/2014/main" id="{C927FC92-EC2D-4BB2-B54D-CEC4EA9E72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10279" name="Line 13">
              <a:extLst>
                <a:ext uri="{FF2B5EF4-FFF2-40B4-BE49-F238E27FC236}">
                  <a16:creationId xmlns:a16="http://schemas.microsoft.com/office/drawing/2014/main" id="{C00FFDFB-A581-43A2-9682-2A54245AF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4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grpSp>
        <p:nvGrpSpPr>
          <p:cNvPr id="10247" name="Group 10">
            <a:extLst>
              <a:ext uri="{FF2B5EF4-FFF2-40B4-BE49-F238E27FC236}">
                <a16:creationId xmlns:a16="http://schemas.microsoft.com/office/drawing/2014/main" id="{AEBBCF3A-F271-4D55-A5EB-31F80F58C358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2743200"/>
            <a:ext cx="1447800" cy="228600"/>
            <a:chOff x="960" y="1776"/>
            <a:chExt cx="912" cy="144"/>
          </a:xfrm>
        </p:grpSpPr>
        <p:sp>
          <p:nvSpPr>
            <p:cNvPr id="10274" name="AutoShape 11">
              <a:extLst>
                <a:ext uri="{FF2B5EF4-FFF2-40B4-BE49-F238E27FC236}">
                  <a16:creationId xmlns:a16="http://schemas.microsoft.com/office/drawing/2014/main" id="{2AA657F5-06D8-4B61-8A2B-143720A09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10275" name="AutoShape 12">
              <a:extLst>
                <a:ext uri="{FF2B5EF4-FFF2-40B4-BE49-F238E27FC236}">
                  <a16:creationId xmlns:a16="http://schemas.microsoft.com/office/drawing/2014/main" id="{1019E3D9-C957-4056-A93D-B28A351EA3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10276" name="Line 13">
              <a:extLst>
                <a:ext uri="{FF2B5EF4-FFF2-40B4-BE49-F238E27FC236}">
                  <a16:creationId xmlns:a16="http://schemas.microsoft.com/office/drawing/2014/main" id="{CFD3D782-E766-4194-A2A0-223815AEC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4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grpSp>
        <p:nvGrpSpPr>
          <p:cNvPr id="10248" name="Group 10">
            <a:extLst>
              <a:ext uri="{FF2B5EF4-FFF2-40B4-BE49-F238E27FC236}">
                <a16:creationId xmlns:a16="http://schemas.microsoft.com/office/drawing/2014/main" id="{6CF401AE-673F-48F6-B721-D97120266742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3810000"/>
            <a:ext cx="1447800" cy="228600"/>
            <a:chOff x="960" y="1776"/>
            <a:chExt cx="912" cy="144"/>
          </a:xfrm>
        </p:grpSpPr>
        <p:sp>
          <p:nvSpPr>
            <p:cNvPr id="10271" name="AutoShape 11">
              <a:extLst>
                <a:ext uri="{FF2B5EF4-FFF2-40B4-BE49-F238E27FC236}">
                  <a16:creationId xmlns:a16="http://schemas.microsoft.com/office/drawing/2014/main" id="{F424E7FD-1757-4D20-A67D-FF514E0C9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10272" name="AutoShape 12">
              <a:extLst>
                <a:ext uri="{FF2B5EF4-FFF2-40B4-BE49-F238E27FC236}">
                  <a16:creationId xmlns:a16="http://schemas.microsoft.com/office/drawing/2014/main" id="{31EEE0DC-4970-4EB4-B5F9-CB0D18521B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10273" name="Line 13">
              <a:extLst>
                <a:ext uri="{FF2B5EF4-FFF2-40B4-BE49-F238E27FC236}">
                  <a16:creationId xmlns:a16="http://schemas.microsoft.com/office/drawing/2014/main" id="{15B327F2-A576-4613-A930-12002CE5D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4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grpSp>
        <p:nvGrpSpPr>
          <p:cNvPr id="10249" name="Group 10">
            <a:extLst>
              <a:ext uri="{FF2B5EF4-FFF2-40B4-BE49-F238E27FC236}">
                <a16:creationId xmlns:a16="http://schemas.microsoft.com/office/drawing/2014/main" id="{6D2B1946-3C63-417D-82AE-608DA495D34B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4800600"/>
            <a:ext cx="1447800" cy="228600"/>
            <a:chOff x="960" y="1776"/>
            <a:chExt cx="912" cy="144"/>
          </a:xfrm>
        </p:grpSpPr>
        <p:sp>
          <p:nvSpPr>
            <p:cNvPr id="10268" name="AutoShape 11">
              <a:extLst>
                <a:ext uri="{FF2B5EF4-FFF2-40B4-BE49-F238E27FC236}">
                  <a16:creationId xmlns:a16="http://schemas.microsoft.com/office/drawing/2014/main" id="{E13D0B99-968F-4588-AAA1-CEEC6A1D9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10269" name="AutoShape 12">
              <a:extLst>
                <a:ext uri="{FF2B5EF4-FFF2-40B4-BE49-F238E27FC236}">
                  <a16:creationId xmlns:a16="http://schemas.microsoft.com/office/drawing/2014/main" id="{F16B5D93-EB01-4FEF-82A8-B19DE815AD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1776"/>
              <a:ext cx="48" cy="144"/>
            </a:xfrm>
            <a:prstGeom prst="leftBracket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buClr>
                  <a:schemeClr val="tx2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chemeClr val="tx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1000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5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  <a:buFont typeface="Arial" panose="020B0604020202020204" pitchFamily="34" charset="0"/>
                <a:buNone/>
              </a:pPr>
              <a:endParaRPr lang="en-US" altLang="en-US"/>
            </a:p>
          </p:txBody>
        </p:sp>
        <p:sp>
          <p:nvSpPr>
            <p:cNvPr id="10270" name="Line 13">
              <a:extLst>
                <a:ext uri="{FF2B5EF4-FFF2-40B4-BE49-F238E27FC236}">
                  <a16:creationId xmlns:a16="http://schemas.microsoft.com/office/drawing/2014/main" id="{E90CAC8E-23EA-4C42-BBD0-F53720AC1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4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sp>
        <p:nvSpPr>
          <p:cNvPr id="10250" name="TextBox 21">
            <a:extLst>
              <a:ext uri="{FF2B5EF4-FFF2-40B4-BE49-F238E27FC236}">
                <a16:creationId xmlns:a16="http://schemas.microsoft.com/office/drawing/2014/main" id="{44859260-C781-4A41-9611-8CA26FB01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676400"/>
            <a:ext cx="525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O1</a:t>
            </a:r>
          </a:p>
        </p:txBody>
      </p:sp>
      <p:sp>
        <p:nvSpPr>
          <p:cNvPr id="10251" name="TextBox 26">
            <a:extLst>
              <a:ext uri="{FF2B5EF4-FFF2-40B4-BE49-F238E27FC236}">
                <a16:creationId xmlns:a16="http://schemas.microsoft.com/office/drawing/2014/main" id="{DF91F034-CE32-4403-A330-27FB035C8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647950"/>
            <a:ext cx="525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O2</a:t>
            </a:r>
          </a:p>
        </p:txBody>
      </p:sp>
      <p:sp>
        <p:nvSpPr>
          <p:cNvPr id="10252" name="TextBox 27">
            <a:extLst>
              <a:ext uri="{FF2B5EF4-FFF2-40B4-BE49-F238E27FC236}">
                <a16:creationId xmlns:a16="http://schemas.microsoft.com/office/drawing/2014/main" id="{690D8D46-36BD-4780-98E4-AF0C61BED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714750"/>
            <a:ext cx="525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O3</a:t>
            </a:r>
          </a:p>
        </p:txBody>
      </p:sp>
      <p:sp>
        <p:nvSpPr>
          <p:cNvPr id="10253" name="TextBox 28">
            <a:extLst>
              <a:ext uri="{FF2B5EF4-FFF2-40B4-BE49-F238E27FC236}">
                <a16:creationId xmlns:a16="http://schemas.microsoft.com/office/drawing/2014/main" id="{1E6297A7-3A0E-468E-936B-7BCCFB391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724400"/>
            <a:ext cx="525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O4</a:t>
            </a:r>
          </a:p>
        </p:txBody>
      </p:sp>
      <p:grpSp>
        <p:nvGrpSpPr>
          <p:cNvPr id="10254" name="Group 33">
            <a:extLst>
              <a:ext uri="{FF2B5EF4-FFF2-40B4-BE49-F238E27FC236}">
                <a16:creationId xmlns:a16="http://schemas.microsoft.com/office/drawing/2014/main" id="{6EED2D3C-FC43-48B5-A32D-2640D629A11E}"/>
              </a:ext>
            </a:extLst>
          </p:cNvPr>
          <p:cNvGrpSpPr>
            <a:grpSpLocks/>
          </p:cNvGrpSpPr>
          <p:nvPr/>
        </p:nvGrpSpPr>
        <p:grpSpPr bwMode="auto">
          <a:xfrm>
            <a:off x="8369300" y="4800600"/>
            <a:ext cx="165100" cy="228600"/>
            <a:chOff x="8534400" y="1282521"/>
            <a:chExt cx="165279" cy="228600"/>
          </a:xfrm>
        </p:grpSpPr>
        <p:cxnSp>
          <p:nvCxnSpPr>
            <p:cNvPr id="10266" name="Straight Connector 30">
              <a:extLst>
                <a:ext uri="{FF2B5EF4-FFF2-40B4-BE49-F238E27FC236}">
                  <a16:creationId xmlns:a16="http://schemas.microsoft.com/office/drawing/2014/main" id="{6E19EFF1-110E-4565-BFEC-0F6747333F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534400" y="1282521"/>
              <a:ext cx="152400" cy="22860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7" name="Straight Connector 32">
              <a:extLst>
                <a:ext uri="{FF2B5EF4-FFF2-40B4-BE49-F238E27FC236}">
                  <a16:creationId xmlns:a16="http://schemas.microsoft.com/office/drawing/2014/main" id="{E553A463-E32E-4D3A-8D32-6D5D729E96C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8547279" y="1282521"/>
              <a:ext cx="152400" cy="22860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255" name="Group 34">
            <a:extLst>
              <a:ext uri="{FF2B5EF4-FFF2-40B4-BE49-F238E27FC236}">
                <a16:creationId xmlns:a16="http://schemas.microsoft.com/office/drawing/2014/main" id="{938EEB58-52AD-4DE7-BC87-D9BB216C1679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3810000"/>
            <a:ext cx="165100" cy="228600"/>
            <a:chOff x="8534400" y="1282521"/>
            <a:chExt cx="165279" cy="228600"/>
          </a:xfrm>
        </p:grpSpPr>
        <p:cxnSp>
          <p:nvCxnSpPr>
            <p:cNvPr id="10264" name="Straight Connector 35">
              <a:extLst>
                <a:ext uri="{FF2B5EF4-FFF2-40B4-BE49-F238E27FC236}">
                  <a16:creationId xmlns:a16="http://schemas.microsoft.com/office/drawing/2014/main" id="{75A71C53-974A-45B4-B8EA-7BBBA53E81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534400" y="1282521"/>
              <a:ext cx="152400" cy="22860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5" name="Straight Connector 36">
              <a:extLst>
                <a:ext uri="{FF2B5EF4-FFF2-40B4-BE49-F238E27FC236}">
                  <a16:creationId xmlns:a16="http://schemas.microsoft.com/office/drawing/2014/main" id="{B128CB68-A529-4D57-A1DA-1BAFC2406A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8547279" y="1282521"/>
              <a:ext cx="152400" cy="22860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256" name="Group 37">
            <a:extLst>
              <a:ext uri="{FF2B5EF4-FFF2-40B4-BE49-F238E27FC236}">
                <a16:creationId xmlns:a16="http://schemas.microsoft.com/office/drawing/2014/main" id="{5EC68BE0-A45C-4FAA-A5CE-53D978BD648D}"/>
              </a:ext>
            </a:extLst>
          </p:cNvPr>
          <p:cNvGrpSpPr>
            <a:grpSpLocks/>
          </p:cNvGrpSpPr>
          <p:nvPr/>
        </p:nvGrpSpPr>
        <p:grpSpPr bwMode="auto">
          <a:xfrm>
            <a:off x="7899400" y="2743200"/>
            <a:ext cx="165100" cy="228600"/>
            <a:chOff x="8534400" y="1282521"/>
            <a:chExt cx="165279" cy="228600"/>
          </a:xfrm>
        </p:grpSpPr>
        <p:cxnSp>
          <p:nvCxnSpPr>
            <p:cNvPr id="10262" name="Straight Connector 38">
              <a:extLst>
                <a:ext uri="{FF2B5EF4-FFF2-40B4-BE49-F238E27FC236}">
                  <a16:creationId xmlns:a16="http://schemas.microsoft.com/office/drawing/2014/main" id="{1BCB3B60-F514-47BC-BC73-BCED647B15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534400" y="1282521"/>
              <a:ext cx="152400" cy="22860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Straight Connector 39">
              <a:extLst>
                <a:ext uri="{FF2B5EF4-FFF2-40B4-BE49-F238E27FC236}">
                  <a16:creationId xmlns:a16="http://schemas.microsoft.com/office/drawing/2014/main" id="{76E34DC3-73F4-4ACB-8012-E4EC0276BB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8547279" y="1282521"/>
              <a:ext cx="152400" cy="22860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257" name="Group 40">
            <a:extLst>
              <a:ext uri="{FF2B5EF4-FFF2-40B4-BE49-F238E27FC236}">
                <a16:creationId xmlns:a16="http://schemas.microsoft.com/office/drawing/2014/main" id="{05AD8BD5-2482-4B72-8E4E-8944AB352276}"/>
              </a:ext>
            </a:extLst>
          </p:cNvPr>
          <p:cNvGrpSpPr>
            <a:grpSpLocks/>
          </p:cNvGrpSpPr>
          <p:nvPr/>
        </p:nvGrpSpPr>
        <p:grpSpPr bwMode="auto">
          <a:xfrm>
            <a:off x="6855437" y="1752600"/>
            <a:ext cx="165100" cy="228600"/>
            <a:chOff x="8534400" y="1282521"/>
            <a:chExt cx="165279" cy="228600"/>
          </a:xfrm>
        </p:grpSpPr>
        <p:cxnSp>
          <p:nvCxnSpPr>
            <p:cNvPr id="10260" name="Straight Connector 41">
              <a:extLst>
                <a:ext uri="{FF2B5EF4-FFF2-40B4-BE49-F238E27FC236}">
                  <a16:creationId xmlns:a16="http://schemas.microsoft.com/office/drawing/2014/main" id="{EBBD74E0-A4C5-40E5-88EB-1027780C3D9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534400" y="1282521"/>
              <a:ext cx="152400" cy="22860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1" name="Straight Connector 42">
              <a:extLst>
                <a:ext uri="{FF2B5EF4-FFF2-40B4-BE49-F238E27FC236}">
                  <a16:creationId xmlns:a16="http://schemas.microsoft.com/office/drawing/2014/main" id="{22108BA2-44B8-4AE7-94B4-77B982D51A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8547279" y="1282521"/>
              <a:ext cx="152400" cy="22860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0258" name="Straight Connector 46">
            <a:extLst>
              <a:ext uri="{FF2B5EF4-FFF2-40B4-BE49-F238E27FC236}">
                <a16:creationId xmlns:a16="http://schemas.microsoft.com/office/drawing/2014/main" id="{8B0F4B1E-B5E7-49E1-8801-5CBC0915E6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75600" y="3048000"/>
            <a:ext cx="0" cy="8382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Straight Connector 48">
            <a:extLst>
              <a:ext uri="{FF2B5EF4-FFF2-40B4-BE49-F238E27FC236}">
                <a16:creationId xmlns:a16="http://schemas.microsoft.com/office/drawing/2014/main" id="{415712AE-336F-44E2-ADC7-530487C586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42300" y="4038600"/>
            <a:ext cx="0" cy="8382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template">
  <a:themeElements>
    <a:clrScheme name="">
      <a:dk1>
        <a:srgbClr val="000000"/>
      </a:dk1>
      <a:lt1>
        <a:srgbClr val="DDE1EB"/>
      </a:lt1>
      <a:dk2>
        <a:srgbClr val="002DB4"/>
      </a:dk2>
      <a:lt2>
        <a:srgbClr val="919191"/>
      </a:lt2>
      <a:accent1>
        <a:srgbClr val="618FFD"/>
      </a:accent1>
      <a:accent2>
        <a:srgbClr val="00AE00"/>
      </a:accent2>
      <a:accent3>
        <a:srgbClr val="EBEEF3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0000FF"/>
          </a:buClr>
          <a:buSzPct val="75000"/>
          <a:buFont typeface="Arial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0000FF"/>
          </a:buClr>
          <a:buSzPct val="75000"/>
          <a:buFont typeface="Arial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s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D:\yhf\cstemplate.pot</Template>
  <TotalTime>0</TotalTime>
  <Words>1114</Words>
  <Application>Microsoft Office PowerPoint</Application>
  <PresentationFormat>A4 Paper (210x297 mm)</PresentationFormat>
  <Paragraphs>150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Arial</vt:lpstr>
      <vt:lpstr>Symbol</vt:lpstr>
      <vt:lpstr>Times New Roman</vt:lpstr>
      <vt:lpstr>Wingdings</vt:lpstr>
      <vt:lpstr>cstemplate</vt:lpstr>
      <vt:lpstr>CS4231 Parallel and Distributed Algorithms </vt:lpstr>
      <vt:lpstr>Homework Assignment</vt:lpstr>
      <vt:lpstr>Problem 4.1 (a)</vt:lpstr>
      <vt:lpstr>Problem 4.1 (a)</vt:lpstr>
      <vt:lpstr>Problem 4.1 (b)</vt:lpstr>
      <vt:lpstr>Proving Linearizability is a Local Property</vt:lpstr>
      <vt:lpstr>Prove two definitions for linearizability  are the same</vt:lpstr>
      <vt:lpstr>Prove two definitions for linearizability  are the same</vt:lpstr>
      <vt:lpstr>Prove two definitions for linearizability are same</vt:lpstr>
      <vt:lpstr>Prove two definitions for linearizability are same</vt:lpstr>
      <vt:lpstr>Prove two definitions for linearizability are same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2017-01-11T06:38:11Z</dcterms:created>
  <dcterms:modified xsi:type="dcterms:W3CDTF">2021-02-18T12:42:28Z</dcterms:modified>
</cp:coreProperties>
</file>