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871" r:id="rId2"/>
    <p:sldId id="881" r:id="rId3"/>
    <p:sldId id="882" r:id="rId4"/>
    <p:sldId id="883" r:id="rId5"/>
    <p:sldId id="884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6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3" d="100"/>
          <a:sy n="63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302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0E04A91-EB8E-4DB5-8381-2429C8C4EF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1D8AE6D-34FA-4EAC-8279-8E4543E1B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ctr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DFD5681-96EE-4499-A913-F3043C4B23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02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7F18146-CD89-4EA9-BC2E-A74A2E3910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09075"/>
            <a:ext cx="317023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4AC4BAA9-E050-4580-961E-454BFDDA4F5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DE65D77-71B1-4179-BCF8-BC01707CB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BCCA9E6-DE01-46B7-A307-13BF016D4E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70B3499-1266-409D-B068-40EDE0ABE6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712788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68F94CC-4EF4-4D10-8FD2-4B5872826F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649B336-FCCF-4229-93FF-312C6127C0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70238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B363FB0-A914-4FE6-B068-48054D462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09075"/>
            <a:ext cx="317023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fld id="{34C39C3B-F25F-4D2E-B136-4E4D0C6088A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AEFF4-C249-4184-B1A0-7AE1FB2E8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339F8-FB19-4E23-9A8E-9EE137A2F9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A5958-F9B9-47D1-AB4D-BBA084A3E2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05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E32297-A7ED-4387-B7D4-F145AC3C00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2284BF-9A21-424F-83C8-7E5A776A2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B9057-FAE2-48E8-A6AC-1AA689DE4D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2480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872C7A-7FD9-4A71-AA1B-B902C0316E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362BF-A903-4BE3-81E6-2A4E8C858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73E18-6C58-4AD3-A56E-BB4E4A62AA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7594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6416AD-A94E-471C-8E41-705214B84E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A0EBD-C1A6-4EA8-8902-E62877701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D3D9D-507F-4110-943C-651C8D4630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4485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DF18AA-3183-4CD1-A808-2F6C89824D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46E3A-98C2-4B37-91B8-7825BCFE23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003CB-8BEC-499E-BE98-DC2FB09D03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5290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074F5-B04D-40A9-893F-BF9714C697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03711-9E4C-4DA7-84EB-FCCAD99A40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3A0E9-A78A-40F4-902F-4D83D171A1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545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82660E-7476-4DF5-A3D1-A757AD9CD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2FCD0F-1C6B-4DFB-B734-917DE3D216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E0CE1-9B01-40C7-974B-EB11F32BA5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09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BB4A3D-ECEB-4E91-85F8-463C4B6D95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16216E-3EF6-44FF-AFA6-10AADC34AF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E1CDC-7FE4-444D-87F0-17C02E7085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751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7E8383-BA56-4E87-AA2A-AA8BA04A3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180F8B-BE58-4F79-8941-630802FF1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DF85E-CBF9-49F8-A9D9-23A53300AD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32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0D2BC-6831-4393-AFC2-709BA114DB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C4A76-7BB2-4C28-AD41-A20E431F46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734D7-002C-4688-95F0-F6E6DF7D60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9886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9C65B-C956-42FE-B9C6-C2FC3B8994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83FC1-B236-48E7-999E-51CB4A0CDD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FAC92-E0E3-4519-93F6-D4331F20B2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7691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1632F2-57F7-45EB-8739-89704947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F21ACA5-01C7-4197-8727-1FC99C639F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C46D38F-BDB0-419E-8EF5-FBA351BF8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FCFA6375-2246-4A87-8E34-C1D5E286F6E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2CB37B6-E4E9-43C5-BF32-DD7414F24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BFA7288-7EC7-4893-949C-6707E6641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4568EFF0-F5B2-4A52-B718-3DFC8879ED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CS4231</a:t>
            </a:r>
            <a:br>
              <a:rPr lang="en-US" dirty="0"/>
            </a:br>
            <a:r>
              <a:rPr lang="en-US" dirty="0"/>
              <a:t>Parallel and Distributed Algorithms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A23F43C-0D51-4C95-A0F6-F0B910C6E3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/>
              <a:t>Solution for Homework 4</a:t>
            </a:r>
          </a:p>
          <a:p>
            <a:endParaRPr lang="en-US" altLang="en-US"/>
          </a:p>
          <a:p>
            <a:r>
              <a:rPr lang="en-US" altLang="en-US"/>
              <a:t>Instructor: Haifeng YU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D361B205-E687-4124-9349-CE5DB5F78A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B6674E47-4BD7-4AA9-BCF7-B7A3EC305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E40E769-5708-4351-AF96-72B7B6D93A9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52521A52-3A88-4205-9A71-5DDC513A1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Homework Assignment</a:t>
            </a:r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3514F0E8-04B6-4DB7-BAB5-B99CFB3F9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  <a:noFill/>
        </p:spPr>
        <p:txBody>
          <a:bodyPr/>
          <a:lstStyle/>
          <a:p>
            <a:r>
              <a:rPr lang="en-US" altLang="en-US"/>
              <a:t>Page 126</a:t>
            </a:r>
          </a:p>
          <a:p>
            <a:pPr lvl="1"/>
            <a:r>
              <a:rPr lang="en-US" altLang="en-US"/>
              <a:t>Problem 7.2 – give a counter-example</a:t>
            </a:r>
          </a:p>
          <a:p>
            <a:pPr lvl="1"/>
            <a:r>
              <a:rPr lang="en-US" altLang="en-US"/>
              <a:t>Problem 7.4</a:t>
            </a:r>
          </a:p>
          <a:p>
            <a:pPr lvl="1"/>
            <a:r>
              <a:rPr lang="en-US" altLang="en-US"/>
              <a:t>Problem 7.7 – Prove that the solution satisfies the property of logical clocks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EE82022D-72F8-41A4-A30F-FC062BF91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C235E92-5DD4-4AF5-A22B-917515FFA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DFECC96-1AF3-4FFB-8608-6CE943E57A0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1D0F2442-7DA6-4FCB-8F8C-E0597DDFD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Problem 7.2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E30FC85F-9AE8-4B93-A9A2-733B9FA3A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1530350"/>
          </a:xfrm>
        </p:spPr>
        <p:txBody>
          <a:bodyPr/>
          <a:lstStyle/>
          <a:p>
            <a:r>
              <a:rPr lang="en-US" altLang="en-US"/>
              <a:t>A and D are concurrent</a:t>
            </a:r>
          </a:p>
          <a:p>
            <a:r>
              <a:rPr lang="en-US" altLang="en-US"/>
              <a:t>D and B are concurrent</a:t>
            </a:r>
          </a:p>
          <a:p>
            <a:r>
              <a:rPr lang="en-US" altLang="en-US"/>
              <a:t>But A and B are not concurrent</a:t>
            </a:r>
          </a:p>
        </p:txBody>
      </p:sp>
      <p:sp>
        <p:nvSpPr>
          <p:cNvPr id="4102" name="Oval 4">
            <a:extLst>
              <a:ext uri="{FF2B5EF4-FFF2-40B4-BE49-F238E27FC236}">
                <a16:creationId xmlns:a16="http://schemas.microsoft.com/office/drawing/2014/main" id="{AA9CE856-69BB-4813-A8D4-1CFEF118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3" name="Oval 5">
            <a:extLst>
              <a:ext uri="{FF2B5EF4-FFF2-40B4-BE49-F238E27FC236}">
                <a16:creationId xmlns:a16="http://schemas.microsoft.com/office/drawing/2014/main" id="{AC3C0AB3-6C1D-4E15-A66D-8A221C0D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4" name="Oval 6">
            <a:extLst>
              <a:ext uri="{FF2B5EF4-FFF2-40B4-BE49-F238E27FC236}">
                <a16:creationId xmlns:a16="http://schemas.microsoft.com/office/drawing/2014/main" id="{B430109D-4EED-42B1-BE95-9397C0802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5" name="Oval 7">
            <a:extLst>
              <a:ext uri="{FF2B5EF4-FFF2-40B4-BE49-F238E27FC236}">
                <a16:creationId xmlns:a16="http://schemas.microsoft.com/office/drawing/2014/main" id="{6C946A1A-B6BC-4C4D-9A91-EEA34A24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6" name="Line 8">
            <a:extLst>
              <a:ext uri="{FF2B5EF4-FFF2-40B4-BE49-F238E27FC236}">
                <a16:creationId xmlns:a16="http://schemas.microsoft.com/office/drawing/2014/main" id="{8274A101-DBE9-4D7C-9F40-D9CF422F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07" name="Oval 9">
            <a:extLst>
              <a:ext uri="{FF2B5EF4-FFF2-40B4-BE49-F238E27FC236}">
                <a16:creationId xmlns:a16="http://schemas.microsoft.com/office/drawing/2014/main" id="{C1C8C3E4-1987-444F-B6B3-C1F8C428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8" name="Oval 10">
            <a:extLst>
              <a:ext uri="{FF2B5EF4-FFF2-40B4-BE49-F238E27FC236}">
                <a16:creationId xmlns:a16="http://schemas.microsoft.com/office/drawing/2014/main" id="{10251B95-80A9-4F7F-94FE-F8EF174E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9" name="Oval 11">
            <a:extLst>
              <a:ext uri="{FF2B5EF4-FFF2-40B4-BE49-F238E27FC236}">
                <a16:creationId xmlns:a16="http://schemas.microsoft.com/office/drawing/2014/main" id="{9CCA5F4C-37F5-44C7-BCFF-B0C53FF4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10" name="Oval 12">
            <a:extLst>
              <a:ext uri="{FF2B5EF4-FFF2-40B4-BE49-F238E27FC236}">
                <a16:creationId xmlns:a16="http://schemas.microsoft.com/office/drawing/2014/main" id="{9017CB3C-A2F4-4786-B4EA-43BB2291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11" name="Line 13">
            <a:extLst>
              <a:ext uri="{FF2B5EF4-FFF2-40B4-BE49-F238E27FC236}">
                <a16:creationId xmlns:a16="http://schemas.microsoft.com/office/drawing/2014/main" id="{107B95D5-0BE1-4D10-A29F-87F460EC1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76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12" name="Oval 14">
            <a:extLst>
              <a:ext uri="{FF2B5EF4-FFF2-40B4-BE49-F238E27FC236}">
                <a16:creationId xmlns:a16="http://schemas.microsoft.com/office/drawing/2014/main" id="{F2920FB1-CEE8-4F91-8D35-F72B0BDE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13" name="Oval 15">
            <a:extLst>
              <a:ext uri="{FF2B5EF4-FFF2-40B4-BE49-F238E27FC236}">
                <a16:creationId xmlns:a16="http://schemas.microsoft.com/office/drawing/2014/main" id="{3B16E96F-EACF-4FF4-BA36-4DF4CBD5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14" name="Oval 16">
            <a:extLst>
              <a:ext uri="{FF2B5EF4-FFF2-40B4-BE49-F238E27FC236}">
                <a16:creationId xmlns:a16="http://schemas.microsoft.com/office/drawing/2014/main" id="{8788BC5C-C607-4CD5-844D-7B016FB4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15" name="Line 17">
            <a:extLst>
              <a:ext uri="{FF2B5EF4-FFF2-40B4-BE49-F238E27FC236}">
                <a16:creationId xmlns:a16="http://schemas.microsoft.com/office/drawing/2014/main" id="{E24D9DFA-C54A-4819-BC0B-9C9579E6C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638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16" name="Text Box 18">
            <a:extLst>
              <a:ext uri="{FF2B5EF4-FFF2-40B4-BE49-F238E27FC236}">
                <a16:creationId xmlns:a16="http://schemas.microsoft.com/office/drawing/2014/main" id="{BE56F680-C8D8-4419-A877-D9E0D6EE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973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4117" name="Text Box 19">
            <a:extLst>
              <a:ext uri="{FF2B5EF4-FFF2-40B4-BE49-F238E27FC236}">
                <a16:creationId xmlns:a16="http://schemas.microsoft.com/office/drawing/2014/main" id="{54EFEFB7-80AC-4C17-92F7-FB8AFB848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32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4118" name="Text Box 20">
            <a:extLst>
              <a:ext uri="{FF2B5EF4-FFF2-40B4-BE49-F238E27FC236}">
                <a16:creationId xmlns:a16="http://schemas.microsoft.com/office/drawing/2014/main" id="{4B17ABAF-CCB1-4AE1-96FA-EC52898E5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4119" name="Line 21">
            <a:extLst>
              <a:ext uri="{FF2B5EF4-FFF2-40B4-BE49-F238E27FC236}">
                <a16:creationId xmlns:a16="http://schemas.microsoft.com/office/drawing/2014/main" id="{8D2BA8E2-6832-4608-BE50-340207AB0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20" name="Line 22">
            <a:extLst>
              <a:ext uri="{FF2B5EF4-FFF2-40B4-BE49-F238E27FC236}">
                <a16:creationId xmlns:a16="http://schemas.microsoft.com/office/drawing/2014/main" id="{83E288B7-2A44-4127-997A-123E71869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4199617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21" name="Line 24">
            <a:extLst>
              <a:ext uri="{FF2B5EF4-FFF2-40B4-BE49-F238E27FC236}">
                <a16:creationId xmlns:a16="http://schemas.microsoft.com/office/drawing/2014/main" id="{E34C406B-25EF-4D83-B72A-657987500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9530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122" name="Text Box 25">
            <a:extLst>
              <a:ext uri="{FF2B5EF4-FFF2-40B4-BE49-F238E27FC236}">
                <a16:creationId xmlns:a16="http://schemas.microsoft.com/office/drawing/2014/main" id="{FD105C7A-13DF-4678-9F15-0C83A3106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59251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4123" name="Text Box 26">
            <a:extLst>
              <a:ext uri="{FF2B5EF4-FFF2-40B4-BE49-F238E27FC236}">
                <a16:creationId xmlns:a16="http://schemas.microsoft.com/office/drawing/2014/main" id="{83F75158-DABB-4278-8938-81F4D2ED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4124" name="Text Box 27">
            <a:extLst>
              <a:ext uri="{FF2B5EF4-FFF2-40B4-BE49-F238E27FC236}">
                <a16:creationId xmlns:a16="http://schemas.microsoft.com/office/drawing/2014/main" id="{2AC7A991-F9A9-4AB2-A6ED-E118B0B5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03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4125" name="Text Box 28">
            <a:extLst>
              <a:ext uri="{FF2B5EF4-FFF2-40B4-BE49-F238E27FC236}">
                <a16:creationId xmlns:a16="http://schemas.microsoft.com/office/drawing/2014/main" id="{6BDB6DD3-11CE-436A-944C-9723E1D8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5699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32549D08-9390-490D-9027-2633F93AC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189CD6CA-8B15-427D-B48F-D46BDFFAE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709104-D493-4F4D-9F00-753E0347616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03F7CC4F-3EB1-4E12-A833-DAE84A9C9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7.4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624A5088-638A-4A2B-8F22-00D925125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possible solutions</a:t>
            </a:r>
          </a:p>
          <a:p>
            <a:endParaRPr lang="en-US" altLang="en-US"/>
          </a:p>
          <a:p>
            <a:r>
              <a:rPr lang="en-US" altLang="en-US"/>
              <a:t>General idea: Suppose we have two events with the same logical clock value 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/>
              <a:t>Use t to initiate a random number generator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/>
              <a:t>Use the random number generator to pick a uniformly random permutation of all the processes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/>
              <a:t>Tie-break based on the permutation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E2DAD01-92B9-4EC7-BCD4-F7509B948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92F536F-B153-42B5-8310-A138B4517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1C04C25-E295-4A24-A8A7-6F7CCD80FFA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09E96D4F-20E8-4008-960E-EA8771B8F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7.7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0661E65-D4EC-4961-8B3B-234B21B00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Simply use the summation of all entries in the vector clock as the logical time</a:t>
            </a:r>
          </a:p>
          <a:p>
            <a:pPr>
              <a:defRPr/>
            </a:pPr>
            <a:r>
              <a:rPr lang="en-US" altLang="en-US" sz="2000" dirty="0"/>
              <a:t>Correctness proof:</a:t>
            </a:r>
          </a:p>
          <a:p>
            <a:pPr lvl="1">
              <a:defRPr/>
            </a:pPr>
            <a:r>
              <a:rPr lang="en-US" altLang="en-US" sz="1800" dirty="0"/>
              <a:t>Event e happened before f 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 </a:t>
            </a:r>
            <a:endParaRPr lang="en-US" altLang="en-US" sz="1800" dirty="0">
              <a:sym typeface="Symbol" pitchFamily="18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ym typeface="Symbol" pitchFamily="18" charset="2"/>
              </a:rPr>
              <a:t>     VC(e) &lt; VC(f) </a:t>
            </a:r>
            <a:r>
              <a:rPr lang="en-US" altLang="en-US" sz="1800" dirty="0" smtClean="0">
                <a:sym typeface="Symbol" pitchFamily="18" charset="2"/>
              </a:rPr>
              <a:t>   </a:t>
            </a:r>
            <a:endParaRPr lang="en-US" altLang="en-US" sz="1800" dirty="0">
              <a:sym typeface="Symbol" pitchFamily="18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ym typeface="Symbol" pitchFamily="18" charset="2"/>
              </a:rPr>
              <a:t>     Each entry in VC(e) is no larger than the corresponding entry in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ym typeface="Symbol" pitchFamily="18" charset="2"/>
              </a:rPr>
              <a:t>     VC(f), and there is one entry that is </a:t>
            </a:r>
            <a:r>
              <a:rPr lang="en-US" altLang="en-US" sz="1800">
                <a:sym typeface="Symbol" pitchFamily="18" charset="2"/>
              </a:rPr>
              <a:t>smaller </a:t>
            </a:r>
            <a:r>
              <a:rPr lang="en-US" altLang="en-US" sz="1800" smtClean="0">
                <a:sym typeface="Symbol" pitchFamily="18" charset="2"/>
              </a:rPr>
              <a:t> </a:t>
            </a:r>
            <a:endParaRPr lang="en-US" altLang="en-US" sz="1800" dirty="0">
              <a:sym typeface="Symbol" pitchFamily="18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ym typeface="Symbol" pitchFamily="18" charset="2"/>
              </a:rPr>
              <a:t>     Sum of all entries in VC(e) smaller than VC(f)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800" dirty="0">
              <a:sym typeface="Symbol" pitchFamily="18" charset="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800" dirty="0">
              <a:cs typeface="Arial" charset="0"/>
              <a:sym typeface="Symbol" pitchFamily="18" charset="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800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218</Words>
  <Application>Microsoft Office PowerPoint</Application>
  <PresentationFormat>Letter Paper (8.5x11 in)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Symbol</vt:lpstr>
      <vt:lpstr>Times New Roman</vt:lpstr>
      <vt:lpstr>Wingdings</vt:lpstr>
      <vt:lpstr>cstemplate</vt:lpstr>
      <vt:lpstr>CS4231 Parallel and Distributed Algorithms </vt:lpstr>
      <vt:lpstr>Homework Assignment</vt:lpstr>
      <vt:lpstr>Problem 7.2</vt:lpstr>
      <vt:lpstr>Problem 7.4</vt:lpstr>
      <vt:lpstr>Problem 7.7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2015-02-02T07:52:36Z</dcterms:created>
  <dcterms:modified xsi:type="dcterms:W3CDTF">2021-01-04T09:04:39Z</dcterms:modified>
</cp:coreProperties>
</file>