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870" r:id="rId2"/>
    <p:sldId id="885" r:id="rId3"/>
    <p:sldId id="840" r:id="rId4"/>
    <p:sldId id="873" r:id="rId5"/>
    <p:sldId id="880" r:id="rId6"/>
    <p:sldId id="871" r:id="rId7"/>
    <p:sldId id="874" r:id="rId8"/>
    <p:sldId id="875" r:id="rId9"/>
    <p:sldId id="882" r:id="rId10"/>
    <p:sldId id="886" r:id="rId11"/>
    <p:sldId id="872" r:id="rId12"/>
    <p:sldId id="841" r:id="rId13"/>
    <p:sldId id="884" r:id="rId14"/>
    <p:sldId id="887" r:id="rId15"/>
    <p:sldId id="889" r:id="rId16"/>
    <p:sldId id="842" r:id="rId17"/>
    <p:sldId id="881" r:id="rId18"/>
    <p:sldId id="890" r:id="rId19"/>
    <p:sldId id="891" r:id="rId20"/>
    <p:sldId id="879" r:id="rId21"/>
    <p:sldId id="843" r:id="rId22"/>
    <p:sldId id="876" r:id="rId23"/>
    <p:sldId id="844" r:id="rId24"/>
    <p:sldId id="846" r:id="rId25"/>
    <p:sldId id="848" r:id="rId26"/>
    <p:sldId id="864" r:id="rId27"/>
    <p:sldId id="849" r:id="rId28"/>
    <p:sldId id="850" r:id="rId29"/>
    <p:sldId id="851" r:id="rId30"/>
    <p:sldId id="852" r:id="rId31"/>
    <p:sldId id="853" r:id="rId32"/>
    <p:sldId id="854" r:id="rId33"/>
    <p:sldId id="855" r:id="rId34"/>
    <p:sldId id="856" r:id="rId35"/>
    <p:sldId id="857" r:id="rId36"/>
    <p:sldId id="859" r:id="rId37"/>
    <p:sldId id="858" r:id="rId38"/>
    <p:sldId id="861" r:id="rId39"/>
    <p:sldId id="863" r:id="rId40"/>
    <p:sldId id="862" r:id="rId41"/>
    <p:sldId id="866" r:id="rId42"/>
    <p:sldId id="847" r:id="rId43"/>
    <p:sldId id="867" r:id="rId44"/>
    <p:sldId id="869" r:id="rId45"/>
    <p:sldId id="868" r:id="rId46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charset="0"/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charset="0"/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charset="0"/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charset="0"/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charset="0"/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20" autoAdjust="0"/>
    <p:restoredTop sz="91071" autoAdjust="0"/>
  </p:normalViewPr>
  <p:slideViewPr>
    <p:cSldViewPr>
      <p:cViewPr varScale="1">
        <p:scale>
          <a:sx n="63" d="100"/>
          <a:sy n="63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7CC9AA0-48E5-48DE-8E36-414D6F8499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3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39438AD-3BE6-45FB-AD14-A1000F351F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9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64C2BFF-F603-4D83-9265-F52A29CFC413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A8D603E-6495-4B59-A098-E4526FF4525F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18A10C-17F4-49E8-9D30-0733F2E16B41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D75FC19-D6F0-4C04-9612-B3F533470E39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B2BB34-97FA-4875-830A-34174A3D936B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1673ACA-2AD7-4F23-AB4B-D86F69DD08B2}" type="slidenum">
              <a:rPr lang="zh-CN" altLang="en-US" sz="1200" smtClean="0">
                <a:latin typeface="Times New Roman" pitchFamily="18" charset="0"/>
              </a:rPr>
              <a:pPr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0ADEE6-89F1-4E1F-8CA0-E593BD6FD223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F134B5A-F7D3-4096-903A-FE97E01DAABA}" type="slidenum">
              <a:rPr lang="zh-CN" altLang="en-US" sz="1200" smtClean="0">
                <a:latin typeface="Times New Roman" pitchFamily="18" charset="0"/>
              </a:rPr>
              <a:pPr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F32CCF9-D582-424B-828A-25048597A9F9}" type="slidenum">
              <a:rPr lang="zh-CN" altLang="en-US" sz="1200" smtClean="0">
                <a:latin typeface="Times New Roman" pitchFamily="18" charset="0"/>
              </a:rPr>
              <a:pPr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8F679C6-5914-4179-AC92-79EA38492CA1}" type="slidenum">
              <a:rPr lang="zh-CN" altLang="en-US" sz="1200" smtClean="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AB82AD-B6E9-413A-9B98-73456EBD14CE}" type="slidenum">
              <a:rPr lang="zh-CN" altLang="en-US" sz="1200" smtClean="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C33E0C-7027-4BEB-86DC-5F2887374BAB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A581AE-1E81-4434-B76E-E8BCC121A523}" type="slidenum">
              <a:rPr lang="zh-CN" altLang="en-US" sz="1200" smtClean="0">
                <a:latin typeface="Times New Roman" pitchFamily="18" charset="0"/>
              </a:rPr>
              <a:pPr/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85CC44-58B1-4AD4-95A5-2BB19754F0E1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FD15E2-067D-44D1-A203-BC50806DE3DD}" type="slidenum">
              <a:rPr lang="zh-CN" altLang="en-US" sz="1200" smtClean="0">
                <a:latin typeface="Times New Roman" pitchFamily="18" charset="0"/>
              </a:rPr>
              <a:pPr/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709D49B-00FC-41EB-9467-54C881772FF3}" type="slidenum">
              <a:rPr lang="zh-CN" altLang="en-US" sz="1200" smtClean="0">
                <a:latin typeface="Times New Roman" pitchFamily="18" charset="0"/>
              </a:rPr>
              <a:pPr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EF62E5F-226F-40EC-9B45-8C8915951E25}" type="slidenum">
              <a:rPr lang="zh-CN" altLang="en-US" sz="1200" smtClean="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CAF37D5-6576-4DA7-83C5-0EEC6EB9187D}" type="slidenum">
              <a:rPr lang="zh-CN" altLang="en-US" sz="1200" smtClean="0">
                <a:latin typeface="Times New Roman" pitchFamily="18" charset="0"/>
              </a:rPr>
              <a:pPr/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568E266-234A-4477-BAD4-84F291E3775B}" type="slidenum">
              <a:rPr lang="zh-CN" altLang="en-US" sz="1200" smtClean="0">
                <a:latin typeface="Times New Roman" pitchFamily="18" charset="0"/>
              </a:rPr>
              <a:pPr/>
              <a:t>30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10C79C3-010C-4B4D-A099-4EE7D89F605A}" type="slidenum">
              <a:rPr lang="zh-CN" altLang="en-US" sz="1200" smtClean="0">
                <a:latin typeface="Times New Roman" pitchFamily="18" charset="0"/>
              </a:rPr>
              <a:pPr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0EB7BCF-CA71-4608-83D6-BFAD55356E8F}" type="slidenum">
              <a:rPr lang="zh-CN" altLang="en-US" sz="1200" smtClean="0">
                <a:latin typeface="Times New Roman" pitchFamily="18" charset="0"/>
              </a:rPr>
              <a:pPr/>
              <a:t>32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27F4A7-9EA3-49CE-8011-802412B216EF}" type="slidenum">
              <a:rPr lang="zh-CN" altLang="en-US" sz="1200" smtClean="0">
                <a:latin typeface="Times New Roman" pitchFamily="18" charset="0"/>
              </a:rPr>
              <a:pPr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11F2AA3-C920-492B-BE33-A18BD2329612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844DAB9-26F9-4EC0-A364-D64A66A41DD4}" type="slidenum">
              <a:rPr lang="zh-CN" altLang="en-US" sz="1200" smtClean="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FBA0CE6-DF6E-4678-8D12-77BB35E639EB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9EC132C-6D50-420B-A503-6C8883946073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47077F-28E8-4CAF-8ABB-3EEF6D88B132}" type="slidenum">
              <a:rPr lang="zh-CN" altLang="en-US" sz="1200" smtClean="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F706C7D-EA6F-4722-862C-AB3E8A0FAB13}" type="slidenum">
              <a:rPr lang="zh-CN" altLang="en-US" sz="1200" smtClean="0">
                <a:latin typeface="Times New Roman" pitchFamily="18" charset="0"/>
              </a:rPr>
              <a:pPr/>
              <a:t>38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404EAC0-3B4B-422D-B8F1-BF108F33D9B6}" type="slidenum">
              <a:rPr lang="zh-CN" altLang="en-US" sz="1200" smtClean="0">
                <a:latin typeface="Times New Roman" pitchFamily="18" charset="0"/>
              </a:rPr>
              <a:pPr/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CD2658F-9EEC-4812-91A4-033C5D5F96B6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8D86C12-437E-44D8-A9AB-BBF8E9D16EBA}" type="slidenum">
              <a:rPr lang="zh-CN" altLang="en-US" sz="1200" smtClean="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A652ACA-6BDF-43BC-AD9F-19CC07604109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4D4E97F-4824-4388-A453-A7B27303CC8E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B867D8D-0A02-4853-8B6B-FD2A1E65BF79}" type="slidenum">
              <a:rPr lang="zh-CN" altLang="en-US" sz="1200" smtClean="0">
                <a:latin typeface="Times New Roman" pitchFamily="18" charset="0"/>
              </a:rPr>
              <a:pPr/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8BE77CD-CBA9-489D-87FD-9B4BCF99D357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330A8CA-8D92-40A7-AFDC-01F48A0A4751}" type="slidenum">
              <a:rPr lang="zh-CN" altLang="en-US" sz="1200" smtClean="0">
                <a:latin typeface="Times New Roman" pitchFamily="18" charset="0"/>
              </a:rPr>
              <a:pPr/>
              <a:t>45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713D979-8FFA-4254-BF18-B994F2C3A753}" type="slidenum">
              <a:rPr lang="zh-CN" altLang="en-US" sz="1200" smtClean="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68E9E6D-68F3-444E-B93E-F376BC0EAA31}" type="slidenum">
              <a:rPr lang="zh-CN" altLang="en-US" sz="1200" smtClean="0">
                <a:latin typeface="Times New Roman" pitchFamily="18" charset="0"/>
              </a:rPr>
              <a:pPr/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D9E0EC-BD02-4A52-A85C-01B368914C2D}" type="slidenum">
              <a:rPr lang="zh-CN" altLang="en-US" sz="1200" smtClean="0">
                <a:latin typeface="Times New Roman" pitchFamily="18" charset="0"/>
              </a:rPr>
              <a:pPr/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7ADCABF-EB56-4D09-AC91-29259A6DB240}" type="slidenum">
              <a:rPr lang="zh-CN" altLang="en-US" sz="1200" smtClean="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E946A30-AE10-49F7-888E-61A034F9D2E1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1089-2CA7-411B-BA6E-94CFE04C0E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1108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13B36-0460-4797-8125-DFA23945A0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2447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28FE-8E29-42D0-9AE3-E7EB5E7EE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313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C8073-EB13-4BA8-BAFB-1124BC945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4523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9ACB9-C199-436B-B78E-E580B215B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6900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2BF5F-04A4-4B32-927A-CED298C0D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469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F73C2-1E70-4C43-97EB-A4AA482C48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220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5FC6-5B96-46F2-9F1B-D79599109F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9661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69E77-A60F-4737-9AAF-C70586FCC8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438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A55A-54F1-442F-957A-FFFEAEE684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7820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0ACF-0F4E-49B0-98A9-13E5055D8B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57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215A3E33-CACA-4791-8B52-BB2B59609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academic/e-exam-sop-for-student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CS4231</a:t>
            </a:r>
            <a:br>
              <a:rPr lang="en-US" dirty="0"/>
            </a:br>
            <a:r>
              <a:rPr lang="en-US" dirty="0"/>
              <a:t>Parallel and Distributed Algorithms</a:t>
            </a:r>
            <a:endParaRPr lang="en-US" sz="2800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/>
              <a:t>Lecture 1</a:t>
            </a:r>
          </a:p>
          <a:p>
            <a:r>
              <a:rPr lang="en-US" altLang="en-US"/>
              <a:t>Instructor: YU Haifeng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304800"/>
            <a:ext cx="8250238" cy="838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What students in previous years say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116013"/>
            <a:ext cx="8229600" cy="4675187"/>
          </a:xfrm>
        </p:spPr>
        <p:txBody>
          <a:bodyPr/>
          <a:lstStyle/>
          <a:p>
            <a:r>
              <a:rPr lang="en-US" altLang="en-US"/>
              <a:t>“A very difficult module and I found it very hard to understand”</a:t>
            </a:r>
          </a:p>
          <a:p>
            <a:pPr lvl="2"/>
            <a:endParaRPr lang="en-US" altLang="en-US" sz="1200"/>
          </a:p>
          <a:p>
            <a:r>
              <a:rPr lang="en-US" altLang="en-US"/>
              <a:t>“An interesting module that touch on parallel algorithms and distributed system, but concepts are a little too difficult sometimes”</a:t>
            </a:r>
          </a:p>
          <a:p>
            <a:pPr lvl="2"/>
            <a:endParaRPr lang="en-US" altLang="en-US" sz="1200"/>
          </a:p>
          <a:p>
            <a:r>
              <a:rPr lang="en-US" altLang="en-US"/>
              <a:t>“The concepts are interesting, but really difficult to digest.”</a:t>
            </a:r>
          </a:p>
          <a:p>
            <a:pPr lvl="2"/>
            <a:endParaRPr lang="en-US" altLang="en-US" sz="1200"/>
          </a:p>
          <a:p>
            <a:r>
              <a:rPr lang="en-US" altLang="en-US"/>
              <a:t>“Better to prove the algorithm in a more straight forward way. Too many lemma used, which make student hard to follow when using the lemma.”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2F683A37-3CD0-4935-8619-D4588BD8CEB7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4742900A-6459-4F6E-8F78-45AB44BC01A9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 with CS3211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CS3211 </a:t>
            </a:r>
          </a:p>
          <a:p>
            <a:pPr lvl="1"/>
            <a:r>
              <a:rPr lang="en-US" altLang="en-US"/>
              <a:t>PARALLEL AND CONCURRENT PROGRAMMING </a:t>
            </a:r>
          </a:p>
          <a:p>
            <a:pPr lvl="1"/>
            <a:endParaRPr lang="en-US" altLang="en-US"/>
          </a:p>
          <a:p>
            <a:r>
              <a:rPr lang="en-US" altLang="en-US"/>
              <a:t>CS3211 is more programming oriented</a:t>
            </a:r>
          </a:p>
          <a:p>
            <a:r>
              <a:rPr lang="en-US" altLang="en-US"/>
              <a:t>CS4231 is more about designing algorithms and proving their correctness/properties</a:t>
            </a:r>
          </a:p>
          <a:p>
            <a:r>
              <a:rPr lang="en-US" altLang="en-US"/>
              <a:t>Overlap is small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1F43BA6C-E021-48D5-81EC-DF4AFF386091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Teaching </a:t>
            </a:r>
            <a:r>
              <a:rPr lang="en-US" dirty="0"/>
              <a:t>Format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305800" cy="5105400"/>
          </a:xfrm>
        </p:spPr>
        <p:txBody>
          <a:bodyPr/>
          <a:lstStyle/>
          <a:p>
            <a:pPr lvl="1"/>
            <a:r>
              <a:rPr lang="en-US" altLang="en-US" dirty="0" smtClean="0"/>
              <a:t>Wednesday </a:t>
            </a:r>
            <a:r>
              <a:rPr lang="en-US" altLang="en-US" dirty="0" smtClean="0">
                <a:solidFill>
                  <a:srgbClr val="FF0000"/>
                </a:solidFill>
              </a:rPr>
              <a:t>6:30pm-9:30pm</a:t>
            </a:r>
            <a:r>
              <a:rPr lang="en-US" altLang="en-US" dirty="0" smtClean="0"/>
              <a:t> (not 6:30pm-8:30pm) in every lecturing week: Lecturing + tutorial (break in the middle)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Over Zoom: For better security, Zoom link will only be published in </a:t>
            </a:r>
            <a:r>
              <a:rPr lang="en-US" altLang="en-US" dirty="0" err="1" smtClean="0"/>
              <a:t>Luminus</a:t>
            </a:r>
            <a:r>
              <a:rPr lang="en-US" altLang="en-US" dirty="0" smtClean="0"/>
              <a:t> announcement immediately before the class</a:t>
            </a:r>
          </a:p>
          <a:p>
            <a:pPr marL="457200" lvl="1" indent="0">
              <a:buNone/>
            </a:pPr>
            <a:endParaRPr lang="en-US" altLang="en-US" sz="1000" dirty="0" smtClean="0"/>
          </a:p>
          <a:p>
            <a:pPr lvl="1"/>
            <a:r>
              <a:rPr lang="en-US" altLang="en-US" dirty="0" smtClean="0"/>
              <a:t>By NUS university guideline</a:t>
            </a:r>
          </a:p>
          <a:p>
            <a:pPr marL="1257300" lvl="2" indent="-342900">
              <a:buFontTx/>
              <a:buAutoNum type="arabicPeriod"/>
            </a:pPr>
            <a:r>
              <a:rPr lang="en-US" altLang="en-US" dirty="0" smtClean="0"/>
              <a:t>One-hour lesson: 45-minute teaching + concludes 15 minutes before the end of the hour </a:t>
            </a:r>
          </a:p>
          <a:p>
            <a:pPr marL="1257300" lvl="2" indent="-342900">
              <a:buFontTx/>
              <a:buAutoNum type="arabicPeriod"/>
            </a:pPr>
            <a:r>
              <a:rPr lang="en-US" altLang="en-US" dirty="0" smtClean="0"/>
              <a:t>Two-hour lesson: 90-minute teaching + 5-minute break in the middle + concludes 25 minutes before the end of the second hour</a:t>
            </a:r>
          </a:p>
          <a:p>
            <a:pPr marL="1257300" lvl="2" indent="-342900">
              <a:buFontTx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Three-hour lesson</a:t>
            </a:r>
            <a:r>
              <a:rPr lang="en-US" altLang="en-US" dirty="0" smtClean="0"/>
              <a:t>: 135-minute teaching + 20-minute break in the middle (potentially split into two smaller breaks) + concludes 25 minutes before the end of the third hour</a:t>
            </a:r>
          </a:p>
          <a:p>
            <a:pPr marL="914400" lvl="2" indent="0"/>
            <a:endParaRPr lang="en-US" altLang="en-US" sz="1000" dirty="0" smtClean="0"/>
          </a:p>
          <a:p>
            <a:pPr lvl="1"/>
            <a:r>
              <a:rPr lang="en-US" altLang="en-US" dirty="0" smtClean="0"/>
              <a:t>You are required to read the materials to be covered </a:t>
            </a:r>
            <a:r>
              <a:rPr lang="en-US" altLang="en-US" dirty="0" smtClean="0">
                <a:solidFill>
                  <a:srgbClr val="FF0000"/>
                </a:solidFill>
              </a:rPr>
              <a:t>before each lecture</a:t>
            </a:r>
            <a:r>
              <a:rPr lang="en-US" altLang="en-US" dirty="0" smtClean="0"/>
              <a:t> – Otherwise you won’t follow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32EBFFF3-06AD-40A8-BE91-F59BF9A08049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Format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5105400"/>
          </a:xfrm>
        </p:spPr>
        <p:txBody>
          <a:bodyPr/>
          <a:lstStyle/>
          <a:p>
            <a:r>
              <a:rPr lang="en-US" altLang="en-US" dirty="0"/>
              <a:t>Office hours: </a:t>
            </a:r>
          </a:p>
          <a:p>
            <a:pPr lvl="1"/>
            <a:r>
              <a:rPr lang="en-SG" altLang="en-US" dirty="0" smtClean="0"/>
              <a:t>Wednesday </a:t>
            </a:r>
            <a:r>
              <a:rPr lang="en-SG" altLang="en-US" dirty="0"/>
              <a:t>2:00pm to 4:00pm every lecturing week, online via skype -- my skype id is “live:.cid.84882ce4ec7e3e6c</a:t>
            </a:r>
            <a:r>
              <a:rPr lang="en-SG" altLang="en-US" dirty="0" smtClean="0"/>
              <a:t>”</a:t>
            </a:r>
          </a:p>
          <a:p>
            <a:pPr lvl="1"/>
            <a:r>
              <a:rPr lang="en-US" altLang="en-US" dirty="0" smtClean="0"/>
              <a:t>You </a:t>
            </a:r>
            <a:r>
              <a:rPr lang="en-US" altLang="en-US" dirty="0"/>
              <a:t>are also welcome to </a:t>
            </a:r>
            <a:r>
              <a:rPr lang="en-US" altLang="en-US" dirty="0" smtClean="0"/>
              <a:t>approach me </a:t>
            </a:r>
            <a:r>
              <a:rPr lang="en-US" altLang="en-US" dirty="0"/>
              <a:t>at other times or email me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Weekly homework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No systematic programming homework/exercise</a:t>
            </a:r>
          </a:p>
          <a:p>
            <a:pPr lvl="1"/>
            <a:r>
              <a:rPr lang="en-US" altLang="en-US" dirty="0"/>
              <a:t>To avoid overlapping with CS3211</a:t>
            </a:r>
          </a:p>
          <a:p>
            <a:pPr lvl="1"/>
            <a:r>
              <a:rPr lang="en-US" altLang="en-US" dirty="0"/>
              <a:t>To avoid excessive workload in this module</a:t>
            </a:r>
          </a:p>
          <a:p>
            <a:pPr lvl="1"/>
            <a:r>
              <a:rPr lang="en-US" altLang="en-US" dirty="0"/>
              <a:t>But you are still encouraged to implement algorithms learnt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2 Compulsory Textbooks + 2 Reference Textbooks</a:t>
            </a:r>
            <a:endParaRPr lang="en-US" sz="24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975360"/>
            <a:ext cx="8229600" cy="5049838"/>
          </a:xfrm>
        </p:spPr>
        <p:txBody>
          <a:bodyPr/>
          <a:lstStyle/>
          <a:p>
            <a:r>
              <a:rPr lang="en-SG" altLang="en-US" sz="2000" dirty="0"/>
              <a:t>"Distributed Algorithms for Message-Passing Systems" by Michel </a:t>
            </a:r>
            <a:r>
              <a:rPr lang="en-SG" altLang="en-US" sz="2000" dirty="0" err="1"/>
              <a:t>Raynal</a:t>
            </a:r>
            <a:endParaRPr lang="en-SG" altLang="en-US" sz="2000" dirty="0"/>
          </a:p>
          <a:p>
            <a:pPr lvl="1"/>
            <a:r>
              <a:rPr lang="en-SG" altLang="en-US" sz="1800" dirty="0"/>
              <a:t>2013, </a:t>
            </a:r>
            <a:r>
              <a:rPr lang="en-SG" altLang="en-US" sz="1800" dirty="0" smtClean="0"/>
              <a:t>1</a:t>
            </a:r>
            <a:r>
              <a:rPr lang="en-SG" altLang="en-US" sz="1800" baseline="30000" dirty="0" smtClean="0"/>
              <a:t>st</a:t>
            </a:r>
            <a:r>
              <a:rPr lang="en-SG" altLang="en-US" sz="1800" dirty="0" smtClean="0"/>
              <a:t> </a:t>
            </a:r>
            <a:r>
              <a:rPr lang="en-SG" altLang="en-US" sz="1800" dirty="0"/>
              <a:t>edition</a:t>
            </a:r>
            <a:r>
              <a:rPr lang="en-SG" altLang="en-US" sz="1800" dirty="0" smtClean="0"/>
              <a:t>, </a:t>
            </a:r>
            <a:r>
              <a:rPr lang="en-US" altLang="en-US" sz="1800" dirty="0"/>
              <a:t>compulsory. No newer editions available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sz="1800" dirty="0" smtClean="0"/>
              <a:t>Newest </a:t>
            </a:r>
            <a:r>
              <a:rPr lang="en-US" sz="1800" dirty="0"/>
              <a:t>textbook </a:t>
            </a:r>
            <a:r>
              <a:rPr lang="en-US" sz="1800" dirty="0" smtClean="0"/>
              <a:t>I can find that is suitable </a:t>
            </a:r>
            <a:r>
              <a:rPr lang="en-US" sz="1800" dirty="0"/>
              <a:t>for this module. This textbook is solid and well-written</a:t>
            </a:r>
            <a:r>
              <a:rPr lang="en-US" sz="1800" dirty="0" smtClean="0"/>
              <a:t>.</a:t>
            </a:r>
            <a:endParaRPr lang="en-US" altLang="en-US" sz="2000" dirty="0"/>
          </a:p>
          <a:p>
            <a:r>
              <a:rPr lang="en-US" altLang="en-US" sz="2000" dirty="0"/>
              <a:t>“Concurrent and Distributed Computing in Java” by Vijay Garg</a:t>
            </a:r>
          </a:p>
          <a:p>
            <a:pPr lvl="1"/>
            <a:r>
              <a:rPr lang="en-US" altLang="en-US" sz="1800" dirty="0" smtClean="0"/>
              <a:t>2004, 1</a:t>
            </a:r>
            <a:r>
              <a:rPr lang="en-US" altLang="en-US" sz="1800" baseline="30000" dirty="0" smtClean="0"/>
              <a:t>st</a:t>
            </a:r>
            <a:r>
              <a:rPr lang="en-US" altLang="en-US" sz="1800" dirty="0" smtClean="0"/>
              <a:t> edition, compulsory</a:t>
            </a:r>
            <a:r>
              <a:rPr lang="en-US" altLang="en-US" sz="1800" dirty="0"/>
              <a:t>. No newer editions available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sz="1800" dirty="0" smtClean="0"/>
              <a:t>This textbook is easier </a:t>
            </a:r>
            <a:r>
              <a:rPr lang="en-US" sz="1800" dirty="0"/>
              <a:t>to </a:t>
            </a:r>
            <a:r>
              <a:rPr lang="en-US" sz="1800" dirty="0" smtClean="0"/>
              <a:t>understand, </a:t>
            </a:r>
            <a:r>
              <a:rPr lang="en-US" sz="1800" dirty="0"/>
              <a:t>has good </a:t>
            </a:r>
            <a:r>
              <a:rPr lang="en-US" sz="1800" dirty="0" smtClean="0"/>
              <a:t>exercises, but old. </a:t>
            </a:r>
            <a:endParaRPr lang="en-US" altLang="en-US" sz="1800" dirty="0"/>
          </a:p>
          <a:p>
            <a:pPr lvl="1"/>
            <a:r>
              <a:rPr lang="en-SG" altLang="en-US" sz="1800" dirty="0"/>
              <a:t>Erratum: </a:t>
            </a:r>
            <a:r>
              <a:rPr lang="en-US" altLang="en-US" sz="1800" u="sng" dirty="0"/>
              <a:t>http://www.ece.utexas.edu/~garg/dist/jbk-corrections.txt</a:t>
            </a:r>
            <a:endParaRPr lang="en-US" altLang="en-US" sz="1800" dirty="0"/>
          </a:p>
          <a:p>
            <a:r>
              <a:rPr lang="en-SG" altLang="en-US" sz="2000" dirty="0"/>
              <a:t>I will supplement </a:t>
            </a:r>
            <a:r>
              <a:rPr lang="en-SG" altLang="en-US" sz="2000" dirty="0" smtClean="0"/>
              <a:t>these </a:t>
            </a:r>
            <a:r>
              <a:rPr lang="en-SG" altLang="en-US" sz="2000" dirty="0"/>
              <a:t>2 </a:t>
            </a:r>
            <a:r>
              <a:rPr lang="en-SG" altLang="en-US" sz="2000" dirty="0" smtClean="0"/>
              <a:t>compulsory textbooks </a:t>
            </a:r>
            <a:r>
              <a:rPr lang="en-SG" altLang="en-US" sz="2000" dirty="0"/>
              <a:t>with newer developments whenever possible.</a:t>
            </a:r>
          </a:p>
          <a:p>
            <a:r>
              <a:rPr lang="en-SG" altLang="en-US" sz="2000" dirty="0"/>
              <a:t>Why there are not many newer textbooks?</a:t>
            </a:r>
          </a:p>
          <a:p>
            <a:pPr lvl="1"/>
            <a:r>
              <a:rPr lang="en-SG" altLang="en-US" sz="1800" dirty="0"/>
              <a:t>Theoretical and foundational materials do not actually change so </a:t>
            </a:r>
            <a:r>
              <a:rPr lang="en-SG" altLang="en-US" sz="1800" dirty="0" smtClean="0"/>
              <a:t>often, so people do not write a lot of new textbooks on such materials…</a:t>
            </a:r>
            <a:endParaRPr lang="en-SG" altLang="en-US" sz="1800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 dirty="0"/>
              <a:t>CS4231 Parallel and Distributed Algorithms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337D6F4-8ABA-480A-9063-63C45A324DEE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2 Compulsory Textbooks + 2 Reference Textbooks</a:t>
            </a:r>
            <a:endParaRPr lang="en-US" sz="24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975360"/>
            <a:ext cx="8458200" cy="5049838"/>
          </a:xfrm>
        </p:spPr>
        <p:txBody>
          <a:bodyPr/>
          <a:lstStyle/>
          <a:p>
            <a:r>
              <a:rPr lang="en-US" altLang="en-US" sz="2000" dirty="0" smtClean="0"/>
              <a:t>2 additional textbooks as “references”</a:t>
            </a:r>
            <a:endParaRPr lang="en-SG" altLang="en-US" sz="2000" dirty="0"/>
          </a:p>
          <a:p>
            <a:pPr lvl="1"/>
            <a:r>
              <a:rPr lang="en-SG" altLang="en-US" sz="1800" smtClean="0"/>
              <a:t>Only </a:t>
            </a:r>
            <a:r>
              <a:rPr lang="en-SG" altLang="en-US" sz="1800" dirty="0" smtClean="0"/>
              <a:t>for students who want to learn more materials, beyond the requirements of this module</a:t>
            </a:r>
          </a:p>
          <a:p>
            <a:pPr lvl="1"/>
            <a:endParaRPr lang="en-SG" altLang="en-US" sz="1800" dirty="0"/>
          </a:p>
          <a:p>
            <a:r>
              <a:rPr lang="en-SG" altLang="en-US" sz="2000" dirty="0" smtClean="0"/>
              <a:t>“</a:t>
            </a:r>
            <a:r>
              <a:rPr lang="en-US" altLang="en-US" sz="2000" dirty="0" smtClean="0"/>
              <a:t>Distributed </a:t>
            </a:r>
            <a:r>
              <a:rPr lang="en-US" altLang="en-US" sz="2000" dirty="0"/>
              <a:t>Algorithms: An Intuitive </a:t>
            </a:r>
            <a:r>
              <a:rPr lang="en-US" altLang="en-US" sz="2000" dirty="0" smtClean="0"/>
              <a:t>Approach” by </a:t>
            </a:r>
            <a:r>
              <a:rPr lang="en-US" altLang="en-US" sz="2000" dirty="0"/>
              <a:t>Wan </a:t>
            </a:r>
            <a:r>
              <a:rPr lang="en-US" altLang="en-US" sz="2000" dirty="0" err="1" smtClean="0"/>
              <a:t>Fokkink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2018, 2</a:t>
            </a:r>
            <a:r>
              <a:rPr lang="en-US" altLang="en-US" sz="1800" baseline="30000" dirty="0" smtClean="0"/>
              <a:t>nd</a:t>
            </a:r>
            <a:r>
              <a:rPr lang="en-US" altLang="en-US" sz="1800" dirty="0" smtClean="0"/>
              <a:t> edition, as reference book only.</a:t>
            </a:r>
          </a:p>
          <a:p>
            <a:pPr lvl="1"/>
            <a:r>
              <a:rPr lang="en-US" sz="1800" dirty="0"/>
              <a:t>This </a:t>
            </a:r>
            <a:r>
              <a:rPr lang="en-US" sz="1800" dirty="0" smtClean="0"/>
              <a:t>book </a:t>
            </a:r>
            <a:r>
              <a:rPr lang="en-US" sz="1800" dirty="0"/>
              <a:t>is a bit too hard for </a:t>
            </a:r>
            <a:r>
              <a:rPr lang="en-US" sz="1800" dirty="0" smtClean="0"/>
              <a:t>this </a:t>
            </a:r>
            <a:r>
              <a:rPr lang="en-US" sz="1800" dirty="0"/>
              <a:t>module, but you can refer to if you want.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book has a </a:t>
            </a:r>
            <a:r>
              <a:rPr lang="en-US" sz="1800" dirty="0" smtClean="0"/>
              <a:t>2018 2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</a:t>
            </a:r>
            <a:r>
              <a:rPr lang="en-US" sz="1800" dirty="0"/>
              <a:t>edition, which however is not very different from the 2013 </a:t>
            </a: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</a:t>
            </a:r>
            <a:r>
              <a:rPr lang="en-US" sz="1800" dirty="0"/>
              <a:t>edition, in terms of the topics that are relevant to this module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SG" altLang="en-US" sz="2000" dirty="0" smtClean="0"/>
              <a:t>“</a:t>
            </a:r>
            <a:r>
              <a:rPr lang="en-US" altLang="en-US" sz="2000" dirty="0"/>
              <a:t>Distributed </a:t>
            </a:r>
            <a:r>
              <a:rPr lang="en-US" altLang="en-US" sz="2000" dirty="0" smtClean="0"/>
              <a:t>Algorithms” by Nancy Lynch</a:t>
            </a:r>
            <a:endParaRPr lang="en-US" altLang="en-US" sz="2000" dirty="0"/>
          </a:p>
          <a:p>
            <a:pPr lvl="1"/>
            <a:r>
              <a:rPr lang="en-US" altLang="en-US" sz="1800" dirty="0" smtClean="0"/>
              <a:t>1996, 1st </a:t>
            </a:r>
            <a:r>
              <a:rPr lang="en-US" altLang="en-US" sz="1800" dirty="0"/>
              <a:t>edition, as reference book only.</a:t>
            </a:r>
          </a:p>
          <a:p>
            <a:pPr lvl="1"/>
            <a:r>
              <a:rPr lang="en-US" sz="1800" dirty="0"/>
              <a:t>This is the "bible" on distributed algorithms. It is very good, but is also much harder to understand. If you want, you can use this book as a reference</a:t>
            </a:r>
            <a:r>
              <a:rPr lang="en-US" sz="1800" dirty="0" smtClean="0"/>
              <a:t>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 dirty="0"/>
              <a:t>CS4231 Parallel and Distributed Algorithms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337D6F4-8ABA-480A-9063-63C45A324DEE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061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6F92440-E998-47C3-B20C-FAB5410F75DA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Grading Policy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724400"/>
          </a:xfrm>
        </p:spPr>
        <p:txBody>
          <a:bodyPr/>
          <a:lstStyle/>
          <a:p>
            <a:r>
              <a:rPr lang="en-US" altLang="en-US" dirty="0" smtClean="0"/>
              <a:t>38% </a:t>
            </a:r>
            <a:r>
              <a:rPr lang="en-US" altLang="en-US" dirty="0"/>
              <a:t>mid-term exam and 60% final exam </a:t>
            </a:r>
          </a:p>
          <a:p>
            <a:pPr lvl="1"/>
            <a:r>
              <a:rPr lang="en-US" altLang="en-US" dirty="0"/>
              <a:t>Both exams cover whatever have been taught by the time of the exam</a:t>
            </a:r>
          </a:p>
          <a:p>
            <a:pPr lvl="1"/>
            <a:r>
              <a:rPr lang="en-US" altLang="en-US" dirty="0"/>
              <a:t>Mid-term: Closed book</a:t>
            </a:r>
          </a:p>
          <a:p>
            <a:pPr lvl="1"/>
            <a:r>
              <a:rPr lang="en-US" altLang="en-US" dirty="0"/>
              <a:t>Final: Open </a:t>
            </a:r>
            <a:r>
              <a:rPr lang="en-US" altLang="en-US" dirty="0" smtClean="0"/>
              <a:t>book</a:t>
            </a:r>
            <a:endParaRPr lang="en-US" altLang="en-US" dirty="0"/>
          </a:p>
          <a:p>
            <a:r>
              <a:rPr lang="en-US" altLang="en-US" dirty="0" smtClean="0"/>
              <a:t>2% mock exam</a:t>
            </a:r>
          </a:p>
          <a:p>
            <a:r>
              <a:rPr lang="en-US" altLang="en-US" dirty="0" smtClean="0"/>
              <a:t>Homework </a:t>
            </a:r>
            <a:r>
              <a:rPr lang="en-US" altLang="en-US" dirty="0"/>
              <a:t>assignments do not directly contribute to final score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BUT some exam questions will be variants of homework </a:t>
            </a:r>
            <a:r>
              <a:rPr lang="en-US" altLang="en-US" dirty="0" smtClean="0">
                <a:solidFill>
                  <a:schemeClr val="hlink"/>
                </a:solidFill>
              </a:rPr>
              <a:t>questions</a:t>
            </a:r>
          </a:p>
          <a:p>
            <a:pPr lvl="1"/>
            <a:endParaRPr lang="en-US" altLang="en-US" sz="900" dirty="0"/>
          </a:p>
          <a:p>
            <a:r>
              <a:rPr lang="en-US" altLang="en-US" dirty="0"/>
              <a:t>Cheating ABSOLUTELY not tolerated and will be reported to </a:t>
            </a:r>
            <a:r>
              <a:rPr lang="en-US" altLang="en-US" dirty="0" err="1"/>
              <a:t>dept</a:t>
            </a:r>
            <a:r>
              <a:rPr lang="en-US" altLang="en-US" dirty="0"/>
              <a:t> and school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Mid-term Exam Date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6:30pm-9:30pm on </a:t>
            </a:r>
            <a:r>
              <a:rPr lang="en-US" altLang="en-US" dirty="0" smtClean="0">
                <a:solidFill>
                  <a:srgbClr val="FF0000"/>
                </a:solidFill>
              </a:rPr>
              <a:t>Wed 3 Mar 2021 </a:t>
            </a:r>
            <a:r>
              <a:rPr lang="en-US" altLang="en-US" dirty="0"/>
              <a:t>in </a:t>
            </a:r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Will </a:t>
            </a:r>
            <a:r>
              <a:rPr lang="en-US" altLang="en-US" dirty="0"/>
              <a:t>be invigilated </a:t>
            </a:r>
            <a:r>
              <a:rPr lang="en-US" altLang="en-US" dirty="0" smtClean="0"/>
              <a:t>as an E-exam, and will follow </a:t>
            </a:r>
            <a:r>
              <a:rPr lang="en-US" altLang="en-US" dirty="0"/>
              <a:t>School’s </a:t>
            </a:r>
            <a:r>
              <a:rPr lang="en-US" altLang="en-US" dirty="0" smtClean="0"/>
              <a:t>SOP on E-exams (</a:t>
            </a:r>
            <a:r>
              <a:rPr lang="en-US" altLang="en-US" dirty="0" smtClean="0">
                <a:hlinkClick r:id="rId3"/>
              </a:rPr>
              <a:t>https</a:t>
            </a:r>
            <a:r>
              <a:rPr lang="en-US" altLang="en-US" dirty="0">
                <a:hlinkClick r:id="rId3"/>
              </a:rPr>
              <a:t>://mysoc.nus.edu.sg/academic/e-exam-sop-for-students</a:t>
            </a:r>
            <a:r>
              <a:rPr lang="en-US" altLang="en-US" dirty="0" smtClean="0">
                <a:hlinkClick r:id="rId3"/>
              </a:rPr>
              <a:t>/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Same policy as the final exam: </a:t>
            </a:r>
          </a:p>
          <a:p>
            <a:pPr lvl="1"/>
            <a:r>
              <a:rPr lang="en-US" altLang="en-US" dirty="0"/>
              <a:t>Not showing up for the mid-term exam = zero mark</a:t>
            </a:r>
          </a:p>
          <a:p>
            <a:pPr lvl="1"/>
            <a:r>
              <a:rPr lang="en-US" altLang="en-US" dirty="0"/>
              <a:t>Showing up later for the mid-term exam = less time to work on the exam (no extra time will be given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D5976AC1-7005-4DDB-A9D7-A5956D5C139F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Mock Exam 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Wed 17 Feb 2021 </a:t>
            </a:r>
            <a:r>
              <a:rPr lang="en-US" altLang="en-US" dirty="0"/>
              <a:t>in </a:t>
            </a:r>
            <a:r>
              <a:rPr lang="en-US" altLang="en-US" dirty="0" smtClean="0"/>
              <a:t>class (likely to be second part of the class)</a:t>
            </a:r>
          </a:p>
          <a:p>
            <a:pPr lvl="1"/>
            <a:r>
              <a:rPr lang="en-US" altLang="en-US" dirty="0" smtClean="0"/>
              <a:t>Same format, policy, and invigilation as the mid-term exam</a:t>
            </a:r>
            <a:endParaRPr lang="en-US" alt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CS4231 Parallel and Distributed Algorithms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2C8073-EB13-4BA8-BAFB-1124BC9454D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4362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422274"/>
            <a:ext cx="7772400" cy="1274763"/>
          </a:xfrm>
        </p:spPr>
        <p:txBody>
          <a:bodyPr/>
          <a:lstStyle/>
          <a:p>
            <a:r>
              <a:rPr lang="en-US" dirty="0" smtClean="0"/>
              <a:t>You MUST attend mid-term exam and mock exam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35438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Being able to be present for </a:t>
            </a:r>
            <a:r>
              <a:rPr lang="en-US" altLang="en-US" b="1" dirty="0" smtClean="0">
                <a:solidFill>
                  <a:srgbClr val="FF0000"/>
                </a:solidFill>
              </a:rPr>
              <a:t>both the </a:t>
            </a:r>
            <a:r>
              <a:rPr lang="en-US" altLang="en-US" b="1" dirty="0">
                <a:solidFill>
                  <a:srgbClr val="FF0000"/>
                </a:solidFill>
              </a:rPr>
              <a:t>mid-term exam </a:t>
            </a:r>
            <a:r>
              <a:rPr lang="en-US" altLang="en-US" b="1" dirty="0" smtClean="0">
                <a:solidFill>
                  <a:srgbClr val="FF0000"/>
                </a:solidFill>
              </a:rPr>
              <a:t>and the mock exam is prerequisite </a:t>
            </a:r>
            <a:r>
              <a:rPr lang="en-US" altLang="en-US" b="1" dirty="0">
                <a:solidFill>
                  <a:srgbClr val="FF0000"/>
                </a:solidFill>
              </a:rPr>
              <a:t>for taking this module.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you feel you have trouble showing up for the mid-term </a:t>
            </a:r>
            <a:r>
              <a:rPr lang="en-US" altLang="en-US" dirty="0" smtClean="0"/>
              <a:t>exam or the mock exam, </a:t>
            </a:r>
            <a:r>
              <a:rPr lang="en-US" altLang="en-US" dirty="0"/>
              <a:t>let me know now…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CS4231 Parallel and Distributed Algorithms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2C8073-EB13-4BA8-BAFB-1124BC9454D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229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bit of self-introduction…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365250"/>
            <a:ext cx="7772400" cy="768350"/>
          </a:xfrm>
        </p:spPr>
        <p:txBody>
          <a:bodyPr/>
          <a:lstStyle/>
          <a:p>
            <a:r>
              <a:rPr lang="en-US" altLang="en-US" dirty="0" smtClean="0"/>
              <a:t>https://www.comp.nus.edu.sg</a:t>
            </a:r>
            <a:r>
              <a:rPr lang="en-US" altLang="en-US" dirty="0"/>
              <a:t>/~yuhf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FDDA5D46-C3D4-4737-A009-3452DAA27727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Participation and </a:t>
            </a:r>
            <a:br>
              <a:rPr lang="en-US" dirty="0"/>
            </a:br>
            <a:r>
              <a:rPr lang="en-US" dirty="0"/>
              <a:t>Penalty for Non-participation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The School and also myself encourage class participation</a:t>
            </a:r>
          </a:p>
          <a:p>
            <a:pPr lvl="1"/>
            <a:r>
              <a:rPr lang="en-US" altLang="en-US" sz="1800" dirty="0"/>
              <a:t>But hard to incorporate into assessment (fairness issues)</a:t>
            </a:r>
          </a:p>
          <a:p>
            <a:pPr lvl="2"/>
            <a:endParaRPr lang="en-US" altLang="en-US" sz="1600" dirty="0"/>
          </a:p>
          <a:p>
            <a:r>
              <a:rPr lang="en-US" altLang="en-US" sz="2000" dirty="0"/>
              <a:t>My approach to encourage participation</a:t>
            </a:r>
            <a:r>
              <a:rPr lang="en-US" altLang="en-US" sz="2000" dirty="0" smtClean="0"/>
              <a:t>:</a:t>
            </a:r>
            <a:endParaRPr lang="en-US" altLang="en-US" sz="1600" dirty="0"/>
          </a:p>
          <a:p>
            <a:pPr lvl="1"/>
            <a:r>
              <a:rPr lang="en-US" altLang="en-US" sz="1800" dirty="0"/>
              <a:t>No </a:t>
            </a:r>
            <a:r>
              <a:rPr lang="en-US" altLang="en-US" sz="1800" dirty="0" smtClean="0"/>
              <a:t>recording</a:t>
            </a:r>
          </a:p>
          <a:p>
            <a:pPr lvl="1"/>
            <a:r>
              <a:rPr lang="en-US" altLang="en-US" sz="1800" dirty="0" smtClean="0"/>
              <a:t>If </a:t>
            </a:r>
            <a:r>
              <a:rPr lang="en-US" altLang="en-US" sz="1800" dirty="0"/>
              <a:t>you miss any important discussions/announcements I made during lecture – you pay the price yourself</a:t>
            </a:r>
          </a:p>
          <a:p>
            <a:pPr lvl="1"/>
            <a:r>
              <a:rPr lang="en-US" altLang="en-US" sz="1800" dirty="0"/>
              <a:t>There will be important things that are only discussed during lecture, and not via email or </a:t>
            </a:r>
            <a:r>
              <a:rPr lang="en-US" altLang="en-US" sz="1800" dirty="0" err="1" smtClean="0"/>
              <a:t>LumiNUS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or other venues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Examples of questions that I will not answer:</a:t>
            </a:r>
          </a:p>
          <a:p>
            <a:pPr lvl="1"/>
            <a:r>
              <a:rPr lang="en-US" altLang="en-US" sz="1800" dirty="0"/>
              <a:t>I was at </a:t>
            </a:r>
            <a:r>
              <a:rPr lang="en-US" altLang="en-US" sz="1800" dirty="0" smtClean="0"/>
              <a:t>a </a:t>
            </a:r>
            <a:r>
              <a:rPr lang="en-US" altLang="en-US" sz="1800" dirty="0"/>
              <a:t>party last night so I didn’t attend the lecture, did you say anything important in the lecture?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CC88B607-A6DC-43AE-ABA7-662A64D6EA0B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70E0B1A0-EFE0-4A74-BDAE-E1E5CA88B0E4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Material Covered Today and Next Week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Today: Chapter 2 “Mutual Exclusion Problem” </a:t>
            </a:r>
          </a:p>
          <a:p>
            <a:pPr lvl="1"/>
            <a:r>
              <a:rPr lang="en-US" altLang="en-US"/>
              <a:t>No tutorial today</a:t>
            </a:r>
          </a:p>
          <a:p>
            <a:pPr lvl="1"/>
            <a:endParaRPr lang="en-US" altLang="en-US"/>
          </a:p>
          <a:p>
            <a:r>
              <a:rPr lang="en-US" altLang="en-US"/>
              <a:t>Next week:</a:t>
            </a:r>
          </a:p>
          <a:p>
            <a:pPr lvl="1"/>
            <a:r>
              <a:rPr lang="en-US" altLang="en-US"/>
              <a:t>Chapter 3 “Synchronization Primitives” </a:t>
            </a:r>
          </a:p>
          <a:p>
            <a:pPr lvl="1"/>
            <a:r>
              <a:rPr lang="en-US" altLang="en-US"/>
              <a:t>Read before you come to class next week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0D8FA42C-0438-47EF-BF0E-885CD3272CCA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Break</a:t>
            </a:r>
          </a:p>
        </p:txBody>
      </p:sp>
      <p:pic>
        <p:nvPicPr>
          <p:cNvPr id="21509" name="Picture 4" descr="j02932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135438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D6BFAEC4-7248-44F3-95F5-904EC2D8C9F5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Mutual Exclusion Problem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3276600" cy="4675188"/>
          </a:xfrm>
        </p:spPr>
        <p:txBody>
          <a:bodyPr/>
          <a:lstStyle/>
          <a:p>
            <a:r>
              <a:rPr lang="en-US" altLang="en-US"/>
              <a:t>Context: Shared memory systems </a:t>
            </a:r>
          </a:p>
          <a:p>
            <a:pPr lvl="1"/>
            <a:r>
              <a:rPr lang="en-US" altLang="en-US"/>
              <a:t>Multi-processor computers </a:t>
            </a:r>
          </a:p>
          <a:p>
            <a:pPr lvl="1"/>
            <a:r>
              <a:rPr lang="en-US" altLang="en-US"/>
              <a:t>Multi-threaded programs</a:t>
            </a:r>
          </a:p>
          <a:p>
            <a:endParaRPr lang="en-US" altLang="en-US"/>
          </a:p>
          <a:p>
            <a:r>
              <a:rPr lang="en-US" altLang="en-US"/>
              <a:t>Shared variable </a:t>
            </a:r>
            <a:r>
              <a:rPr lang="en-US" altLang="en-US" i="1"/>
              <a:t>x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Initial value 0</a:t>
            </a:r>
          </a:p>
          <a:p>
            <a:r>
              <a:rPr lang="en-US" altLang="en-US"/>
              <a:t>Program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/>
              <a:t>+1</a:t>
            </a:r>
          </a:p>
        </p:txBody>
      </p:sp>
      <p:graphicFrame>
        <p:nvGraphicFramePr>
          <p:cNvPr id="834620" name="Group 60"/>
          <p:cNvGraphicFramePr>
            <a:graphicFrameLocks noGrp="1"/>
          </p:cNvGraphicFramePr>
          <p:nvPr/>
        </p:nvGraphicFramePr>
        <p:xfrm>
          <a:off x="3581400" y="1066800"/>
          <a:ext cx="5029200" cy="490537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0)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(1)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(1)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1)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(2)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(2)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FB3DF30A-34D9-42D8-8D77-EA1EA3725E2A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Mutual Exclusion Problem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3276600" cy="4675188"/>
          </a:xfrm>
        </p:spPr>
        <p:txBody>
          <a:bodyPr/>
          <a:lstStyle/>
          <a:p>
            <a:r>
              <a:rPr lang="en-US" altLang="en-US"/>
              <a:t>Context: Shared memory systems </a:t>
            </a:r>
          </a:p>
          <a:p>
            <a:pPr lvl="1"/>
            <a:r>
              <a:rPr lang="en-US" altLang="en-US"/>
              <a:t>Multi-processor computers </a:t>
            </a:r>
          </a:p>
          <a:p>
            <a:pPr lvl="1"/>
            <a:r>
              <a:rPr lang="en-US" altLang="en-US"/>
              <a:t>Multi-threaded programs</a:t>
            </a:r>
          </a:p>
          <a:p>
            <a:endParaRPr lang="en-US" altLang="en-US"/>
          </a:p>
          <a:p>
            <a:r>
              <a:rPr lang="en-US" altLang="en-US"/>
              <a:t>Shared variable </a:t>
            </a:r>
            <a:r>
              <a:rPr lang="en-US" altLang="en-US" i="1"/>
              <a:t>x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Initial value 0</a:t>
            </a:r>
          </a:p>
          <a:p>
            <a:r>
              <a:rPr lang="en-US" altLang="en-US"/>
              <a:t>Program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/>
              <a:t>+1</a:t>
            </a:r>
          </a:p>
        </p:txBody>
      </p:sp>
      <p:graphicFrame>
        <p:nvGraphicFramePr>
          <p:cNvPr id="836670" name="Group 62"/>
          <p:cNvGraphicFramePr>
            <a:graphicFrameLocks noGrp="1"/>
          </p:cNvGraphicFramePr>
          <p:nvPr/>
        </p:nvGraphicFramePr>
        <p:xfrm>
          <a:off x="3581400" y="1066800"/>
          <a:ext cx="5029200" cy="490537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0)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(1)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0)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(1)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(1)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(1)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96F39F57-9C24-449B-80A6-8BEF862F4C4C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Critical Section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2438400"/>
            <a:ext cx="4800600" cy="2743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RequestCS(int processId)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Read </a:t>
            </a:r>
            <a:r>
              <a:rPr lang="en-US" altLang="en-US" i="1"/>
              <a:t>x</a:t>
            </a:r>
            <a:r>
              <a:rPr lang="en-US" altLang="en-US"/>
              <a:t> into a register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Increment the register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Write the register value back to </a:t>
            </a:r>
            <a:r>
              <a:rPr lang="en-US" altLang="en-US" i="1"/>
              <a:t>x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ReleaseCS(int processId)</a:t>
            </a:r>
          </a:p>
        </p:txBody>
      </p:sp>
      <p:grpSp>
        <p:nvGrpSpPr>
          <p:cNvPr id="24582" name="Group 8"/>
          <p:cNvGrpSpPr>
            <a:grpSpLocks/>
          </p:cNvGrpSpPr>
          <p:nvPr/>
        </p:nvGrpSpPr>
        <p:grpSpPr bwMode="auto">
          <a:xfrm>
            <a:off x="3200400" y="2597150"/>
            <a:ext cx="304800" cy="1981200"/>
            <a:chOff x="2016" y="1636"/>
            <a:chExt cx="192" cy="1248"/>
          </a:xfrm>
        </p:grpSpPr>
        <p:sp>
          <p:nvSpPr>
            <p:cNvPr id="24584" name="Freeform 4"/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4585" name="Freeform 5"/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838200" y="3282950"/>
            <a:ext cx="2362200" cy="13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Critical </a:t>
            </a:r>
            <a:r>
              <a:rPr lang="en-US" altLang="en-US" dirty="0" smtClean="0">
                <a:solidFill>
                  <a:schemeClr val="hlink"/>
                </a:solidFill>
              </a:rPr>
              <a:t>Section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(also called Critical Region)</a:t>
            </a:r>
            <a:endParaRPr lang="en-US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E5B3855-BD7A-4F87-A411-5920A7BCBC45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Roadmap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Software solutions</a:t>
            </a:r>
          </a:p>
          <a:p>
            <a:pPr lvl="1"/>
            <a:r>
              <a:rPr lang="en-US" altLang="en-US"/>
              <a:t>Unsuccessful attempts</a:t>
            </a:r>
          </a:p>
          <a:p>
            <a:pPr lvl="1"/>
            <a:r>
              <a:rPr lang="en-US" altLang="en-US"/>
              <a:t>Peterson’s algorithm</a:t>
            </a:r>
          </a:p>
          <a:p>
            <a:pPr lvl="1"/>
            <a:r>
              <a:rPr lang="en-US" altLang="en-US"/>
              <a:t>Bakery algorithm</a:t>
            </a:r>
          </a:p>
          <a:p>
            <a:pPr lvl="1"/>
            <a:endParaRPr lang="en-US" altLang="en-US"/>
          </a:p>
          <a:p>
            <a:r>
              <a:rPr lang="en-US" altLang="en-US"/>
              <a:t>Hardware solutions</a:t>
            </a:r>
          </a:p>
          <a:p>
            <a:pPr lvl="1"/>
            <a:r>
              <a:rPr lang="en-US" altLang="en-US"/>
              <a:t>Disabling interrupts to prevent context switch</a:t>
            </a:r>
          </a:p>
          <a:p>
            <a:pPr lvl="1"/>
            <a:r>
              <a:rPr lang="en-US" altLang="en-US"/>
              <a:t>Special machine-level instructions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41EDD7E9-2AA6-4632-A120-FB48DE289C40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Attempt 1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6705600" cy="46751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dirty="0"/>
              <a:t>Shared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variable openDoor;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//whether door is open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err="1"/>
              <a:t>RequestCS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processId</a:t>
            </a:r>
            <a:r>
              <a:rPr lang="en-US" altLang="en-US" sz="2000" dirty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while (openDoor == false) {};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openDoor = false;  // close door behind me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r>
              <a:rPr lang="en-US" altLang="en-US" sz="2000" dirty="0" err="1"/>
              <a:t>ReleaseCS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processId</a:t>
            </a:r>
            <a:r>
              <a:rPr lang="en-US" altLang="en-US" sz="2000" dirty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openDoor = true;  // open door to let other people in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H="1">
            <a:off x="4267200" y="22098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622925" y="1716088"/>
            <a:ext cx="2911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Both process may see openDoor as true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09600" y="5410200"/>
            <a:ext cx="789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Violate mutual exclusion: Two processes in critical region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1E759224-9756-4459-BA74-742CD3BC2EC9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Attempt 2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3962400" cy="398303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000" i="1"/>
              <a:t>Process 0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RequestCS(0)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wantCS[0] = true;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while (wantCS[1] == true) {};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ReleaseCS(0)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wantCS[0] = false;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49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Shared boolean variable wantCS[0], wantCS[1] initialized to false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4876800" y="2057400"/>
            <a:ext cx="39624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(wantCS[0] == true)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SzTx/>
              <a:buFont typeface="Wingdings" pitchFamily="2" charset="2"/>
              <a:buNone/>
            </a:pPr>
            <a:endParaRPr lang="en-US" altLang="en-US" sz="2000"/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ReleaseCS(1)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false;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4648200" y="2209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1524000"/>
            <a:ext cx="7772400" cy="1752600"/>
            <a:chOff x="432" y="960"/>
            <a:chExt cx="4896" cy="1104"/>
          </a:xfrm>
        </p:grpSpPr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 flipH="1">
              <a:off x="1968" y="1296"/>
              <a:ext cx="864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>
              <a:off x="3792" y="1248"/>
              <a:ext cx="864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776" y="960"/>
              <a:ext cx="2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charset="0"/>
                <a:buNone/>
              </a:pPr>
              <a:r>
                <a:rPr lang="en-US" altLang="en-US">
                  <a:solidFill>
                    <a:schemeClr val="hlink"/>
                  </a:solidFill>
                </a:rPr>
                <a:t>wantCS[0] = wantCS[1] = true</a:t>
              </a:r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432" y="2064"/>
              <a:ext cx="489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27658" name="Text Box 13"/>
          <p:cNvSpPr txBox="1">
            <a:spLocks noChangeArrowheads="1"/>
          </p:cNvSpPr>
          <p:nvPr/>
        </p:nvSpPr>
        <p:spPr bwMode="auto">
          <a:xfrm>
            <a:off x="1382713" y="5562600"/>
            <a:ext cx="623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No progress: No one can enter critical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05A97876-8EED-4AB0-AEEF-E4BB630C4138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29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Attempt 3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743200" y="1219200"/>
            <a:ext cx="345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Shared int turn initialized to 0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962400" cy="3983038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000" i="1"/>
              <a:t>Process 0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RequestCS(0)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while (turn == 1) {};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ReleaseCS(0)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turn = 1; 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029200" y="1600200"/>
            <a:ext cx="39624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(turn == 0)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SzTx/>
              <a:buFont typeface="Wingdings" pitchFamily="2" charset="2"/>
              <a:buNone/>
            </a:pPr>
            <a:endParaRPr lang="en-US" altLang="en-US" sz="2000"/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ReleaseCS(1)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0; 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648200" y="1752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57200" y="5105400"/>
            <a:ext cx="8083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Starvation: Process 0 may never enter critical region again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(There are other kinds of starvation…)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1BA22E20-8635-4A78-B5F2-38836090DCA8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Overview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4197350"/>
          </a:xfrm>
        </p:spPr>
        <p:txBody>
          <a:bodyPr/>
          <a:lstStyle/>
          <a:p>
            <a:r>
              <a:rPr lang="en-US" altLang="en-US" dirty="0"/>
              <a:t>Module homepage ready on </a:t>
            </a:r>
            <a:r>
              <a:rPr lang="en-US" altLang="en-US" dirty="0" err="1" smtClean="0"/>
              <a:t>LumiNUS</a:t>
            </a:r>
            <a:endParaRPr lang="en-US" altLang="en-US" dirty="0"/>
          </a:p>
          <a:p>
            <a:pPr lvl="1"/>
            <a:r>
              <a:rPr lang="en-US" altLang="en-US" dirty="0"/>
              <a:t>Check module homepage often! </a:t>
            </a:r>
          </a:p>
          <a:p>
            <a:r>
              <a:rPr lang="en-US" altLang="en-US" dirty="0"/>
              <a:t>Prerequisite:</a:t>
            </a:r>
          </a:p>
          <a:p>
            <a:pPr lvl="1"/>
            <a:r>
              <a:rPr lang="en-US" altLang="en-US" dirty="0"/>
              <a:t>CS3230 Design and Analysis of Algorithms or CS3210 Parallel </a:t>
            </a:r>
            <a:r>
              <a:rPr lang="en-US" altLang="en-US" dirty="0" smtClean="0"/>
              <a:t>Computing --- CS3230 is more important</a:t>
            </a:r>
            <a:endParaRPr lang="en-US" altLang="en-US" dirty="0"/>
          </a:p>
          <a:p>
            <a:pPr lvl="1"/>
            <a:r>
              <a:rPr lang="en-US" altLang="en-US" dirty="0"/>
              <a:t>Can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be waived – will not honor request for waiver</a:t>
            </a:r>
          </a:p>
          <a:p>
            <a:r>
              <a:rPr lang="en-US" altLang="en-US" dirty="0"/>
              <a:t>What is the module about:</a:t>
            </a:r>
          </a:p>
          <a:p>
            <a:pPr lvl="1"/>
            <a:r>
              <a:rPr lang="en-US" altLang="en-US" dirty="0"/>
              <a:t>Designing parallel/distributed algorithms, and proving their correctness/properties</a:t>
            </a:r>
          </a:p>
          <a:p>
            <a:pPr lvl="1"/>
            <a:r>
              <a:rPr lang="en-US" altLang="en-US" dirty="0"/>
              <a:t>This is a theory module, </a:t>
            </a:r>
            <a:r>
              <a:rPr lang="en-US" altLang="en-US" dirty="0">
                <a:solidFill>
                  <a:srgbClr val="FF0000"/>
                </a:solidFill>
              </a:rPr>
              <a:t>involving mostly with proofs and theorems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44CE94DD-96AD-4BDD-971B-08565EC8B26B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30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Properties Needed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Mutual exclusion</a:t>
            </a:r>
            <a:r>
              <a:rPr lang="en-US" altLang="en-US"/>
              <a:t>: No more than one process in the critical section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Progress</a:t>
            </a:r>
            <a:r>
              <a:rPr lang="en-US" altLang="en-US"/>
              <a:t>: If one or more process wants to enter and if no one is in the critical section, then one of them can enter the critical section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No starvation</a:t>
            </a:r>
            <a:r>
              <a:rPr lang="en-US" altLang="en-US"/>
              <a:t>: If a process wants to enter, it eventually can always enter</a:t>
            </a:r>
          </a:p>
          <a:p>
            <a:pPr lvl="1"/>
            <a:r>
              <a:rPr lang="en-US" altLang="en-US"/>
              <a:t>Need to consider the worst-case schedule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8BE46250-3CFD-4E17-A3BC-FA599084FED4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Peterson’s Algorithm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12788" y="1219200"/>
            <a:ext cx="7788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Shared bool wantCS[0] = false, bool wantCS[1] =  false, int turn = 0;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962400" cy="4287838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000" i="1"/>
              <a:t>Process 0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RequestCS(0)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wantCS[0] = true;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turn = 1;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while (wantCS[1] == true &amp;&amp;       	   turn == 1) {};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ReleaseCS(0)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wantCS[0] = false;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876800" y="1752600"/>
            <a:ext cx="39624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0;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(wantCS[0] == true &amp;&amp;       	   turn == 0)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SzTx/>
              <a:buFont typeface="Wingdings" pitchFamily="2" charset="2"/>
              <a:buNone/>
            </a:pPr>
            <a:endParaRPr lang="en-US" altLang="en-US" sz="2000"/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ReleaseCS(1)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false;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648200" y="1828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AE62DBA0-A689-488B-9319-7F9E7D290246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Correctness Proof for Peterson’s Alg.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914400"/>
            <a:ext cx="39624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RequestCS(0)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wantCS[0]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1;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(wantCS[1] == true &amp;&amp;       	   turn == 1)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876800" y="9144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0;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(wantCS[0] == true &amp;&amp;       	   turn == 0)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46482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381000" y="3657600"/>
            <a:ext cx="8534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Mutual exclusion</a:t>
            </a:r>
            <a:r>
              <a:rPr lang="en-US" altLang="en-US" sz="2000"/>
              <a:t>:  Proof by contradiction. (The textbook’s proof is vague.) 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1:  turn == 0 when P0 and P1 are both in critical section. 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	Then P0 executed “turn = 1” before P1 executed “turn = 0”.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	Hence wantCS[0] == false as seen by P1.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	But wantCS[0] set to true by Process 0.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2:  turn == 1. Symmetric – complete yourself…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6EDEC2F0-43A0-44E7-BC31-8BE38B54A0C7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Correctness Proof for Peterson’s Alg.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685800" y="1143000"/>
            <a:ext cx="39624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RequestCS(0)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wantCS[0]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1;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(wantCS[1] == true &amp;&amp;       	   turn == 1)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4876800" y="1143000"/>
            <a:ext cx="39624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20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wantCS[1]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turn = 0;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	while (wantCS[0] == true &amp;&amp;       	   turn == 0)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4648200" y="1219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609600" y="4130675"/>
            <a:ext cx="8001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Progress</a:t>
            </a:r>
            <a:r>
              <a:rPr lang="en-US" altLang="en-US" sz="2000"/>
              <a:t>: Proof by contradiction and consider the value of turn when both P0 and P1 are waiting. 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1: turn == 0. Then P0 can enter.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2: turn == 1. Symmetric – complete yourself…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F9EDAB2B-7768-4EA3-80BC-19BBF3AEDDAE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Correctness Proof for Peterson’s Alg.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685800" y="817563"/>
            <a:ext cx="39624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1800" i="1"/>
              <a:t>Process 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RequestCS(0)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wantCS[0]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turn = 1;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while (wantCS[1] == true &amp;&amp;       	   turn == 1)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5029200" y="817563"/>
            <a:ext cx="39624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buSzTx/>
              <a:buFont typeface="Wingdings" pitchFamily="2" charset="2"/>
              <a:buNone/>
            </a:pPr>
            <a:r>
              <a:rPr lang="en-US" altLang="en-US" sz="1800" i="1"/>
              <a:t>Process 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RequestCS(1)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wantCS[1] = true;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turn = 0;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while (wantCS[0] == true &amp;&amp;       	   turn == 0) {};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} 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ReleaseCS(1) {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	wantCS[1] = false;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en-US" sz="1800"/>
              <a:t>}</a:t>
            </a:r>
          </a:p>
          <a:p>
            <a:pPr>
              <a:buSzTx/>
              <a:buFont typeface="Wingdings" pitchFamily="2" charset="2"/>
              <a:buNone/>
            </a:pPr>
            <a:endParaRPr lang="en-US" altLang="en-US" sz="1800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80772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No starvation</a:t>
            </a:r>
            <a:r>
              <a:rPr lang="en-US" altLang="en-US" sz="2000"/>
              <a:t>: Proof by contradiction.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1: If P0 waiting, then wantCS[1] = true and turn = 1.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	P1 in critical region -- will exit and set wantCS[1] to false.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	What if P1 wants to enter again immediately?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/>
              <a:t>Case 2: P1 is waiting. Symmetric – complete yourself…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21D0BFCC-8A6D-4101-9FC9-20CD75653049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Lamport’s</a:t>
            </a:r>
            <a:r>
              <a:rPr lang="en-US" dirty="0"/>
              <a:t> Bakery Algorithm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/>
              <a:t> processes</a:t>
            </a:r>
          </a:p>
          <a:p>
            <a:pPr lvl="1"/>
            <a:r>
              <a:rPr lang="en-US" altLang="en-US"/>
              <a:t>Get a number first</a:t>
            </a:r>
          </a:p>
          <a:p>
            <a:pPr lvl="1"/>
            <a:r>
              <a:rPr lang="en-US" altLang="en-US"/>
              <a:t>Get served when all people with lower number have been served</a:t>
            </a:r>
          </a:p>
          <a:p>
            <a:endParaRPr lang="en-US" altLang="en-US"/>
          </a:p>
          <a:p>
            <a:r>
              <a:rPr lang="en-US" altLang="en-US"/>
              <a:t>Two shared arrays of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/>
              <a:t> elements</a:t>
            </a:r>
          </a:p>
          <a:p>
            <a:pPr lvl="1"/>
            <a:r>
              <a:rPr lang="en-US" altLang="en-US"/>
              <a:t>boolean choosing[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] = false; // process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/>
              <a:t> </a:t>
            </a:r>
            <a:r>
              <a:rPr lang="en-US" altLang="en-US"/>
              <a:t>is trying to get a number</a:t>
            </a:r>
          </a:p>
          <a:p>
            <a:pPr lvl="1"/>
            <a:r>
              <a:rPr lang="en-US" altLang="en-US"/>
              <a:t>int number[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] = 0; // the number got by process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;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	// “0” means process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 not interested in being served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DF5DE2CE-E723-4CA7-B86A-FAF501B7FEC4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772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/>
              <a:t>ReleaseCS(int myid)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number[myid] = 0;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// a utility function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boolean Smaller(int number1, int id1, int number2, int id2)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if (number1 &lt; number 2) return true;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if (number1 == number2)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	if (id1 &lt; id2) return true; else return false;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if (number 1 &gt; number2) return false;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C21D155-42BF-4977-BAD7-C2DC0B772E61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609600"/>
            <a:ext cx="7772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/>
              <a:t>RequestCS(int myid)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choosing[myid] = true;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for (int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= 0;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&lt;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/>
              <a:t>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++) 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    if (number[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2000"/>
              <a:t>] &gt; number[myid]) number[myid] = number[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2000"/>
              <a:t>];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number[myid]++;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choosing[myid] = false; </a:t>
            </a:r>
          </a:p>
          <a:p>
            <a:pPr>
              <a:buFont typeface="Wingdings" pitchFamily="2" charset="2"/>
              <a:buNone/>
            </a:pPr>
            <a:endParaRPr lang="en-US" altLang="en-US" sz="2000"/>
          </a:p>
          <a:p>
            <a:pPr>
              <a:buFont typeface="Wingdings" pitchFamily="2" charset="2"/>
              <a:buNone/>
            </a:pPr>
            <a:r>
              <a:rPr lang="en-US" altLang="en-US" sz="2000"/>
              <a:t>	for (int 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= 0;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&lt;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/>
              <a:t>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++)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    while (choosing[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2000"/>
              <a:t>] == true);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    while (number[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2000"/>
              <a:t>] != 0 &amp;&amp; 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                    Smaller(number[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], 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, number[myid], myid));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en-US" sz="2000"/>
              <a:t>}</a:t>
            </a:r>
          </a:p>
        </p:txBody>
      </p: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1447800" y="1066800"/>
            <a:ext cx="304800" cy="1981200"/>
            <a:chOff x="2016" y="1636"/>
            <a:chExt cx="192" cy="1248"/>
          </a:xfrm>
        </p:grpSpPr>
        <p:sp>
          <p:nvSpPr>
            <p:cNvPr id="36875" name="Freeform 8"/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36876" name="Freeform 9"/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36870" name="Group 10"/>
          <p:cNvGrpSpPr>
            <a:grpSpLocks/>
          </p:cNvGrpSpPr>
          <p:nvPr/>
        </p:nvGrpSpPr>
        <p:grpSpPr bwMode="auto">
          <a:xfrm>
            <a:off x="1447800" y="3352800"/>
            <a:ext cx="304800" cy="1981200"/>
            <a:chOff x="2016" y="1636"/>
            <a:chExt cx="192" cy="1248"/>
          </a:xfrm>
        </p:grpSpPr>
        <p:sp>
          <p:nvSpPr>
            <p:cNvPr id="36873" name="Freeform 11"/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36874" name="Freeform 12"/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365125" y="1716088"/>
            <a:ext cx="123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get a number </a:t>
            </a:r>
          </a:p>
        </p:txBody>
      </p:sp>
      <p:sp>
        <p:nvSpPr>
          <p:cNvPr id="36872" name="Text Box 14"/>
          <p:cNvSpPr txBox="1">
            <a:spLocks noChangeArrowheads="1"/>
          </p:cNvSpPr>
          <p:nvPr/>
        </p:nvSpPr>
        <p:spPr bwMode="auto">
          <a:xfrm>
            <a:off x="381000" y="3429000"/>
            <a:ext cx="1235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wait for people ahead of me</a:t>
            </a:r>
            <a:r>
              <a:rPr lang="en-US" altLang="en-US"/>
              <a:t> 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53382578-41B1-4D9D-8E80-0BE928045CC0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96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700" b="1"/>
              <a:t>choosing[myid] = true;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for (int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= 0;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&lt;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700" b="1"/>
              <a:t>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1700" b="1"/>
              <a:t>++) 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if (number[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] &gt; number[myid])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    number[myid] = number[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];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number[myid]++;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choosing[myid] = false; </a:t>
            </a:r>
          </a:p>
          <a:p>
            <a:pPr>
              <a:buFont typeface="Wingdings" pitchFamily="2" charset="2"/>
              <a:buNone/>
            </a:pPr>
            <a:endParaRPr lang="en-US" altLang="en-US" sz="1700" b="1"/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for (int 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= 0;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&lt;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700" b="1"/>
              <a:t>;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 sz="1700" b="1"/>
              <a:t>++) {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while (choosing[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] == true);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while (number[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] != 0 &amp;&amp; 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           Smaller(number[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 ],  </a:t>
            </a:r>
            <a:r>
              <a:rPr lang="en-US" altLang="en-US" sz="17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1700" b="1"/>
              <a:t>,              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               number[myid], myid));</a:t>
            </a:r>
          </a:p>
          <a:p>
            <a:pPr>
              <a:buFont typeface="Wingdings" pitchFamily="2" charset="2"/>
              <a:buNone/>
            </a:pPr>
            <a:r>
              <a:rPr lang="en-US" altLang="en-US" sz="1700" b="1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1700" b="1"/>
          </a:p>
        </p:txBody>
      </p:sp>
      <p:sp>
        <p:nvSpPr>
          <p:cNvPr id="37893" name="Text Box 11"/>
          <p:cNvSpPr txBox="1">
            <a:spLocks noChangeArrowheads="1"/>
          </p:cNvSpPr>
          <p:nvPr/>
        </p:nvSpPr>
        <p:spPr bwMode="auto">
          <a:xfrm>
            <a:off x="3886200" y="560388"/>
            <a:ext cx="4953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Progress</a:t>
            </a:r>
            <a:r>
              <a:rPr lang="en-US" altLang="en-US" sz="2000"/>
              <a:t>: Proof by contradiction. Consider any set of processes that wants to enter the CS but no one can make progress. Each process is guaranteed to get a queue #. Let process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/>
              <a:t> be the one with the smallest queue number. Consider where process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000"/>
              <a:t>can be blocked:</a:t>
            </a:r>
          </a:p>
          <a:p>
            <a:pPr lvl="1">
              <a:buClr>
                <a:srgbClr val="0000FF"/>
              </a:buClr>
            </a:pPr>
            <a:r>
              <a:rPr lang="en-US" altLang="en-US"/>
              <a:t> Case 1: </a:t>
            </a:r>
          </a:p>
          <a:p>
            <a:pPr lvl="2">
              <a:spcAft>
                <a:spcPct val="0"/>
              </a:spcAft>
              <a:buFontTx/>
              <a:buNone/>
            </a:pPr>
            <a:r>
              <a:rPr lang="en-US" altLang="en-US" sz="2000"/>
              <a:t>Process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 will eventually set choosing[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/>
              <a:t>] to false</a:t>
            </a:r>
          </a:p>
          <a:p>
            <a:pPr lvl="1"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	Process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/>
              <a:t> will then block 	(otherwise there is progress	already!)</a:t>
            </a:r>
          </a:p>
          <a:p>
            <a:pPr lvl="1">
              <a:buClr>
                <a:srgbClr val="0000FF"/>
              </a:buClr>
            </a:pPr>
            <a:r>
              <a:rPr lang="en-US" altLang="en-US"/>
              <a:t> Case 2: Impossible since process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 has the smallest queue number</a:t>
            </a:r>
          </a:p>
        </p:txBody>
      </p:sp>
      <p:sp>
        <p:nvSpPr>
          <p:cNvPr id="37894" name="Line 12"/>
          <p:cNvSpPr>
            <a:spLocks noChangeShapeType="1"/>
          </p:cNvSpPr>
          <p:nvPr/>
        </p:nvSpPr>
        <p:spPr bwMode="auto">
          <a:xfrm flipH="1">
            <a:off x="3276600" y="3048000"/>
            <a:ext cx="1219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7895" name="Line 15"/>
          <p:cNvSpPr>
            <a:spLocks noChangeShapeType="1"/>
          </p:cNvSpPr>
          <p:nvPr/>
        </p:nvSpPr>
        <p:spPr bwMode="auto">
          <a:xfrm flipH="1" flipV="1">
            <a:off x="3352800" y="4114800"/>
            <a:ext cx="1143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914400" y="56959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No starvation: </a:t>
            </a:r>
            <a:r>
              <a:rPr lang="en-US" altLang="en-US" sz="2000"/>
              <a:t>Can be similarly shown…work it out yourself...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813AA582-F666-4A9B-B9F2-AAA6663EF243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39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038600" y="704850"/>
            <a:ext cx="480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en-US" sz="2000"/>
              <a:t> W.l.o.g, assume </a:t>
            </a:r>
            <a:r>
              <a:rPr lang="en-US" altLang="en-US" sz="1800"/>
              <a:t>Smaller(number[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/>
              <a:t> </a:t>
            </a:r>
            <a:r>
              <a:rPr lang="en-US" altLang="en-US" sz="1800"/>
              <a:t>],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,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sz="1800"/>
              <a:t>],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1800"/>
              <a:t>) after they are in the critical sec</a:t>
            </a:r>
          </a:p>
          <a:p>
            <a:pPr>
              <a:buClr>
                <a:srgbClr val="0000FF"/>
              </a:buClr>
            </a:pPr>
            <a:r>
              <a:rPr lang="en-US" altLang="en-US" sz="2000"/>
              <a:t> Process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000"/>
              <a:t> must see number[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/>
              <a:t> </a:t>
            </a:r>
            <a:r>
              <a:rPr lang="en-US" altLang="en-US" sz="2000"/>
              <a:t>] == 0 at that time T1: We want to know where process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/>
              <a:t> is at time T1.</a:t>
            </a:r>
          </a:p>
          <a:p>
            <a:pPr lvl="1">
              <a:buClr>
                <a:srgbClr val="0000FF"/>
              </a:buClr>
            </a:pPr>
            <a:r>
              <a:rPr lang="en-US" altLang="en-US"/>
              <a:t> </a:t>
            </a:r>
            <a:r>
              <a:rPr lang="en-US" altLang="en-US" sz="1800"/>
              <a:t>Case 1: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has not executed </a:t>
            </a:r>
          </a:p>
          <a:p>
            <a:pPr lvl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sz="1800"/>
              <a:t>   “if (number[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sz="1800"/>
              <a:t>] &gt;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])”.Then eventually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&gt;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sz="1800"/>
              <a:t>]. Impossible.</a:t>
            </a:r>
          </a:p>
          <a:p>
            <a:pPr lvl="1">
              <a:buClr>
                <a:srgbClr val="0000FF"/>
              </a:buClr>
            </a:pPr>
            <a:r>
              <a:rPr lang="en-US" altLang="en-US" sz="1800"/>
              <a:t> Case 2: Has executed “if ()”</a:t>
            </a:r>
            <a:endParaRPr lang="en-US" altLang="en-US" sz="1800" i="1"/>
          </a:p>
          <a:p>
            <a:pPr lvl="2"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1800"/>
              <a:t> Subcase 2.1: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has executed “number[myid]++;”</a:t>
            </a:r>
          </a:p>
          <a:p>
            <a:pPr lvl="2"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800"/>
              <a:t>-- impossible since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== 0</a:t>
            </a:r>
          </a:p>
          <a:p>
            <a:pPr lvl="2"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FF0000"/>
                </a:solidFill>
              </a:rPr>
              <a:t>Subcase 2.2: Has not executed “number[myid]++;” -- This is the only possible case.</a:t>
            </a:r>
          </a:p>
        </p:txBody>
      </p:sp>
      <p:sp>
        <p:nvSpPr>
          <p:cNvPr id="38917" name="TextBox 16"/>
          <p:cNvSpPr txBox="1">
            <a:spLocks noChangeArrowheads="1"/>
          </p:cNvSpPr>
          <p:nvPr/>
        </p:nvSpPr>
        <p:spPr bwMode="auto">
          <a:xfrm>
            <a:off x="990600" y="5715000"/>
            <a:ext cx="287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At T1, process </a:t>
            </a:r>
            <a:r>
              <a:rPr lang="en-US" altLang="en-US" sz="20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2"/>
                </a:solidFill>
              </a:rPr>
              <a:t> is here</a:t>
            </a:r>
          </a:p>
        </p:txBody>
      </p:sp>
      <p:sp>
        <p:nvSpPr>
          <p:cNvPr id="38918" name="Rectangle 17"/>
          <p:cNvSpPr>
            <a:spLocks noChangeArrowheads="1"/>
          </p:cNvSpPr>
          <p:nvPr/>
        </p:nvSpPr>
        <p:spPr bwMode="auto">
          <a:xfrm>
            <a:off x="609600" y="4646613"/>
            <a:ext cx="3149600" cy="966787"/>
          </a:xfrm>
          <a:prstGeom prst="rect">
            <a:avLst/>
          </a:prstGeom>
          <a:noFill/>
          <a:ln w="2857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sp>
        <p:nvSpPr>
          <p:cNvPr id="38919" name="Freeform 19"/>
          <p:cNvSpPr>
            <a:spLocks/>
          </p:cNvSpPr>
          <p:nvPr/>
        </p:nvSpPr>
        <p:spPr bwMode="auto">
          <a:xfrm>
            <a:off x="3733800" y="5410200"/>
            <a:ext cx="401638" cy="533400"/>
          </a:xfrm>
          <a:custGeom>
            <a:avLst/>
            <a:gdLst>
              <a:gd name="T0" fmla="*/ 0 w 372793"/>
              <a:gd name="T1" fmla="*/ 7926 h 706190"/>
              <a:gd name="T2" fmla="*/ 466108 w 372793"/>
              <a:gd name="T3" fmla="*/ 0 h 706190"/>
              <a:gd name="T4" fmla="*/ 0 60000 65536"/>
              <a:gd name="T5" fmla="*/ 0 60000 65536"/>
              <a:gd name="T6" fmla="*/ 0 w 372793"/>
              <a:gd name="T7" fmla="*/ 0 h 706190"/>
              <a:gd name="T8" fmla="*/ 372793 w 372793"/>
              <a:gd name="T9" fmla="*/ 706190 h 706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793" h="706190">
                <a:moveTo>
                  <a:pt x="0" y="706190"/>
                </a:moveTo>
                <a:cubicBezTo>
                  <a:pt x="372793" y="118882"/>
                  <a:pt x="323575" y="237765"/>
                  <a:pt x="141668" y="0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81000" y="1219200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choosing[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true;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for (</a:t>
            </a:r>
            <a:r>
              <a:rPr lang="en-US" sz="1700" b="1" kern="0" dirty="0" err="1">
                <a:latin typeface="+mn-lt"/>
                <a:ea typeface="+mn-ea"/>
              </a:rPr>
              <a:t>int</a:t>
            </a:r>
            <a:r>
              <a:rPr lang="en-US" sz="1700" b="1" kern="0" dirty="0">
                <a:latin typeface="+mn-lt"/>
                <a:ea typeface="+mn-ea"/>
              </a:rPr>
              <a:t>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= 0;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&lt;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700" b="1" kern="0" dirty="0">
                <a:latin typeface="+mn-lt"/>
                <a:ea typeface="+mn-ea"/>
              </a:rPr>
              <a:t>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en-US" sz="1700" b="1" kern="0" dirty="0">
                <a:latin typeface="+mn-lt"/>
                <a:ea typeface="+mn-ea"/>
              </a:rPr>
              <a:t>++)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if 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&gt;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])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]++;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choosing[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false;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for (</a:t>
            </a:r>
            <a:r>
              <a:rPr lang="en-US" sz="1700" b="1" kern="0" dirty="0" err="1">
                <a:latin typeface="+mn-lt"/>
                <a:ea typeface="+mn-ea"/>
              </a:rPr>
              <a:t>int</a:t>
            </a:r>
            <a:r>
              <a:rPr lang="en-US" sz="1700" b="1" kern="0" dirty="0">
                <a:latin typeface="+mn-lt"/>
                <a:ea typeface="+mn-ea"/>
              </a:rPr>
              <a:t> 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= 0;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&lt;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700" b="1" kern="0" dirty="0">
                <a:latin typeface="+mn-lt"/>
                <a:ea typeface="+mn-ea"/>
              </a:rPr>
              <a:t>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en-US" sz="1700" b="1" kern="0" dirty="0">
                <a:latin typeface="+mn-lt"/>
                <a:ea typeface="+mn-ea"/>
              </a:rPr>
              <a:t>++) {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while (choosing[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== true);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while 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!= 0 &amp;&amp;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       Smaller(number[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], 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,             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      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], 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));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}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" y="914400"/>
            <a:ext cx="3484563" cy="1676400"/>
            <a:chOff x="685800" y="914400"/>
            <a:chExt cx="3485156" cy="1676400"/>
          </a:xfrm>
        </p:grpSpPr>
        <p:sp>
          <p:nvSpPr>
            <p:cNvPr id="38923" name="TextBox 14"/>
            <p:cNvSpPr txBox="1">
              <a:spLocks noChangeArrowheads="1"/>
            </p:cNvSpPr>
            <p:nvPr/>
          </p:nvSpPr>
          <p:spPr bwMode="auto">
            <a:xfrm>
              <a:off x="1371600" y="914400"/>
              <a:ext cx="27993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charset="0"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At T1, process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>
                  <a:solidFill>
                    <a:srgbClr val="FF0000"/>
                  </a:solidFill>
                </a:rPr>
                <a:t> is here</a:t>
              </a:r>
            </a:p>
          </p:txBody>
        </p:sp>
        <p:sp>
          <p:nvSpPr>
            <p:cNvPr id="38924" name="Freeform 15"/>
            <p:cNvSpPr>
              <a:spLocks/>
            </p:cNvSpPr>
            <p:nvPr/>
          </p:nvSpPr>
          <p:spPr bwMode="auto">
            <a:xfrm>
              <a:off x="3657600" y="1295400"/>
              <a:ext cx="401638" cy="914400"/>
            </a:xfrm>
            <a:custGeom>
              <a:avLst/>
              <a:gdLst>
                <a:gd name="T0" fmla="*/ 0 w 362755"/>
                <a:gd name="T1" fmla="*/ 0 h 1133341"/>
                <a:gd name="T2" fmla="*/ 1579679 w 362755"/>
                <a:gd name="T3" fmla="*/ 21180 h 1133341"/>
                <a:gd name="T4" fmla="*/ 1645490 w 362755"/>
                <a:gd name="T5" fmla="*/ 30315 h 1133341"/>
                <a:gd name="T6" fmla="*/ 1118931 w 362755"/>
                <a:gd name="T7" fmla="*/ 36545 h 1133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2755"/>
                <a:gd name="T13" fmla="*/ 0 h 1133341"/>
                <a:gd name="T14" fmla="*/ 362755 w 362755"/>
                <a:gd name="T15" fmla="*/ 1133341 h 1133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2755" h="1133341">
                  <a:moveTo>
                    <a:pt x="0" y="0"/>
                  </a:moveTo>
                  <a:cubicBezTo>
                    <a:pt x="127715" y="250065"/>
                    <a:pt x="255431" y="500130"/>
                    <a:pt x="309093" y="656823"/>
                  </a:cubicBezTo>
                  <a:cubicBezTo>
                    <a:pt x="362755" y="813516"/>
                    <a:pt x="336997" y="860738"/>
                    <a:pt x="321971" y="940158"/>
                  </a:cubicBezTo>
                  <a:cubicBezTo>
                    <a:pt x="306946" y="1019578"/>
                    <a:pt x="262943" y="1076459"/>
                    <a:pt x="218940" y="113334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38925" name="Rectangle 17"/>
            <p:cNvSpPr>
              <a:spLocks noChangeArrowheads="1"/>
            </p:cNvSpPr>
            <p:nvPr/>
          </p:nvSpPr>
          <p:spPr bwMode="auto">
            <a:xfrm>
              <a:off x="685800" y="2209800"/>
              <a:ext cx="3251753" cy="381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>
              <a:lvl1pPr>
                <a:buClr>
                  <a:schemeClr val="tx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charset="0"/>
                <a:buNone/>
              </a:pPr>
              <a:endParaRPr lang="en-US" altLang="en-US"/>
            </a:p>
          </p:txBody>
        </p:sp>
      </p:grpSp>
      <p:sp>
        <p:nvSpPr>
          <p:cNvPr id="38922" name="TextBox 20"/>
          <p:cNvSpPr txBox="1">
            <a:spLocks noChangeArrowheads="1"/>
          </p:cNvSpPr>
          <p:nvPr/>
        </p:nvSpPr>
        <p:spPr bwMode="auto">
          <a:xfrm>
            <a:off x="1189038" y="304800"/>
            <a:ext cx="6735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Mutual exclusion</a:t>
            </a:r>
            <a:r>
              <a:rPr lang="en-US" altLang="en-US" sz="2000"/>
              <a:t>: Suppose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/>
              <a:t> and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000"/>
              <a:t> both in critical section.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B6F24F87-0BFB-42FB-8947-B1CC468E1EED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Is This Module Hard?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821238"/>
          </a:xfrm>
        </p:spPr>
        <p:txBody>
          <a:bodyPr/>
          <a:lstStyle/>
          <a:p>
            <a:r>
              <a:rPr lang="en-US" altLang="en-US"/>
              <a:t>This is an </a:t>
            </a:r>
            <a:r>
              <a:rPr lang="en-US" altLang="en-US">
                <a:solidFill>
                  <a:srgbClr val="FF0000"/>
                </a:solidFill>
              </a:rPr>
              <a:t>elective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module catering to students with strong interests and background in the subject</a:t>
            </a:r>
          </a:p>
          <a:p>
            <a:pPr lvl="1"/>
            <a:endParaRPr lang="en-US" altLang="en-US" sz="1800"/>
          </a:p>
          <a:p>
            <a:r>
              <a:rPr lang="en-US" altLang="en-US"/>
              <a:t>While having the same theoretical nature as the </a:t>
            </a:r>
            <a:r>
              <a:rPr lang="en-US" altLang="en-US">
                <a:solidFill>
                  <a:schemeClr val="tx2"/>
                </a:solidFill>
              </a:rPr>
              <a:t>compulsory module CS3230</a:t>
            </a:r>
            <a:r>
              <a:rPr lang="en-US" altLang="en-US"/>
              <a:t>, this module will be much harder than CS3230</a:t>
            </a:r>
          </a:p>
          <a:p>
            <a:pPr lvl="1"/>
            <a:r>
              <a:rPr lang="en-US" altLang="en-US"/>
              <a:t>Analogy: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	English modules taken by English major students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				vs.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	English modules taken by non-English-major students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This module will be taught in very different ways from CS3230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E0D1D93A-BE7D-4E4B-967A-B6EC12CF4E0F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40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267200" y="609600"/>
            <a:ext cx="4419600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Char char="•"/>
            </a:pPr>
            <a:r>
              <a:rPr lang="en-US" altLang="en-US" sz="1800"/>
              <a:t> Now continue and consider the time T2 when process </a:t>
            </a:r>
            <a:r>
              <a:rPr lang="en-US" altLang="en-US" sz="1800" i="1"/>
              <a:t>k</a:t>
            </a:r>
            <a:r>
              <a:rPr lang="en-US" altLang="en-US" sz="1800"/>
              <a:t> invoked “while (choosing[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= true);”  and passed that statement.</a:t>
            </a:r>
          </a:p>
          <a:p>
            <a:pPr>
              <a:buClr>
                <a:srgbClr val="0000FF"/>
              </a:buClr>
              <a:buFont typeface="Arial" charset="0"/>
              <a:buChar char="•"/>
            </a:pPr>
            <a:endParaRPr lang="en-US" altLang="en-US" sz="1800"/>
          </a:p>
          <a:p>
            <a:pPr>
              <a:buClr>
                <a:srgbClr val="0000FF"/>
              </a:buClr>
              <a:buFont typeface="Arial" charset="0"/>
              <a:buChar char="•"/>
            </a:pPr>
            <a:r>
              <a:rPr lang="en-US" altLang="en-US" sz="1800"/>
              <a:t>  We want to see where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is at T2. Since choosing[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= false,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1800"/>
              <a:t>must either have finished choosing its queue number or have not started choosing:</a:t>
            </a:r>
          </a:p>
          <a:p>
            <a:pPr lvl="1">
              <a:buClr>
                <a:srgbClr val="0000FF"/>
              </a:buClr>
              <a:buFont typeface="Arial" charset="0"/>
              <a:buChar char="•"/>
            </a:pPr>
            <a:r>
              <a:rPr lang="en-US" altLang="en-US" sz="1800"/>
              <a:t> Case 1: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has finished choosing and has executed choosing[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= false; Impossible since T2 &lt; T1. </a:t>
            </a:r>
          </a:p>
          <a:p>
            <a:pPr lvl="1">
              <a:buClr>
                <a:srgbClr val="0000FF"/>
              </a:buClr>
              <a:buFont typeface="Arial" charset="0"/>
              <a:buChar char="•"/>
            </a:pPr>
            <a:r>
              <a:rPr lang="en-US" altLang="en-US" sz="1800"/>
              <a:t> Case 2: process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has not started choosing and has not executed choosing[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= true. But then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/>
              <a:t> ] will be larger than number[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1800" i="1"/>
              <a:t> </a:t>
            </a:r>
            <a:r>
              <a:rPr lang="en-US" altLang="en-US" sz="1800"/>
              <a:t>]. Contradiction.</a:t>
            </a:r>
          </a:p>
        </p:txBody>
      </p:sp>
      <p:sp>
        <p:nvSpPr>
          <p:cNvPr id="39941" name="TextBox 14"/>
          <p:cNvSpPr txBox="1">
            <a:spLocks noChangeArrowheads="1"/>
          </p:cNvSpPr>
          <p:nvPr/>
        </p:nvSpPr>
        <p:spPr bwMode="auto">
          <a:xfrm>
            <a:off x="1306513" y="914400"/>
            <a:ext cx="280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At T1, process </a:t>
            </a:r>
            <a:r>
              <a:rPr lang="en-US" alt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>
                <a:solidFill>
                  <a:srgbClr val="FF0000"/>
                </a:solidFill>
              </a:rPr>
              <a:t> is here</a:t>
            </a:r>
          </a:p>
        </p:txBody>
      </p:sp>
      <p:sp>
        <p:nvSpPr>
          <p:cNvPr id="39942" name="Freeform 15"/>
          <p:cNvSpPr>
            <a:spLocks/>
          </p:cNvSpPr>
          <p:nvPr/>
        </p:nvSpPr>
        <p:spPr bwMode="auto">
          <a:xfrm>
            <a:off x="3592513" y="1295400"/>
            <a:ext cx="401637" cy="914400"/>
          </a:xfrm>
          <a:custGeom>
            <a:avLst/>
            <a:gdLst>
              <a:gd name="T0" fmla="*/ 0 w 362755"/>
              <a:gd name="T1" fmla="*/ 0 h 1133341"/>
              <a:gd name="T2" fmla="*/ 1579616 w 362755"/>
              <a:gd name="T3" fmla="*/ 21180 h 1133341"/>
              <a:gd name="T4" fmla="*/ 1645428 w 362755"/>
              <a:gd name="T5" fmla="*/ 30315 h 1133341"/>
              <a:gd name="T6" fmla="*/ 1118892 w 362755"/>
              <a:gd name="T7" fmla="*/ 36545 h 1133341"/>
              <a:gd name="T8" fmla="*/ 0 60000 65536"/>
              <a:gd name="T9" fmla="*/ 0 60000 65536"/>
              <a:gd name="T10" fmla="*/ 0 60000 65536"/>
              <a:gd name="T11" fmla="*/ 0 60000 65536"/>
              <a:gd name="T12" fmla="*/ 0 w 362755"/>
              <a:gd name="T13" fmla="*/ 0 h 1133341"/>
              <a:gd name="T14" fmla="*/ 362755 w 362755"/>
              <a:gd name="T15" fmla="*/ 1133341 h 11333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755" h="1133341">
                <a:moveTo>
                  <a:pt x="0" y="0"/>
                </a:moveTo>
                <a:cubicBezTo>
                  <a:pt x="127715" y="250065"/>
                  <a:pt x="255431" y="500130"/>
                  <a:pt x="309093" y="656823"/>
                </a:cubicBezTo>
                <a:cubicBezTo>
                  <a:pt x="362755" y="813516"/>
                  <a:pt x="336997" y="860738"/>
                  <a:pt x="321971" y="940158"/>
                </a:cubicBezTo>
                <a:cubicBezTo>
                  <a:pt x="306946" y="1019578"/>
                  <a:pt x="262943" y="1076459"/>
                  <a:pt x="218940" y="113334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39943" name="TextBox 16"/>
          <p:cNvSpPr txBox="1">
            <a:spLocks noChangeArrowheads="1"/>
          </p:cNvSpPr>
          <p:nvPr/>
        </p:nvSpPr>
        <p:spPr bwMode="auto">
          <a:xfrm>
            <a:off x="990600" y="5715000"/>
            <a:ext cx="287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At T1, process </a:t>
            </a:r>
            <a:r>
              <a:rPr lang="en-US" altLang="en-US" sz="20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2"/>
                </a:solidFill>
              </a:rPr>
              <a:t> is here</a:t>
            </a:r>
          </a:p>
        </p:txBody>
      </p:sp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609600" y="4646613"/>
            <a:ext cx="3149600" cy="966787"/>
          </a:xfrm>
          <a:prstGeom prst="rect">
            <a:avLst/>
          </a:prstGeom>
          <a:noFill/>
          <a:ln w="2857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sp>
        <p:nvSpPr>
          <p:cNvPr id="39945" name="Freeform 19"/>
          <p:cNvSpPr>
            <a:spLocks/>
          </p:cNvSpPr>
          <p:nvPr/>
        </p:nvSpPr>
        <p:spPr bwMode="auto">
          <a:xfrm>
            <a:off x="3733800" y="5410200"/>
            <a:ext cx="401638" cy="533400"/>
          </a:xfrm>
          <a:custGeom>
            <a:avLst/>
            <a:gdLst>
              <a:gd name="T0" fmla="*/ 0 w 372793"/>
              <a:gd name="T1" fmla="*/ 7926 h 706190"/>
              <a:gd name="T2" fmla="*/ 466108 w 372793"/>
              <a:gd name="T3" fmla="*/ 0 h 706190"/>
              <a:gd name="T4" fmla="*/ 0 60000 65536"/>
              <a:gd name="T5" fmla="*/ 0 60000 65536"/>
              <a:gd name="T6" fmla="*/ 0 w 372793"/>
              <a:gd name="T7" fmla="*/ 0 h 706190"/>
              <a:gd name="T8" fmla="*/ 372793 w 372793"/>
              <a:gd name="T9" fmla="*/ 706190 h 706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793" h="706190">
                <a:moveTo>
                  <a:pt x="0" y="706190"/>
                </a:moveTo>
                <a:cubicBezTo>
                  <a:pt x="372793" y="118882"/>
                  <a:pt x="323575" y="237765"/>
                  <a:pt x="141668" y="0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81000" y="1219200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choosing[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true;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for (</a:t>
            </a:r>
            <a:r>
              <a:rPr lang="en-US" sz="1700" b="1" kern="0" dirty="0" err="1">
                <a:latin typeface="+mn-lt"/>
                <a:ea typeface="+mn-ea"/>
              </a:rPr>
              <a:t>int</a:t>
            </a:r>
            <a:r>
              <a:rPr lang="en-US" sz="1700" b="1" kern="0" dirty="0">
                <a:latin typeface="+mn-lt"/>
                <a:ea typeface="+mn-ea"/>
              </a:rPr>
              <a:t>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= 0;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&lt;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700" b="1" kern="0" dirty="0">
                <a:latin typeface="+mn-lt"/>
                <a:ea typeface="+mn-ea"/>
              </a:rPr>
              <a:t>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en-US" sz="1700" b="1" kern="0" dirty="0">
                <a:latin typeface="+mn-lt"/>
                <a:ea typeface="+mn-ea"/>
              </a:rPr>
              <a:t>++)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if 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&gt;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])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]++;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choosing[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 = false;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for (</a:t>
            </a:r>
            <a:r>
              <a:rPr lang="en-US" sz="1700" b="1" kern="0" dirty="0" err="1">
                <a:latin typeface="+mn-lt"/>
                <a:ea typeface="+mn-ea"/>
              </a:rPr>
              <a:t>int</a:t>
            </a:r>
            <a:r>
              <a:rPr lang="en-US" sz="1700" b="1" kern="0" dirty="0">
                <a:latin typeface="+mn-lt"/>
                <a:ea typeface="+mn-ea"/>
              </a:rPr>
              <a:t> 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= 0;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&lt;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700" b="1" kern="0" dirty="0">
                <a:latin typeface="+mn-lt"/>
                <a:ea typeface="+mn-ea"/>
              </a:rPr>
              <a:t>;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en-US" sz="1700" b="1" kern="0" dirty="0">
                <a:latin typeface="+mn-lt"/>
                <a:ea typeface="+mn-ea"/>
              </a:rPr>
              <a:t>++) {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while (choosing[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== true);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while 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 != 0 &amp;&amp;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       Smaller(number[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 ],  </a:t>
            </a:r>
            <a:r>
              <a:rPr lang="en-US" sz="17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700" b="1" kern="0" dirty="0">
                <a:latin typeface="+mn-lt"/>
                <a:ea typeface="+mn-ea"/>
              </a:rPr>
              <a:t>,              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               number[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], </a:t>
            </a:r>
            <a:r>
              <a:rPr lang="en-US" sz="1700" b="1" kern="0" dirty="0" err="1">
                <a:latin typeface="+mn-lt"/>
                <a:ea typeface="+mn-ea"/>
              </a:rPr>
              <a:t>myid</a:t>
            </a:r>
            <a:r>
              <a:rPr lang="en-US" sz="1700" b="1" kern="0" dirty="0">
                <a:latin typeface="+mn-lt"/>
                <a:ea typeface="+mn-ea"/>
              </a:rPr>
              <a:t>));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r>
              <a:rPr lang="en-US" sz="1700" b="1" kern="0" dirty="0">
                <a:latin typeface="+mn-lt"/>
                <a:ea typeface="+mn-ea"/>
              </a:rPr>
              <a:t>}</a:t>
            </a:r>
          </a:p>
          <a:p>
            <a:pPr marL="342900" indent="-342900">
              <a:buClr>
                <a:schemeClr val="tx2"/>
              </a:buClr>
              <a:buSzTx/>
              <a:buFont typeface="Wingdings" pitchFamily="2" charset="2"/>
              <a:buNone/>
              <a:defRPr/>
            </a:pPr>
            <a:endParaRPr lang="en-US" sz="1700" b="1" kern="0" dirty="0">
              <a:latin typeface="+mn-lt"/>
              <a:ea typeface="+mn-ea"/>
            </a:endParaRPr>
          </a:p>
        </p:txBody>
      </p:sp>
      <p:sp>
        <p:nvSpPr>
          <p:cNvPr id="39947" name="Rectangle 17"/>
          <p:cNvSpPr>
            <a:spLocks noChangeArrowheads="1"/>
          </p:cNvSpPr>
          <p:nvPr/>
        </p:nvSpPr>
        <p:spPr bwMode="auto">
          <a:xfrm>
            <a:off x="620713" y="2209800"/>
            <a:ext cx="331470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95300" y="361950"/>
            <a:ext cx="3789363" cy="552450"/>
            <a:chOff x="495837" y="361890"/>
            <a:chExt cx="3788474" cy="552510"/>
          </a:xfrm>
        </p:grpSpPr>
        <p:sp>
          <p:nvSpPr>
            <p:cNvPr id="39952" name="TextBox 14"/>
            <p:cNvSpPr txBox="1">
              <a:spLocks noChangeArrowheads="1"/>
            </p:cNvSpPr>
            <p:nvPr/>
          </p:nvSpPr>
          <p:spPr bwMode="auto">
            <a:xfrm>
              <a:off x="533400" y="361890"/>
              <a:ext cx="3750911" cy="40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charset="0"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Case 2: At T2, process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en-US" sz="2000">
                  <a:solidFill>
                    <a:srgbClr val="FF0000"/>
                  </a:solidFill>
                </a:rPr>
                <a:t> is here</a:t>
              </a:r>
            </a:p>
          </p:txBody>
        </p:sp>
        <p:sp>
          <p:nvSpPr>
            <p:cNvPr id="39953" name="Rectangle 25"/>
            <p:cNvSpPr>
              <a:spLocks noChangeArrowheads="1"/>
            </p:cNvSpPr>
            <p:nvPr/>
          </p:nvSpPr>
          <p:spPr bwMode="auto">
            <a:xfrm>
              <a:off x="495837" y="838200"/>
              <a:ext cx="3085563" cy="762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>
              <a:lvl1pPr>
                <a:buClr>
                  <a:schemeClr val="tx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charset="0"/>
                <a:buNone/>
              </a:pPr>
              <a:endParaRPr lang="en-US" altLang="en-US"/>
            </a:p>
          </p:txBody>
        </p:sp>
        <p:sp>
          <p:nvSpPr>
            <p:cNvPr id="39954" name="Freeform 26"/>
            <p:cNvSpPr>
              <a:spLocks/>
            </p:cNvSpPr>
            <p:nvPr/>
          </p:nvSpPr>
          <p:spPr bwMode="auto">
            <a:xfrm>
              <a:off x="3708967" y="632811"/>
              <a:ext cx="550874" cy="243489"/>
            </a:xfrm>
            <a:custGeom>
              <a:avLst/>
              <a:gdLst>
                <a:gd name="T0" fmla="*/ 2147483647 w 193188"/>
                <a:gd name="T1" fmla="*/ 0 h 228601"/>
                <a:gd name="T2" fmla="*/ 2147483647 w 193188"/>
                <a:gd name="T3" fmla="*/ 157896 h 228601"/>
                <a:gd name="T4" fmla="*/ 0 w 193188"/>
                <a:gd name="T5" fmla="*/ 487407 h 2286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188" h="228601">
                  <a:moveTo>
                    <a:pt x="188901" y="0"/>
                  </a:moveTo>
                  <a:cubicBezTo>
                    <a:pt x="190240" y="54615"/>
                    <a:pt x="201770" y="22540"/>
                    <a:pt x="180305" y="74055"/>
                  </a:cubicBezTo>
                  <a:cubicBezTo>
                    <a:pt x="158840" y="125570"/>
                    <a:pt x="79420" y="177085"/>
                    <a:pt x="0" y="22860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609600" y="4267200"/>
            <a:ext cx="3149600" cy="304800"/>
          </a:xfrm>
          <a:prstGeom prst="rect">
            <a:avLst/>
          </a:prstGeom>
          <a:noFill/>
          <a:ln w="2857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sp>
        <p:nvSpPr>
          <p:cNvPr id="39950" name="TextBox 16"/>
          <p:cNvSpPr txBox="1">
            <a:spLocks noChangeArrowheads="1"/>
          </p:cNvSpPr>
          <p:nvPr/>
        </p:nvSpPr>
        <p:spPr bwMode="auto">
          <a:xfrm>
            <a:off x="685800" y="3505200"/>
            <a:ext cx="287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At T2, process </a:t>
            </a:r>
            <a:r>
              <a:rPr lang="en-US" altLang="en-US" sz="20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2"/>
                </a:solidFill>
              </a:rPr>
              <a:t> is here</a:t>
            </a:r>
          </a:p>
        </p:txBody>
      </p:sp>
      <p:sp>
        <p:nvSpPr>
          <p:cNvPr id="39951" name="Freeform 29"/>
          <p:cNvSpPr>
            <a:spLocks/>
          </p:cNvSpPr>
          <p:nvPr/>
        </p:nvSpPr>
        <p:spPr bwMode="auto">
          <a:xfrm>
            <a:off x="3476625" y="3657600"/>
            <a:ext cx="236538" cy="501650"/>
          </a:xfrm>
          <a:custGeom>
            <a:avLst/>
            <a:gdLst>
              <a:gd name="T0" fmla="*/ 26464 w 236112"/>
              <a:gd name="T1" fmla="*/ 0 h 502276"/>
              <a:gd name="T2" fmla="*/ 238173 w 236112"/>
              <a:gd name="T3" fmla="*/ 164322 h 502276"/>
              <a:gd name="T4" fmla="*/ 0 w 236112"/>
              <a:gd name="T5" fmla="*/ 492968 h 502276"/>
              <a:gd name="T6" fmla="*/ 0 60000 65536"/>
              <a:gd name="T7" fmla="*/ 0 60000 65536"/>
              <a:gd name="T8" fmla="*/ 0 60000 65536"/>
              <a:gd name="T9" fmla="*/ 0 w 236112"/>
              <a:gd name="T10" fmla="*/ 0 h 502276"/>
              <a:gd name="T11" fmla="*/ 236112 w 236112"/>
              <a:gd name="T12" fmla="*/ 502276 h 502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112" h="502276">
                <a:moveTo>
                  <a:pt x="25758" y="0"/>
                </a:moveTo>
                <a:cubicBezTo>
                  <a:pt x="130935" y="41856"/>
                  <a:pt x="236112" y="83712"/>
                  <a:pt x="231819" y="167425"/>
                </a:cubicBezTo>
                <a:cubicBezTo>
                  <a:pt x="227526" y="251138"/>
                  <a:pt x="113763" y="376707"/>
                  <a:pt x="0" y="502276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8FE08632-8379-4FC4-8FA5-288ADE1CB820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Roadmap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Software solutions</a:t>
            </a:r>
          </a:p>
          <a:p>
            <a:pPr lvl="1"/>
            <a:r>
              <a:rPr lang="en-US" altLang="en-US">
                <a:solidFill>
                  <a:schemeClr val="bg2"/>
                </a:solidFill>
              </a:rPr>
              <a:t>Unsuccessful attempts</a:t>
            </a:r>
          </a:p>
          <a:p>
            <a:pPr lvl="1"/>
            <a:r>
              <a:rPr lang="en-US" altLang="en-US">
                <a:solidFill>
                  <a:schemeClr val="bg2"/>
                </a:solidFill>
              </a:rPr>
              <a:t>Peterson’s algorithm</a:t>
            </a:r>
          </a:p>
          <a:p>
            <a:pPr lvl="1"/>
            <a:r>
              <a:rPr lang="en-US" altLang="en-US">
                <a:solidFill>
                  <a:schemeClr val="bg2"/>
                </a:solidFill>
              </a:rPr>
              <a:t>Bakery algorithm</a:t>
            </a:r>
          </a:p>
          <a:p>
            <a:pPr lvl="1"/>
            <a:endParaRPr lang="en-US" altLang="en-US">
              <a:solidFill>
                <a:schemeClr val="bg2"/>
              </a:solidFill>
            </a:endParaRPr>
          </a:p>
          <a:p>
            <a:r>
              <a:rPr lang="en-US" altLang="en-US"/>
              <a:t>Hardware solutions</a:t>
            </a:r>
          </a:p>
          <a:p>
            <a:pPr lvl="1"/>
            <a:r>
              <a:rPr lang="en-US" altLang="en-US"/>
              <a:t>Disabling interrupts to prevent context switch</a:t>
            </a:r>
          </a:p>
          <a:p>
            <a:pPr lvl="1"/>
            <a:r>
              <a:rPr lang="en-US" altLang="en-US"/>
              <a:t>Special machine-level instructions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1D14B3B5-73D9-4123-8EE2-E4D867670302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Disable Interrupts</a:t>
            </a:r>
          </a:p>
        </p:txBody>
      </p:sp>
      <p:graphicFrame>
        <p:nvGraphicFramePr>
          <p:cNvPr id="837668" name="Group 36"/>
          <p:cNvGraphicFramePr>
            <a:graphicFrameLocks noGrp="1"/>
          </p:cNvGraphicFramePr>
          <p:nvPr/>
        </p:nvGraphicFramePr>
        <p:xfrm>
          <a:off x="914400" y="1600200"/>
          <a:ext cx="7391400" cy="4216403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process 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0)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(1)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 a register (value read: 0)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 the register (1)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(1)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value in register back to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(1)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13" name="Text Box 32"/>
          <p:cNvSpPr txBox="1">
            <a:spLocks noChangeArrowheads="1"/>
          </p:cNvSpPr>
          <p:nvPr/>
        </p:nvSpPr>
        <p:spPr bwMode="auto">
          <a:xfrm>
            <a:off x="3429000" y="10668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Do not allow context switch here</a:t>
            </a:r>
          </a:p>
        </p:txBody>
      </p:sp>
      <p:sp>
        <p:nvSpPr>
          <p:cNvPr id="42014" name="Line 37"/>
          <p:cNvSpPr>
            <a:spLocks noChangeShapeType="1"/>
          </p:cNvSpPr>
          <p:nvPr/>
        </p:nvSpPr>
        <p:spPr bwMode="auto">
          <a:xfrm flipH="1">
            <a:off x="4648200" y="1524000"/>
            <a:ext cx="838200" cy="167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D1347638-205C-4CA1-B766-26180609F973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994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Special Machine-level Instructions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4562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TestAndSet</a:t>
            </a:r>
            <a:r>
              <a:rPr lang="en-US" altLang="en-US" sz="2000" dirty="0" smtClean="0"/>
              <a:t>(Boolean </a:t>
            </a:r>
            <a:r>
              <a:rPr lang="en-US" altLang="en-US" sz="2000" dirty="0" smtClean="0">
                <a:solidFill>
                  <a:schemeClr val="tx2"/>
                </a:solidFill>
              </a:rPr>
              <a:t>openDoor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newValue</a:t>
            </a:r>
            <a:r>
              <a:rPr lang="en-US" altLang="en-US" sz="2000" dirty="0"/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en-US" altLang="en-US" sz="2000" dirty="0"/>
              <a:t> =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openDoor</a:t>
            </a:r>
            <a:r>
              <a:rPr lang="en-US" altLang="en-US" sz="2000" dirty="0" err="1" smtClean="0"/>
              <a:t>.getValue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>
                <a:solidFill>
                  <a:schemeClr val="tx2"/>
                </a:solidFill>
              </a:rPr>
              <a:t>openDoor</a:t>
            </a:r>
            <a:r>
              <a:rPr lang="en-US" altLang="en-US" sz="2000" dirty="0" smtClean="0"/>
              <a:t>.setValue(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</a:rPr>
              <a:t>newValue</a:t>
            </a:r>
            <a:r>
              <a:rPr lang="en-US" altLang="en-US" sz="2000" dirty="0" smtClean="0"/>
              <a:t>);</a:t>
            </a:r>
            <a:endParaRPr lang="en-US" altLang="en-US" sz="2000" dirty="0"/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return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en-US" altLang="en-US" sz="20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buNone/>
            </a:pPr>
            <a:r>
              <a:rPr lang="en-US" altLang="en-US" sz="2000" dirty="0" smtClean="0"/>
              <a:t>shared Boolean </a:t>
            </a:r>
            <a:r>
              <a:rPr lang="en-US" altLang="en-US" sz="2000" dirty="0"/>
              <a:t>variable openDoor initialized to true</a:t>
            </a:r>
            <a:r>
              <a:rPr lang="en-US" altLang="en-US" sz="2000" dirty="0" smtClean="0"/>
              <a:t>;</a:t>
            </a:r>
            <a:endParaRPr lang="en-US" altLang="en-US" sz="2000" dirty="0"/>
          </a:p>
          <a:p>
            <a:pPr>
              <a:buFont typeface="Wingdings" pitchFamily="2" charset="2"/>
              <a:buNone/>
            </a:pPr>
            <a:r>
              <a:rPr lang="en-US" altLang="en-US" sz="2000" dirty="0" err="1" smtClean="0"/>
              <a:t>RequestCS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process_id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while </a:t>
            </a:r>
            <a:r>
              <a:rPr lang="en-US" altLang="en-US" sz="2000" dirty="0"/>
              <a:t>(</a:t>
            </a:r>
            <a:r>
              <a:rPr lang="en-US" altLang="en-US" sz="2000" dirty="0" err="1" smtClean="0"/>
              <a:t>TestAndSet</a:t>
            </a:r>
            <a:r>
              <a:rPr lang="en-US" altLang="en-US" sz="2000" dirty="0" smtClean="0"/>
              <a:t>(openDoor, false</a:t>
            </a:r>
            <a:r>
              <a:rPr lang="en-US" altLang="en-US" sz="2000" dirty="0"/>
              <a:t>) == false) </a:t>
            </a:r>
            <a:r>
              <a:rPr lang="en-US" altLang="en-US" sz="2000" dirty="0" smtClean="0"/>
              <a:t>{};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/>
              <a:t>}</a:t>
            </a:r>
            <a:endParaRPr lang="en-US" altLang="en-US" sz="2000" dirty="0"/>
          </a:p>
          <a:p>
            <a:pPr>
              <a:buFont typeface="Wingdings" pitchFamily="2" charset="2"/>
              <a:buNone/>
            </a:pPr>
            <a:r>
              <a:rPr lang="en-US" altLang="en-US" sz="2000" dirty="0" err="1"/>
              <a:t>ReleaseCS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process_id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{ openDoor.setValue(true); }</a:t>
            </a:r>
            <a:endParaRPr lang="en-US" altLang="en-US" sz="2000" dirty="0"/>
          </a:p>
          <a:p>
            <a:pPr lvl="1">
              <a:buFont typeface="Wingdings" pitchFamily="2" charset="2"/>
              <a:buNone/>
            </a:pPr>
            <a:endParaRPr lang="en-US" altLang="en-US" sz="1800" dirty="0"/>
          </a:p>
        </p:txBody>
      </p:sp>
      <p:sp>
        <p:nvSpPr>
          <p:cNvPr id="43014" name="Freeform 4"/>
          <p:cNvSpPr>
            <a:spLocks/>
          </p:cNvSpPr>
          <p:nvPr/>
        </p:nvSpPr>
        <p:spPr bwMode="auto">
          <a:xfrm>
            <a:off x="6400801" y="1675636"/>
            <a:ext cx="288925" cy="760413"/>
          </a:xfrm>
          <a:custGeom>
            <a:avLst/>
            <a:gdLst>
              <a:gd name="T0" fmla="*/ 0 w 182"/>
              <a:gd name="T1" fmla="*/ 2147483647 h 479"/>
              <a:gd name="T2" fmla="*/ 2147483647 w 182"/>
              <a:gd name="T3" fmla="*/ 2147483647 h 479"/>
              <a:gd name="T4" fmla="*/ 2147483647 w 182"/>
              <a:gd name="T5" fmla="*/ 2147483647 h 479"/>
              <a:gd name="T6" fmla="*/ 2147483647 w 182"/>
              <a:gd name="T7" fmla="*/ 2147483647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479"/>
              <a:gd name="T14" fmla="*/ 182 w 182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479">
                <a:moveTo>
                  <a:pt x="0" y="16"/>
                </a:moveTo>
                <a:cubicBezTo>
                  <a:pt x="36" y="8"/>
                  <a:pt x="72" y="0"/>
                  <a:pt x="96" y="64"/>
                </a:cubicBezTo>
                <a:cubicBezTo>
                  <a:pt x="120" y="128"/>
                  <a:pt x="130" y="331"/>
                  <a:pt x="144" y="400"/>
                </a:cubicBezTo>
                <a:cubicBezTo>
                  <a:pt x="158" y="469"/>
                  <a:pt x="174" y="463"/>
                  <a:pt x="182" y="47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3015" name="Freeform 6"/>
          <p:cNvSpPr>
            <a:spLocks/>
          </p:cNvSpPr>
          <p:nvPr/>
        </p:nvSpPr>
        <p:spPr bwMode="auto">
          <a:xfrm flipV="1">
            <a:off x="6400800" y="2423508"/>
            <a:ext cx="288925" cy="760412"/>
          </a:xfrm>
          <a:custGeom>
            <a:avLst/>
            <a:gdLst>
              <a:gd name="T0" fmla="*/ 0 w 182"/>
              <a:gd name="T1" fmla="*/ 2147483647 h 479"/>
              <a:gd name="T2" fmla="*/ 2147483647 w 182"/>
              <a:gd name="T3" fmla="*/ 2147483647 h 479"/>
              <a:gd name="T4" fmla="*/ 2147483647 w 182"/>
              <a:gd name="T5" fmla="*/ 2147483647 h 479"/>
              <a:gd name="T6" fmla="*/ 2147483647 w 182"/>
              <a:gd name="T7" fmla="*/ 2147483647 h 479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479"/>
              <a:gd name="T14" fmla="*/ 182 w 182"/>
              <a:gd name="T15" fmla="*/ 479 h 4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479">
                <a:moveTo>
                  <a:pt x="0" y="16"/>
                </a:moveTo>
                <a:cubicBezTo>
                  <a:pt x="36" y="8"/>
                  <a:pt x="72" y="0"/>
                  <a:pt x="96" y="64"/>
                </a:cubicBezTo>
                <a:cubicBezTo>
                  <a:pt x="120" y="128"/>
                  <a:pt x="130" y="331"/>
                  <a:pt x="144" y="400"/>
                </a:cubicBezTo>
                <a:cubicBezTo>
                  <a:pt x="158" y="469"/>
                  <a:pt x="174" y="463"/>
                  <a:pt x="182" y="47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0" y="1595498"/>
            <a:ext cx="1828800" cy="168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Executed atomically – 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dirty="0">
                <a:solidFill>
                  <a:schemeClr val="hlink"/>
                </a:solidFill>
              </a:rPr>
              <a:t>cannot be interrupted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33400" y="3581400"/>
            <a:ext cx="8001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CD399900-7B76-4B1F-B4D1-E263999D44AD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Module overview &amp; policy</a:t>
            </a:r>
          </a:p>
          <a:p>
            <a:pPr lvl="2"/>
            <a:endParaRPr lang="en-US" altLang="en-US"/>
          </a:p>
          <a:p>
            <a:r>
              <a:rPr lang="en-US" altLang="en-US"/>
              <a:t>Mutual exclusion problem in shared-memory systems</a:t>
            </a:r>
          </a:p>
          <a:p>
            <a:r>
              <a:rPr lang="en-US" altLang="en-US"/>
              <a:t>Software solutions</a:t>
            </a:r>
          </a:p>
          <a:p>
            <a:pPr lvl="1"/>
            <a:r>
              <a:rPr lang="en-US" altLang="en-US"/>
              <a:t>Unsuccessful attempts</a:t>
            </a:r>
          </a:p>
          <a:p>
            <a:pPr lvl="1"/>
            <a:r>
              <a:rPr lang="en-US" altLang="en-US"/>
              <a:t>Peterson’s algorithm</a:t>
            </a:r>
          </a:p>
          <a:p>
            <a:pPr lvl="1"/>
            <a:r>
              <a:rPr lang="en-US" altLang="en-US"/>
              <a:t>Bakery algorithm</a:t>
            </a:r>
          </a:p>
          <a:p>
            <a:r>
              <a:rPr lang="en-US" altLang="en-US"/>
              <a:t>Hardware solutions</a:t>
            </a:r>
          </a:p>
          <a:p>
            <a:pPr lvl="1"/>
            <a:r>
              <a:rPr lang="en-US" altLang="en-US"/>
              <a:t>Disabling interrupts to prevent context switch</a:t>
            </a:r>
          </a:p>
          <a:p>
            <a:pPr lvl="1"/>
            <a:r>
              <a:rPr lang="en-US" altLang="en-US"/>
              <a:t>Special machine-level instructions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1060248D-3272-40DB-9804-A162DBF5FC01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45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Homework Assignment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Devise a mutual exclusion algorithm for </a:t>
            </a:r>
            <a:r>
              <a:rPr lang="en-US" altLang="en-US" sz="2000" i="1"/>
              <a:t>n</a:t>
            </a:r>
            <a:r>
              <a:rPr lang="en-US" altLang="en-US" sz="2000"/>
              <a:t> processes by using Peterson’s 2-mutual-exclusion algorithm </a:t>
            </a:r>
            <a:r>
              <a:rPr lang="en-US" altLang="en-US" sz="2000">
                <a:solidFill>
                  <a:schemeClr val="hlink"/>
                </a:solidFill>
              </a:rPr>
              <a:t>as a black-box</a:t>
            </a:r>
          </a:p>
          <a:p>
            <a:endParaRPr lang="en-US" altLang="en-US" sz="2000">
              <a:solidFill>
                <a:schemeClr val="hlink"/>
              </a:solidFill>
            </a:endParaRPr>
          </a:p>
          <a:p>
            <a:r>
              <a:rPr lang="en-US" altLang="en-US" sz="2000"/>
              <a:t>Page 28: </a:t>
            </a:r>
          </a:p>
          <a:p>
            <a:pPr lvl="1"/>
            <a:r>
              <a:rPr lang="en-US" altLang="en-US" sz="1800"/>
              <a:t>Problem 2.1 (clearly write out a scenario for 2 processes where problem occur as on slide 22)</a:t>
            </a:r>
          </a:p>
          <a:p>
            <a:pPr lvl="1"/>
            <a:r>
              <a:rPr lang="en-US" altLang="en-US" sz="1800"/>
              <a:t>Problem 2.3 (same as above)</a:t>
            </a:r>
          </a:p>
          <a:p>
            <a:pPr lvl="1"/>
            <a:r>
              <a:rPr lang="en-US" altLang="en-US" sz="1800"/>
              <a:t>Problem 2.4 (either give a proof or construct a problematic scenario as above. Do this for all three properties.)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Bring you </a:t>
            </a:r>
            <a:r>
              <a:rPr lang="en-US" altLang="en-US" sz="2000">
                <a:solidFill>
                  <a:schemeClr val="hlink"/>
                </a:solidFill>
              </a:rPr>
              <a:t>completed</a:t>
            </a:r>
            <a:r>
              <a:rPr lang="en-US" altLang="en-US" sz="2000"/>
              <a:t> homework to class next week</a:t>
            </a:r>
          </a:p>
          <a:p>
            <a:pPr lvl="1"/>
            <a:endParaRPr lang="en-US" altLang="en-US" sz="18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77EA85DB-993F-4BEC-9369-F75FA8620018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Is This Module Hard?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45038"/>
          </a:xfrm>
        </p:spPr>
        <p:txBody>
          <a:bodyPr/>
          <a:lstStyle/>
          <a:p>
            <a:r>
              <a:rPr lang="en-US" altLang="en-US" dirty="0"/>
              <a:t>This is a 4000-level module: </a:t>
            </a:r>
          </a:p>
          <a:p>
            <a:pPr lvl="1"/>
            <a:r>
              <a:rPr lang="en-US" altLang="en-US" sz="1800" dirty="0"/>
              <a:t>Not recommended for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, 2</a:t>
            </a:r>
            <a:r>
              <a:rPr lang="en-US" altLang="en-US" sz="1800" baseline="30000" dirty="0"/>
              <a:t>nd</a:t>
            </a:r>
            <a:r>
              <a:rPr lang="en-US" altLang="en-US" sz="1800" dirty="0"/>
              <a:t>, or 3</a:t>
            </a:r>
            <a:r>
              <a:rPr lang="en-US" altLang="en-US" sz="1800" baseline="30000" dirty="0"/>
              <a:t>rd</a:t>
            </a:r>
            <a:r>
              <a:rPr lang="en-US" altLang="en-US" sz="1800" dirty="0"/>
              <a:t> year students – but if you think you can handle this challenging module, you can still take it but you are encouraged to chat with me before enrolling</a:t>
            </a:r>
          </a:p>
          <a:p>
            <a:pPr lvl="1"/>
            <a:endParaRPr lang="en-US" altLang="en-US" sz="1800" dirty="0"/>
          </a:p>
          <a:p>
            <a:r>
              <a:rPr lang="en-US" altLang="en-US" dirty="0"/>
              <a:t>Overall, this is designed to be a challenging module</a:t>
            </a:r>
          </a:p>
          <a:p>
            <a:pPr lvl="1"/>
            <a:r>
              <a:rPr lang="en-US" altLang="en-US" sz="1800" dirty="0"/>
              <a:t>If you did not enjoy CS3230, you will not enjoy this module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lvl="1"/>
            <a:r>
              <a:rPr lang="en-US" altLang="en-US" sz="1800" dirty="0"/>
              <a:t>If you enjoyed CS3230, you may still not enjoy this module if your formal/mathematical skill and abstract thinking ability are not strong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In previous offerings, it was not unusual that some students who did well in CS3230 had difficulty handling this module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0B8945F1-3BE8-4D98-B810-79337F4C6672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This Module Is Important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8229600" cy="4675188"/>
          </a:xfrm>
        </p:spPr>
        <p:txBody>
          <a:bodyPr/>
          <a:lstStyle/>
          <a:p>
            <a:r>
              <a:rPr lang="en-US" altLang="en-US"/>
              <a:t>This module is one of the most theoretical modules in SoC</a:t>
            </a:r>
          </a:p>
          <a:p>
            <a:pPr lvl="1"/>
            <a:r>
              <a:rPr lang="en-US" altLang="en-US"/>
              <a:t>Theoretical = impractical = useless?</a:t>
            </a:r>
          </a:p>
          <a:p>
            <a:pPr lvl="1"/>
            <a:r>
              <a:rPr lang="en-US" altLang="en-US"/>
              <a:t>No. </a:t>
            </a:r>
            <a:r>
              <a:rPr lang="en-US" altLang="en-US">
                <a:solidFill>
                  <a:schemeClr val="hlink"/>
                </a:solidFill>
              </a:rPr>
              <a:t>Actually it directly relates to your career…</a:t>
            </a:r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Reason #1: Deep understanding of distributed algorithms </a:t>
            </a:r>
            <a:r>
              <a:rPr lang="en-US" altLang="en-US">
                <a:solidFill>
                  <a:schemeClr val="hlink"/>
                </a:solidFill>
              </a:rPr>
              <a:t>distinguishes you from others</a:t>
            </a:r>
          </a:p>
          <a:p>
            <a:pPr lvl="1"/>
            <a:r>
              <a:rPr lang="en-US" altLang="en-US"/>
              <a:t>(Unfortunately) Everyone’s career has a lot to do with competing with other people</a:t>
            </a:r>
          </a:p>
          <a:p>
            <a:pPr lvl="1"/>
            <a:r>
              <a:rPr lang="en-US" altLang="en-US"/>
              <a:t>Good programming skills ensure that you don’t lose to others; deep understanding helps you to win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A7F11C68-85D8-4BE1-9604-792F4C75867D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This Module Is Important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365250"/>
            <a:ext cx="8001000" cy="4675188"/>
          </a:xfrm>
        </p:spPr>
        <p:txBody>
          <a:bodyPr/>
          <a:lstStyle/>
          <a:p>
            <a:r>
              <a:rPr lang="en-US" altLang="en-US"/>
              <a:t>Reason #2: Understanding foundational concepts </a:t>
            </a:r>
            <a:r>
              <a:rPr lang="en-US" altLang="en-US">
                <a:solidFill>
                  <a:schemeClr val="hlink"/>
                </a:solidFill>
              </a:rPr>
              <a:t>enables you to learn new material in the future</a:t>
            </a:r>
          </a:p>
          <a:p>
            <a:pPr lvl="1"/>
            <a:r>
              <a:rPr lang="en-US" altLang="en-US"/>
              <a:t>Giving you some meat vs. giving you a hunting gun</a:t>
            </a:r>
          </a:p>
          <a:p>
            <a:pPr lvl="1"/>
            <a:r>
              <a:rPr lang="en-US" altLang="en-US"/>
              <a:t>Computer science is particularly fast-changing – don’t expect what you learn today can be directly applicable 10 years later</a:t>
            </a:r>
          </a:p>
          <a:p>
            <a:endParaRPr lang="en-US" altLang="en-US"/>
          </a:p>
          <a:p>
            <a:r>
              <a:rPr lang="en-US" altLang="en-US"/>
              <a:t>Reason #3: Foundational concepts are harder to grasp</a:t>
            </a:r>
          </a:p>
          <a:p>
            <a:pPr lvl="1"/>
            <a:r>
              <a:rPr lang="en-US" altLang="en-US"/>
              <a:t>This can be </a:t>
            </a:r>
            <a:r>
              <a:rPr lang="en-US" altLang="en-US">
                <a:solidFill>
                  <a:schemeClr val="hlink"/>
                </a:solidFill>
              </a:rPr>
              <a:t>your only opportunity</a:t>
            </a:r>
            <a:r>
              <a:rPr lang="en-US" altLang="en-US"/>
              <a:t> to learn these concepts in your whole career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F7080F49-D341-412F-BBBC-5B15F7D200B1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001000" cy="3587750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dirty="0" smtClean="0"/>
              <a:t>oss </a:t>
            </a:r>
            <a:r>
              <a:rPr lang="en-US" altLang="en-US" dirty="0"/>
              <a:t>asks you to </a:t>
            </a:r>
            <a:r>
              <a:rPr lang="en-US" altLang="en-US" dirty="0" smtClean="0"/>
              <a:t>solve the following simple problem</a:t>
            </a:r>
            <a:endParaRPr lang="en-US" altLang="en-US" dirty="0"/>
          </a:p>
          <a:p>
            <a:pPr lvl="1"/>
            <a:r>
              <a:rPr lang="en-US" altLang="en-US" dirty="0"/>
              <a:t>Two nodes A and </a:t>
            </a:r>
            <a:r>
              <a:rPr lang="en-US" altLang="en-US" dirty="0" smtClean="0"/>
              <a:t>B, each </a:t>
            </a:r>
            <a:r>
              <a:rPr lang="en-US" altLang="en-US" dirty="0"/>
              <a:t>has a starting value of 0 or 1</a:t>
            </a:r>
          </a:p>
          <a:p>
            <a:pPr lvl="1"/>
            <a:r>
              <a:rPr lang="en-US" altLang="en-US" dirty="0" smtClean="0"/>
              <a:t>Each needs to output a single value 0 or 1</a:t>
            </a:r>
          </a:p>
          <a:p>
            <a:pPr lvl="1"/>
            <a:r>
              <a:rPr lang="en-US" altLang="en-US" dirty="0"/>
              <a:t>They can communicate but messages can be </a:t>
            </a:r>
            <a:r>
              <a:rPr lang="en-US" altLang="en-US" dirty="0" smtClean="0"/>
              <a:t>lost</a:t>
            </a:r>
            <a:endParaRPr lang="en-US" altLang="en-US" dirty="0"/>
          </a:p>
          <a:p>
            <a:pPr lvl="1"/>
            <a:r>
              <a:rPr lang="en-US" altLang="en-US" dirty="0"/>
              <a:t>Goal: A and B should </a:t>
            </a:r>
            <a:r>
              <a:rPr lang="en-US" altLang="en-US" dirty="0" smtClean="0"/>
              <a:t>output </a:t>
            </a:r>
            <a:r>
              <a:rPr lang="en-US" altLang="en-US" dirty="0"/>
              <a:t>the same value. </a:t>
            </a:r>
            <a:r>
              <a:rPr lang="en-US" altLang="en-US" dirty="0" smtClean="0"/>
              <a:t>Specifically,</a:t>
            </a:r>
            <a:endParaRPr lang="en-US" altLang="en-US" dirty="0"/>
          </a:p>
          <a:p>
            <a:pPr lvl="2"/>
            <a:r>
              <a:rPr lang="en-US" altLang="en-US" dirty="0"/>
              <a:t>If A and B both start with 0, </a:t>
            </a:r>
            <a:r>
              <a:rPr lang="en-US" altLang="en-US" dirty="0" smtClean="0"/>
              <a:t>they should both output 0.</a:t>
            </a:r>
            <a:endParaRPr lang="en-US" altLang="en-US" dirty="0"/>
          </a:p>
          <a:p>
            <a:pPr lvl="2"/>
            <a:r>
              <a:rPr lang="en-US" altLang="en-US" dirty="0"/>
              <a:t>If A and B both start with 1 and </a:t>
            </a:r>
            <a:r>
              <a:rPr lang="en-US" altLang="en-US" dirty="0" smtClean="0"/>
              <a:t>if no </a:t>
            </a:r>
            <a:r>
              <a:rPr lang="en-US" altLang="en-US" dirty="0"/>
              <a:t>messages are lost, they should both output 1. </a:t>
            </a:r>
            <a:endParaRPr lang="en-US" altLang="en-US" dirty="0" smtClean="0"/>
          </a:p>
          <a:p>
            <a:pPr lvl="2"/>
            <a:r>
              <a:rPr lang="en-US" altLang="en-US" dirty="0"/>
              <a:t>If A and B both start with 1 and if </a:t>
            </a:r>
            <a:r>
              <a:rPr lang="en-US" altLang="en-US" dirty="0" smtClean="0"/>
              <a:t>some message is </a:t>
            </a:r>
            <a:r>
              <a:rPr lang="en-US" altLang="en-US" dirty="0"/>
              <a:t>lost, they should </a:t>
            </a:r>
            <a:r>
              <a:rPr lang="en-US" altLang="en-US" b="1" dirty="0" smtClean="0"/>
              <a:t>either</a:t>
            </a:r>
            <a:r>
              <a:rPr lang="en-US" altLang="en-US" dirty="0" smtClean="0"/>
              <a:t> both </a:t>
            </a:r>
            <a:r>
              <a:rPr lang="en-US" altLang="en-US" dirty="0"/>
              <a:t>output </a:t>
            </a:r>
            <a:r>
              <a:rPr lang="en-US" altLang="en-US" dirty="0" smtClean="0"/>
              <a:t>1 </a:t>
            </a:r>
            <a:r>
              <a:rPr lang="en-US" altLang="en-US" b="1" dirty="0" smtClean="0"/>
              <a:t>or</a:t>
            </a:r>
            <a:r>
              <a:rPr lang="en-US" altLang="en-US" dirty="0" smtClean="0"/>
              <a:t> both output 0.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/>
              <a:t>A and B </a:t>
            </a:r>
            <a:r>
              <a:rPr lang="en-US" altLang="en-US" dirty="0" smtClean="0"/>
              <a:t>start with different values, </a:t>
            </a:r>
            <a:r>
              <a:rPr lang="en-US" altLang="en-US" dirty="0"/>
              <a:t>they should </a:t>
            </a:r>
            <a:r>
              <a:rPr lang="en-US" altLang="en-US" b="1" dirty="0"/>
              <a:t>either</a:t>
            </a:r>
            <a:r>
              <a:rPr lang="en-US" altLang="en-US" dirty="0"/>
              <a:t> both output 1 </a:t>
            </a:r>
            <a:r>
              <a:rPr lang="en-US" altLang="en-US" b="1" dirty="0"/>
              <a:t>or</a:t>
            </a:r>
            <a:r>
              <a:rPr lang="en-US" altLang="en-US" dirty="0"/>
              <a:t> both output 0</a:t>
            </a:r>
            <a:r>
              <a:rPr lang="en-US" altLang="en-US" dirty="0" smtClean="0"/>
              <a:t>.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</a:pPr>
            <a:fld id="{9FD690B4-E087-4C49-8E68-1F204127A63F}" type="slidenum">
              <a:rPr lang="zh-CN" altLang="en-US" sz="1400" smtClean="0">
                <a:latin typeface="Times New Roman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066800" y="1295400"/>
            <a:ext cx="71501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3200"/>
              <a:t>To be, or not to be, that is the question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3581400" y="2286000"/>
            <a:ext cx="148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 sz="2800"/>
              <a:t>CS4231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1676400" y="3352800"/>
            <a:ext cx="1982788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on one hand: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challenging</a:t>
            </a: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5105400" y="3352800"/>
            <a:ext cx="2684463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on the other hand:</a:t>
            </a:r>
          </a:p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important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1371600" y="3124200"/>
            <a:ext cx="2286000" cy="1371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4927600" y="3124200"/>
            <a:ext cx="2971800" cy="1447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endParaRPr lang="en-US" altLang="en-US"/>
          </a:p>
        </p:txBody>
      </p:sp>
      <p:cxnSp>
        <p:nvCxnSpPr>
          <p:cNvPr id="10250" name="Straight Connector 12"/>
          <p:cNvCxnSpPr>
            <a:cxnSpLocks noChangeShapeType="1"/>
          </p:cNvCxnSpPr>
          <p:nvPr/>
        </p:nvCxnSpPr>
        <p:spPr bwMode="auto">
          <a:xfrm flipH="1">
            <a:off x="3124200" y="2743200"/>
            <a:ext cx="8382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Connector 14"/>
          <p:cNvCxnSpPr>
            <a:cxnSpLocks noChangeShapeType="1"/>
          </p:cNvCxnSpPr>
          <p:nvPr/>
        </p:nvCxnSpPr>
        <p:spPr bwMode="auto">
          <a:xfrm>
            <a:off x="4724400" y="2743200"/>
            <a:ext cx="990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2743200" y="5105400"/>
            <a:ext cx="389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00FF"/>
              </a:buClr>
              <a:buFont typeface="Arial" charset="0"/>
              <a:buNone/>
            </a:pPr>
            <a:r>
              <a:rPr lang="en-US" altLang="en-US"/>
              <a:t>The decision is up to you…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4086</Words>
  <Application>Microsoft Office PowerPoint</Application>
  <PresentationFormat>Letter Paper (8.5x11 in)</PresentationFormat>
  <Paragraphs>644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宋体</vt:lpstr>
      <vt:lpstr>Arial</vt:lpstr>
      <vt:lpstr>Times New Roman</vt:lpstr>
      <vt:lpstr>Wingdings</vt:lpstr>
      <vt:lpstr>cstemplate</vt:lpstr>
      <vt:lpstr>CS4231 Parallel and Distributed Algorithms</vt:lpstr>
      <vt:lpstr>A bit of self-introduction…</vt:lpstr>
      <vt:lpstr>Module Overview</vt:lpstr>
      <vt:lpstr>Is This Module Hard?</vt:lpstr>
      <vt:lpstr>Is This Module Hard?</vt:lpstr>
      <vt:lpstr>Why This Module Is Important</vt:lpstr>
      <vt:lpstr>Why This Module Is Important</vt:lpstr>
      <vt:lpstr>An Example</vt:lpstr>
      <vt:lpstr>PowerPoint Presentation</vt:lpstr>
      <vt:lpstr>What students in previous years say</vt:lpstr>
      <vt:lpstr>Relation with CS3211</vt:lpstr>
      <vt:lpstr>Teaching Format</vt:lpstr>
      <vt:lpstr>Module Format</vt:lpstr>
      <vt:lpstr>2 Compulsory Textbooks + 2 Reference Textbooks</vt:lpstr>
      <vt:lpstr>2 Compulsory Textbooks + 2 Reference Textbooks</vt:lpstr>
      <vt:lpstr>Grading Policy</vt:lpstr>
      <vt:lpstr>Mid-term Exam Date</vt:lpstr>
      <vt:lpstr>Mock Exam Date</vt:lpstr>
      <vt:lpstr>You MUST attend mid-term exam and mock exam</vt:lpstr>
      <vt:lpstr>Class Participation and  Penalty for Non-participation</vt:lpstr>
      <vt:lpstr>Material Covered Today and Next Week</vt:lpstr>
      <vt:lpstr>Break</vt:lpstr>
      <vt:lpstr>Mutual Exclusion Problem</vt:lpstr>
      <vt:lpstr>Mutual Exclusion Problem</vt:lpstr>
      <vt:lpstr>Critical Section</vt:lpstr>
      <vt:lpstr>Roadmap</vt:lpstr>
      <vt:lpstr>Attempt 1</vt:lpstr>
      <vt:lpstr>Attempt 2</vt:lpstr>
      <vt:lpstr>Attempt 3</vt:lpstr>
      <vt:lpstr>Properties Needed</vt:lpstr>
      <vt:lpstr>Peterson’s Algorithm</vt:lpstr>
      <vt:lpstr>Correctness Proof for Peterson’s Alg.</vt:lpstr>
      <vt:lpstr>Correctness Proof for Peterson’s Alg.</vt:lpstr>
      <vt:lpstr>Correctness Proof for Peterson’s Alg.</vt:lpstr>
      <vt:lpstr>Lamport’s Bakery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Disable Interrupts</vt:lpstr>
      <vt:lpstr>Special Machine-level Instructions</vt:lpstr>
      <vt:lpstr>Summary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2013-12-25T04:28:33Z</dcterms:created>
  <dcterms:modified xsi:type="dcterms:W3CDTF">2021-01-04T09:07:04Z</dcterms:modified>
</cp:coreProperties>
</file>