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871" r:id="rId2"/>
    <p:sldId id="840" r:id="rId3"/>
    <p:sldId id="900" r:id="rId4"/>
    <p:sldId id="870" r:id="rId5"/>
    <p:sldId id="872" r:id="rId6"/>
    <p:sldId id="873" r:id="rId7"/>
    <p:sldId id="874" r:id="rId8"/>
    <p:sldId id="875" r:id="rId9"/>
    <p:sldId id="876" r:id="rId10"/>
    <p:sldId id="877" r:id="rId11"/>
    <p:sldId id="878" r:id="rId12"/>
    <p:sldId id="901" r:id="rId13"/>
    <p:sldId id="880" r:id="rId14"/>
    <p:sldId id="881" r:id="rId15"/>
    <p:sldId id="882" r:id="rId16"/>
    <p:sldId id="883" r:id="rId17"/>
    <p:sldId id="884" r:id="rId18"/>
    <p:sldId id="886" r:id="rId19"/>
    <p:sldId id="889" r:id="rId20"/>
    <p:sldId id="887" r:id="rId21"/>
    <p:sldId id="890" r:id="rId22"/>
    <p:sldId id="891" r:id="rId23"/>
    <p:sldId id="892" r:id="rId24"/>
    <p:sldId id="904" r:id="rId25"/>
    <p:sldId id="903" r:id="rId26"/>
    <p:sldId id="893" r:id="rId27"/>
    <p:sldId id="894" r:id="rId28"/>
    <p:sldId id="896" r:id="rId29"/>
    <p:sldId id="895" r:id="rId30"/>
    <p:sldId id="898" r:id="rId31"/>
    <p:sldId id="899" r:id="rId32"/>
    <p:sldId id="869" r:id="rId33"/>
    <p:sldId id="868" r:id="rId34"/>
  </p:sldIdLst>
  <p:sldSz cx="9144000" cy="6858000" type="letter"/>
  <p:notesSz cx="6858000" cy="9199563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CC66FF"/>
    <a:srgbClr val="CC3399"/>
    <a:srgbClr val="000099"/>
    <a:srgbClr val="003399"/>
    <a:srgbClr val="66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1071" autoAdjust="0"/>
  </p:normalViewPr>
  <p:slideViewPr>
    <p:cSldViewPr>
      <p:cViewPr varScale="1">
        <p:scale>
          <a:sx n="63" d="100"/>
          <a:sy n="63" d="100"/>
        </p:scale>
        <p:origin x="5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40" d="100"/>
          <a:sy n="40" d="100"/>
        </p:scale>
        <p:origin x="-1488" y="-84"/>
      </p:cViewPr>
      <p:guideLst>
        <p:guide orient="horz" pos="289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86BFC79-1573-4975-B270-6EE80510F6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FDD7CF5-E797-4251-9D70-5476E899BB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E1146FAB-15E6-4619-B7DA-4EDA9CF287D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8075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BB42957F-7ADF-4EDB-BBB9-73FC2A5A7F4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8075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EC2D9F82-ED12-48DA-B143-5B99F9ED74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B5865D9-6CC1-47B4-B5B5-6E4CCB019B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576CE59-D946-4482-97BD-6AAE5A2A6C3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10CD8F2B-0058-4F2B-8887-1F303B82F2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682625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85F7CA38-9AAE-48C4-9F53-985CDF396B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02138"/>
            <a:ext cx="5029200" cy="4098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AF08149B-30E8-4184-B0BF-7B262EE9A4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8075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76E1A112-1E1D-459B-A284-778F4D0786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8075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EB2CAD08-7CA7-4177-9620-7CC0E90A489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B37936-6645-480E-9076-751878B2BE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65BD39-F4E2-4FBD-AAB8-F4507057BB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947F4-FAE7-4517-B8E7-7A8B28E3E1A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5147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40AA28-DAA7-40A0-BA1B-BA2D647E1B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B7EC60-B57F-4FB6-A64D-EA96A4A49A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F4ECEC-2602-44FB-BC63-80D2D95111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48360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0975" y="422275"/>
            <a:ext cx="1947863" cy="5618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22275"/>
            <a:ext cx="5692775" cy="5618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7BF564-E7F7-42DE-8BCF-ADE295AA74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D06E59-7A99-4C1F-894E-333C7F7CFE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2B424-9862-4AD4-BE2D-34991B38CD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2022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93EA73-6733-4B69-8B32-75DA92E87F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34276F-F080-4F14-8DCF-3D5511AB96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44017-6517-4269-8025-389107693D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5959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3E9E7A-B42C-41F5-9E0B-B2750E24D6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17474B-1D95-4638-897D-14B542372B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B91DF-1766-42CB-9029-677D0C18AB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36733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B02FC-6D0C-4C82-A85A-AFC358EE2B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58B09-AFDF-4DE8-ABA4-83871806C1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AC0C9-5DDF-4AAD-B6B1-6E3258E6CE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8773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8F77825-B2E1-4F4A-AF45-764019C246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D36917B-65E7-4AC6-9AB2-A54FB6C5F0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57F15D-1D0E-467E-B724-D4504100448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1412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01155C0-8AE3-4F41-B221-8B28347078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DDB9AE-0D83-4A11-AC8C-0221DB2EB8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B2FB1-82FE-4399-B3C6-DA2A96AFA6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6823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7E9009C-D568-4F63-997C-5F09567F45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6700BA-E67E-448E-8557-3F4AE6C0F5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94D62-8086-43E1-AD19-7E4C1208DD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76256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2AD94-6EC7-4831-9C98-FD8AEF4ED8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5BC24-6B10-4B3D-B875-BAA798B1EC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CAE48-C0D4-4F10-88A1-15173297BC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9543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69349A-6968-4FD3-B1A5-78EEB954E1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AD6B63-17A2-4950-82A5-683A9FE5C6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EFDF1F-A209-4324-AB8D-2E5885C5806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9460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D10A6CA-5537-4100-A85D-CBD038BBA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87338"/>
            <a:ext cx="8375650" cy="585787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FD8CF006-2DD3-4324-80D8-DEE22E3E58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3A038967-E64B-40EF-9432-4D3487C5E2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fld id="{02528F08-6C86-4E18-8F33-DB8DE3A7175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28B949C4-02B8-4F8B-8A36-9EA7C9D35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6438" y="422275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1A58DE67-A406-4569-B89E-EFAA25656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65250"/>
            <a:ext cx="77724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 bbbbbbbbbbb bbbbbbbbbb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10000"/>
        </a:spcAft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>
            <a:extLst>
              <a:ext uri="{FF2B5EF4-FFF2-40B4-BE49-F238E27FC236}">
                <a16:creationId xmlns:a16="http://schemas.microsoft.com/office/drawing/2014/main" id="{7376AFD2-1E43-4E64-8CA6-7022B0EE70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CS4231</a:t>
            </a:r>
            <a:br>
              <a:rPr lang="en-US"/>
            </a:br>
            <a:r>
              <a:rPr lang="en-US"/>
              <a:t>Parallel and Distributed Algorithms</a:t>
            </a:r>
            <a:br>
              <a:rPr lang="en-US"/>
            </a:br>
            <a:endParaRPr lang="en-US" sz="2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53586D5-4050-48DF-B42E-41FD52CA2F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971800"/>
          </a:xfrm>
        </p:spPr>
        <p:txBody>
          <a:bodyPr/>
          <a:lstStyle/>
          <a:p>
            <a:r>
              <a:rPr lang="en-US" altLang="en-US"/>
              <a:t>Lecture </a:t>
            </a:r>
            <a:r>
              <a:rPr lang="en-US" altLang="en-US" smtClean="0"/>
              <a:t>2</a:t>
            </a:r>
            <a:endParaRPr lang="en-US" altLang="en-US"/>
          </a:p>
          <a:p>
            <a:endParaRPr lang="en-US" altLang="en-US" dirty="0"/>
          </a:p>
          <a:p>
            <a:r>
              <a:rPr lang="en-US" altLang="en-US" dirty="0"/>
              <a:t>Instructor: Haifeng YU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1E0A5088-B73D-42A8-B0B9-CA72195D01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2D34F838-1711-4872-BF7A-2792E84560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4717D86-9330-4446-ABFD-9ECB6DA785E0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8354" name="Rectangle 2">
            <a:extLst>
              <a:ext uri="{FF2B5EF4-FFF2-40B4-BE49-F238E27FC236}">
                <a16:creationId xmlns:a16="http://schemas.microsoft.com/office/drawing/2014/main" id="{EEB75428-1AF9-44C6-92ED-5CD13047F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Danger of Deadlock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50E8E2D4-B5E5-4B7C-9880-E03249FE2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7772400" cy="914400"/>
          </a:xfrm>
        </p:spPr>
        <p:txBody>
          <a:bodyPr/>
          <a:lstStyle/>
          <a:p>
            <a:r>
              <a:rPr lang="en-US" altLang="en-US"/>
              <a:t>It is possible for all processes to block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Deadlock !</a:t>
            </a:r>
          </a:p>
        </p:txBody>
      </p:sp>
      <p:sp>
        <p:nvSpPr>
          <p:cNvPr id="11270" name="Rectangle 4">
            <a:extLst>
              <a:ext uri="{FF2B5EF4-FFF2-40B4-BE49-F238E27FC236}">
                <a16:creationId xmlns:a16="http://schemas.microsoft.com/office/drawing/2014/main" id="{7D7F4001-94BF-4D93-AE07-0FA13ED60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i="1"/>
              <a:t>philosopher 1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cstick[1].P();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cstick[2].P();</a:t>
            </a:r>
          </a:p>
        </p:txBody>
      </p:sp>
      <p:sp>
        <p:nvSpPr>
          <p:cNvPr id="11271" name="Rectangle 9">
            <a:extLst>
              <a:ext uri="{FF2B5EF4-FFF2-40B4-BE49-F238E27FC236}">
                <a16:creationId xmlns:a16="http://schemas.microsoft.com/office/drawing/2014/main" id="{A79940A5-DA53-4C08-ADBB-F2E5CAA3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71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i="1"/>
              <a:t>philosopher 2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cstick[2].P();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cstick[3].P();</a:t>
            </a:r>
          </a:p>
        </p:txBody>
      </p:sp>
      <p:sp>
        <p:nvSpPr>
          <p:cNvPr id="11272" name="Rectangle 10">
            <a:extLst>
              <a:ext uri="{FF2B5EF4-FFF2-40B4-BE49-F238E27FC236}">
                <a16:creationId xmlns:a16="http://schemas.microsoft.com/office/drawing/2014/main" id="{164810E5-B0BA-4545-9B31-42D1AA362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i="1"/>
              <a:t>philosopher 3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cstick[3].P();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cstick[4].P();</a:t>
            </a:r>
          </a:p>
        </p:txBody>
      </p:sp>
      <p:sp>
        <p:nvSpPr>
          <p:cNvPr id="11273" name="Rectangle 11">
            <a:extLst>
              <a:ext uri="{FF2B5EF4-FFF2-40B4-BE49-F238E27FC236}">
                <a16:creationId xmlns:a16="http://schemas.microsoft.com/office/drawing/2014/main" id="{5A2D96F2-8DED-431D-9DE9-73CA694C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371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i="1"/>
              <a:t>philosopher 4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cstick[4].P();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cstick[5].P();</a:t>
            </a:r>
          </a:p>
        </p:txBody>
      </p:sp>
      <p:sp>
        <p:nvSpPr>
          <p:cNvPr id="11274" name="Rectangle 12">
            <a:extLst>
              <a:ext uri="{FF2B5EF4-FFF2-40B4-BE49-F238E27FC236}">
                <a16:creationId xmlns:a16="http://schemas.microsoft.com/office/drawing/2014/main" id="{91223226-BEA0-43C0-A97E-863735196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71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i="1"/>
              <a:t>philosopher 5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cstick[5].P();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cstick[1].P();</a:t>
            </a:r>
          </a:p>
        </p:txBody>
      </p:sp>
      <p:sp>
        <p:nvSpPr>
          <p:cNvPr id="11275" name="Text Box 13">
            <a:extLst>
              <a:ext uri="{FF2B5EF4-FFF2-40B4-BE49-F238E27FC236}">
                <a16:creationId xmlns:a16="http://schemas.microsoft.com/office/drawing/2014/main" id="{FC1661DC-7C16-43FD-9D1B-48A66BA29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733800"/>
            <a:ext cx="11096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cstick[1]</a:t>
            </a:r>
          </a:p>
        </p:txBody>
      </p:sp>
      <p:sp>
        <p:nvSpPr>
          <p:cNvPr id="11276" name="Text Box 14">
            <a:extLst>
              <a:ext uri="{FF2B5EF4-FFF2-40B4-BE49-F238E27FC236}">
                <a16:creationId xmlns:a16="http://schemas.microsoft.com/office/drawing/2014/main" id="{91219A62-081A-4332-BD99-42B5909E1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4318000"/>
            <a:ext cx="11096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cstick[2]</a:t>
            </a:r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7C0C8D44-D5A2-4F1C-B347-5D22311E9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67200"/>
            <a:ext cx="11096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cstick[5]</a:t>
            </a: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07B32E45-DCB5-4B5B-918A-EAD69DF15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86400"/>
            <a:ext cx="11096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cstick[4]</a:t>
            </a: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C2FF30B0-CB98-4D43-BDF4-1025DE2E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62600"/>
            <a:ext cx="11096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cstick[3]</a:t>
            </a:r>
          </a:p>
        </p:txBody>
      </p:sp>
      <p:sp>
        <p:nvSpPr>
          <p:cNvPr id="11280" name="Line 19">
            <a:extLst>
              <a:ext uri="{FF2B5EF4-FFF2-40B4-BE49-F238E27FC236}">
                <a16:creationId xmlns:a16="http://schemas.microsoft.com/office/drawing/2014/main" id="{D91164D0-3030-4321-83F3-77C7DBFDB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86200"/>
            <a:ext cx="609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81" name="Line 20">
            <a:extLst>
              <a:ext uri="{FF2B5EF4-FFF2-40B4-BE49-F238E27FC236}">
                <a16:creationId xmlns:a16="http://schemas.microsoft.com/office/drawing/2014/main" id="{51811D90-FF22-46D9-8C81-E83BDD9785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4724400"/>
            <a:ext cx="304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82" name="Line 21">
            <a:extLst>
              <a:ext uri="{FF2B5EF4-FFF2-40B4-BE49-F238E27FC236}">
                <a16:creationId xmlns:a16="http://schemas.microsoft.com/office/drawing/2014/main" id="{8A02C74E-16D7-4345-87AC-4B97673FED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5715000"/>
            <a:ext cx="914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83" name="Line 22">
            <a:extLst>
              <a:ext uri="{FF2B5EF4-FFF2-40B4-BE49-F238E27FC236}">
                <a16:creationId xmlns:a16="http://schemas.microsoft.com/office/drawing/2014/main" id="{D91C119C-80B4-4D4A-AD66-45BDA6E040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4800600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84" name="Line 23">
            <a:extLst>
              <a:ext uri="{FF2B5EF4-FFF2-40B4-BE49-F238E27FC236}">
                <a16:creationId xmlns:a16="http://schemas.microsoft.com/office/drawing/2014/main" id="{01FBB88F-8D2C-44FD-9DED-ACB329417A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990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99F98D40-7EE8-45F5-A755-770BE631B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24535B68-0965-4454-A196-B6C0E1EA6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618B3F6-3146-4EB9-BE7C-829912DA31A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9378" name="Rectangle 2">
            <a:extLst>
              <a:ext uri="{FF2B5EF4-FFF2-40B4-BE49-F238E27FC236}">
                <a16:creationId xmlns:a16="http://schemas.microsoft.com/office/drawing/2014/main" id="{3530B6B1-D47F-4F04-A705-031FD9AF9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Avoiding Deadlock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33DA54D4-0D5D-4446-97F8-3988B2166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7772400" cy="914400"/>
          </a:xfrm>
        </p:spPr>
        <p:txBody>
          <a:bodyPr/>
          <a:lstStyle/>
          <a:p>
            <a:r>
              <a:rPr lang="en-US" altLang="en-US"/>
              <a:t>Avoid cycles (or have a total ordering of the chopsticks)</a:t>
            </a:r>
            <a:endParaRPr lang="en-US" altLang="en-US">
              <a:solidFill>
                <a:schemeClr val="hlink"/>
              </a:solidFill>
            </a:endParaRPr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3D56DE93-936D-4369-BF6F-5585E5A7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i="1"/>
              <a:t>philosopher 1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cstick[1].P();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cstick[2].P();</a:t>
            </a:r>
          </a:p>
        </p:txBody>
      </p:sp>
      <p:sp>
        <p:nvSpPr>
          <p:cNvPr id="12295" name="Rectangle 5">
            <a:extLst>
              <a:ext uri="{FF2B5EF4-FFF2-40B4-BE49-F238E27FC236}">
                <a16:creationId xmlns:a16="http://schemas.microsoft.com/office/drawing/2014/main" id="{EDD3F2CF-4A26-4EBE-8A70-4A87A5EC2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71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i="1"/>
              <a:t>philosopher 2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cstick[2].P();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cstick[3].P();</a:t>
            </a:r>
          </a:p>
        </p:txBody>
      </p:sp>
      <p:sp>
        <p:nvSpPr>
          <p:cNvPr id="12296" name="Rectangle 6">
            <a:extLst>
              <a:ext uri="{FF2B5EF4-FFF2-40B4-BE49-F238E27FC236}">
                <a16:creationId xmlns:a16="http://schemas.microsoft.com/office/drawing/2014/main" id="{3A9B456B-EA87-40FA-AF8E-B9AC56372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i="1"/>
              <a:t>philosopher 3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cstick[3].P();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cstick[4].P();</a:t>
            </a:r>
          </a:p>
        </p:txBody>
      </p:sp>
      <p:sp>
        <p:nvSpPr>
          <p:cNvPr id="12297" name="Rectangle 7">
            <a:extLst>
              <a:ext uri="{FF2B5EF4-FFF2-40B4-BE49-F238E27FC236}">
                <a16:creationId xmlns:a16="http://schemas.microsoft.com/office/drawing/2014/main" id="{5431F1F3-B1D0-45B5-BF09-2299B3753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371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i="1"/>
              <a:t>philosopher 4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cstick[4].P();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cstick[5].P();</a:t>
            </a:r>
          </a:p>
        </p:txBody>
      </p:sp>
      <p:sp>
        <p:nvSpPr>
          <p:cNvPr id="12298" name="Rectangle 8">
            <a:extLst>
              <a:ext uri="{FF2B5EF4-FFF2-40B4-BE49-F238E27FC236}">
                <a16:creationId xmlns:a16="http://schemas.microsoft.com/office/drawing/2014/main" id="{D5271DE0-A07C-4491-A723-1DBA97FF1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71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i="1"/>
              <a:t>philosopher 5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hlink"/>
                </a:solidFill>
              </a:rPr>
              <a:t>cstick[1].P();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hlink"/>
                </a:solidFill>
              </a:rPr>
              <a:t>cstick[5].P();</a:t>
            </a:r>
          </a:p>
        </p:txBody>
      </p:sp>
      <p:sp>
        <p:nvSpPr>
          <p:cNvPr id="12299" name="Text Box 9">
            <a:extLst>
              <a:ext uri="{FF2B5EF4-FFF2-40B4-BE49-F238E27FC236}">
                <a16:creationId xmlns:a16="http://schemas.microsoft.com/office/drawing/2014/main" id="{0DAB1825-DE74-4932-9B94-E58FB54CB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733800"/>
            <a:ext cx="11096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cstick[1]</a:t>
            </a:r>
          </a:p>
        </p:txBody>
      </p:sp>
      <p:sp>
        <p:nvSpPr>
          <p:cNvPr id="12300" name="Text Box 10">
            <a:extLst>
              <a:ext uri="{FF2B5EF4-FFF2-40B4-BE49-F238E27FC236}">
                <a16:creationId xmlns:a16="http://schemas.microsoft.com/office/drawing/2014/main" id="{27D13553-5851-49C8-9256-4095A8F5A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4318000"/>
            <a:ext cx="11096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cstick[2]</a:t>
            </a:r>
          </a:p>
        </p:txBody>
      </p:sp>
      <p:sp>
        <p:nvSpPr>
          <p:cNvPr id="12301" name="Text Box 11">
            <a:extLst>
              <a:ext uri="{FF2B5EF4-FFF2-40B4-BE49-F238E27FC236}">
                <a16:creationId xmlns:a16="http://schemas.microsoft.com/office/drawing/2014/main" id="{7E8F4223-418F-483F-B3A1-7C3A6AB68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67200"/>
            <a:ext cx="11096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cstick[5]</a:t>
            </a:r>
          </a:p>
        </p:txBody>
      </p:sp>
      <p:sp>
        <p:nvSpPr>
          <p:cNvPr id="12302" name="Text Box 12">
            <a:extLst>
              <a:ext uri="{FF2B5EF4-FFF2-40B4-BE49-F238E27FC236}">
                <a16:creationId xmlns:a16="http://schemas.microsoft.com/office/drawing/2014/main" id="{AD60A9C7-9426-4866-83FA-59C663D41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86400"/>
            <a:ext cx="11096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cstick[4]</a:t>
            </a:r>
          </a:p>
        </p:txBody>
      </p:sp>
      <p:sp>
        <p:nvSpPr>
          <p:cNvPr id="12303" name="Text Box 13">
            <a:extLst>
              <a:ext uri="{FF2B5EF4-FFF2-40B4-BE49-F238E27FC236}">
                <a16:creationId xmlns:a16="http://schemas.microsoft.com/office/drawing/2014/main" id="{7F07DB24-54A8-4A3B-A462-ABDB5155F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62600"/>
            <a:ext cx="11096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cstick[3]</a:t>
            </a:r>
          </a:p>
        </p:txBody>
      </p:sp>
      <p:sp>
        <p:nvSpPr>
          <p:cNvPr id="12304" name="Line 14">
            <a:extLst>
              <a:ext uri="{FF2B5EF4-FFF2-40B4-BE49-F238E27FC236}">
                <a16:creationId xmlns:a16="http://schemas.microsoft.com/office/drawing/2014/main" id="{5E430A74-81BD-4E64-B353-BAA35EFDB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86200"/>
            <a:ext cx="609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305" name="Line 15">
            <a:extLst>
              <a:ext uri="{FF2B5EF4-FFF2-40B4-BE49-F238E27FC236}">
                <a16:creationId xmlns:a16="http://schemas.microsoft.com/office/drawing/2014/main" id="{5487D7FC-EBA4-47CF-B889-91BC781A1A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4724400"/>
            <a:ext cx="304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306" name="Line 16">
            <a:extLst>
              <a:ext uri="{FF2B5EF4-FFF2-40B4-BE49-F238E27FC236}">
                <a16:creationId xmlns:a16="http://schemas.microsoft.com/office/drawing/2014/main" id="{CB093B52-685A-4592-BDAC-2142F2EA6E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5715000"/>
            <a:ext cx="914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307" name="Line 17">
            <a:extLst>
              <a:ext uri="{FF2B5EF4-FFF2-40B4-BE49-F238E27FC236}">
                <a16:creationId xmlns:a16="http://schemas.microsoft.com/office/drawing/2014/main" id="{3E7B99BF-F8F5-4150-A45B-62FF4E6A02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4800600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308" name="Line 18">
            <a:extLst>
              <a:ext uri="{FF2B5EF4-FFF2-40B4-BE49-F238E27FC236}">
                <a16:creationId xmlns:a16="http://schemas.microsoft.com/office/drawing/2014/main" id="{9DC630EE-D0ED-45EB-AF38-12EB3A79DF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886200"/>
            <a:ext cx="990600" cy="304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78A0BD56-EF69-4BE8-B5C6-DA6B61512E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3C79BF99-5900-458A-A2CC-EB72B3DA7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816043DF-51AF-4E0F-B002-BDEFA5153C5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3954" name="Rectangle 2">
            <a:extLst>
              <a:ext uri="{FF2B5EF4-FFF2-40B4-BE49-F238E27FC236}">
                <a16:creationId xmlns:a16="http://schemas.microsoft.com/office/drawing/2014/main" id="{5F14F970-3DE7-4F9A-9833-87BA80A58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Today’s Roadmap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89BC1A97-B720-4113-B1E7-711EC4A19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Chapter 3 “Synchronization Primitives”</a:t>
            </a:r>
          </a:p>
          <a:p>
            <a:endParaRPr lang="en-US" altLang="en-US"/>
          </a:p>
          <a:p>
            <a:r>
              <a:rPr lang="en-US" altLang="en-US"/>
              <a:t>Why do we need synchronization primitives?</a:t>
            </a:r>
          </a:p>
          <a:p>
            <a:endParaRPr lang="en-US" altLang="en-US"/>
          </a:p>
          <a:p>
            <a:r>
              <a:rPr lang="en-US" altLang="en-US"/>
              <a:t>Synchronization primitive: Semaphore</a:t>
            </a:r>
          </a:p>
          <a:p>
            <a:endParaRPr lang="en-US" altLang="en-US"/>
          </a:p>
          <a:p>
            <a:r>
              <a:rPr lang="en-US" altLang="en-US">
                <a:solidFill>
                  <a:schemeClr val="hlink"/>
                </a:solidFill>
              </a:rPr>
              <a:t>Synchronization primitive: Monitor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Monitor semantics</a:t>
            </a:r>
          </a:p>
          <a:p>
            <a:pPr lvl="1"/>
            <a:r>
              <a:rPr lang="en-US" altLang="en-US"/>
              <a:t>Using monitors to solve synchronization problems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629D5C59-6429-4169-98CC-B4ED9A19DB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7D294487-3CFE-4DF5-B33E-33D7A20DDB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34CE8B5E-D04A-4137-B63C-D2220C233B9C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1426" name="Rectangle 2">
            <a:extLst>
              <a:ext uri="{FF2B5EF4-FFF2-40B4-BE49-F238E27FC236}">
                <a16:creationId xmlns:a16="http://schemas.microsoft.com/office/drawing/2014/main" id="{7CF560DF-CAE8-433D-824A-BF7CAE498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Monitors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2EC0B30C-E18E-4B51-9C96-97041CE14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Semaphore are quite low-level</a:t>
            </a:r>
          </a:p>
          <a:p>
            <a:pPr lvl="1"/>
            <a:r>
              <a:rPr lang="en-US" altLang="en-US"/>
              <a:t>Monitors are higher-level and easier to use</a:t>
            </a:r>
          </a:p>
          <a:p>
            <a:pPr lvl="1"/>
            <a:r>
              <a:rPr lang="en-US" altLang="en-US"/>
              <a:t>You can always use one to implement the other</a:t>
            </a:r>
          </a:p>
          <a:p>
            <a:pPr lvl="1"/>
            <a:endParaRPr lang="en-US" altLang="en-US"/>
          </a:p>
          <a:p>
            <a:r>
              <a:rPr lang="en-US" altLang="en-US"/>
              <a:t>Java only has monitors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26194851-F44F-46B2-94DF-F9FCDE5C1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E79812A3-E101-4B59-8D64-0E9EE339DB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5B5F4E4-63B5-493F-9E5A-1DE10E91A69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2450" name="Rectangle 2">
            <a:extLst>
              <a:ext uri="{FF2B5EF4-FFF2-40B4-BE49-F238E27FC236}">
                <a16:creationId xmlns:a16="http://schemas.microsoft.com/office/drawing/2014/main" id="{5CCB3F35-A0E6-481B-BA2E-2E158502D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8660" y="3429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Monitor Semantics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B2839AB7-EE43-44FC-AA5E-6D8382D58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4897438"/>
          </a:xfrm>
        </p:spPr>
        <p:txBody>
          <a:bodyPr/>
          <a:lstStyle/>
          <a:p>
            <a:r>
              <a:rPr lang="en-US" altLang="en-US" dirty="0"/>
              <a:t>Monitor object M</a:t>
            </a:r>
          </a:p>
          <a:p>
            <a:r>
              <a:rPr lang="en-US" altLang="en-US" dirty="0"/>
              <a:t>Every object in Java is a monitor</a:t>
            </a:r>
          </a:p>
        </p:txBody>
      </p:sp>
      <p:sp>
        <p:nvSpPr>
          <p:cNvPr id="15366" name="Rectangle 4">
            <a:extLst>
              <a:ext uri="{FF2B5EF4-FFF2-40B4-BE49-F238E27FC236}">
                <a16:creationId xmlns:a16="http://schemas.microsoft.com/office/drawing/2014/main" id="{97BBA355-C00E-4312-9E10-7C85ACC42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1949609"/>
            <a:ext cx="3276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 err="1"/>
              <a:t>enterMonitor</a:t>
            </a:r>
            <a:r>
              <a:rPr lang="en-US" altLang="en-US" sz="1800" dirty="0"/>
              <a:t>():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enter monitor if no one is </a:t>
            </a:r>
            <a:r>
              <a:rPr lang="en-US" altLang="en-US" sz="1800" dirty="0" smtClean="0"/>
              <a:t>in; otherwise add myself to the </a:t>
            </a:r>
            <a:r>
              <a:rPr lang="en-US" altLang="en-US" sz="1800" dirty="0" smtClean="0">
                <a:solidFill>
                  <a:schemeClr val="tx2"/>
                </a:solidFill>
              </a:rPr>
              <a:t>monitor-queue</a:t>
            </a:r>
            <a:r>
              <a:rPr lang="en-US" altLang="en-US" sz="1800" dirty="0" smtClean="0"/>
              <a:t> and block;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 err="1"/>
              <a:t>exitMonitor</a:t>
            </a:r>
            <a:r>
              <a:rPr lang="en-US" altLang="en-US" sz="1800" dirty="0"/>
              <a:t>():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dirty="0"/>
              <a:t>	If </a:t>
            </a:r>
            <a:r>
              <a:rPr lang="en-US" altLang="en-US" sz="1800" dirty="0">
                <a:solidFill>
                  <a:schemeClr val="tx2"/>
                </a:solidFill>
              </a:rPr>
              <a:t>monitor-queue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is not empty, pick one arbitrary process from </a:t>
            </a:r>
            <a:r>
              <a:rPr lang="en-US" altLang="en-US" sz="1800" dirty="0">
                <a:solidFill>
                  <a:schemeClr val="tx2"/>
                </a:solidFill>
              </a:rPr>
              <a:t>monitor-queue</a:t>
            </a:r>
            <a:r>
              <a:rPr lang="en-US" altLang="en-US" sz="1800" dirty="0" smtClean="0">
                <a:solidFill>
                  <a:schemeClr val="tx2"/>
                </a:solidFill>
              </a:rPr>
              <a:t> </a:t>
            </a:r>
            <a:r>
              <a:rPr lang="en-US" altLang="en-US" sz="1800" dirty="0"/>
              <a:t>and unblock it</a:t>
            </a: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315E4AA5-72C0-423A-866F-E8CE1B160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2819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hlink"/>
                </a:solidFill>
              </a:rPr>
              <a:t>synchronized</a:t>
            </a:r>
            <a:r>
              <a:rPr lang="en-US" altLang="en-US" sz="2000"/>
              <a:t> (</a:t>
            </a:r>
            <a:r>
              <a:rPr lang="en-US" altLang="en-US" sz="2000" i="1"/>
              <a:t>object</a:t>
            </a:r>
            <a:r>
              <a:rPr lang="en-US" altLang="en-US" sz="2000"/>
              <a:t>) {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….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15368" name="Line 6">
            <a:extLst>
              <a:ext uri="{FF2B5EF4-FFF2-40B4-BE49-F238E27FC236}">
                <a16:creationId xmlns:a16="http://schemas.microsoft.com/office/drawing/2014/main" id="{7C3FAF8C-6E42-4C05-B5C6-7A549C72C9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2209800"/>
            <a:ext cx="495300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5369" name="Line 7">
            <a:extLst>
              <a:ext uri="{FF2B5EF4-FFF2-40B4-BE49-F238E27FC236}">
                <a16:creationId xmlns:a16="http://schemas.microsoft.com/office/drawing/2014/main" id="{30F6F4ED-0705-4A5E-9A41-BE19DF0074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4114800"/>
            <a:ext cx="3009900" cy="876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grpSp>
        <p:nvGrpSpPr>
          <p:cNvPr id="15370" name="Group 8">
            <a:extLst>
              <a:ext uri="{FF2B5EF4-FFF2-40B4-BE49-F238E27FC236}">
                <a16:creationId xmlns:a16="http://schemas.microsoft.com/office/drawing/2014/main" id="{1F3265D1-B6F4-4DAF-BB00-3FAC49AF72E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514600"/>
            <a:ext cx="304800" cy="2286000"/>
            <a:chOff x="2016" y="1636"/>
            <a:chExt cx="192" cy="1248"/>
          </a:xfrm>
        </p:grpSpPr>
        <p:sp>
          <p:nvSpPr>
            <p:cNvPr id="15372" name="Freeform 9">
              <a:extLst>
                <a:ext uri="{FF2B5EF4-FFF2-40B4-BE49-F238E27FC236}">
                  <a16:creationId xmlns:a16="http://schemas.microsoft.com/office/drawing/2014/main" id="{BA3C4E86-B1D6-492A-9093-AD9815F5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15373" name="Freeform 10">
              <a:extLst>
                <a:ext uri="{FF2B5EF4-FFF2-40B4-BE49-F238E27FC236}">
                  <a16:creationId xmlns:a16="http://schemas.microsoft.com/office/drawing/2014/main" id="{1E739678-22EC-45CB-A4A8-340C6162278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15371" name="Text Box 11">
            <a:extLst>
              <a:ext uri="{FF2B5EF4-FFF2-40B4-BE49-F238E27FC236}">
                <a16:creationId xmlns:a16="http://schemas.microsoft.com/office/drawing/2014/main" id="{34EEA817-23AD-4B74-81F5-5DD726565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1311275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dirty="0"/>
              <a:t>Like a critical </a:t>
            </a:r>
            <a:r>
              <a:rPr lang="en-US" altLang="en-US" dirty="0" smtClean="0"/>
              <a:t>section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5627023"/>
            <a:ext cx="6490879" cy="4001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ometime we also say that a monitor has a </a:t>
            </a:r>
            <a:r>
              <a:rPr lang="en-US" sz="2000" dirty="0" smtClean="0">
                <a:solidFill>
                  <a:srgbClr val="FF0000"/>
                </a:solidFill>
              </a:rPr>
              <a:t>monitor lock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F78E0BE7-0D30-4328-BDCF-91A2169939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392C70C1-A03F-4818-BFA8-4BAE410D27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D861C50-BD80-4FF1-9AAD-C7AFCB970C0D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3474" name="Rectangle 2">
            <a:extLst>
              <a:ext uri="{FF2B5EF4-FFF2-40B4-BE49-F238E27FC236}">
                <a16:creationId xmlns:a16="http://schemas.microsoft.com/office/drawing/2014/main" id="{B9A724E5-7C7F-4587-B281-FFB0A5B79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609601"/>
          </a:xfrm>
        </p:spPr>
        <p:txBody>
          <a:bodyPr/>
          <a:lstStyle/>
          <a:p>
            <a:pPr>
              <a:defRPr/>
            </a:pPr>
            <a:r>
              <a:rPr lang="en-US" dirty="0"/>
              <a:t>Monitor Semantics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389410D-1403-4D9E-AB56-16FFDC85B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62200"/>
            <a:ext cx="2819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hlink"/>
                </a:solidFill>
              </a:rPr>
              <a:t>synchronized</a:t>
            </a:r>
            <a:r>
              <a:rPr lang="en-US" altLang="en-US" sz="2000"/>
              <a:t> (</a:t>
            </a:r>
            <a:r>
              <a:rPr lang="en-US" altLang="en-US" sz="2000" i="1"/>
              <a:t>object</a:t>
            </a:r>
            <a:r>
              <a:rPr lang="en-US" altLang="en-US" sz="2000"/>
              <a:t>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i="1"/>
              <a:t>	object</a:t>
            </a:r>
            <a:r>
              <a:rPr lang="en-US" altLang="en-US" sz="1800"/>
              <a:t>.wait();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i="1"/>
              <a:t>	object</a:t>
            </a:r>
            <a:r>
              <a:rPr lang="en-US" altLang="en-US" sz="1800"/>
              <a:t>.notify();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i="1"/>
              <a:t>	object</a:t>
            </a:r>
            <a:r>
              <a:rPr lang="en-US" altLang="en-US" sz="1800"/>
              <a:t>.notifyAll();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5C2E09CD-A653-46D1-853B-CF865F20D7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4724400"/>
            <a:ext cx="1981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6391" name="Rectangle 13">
            <a:extLst>
              <a:ext uri="{FF2B5EF4-FFF2-40B4-BE49-F238E27FC236}">
                <a16:creationId xmlns:a16="http://schemas.microsoft.com/office/drawing/2014/main" id="{3C872015-762E-4D3B-ABA2-444A6A7C1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060" y="904876"/>
            <a:ext cx="7924800" cy="996950"/>
          </a:xfrm>
          <a:noFill/>
        </p:spPr>
        <p:txBody>
          <a:bodyPr/>
          <a:lstStyle/>
          <a:p>
            <a:r>
              <a:rPr lang="en-US" altLang="en-US" dirty="0"/>
              <a:t>Each monitor has </a:t>
            </a:r>
            <a:r>
              <a:rPr lang="en-US" altLang="en-US" dirty="0" smtClean="0"/>
              <a:t>two queues </a:t>
            </a:r>
            <a:r>
              <a:rPr lang="en-US" altLang="en-US" dirty="0"/>
              <a:t>of blocked </a:t>
            </a:r>
            <a:r>
              <a:rPr lang="en-US" altLang="en-US" dirty="0" smtClean="0"/>
              <a:t>processes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monitor-queue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wait-queue</a:t>
            </a:r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/>
              <a:t>Three special methods for using when inside a monitor</a:t>
            </a:r>
          </a:p>
        </p:txBody>
      </p:sp>
      <p:sp>
        <p:nvSpPr>
          <p:cNvPr id="16392" name="Text Box 14">
            <a:extLst>
              <a:ext uri="{FF2B5EF4-FFF2-40B4-BE49-F238E27FC236}">
                <a16:creationId xmlns:a16="http://schemas.microsoft.com/office/drawing/2014/main" id="{3B8D7D83-CDDE-4594-B1DC-7F51A513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427288"/>
            <a:ext cx="3352800" cy="9239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None/>
            </a:pPr>
            <a:r>
              <a:rPr lang="en-US" altLang="en-US" sz="1800" dirty="0" smtClean="0"/>
              <a:t>Add </a:t>
            </a:r>
            <a:r>
              <a:rPr lang="en-US" altLang="en-US" sz="1800" dirty="0"/>
              <a:t>myself to the </a:t>
            </a:r>
            <a:r>
              <a:rPr lang="en-US" altLang="en-US" sz="1800" dirty="0" smtClean="0">
                <a:solidFill>
                  <a:schemeClr val="tx2"/>
                </a:solidFill>
              </a:rPr>
              <a:t>wait-queue</a:t>
            </a:r>
            <a:r>
              <a:rPr lang="en-US" altLang="en-US" sz="1800" dirty="0" smtClean="0"/>
              <a:t>, </a:t>
            </a:r>
            <a:r>
              <a:rPr lang="en-US" altLang="en-US" sz="1800" dirty="0" smtClean="0">
                <a:solidFill>
                  <a:srgbClr val="FF0000"/>
                </a:solidFill>
              </a:rPr>
              <a:t>exit monitor</a:t>
            </a:r>
            <a:r>
              <a:rPr lang="en-US" altLang="en-US" sz="1800" dirty="0" smtClean="0"/>
              <a:t>, and then block --- all done atomically</a:t>
            </a:r>
            <a:endParaRPr lang="en-US" altLang="en-US" sz="1800" dirty="0">
              <a:solidFill>
                <a:schemeClr val="tx2"/>
              </a:solidFill>
            </a:endParaRPr>
          </a:p>
        </p:txBody>
      </p:sp>
      <p:sp>
        <p:nvSpPr>
          <p:cNvPr id="16393" name="Text Box 15">
            <a:extLst>
              <a:ext uri="{FF2B5EF4-FFF2-40B4-BE49-F238E27FC236}">
                <a16:creationId xmlns:a16="http://schemas.microsoft.com/office/drawing/2014/main" id="{9F40CD8E-1A93-438F-8700-0950C3DF2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24250"/>
            <a:ext cx="3429000" cy="9239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dirty="0"/>
              <a:t>If </a:t>
            </a:r>
            <a:r>
              <a:rPr lang="en-US" altLang="en-US" sz="1800" dirty="0" smtClean="0">
                <a:solidFill>
                  <a:schemeClr val="tx2"/>
                </a:solidFill>
              </a:rPr>
              <a:t>wait-queue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is not empty, pick one arbitrary process from </a:t>
            </a:r>
            <a:r>
              <a:rPr lang="en-US" altLang="en-US" sz="1800" dirty="0">
                <a:solidFill>
                  <a:schemeClr val="tx2"/>
                </a:solidFill>
              </a:rPr>
              <a:t>wait-queue </a:t>
            </a:r>
            <a:r>
              <a:rPr lang="en-US" altLang="en-US" sz="1800" dirty="0" smtClean="0"/>
              <a:t>and </a:t>
            </a:r>
            <a:r>
              <a:rPr lang="en-US" altLang="en-US" sz="1800" dirty="0"/>
              <a:t>unblock it</a:t>
            </a:r>
          </a:p>
        </p:txBody>
      </p:sp>
      <p:sp>
        <p:nvSpPr>
          <p:cNvPr id="16394" name="Text Box 16">
            <a:extLst>
              <a:ext uri="{FF2B5EF4-FFF2-40B4-BE49-F238E27FC236}">
                <a16:creationId xmlns:a16="http://schemas.microsoft.com/office/drawing/2014/main" id="{52D26202-BEC6-42CB-BDDB-738B5E36F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65688"/>
            <a:ext cx="3733800" cy="646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dirty="0"/>
              <a:t>If </a:t>
            </a:r>
            <a:r>
              <a:rPr lang="en-US" altLang="en-US" sz="1800" dirty="0">
                <a:solidFill>
                  <a:schemeClr val="tx2"/>
                </a:solidFill>
              </a:rPr>
              <a:t>wait-queue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is not empty, unblock all processes in </a:t>
            </a:r>
            <a:r>
              <a:rPr lang="en-US" altLang="en-US" sz="1800" dirty="0">
                <a:solidFill>
                  <a:schemeClr val="tx2"/>
                </a:solidFill>
              </a:rPr>
              <a:t>wait-queue</a:t>
            </a:r>
            <a:endParaRPr lang="en-US" altLang="en-US" sz="1800" dirty="0"/>
          </a:p>
        </p:txBody>
      </p:sp>
      <p:sp>
        <p:nvSpPr>
          <p:cNvPr id="16395" name="Line 17">
            <a:extLst>
              <a:ext uri="{FF2B5EF4-FFF2-40B4-BE49-F238E27FC236}">
                <a16:creationId xmlns:a16="http://schemas.microsoft.com/office/drawing/2014/main" id="{D326A67C-408F-4021-B69B-D35983B79B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0386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6396" name="Line 18">
            <a:extLst>
              <a:ext uri="{FF2B5EF4-FFF2-40B4-BE49-F238E27FC236}">
                <a16:creationId xmlns:a16="http://schemas.microsoft.com/office/drawing/2014/main" id="{728FE6A7-41C5-45EF-B962-E748CB7DB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743200"/>
            <a:ext cx="2438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C30C4776-DD5D-48D9-9454-EA51B1F5C5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2F4D41C2-B432-41A5-B277-DED040B52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5E441C6-998C-4359-A18B-A8C8D7FE4C27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4498" name="Rectangle 2">
            <a:extLst>
              <a:ext uri="{FF2B5EF4-FFF2-40B4-BE49-F238E27FC236}">
                <a16:creationId xmlns:a16="http://schemas.microsoft.com/office/drawing/2014/main" id="{7C881A86-F754-475A-A684-EF7368E9C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Two Kinds of Monitors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C3726582-0899-41EA-93A3-6F09C3F61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38100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en-US" sz="1800" i="1"/>
              <a:t>Process 0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synchronized (object)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object.wait();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D7F2314A-3063-4F28-8BFE-8C74875A5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219200"/>
            <a:ext cx="38100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en-US" sz="1800" i="1" dirty="0"/>
              <a:t>Process 1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synchronized (object)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>
                <a:solidFill>
                  <a:schemeClr val="hlink"/>
                </a:solidFill>
              </a:rPr>
              <a:t>object.notify</a:t>
            </a:r>
            <a:r>
              <a:rPr lang="en-US" altLang="en-US" sz="1800" dirty="0">
                <a:solidFill>
                  <a:schemeClr val="hlink"/>
                </a:solidFill>
              </a:rPr>
              <a:t>();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}</a:t>
            </a:r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D527B876-A66A-4E86-AF46-CB1D006BA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6670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08A9E1E9-0E59-4745-BEFD-ADD976F2E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8100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8F19BD71-9CBB-4E4A-A9A6-8B0124E7B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10200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Only one process can be inside the monitor: Two possibilities….</a:t>
            </a:r>
          </a:p>
        </p:txBody>
      </p:sp>
      <p:sp>
        <p:nvSpPr>
          <p:cNvPr id="17418" name="Line 10">
            <a:extLst>
              <a:ext uri="{FF2B5EF4-FFF2-40B4-BE49-F238E27FC236}">
                <a16:creationId xmlns:a16="http://schemas.microsoft.com/office/drawing/2014/main" id="{7BBC83CE-543E-4424-B08B-BB5318BC9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6002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B2D863BF-448C-47D4-A461-025C04938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3810000"/>
            <a:ext cx="75438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hlink"/>
                </a:solidFill>
              </a:rPr>
              <a:t>which process should continue execution at this point?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C2C0555B-2D46-4E10-B12E-44B335BBFF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DA28F55D-432F-4E95-B7C7-7E116091E0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3936B44-C6C0-471B-9973-C9CE6AEE242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5522" name="Rectangle 2">
            <a:extLst>
              <a:ext uri="{FF2B5EF4-FFF2-40B4-BE49-F238E27FC236}">
                <a16:creationId xmlns:a16="http://schemas.microsoft.com/office/drawing/2014/main" id="{AB82C08C-89A7-4819-A4C7-469355E73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kind: Hoare-style Monitor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55C2EFF-E9B9-4465-A679-6209633E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3810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en-US" sz="1800" i="1"/>
              <a:t>Process 0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synchronized (object)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object.wait();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18438" name="Rectangle 4">
            <a:extLst>
              <a:ext uri="{FF2B5EF4-FFF2-40B4-BE49-F238E27FC236}">
                <a16:creationId xmlns:a16="http://schemas.microsoft.com/office/drawing/2014/main" id="{93E491B7-987D-49F0-B66C-49E41DB6B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219200"/>
            <a:ext cx="3810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en-US" sz="1800" i="1"/>
              <a:t>Process 1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synchronized (object)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object.notify();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18439" name="Line 5">
            <a:extLst>
              <a:ext uri="{FF2B5EF4-FFF2-40B4-BE49-F238E27FC236}">
                <a16:creationId xmlns:a16="http://schemas.microsoft.com/office/drawing/2014/main" id="{6F2AB204-DBEE-411A-A903-F8F62D559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6670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8440" name="Line 6">
            <a:extLst>
              <a:ext uri="{FF2B5EF4-FFF2-40B4-BE49-F238E27FC236}">
                <a16:creationId xmlns:a16="http://schemas.microsoft.com/office/drawing/2014/main" id="{5A803152-B3D4-4C29-A611-5FC5ADC82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8100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8441" name="Line 7">
            <a:extLst>
              <a:ext uri="{FF2B5EF4-FFF2-40B4-BE49-F238E27FC236}">
                <a16:creationId xmlns:a16="http://schemas.microsoft.com/office/drawing/2014/main" id="{C51591FC-1D81-4F25-A72B-ECDA70965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6482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8442" name="Line 8">
            <a:extLst>
              <a:ext uri="{FF2B5EF4-FFF2-40B4-BE49-F238E27FC236}">
                <a16:creationId xmlns:a16="http://schemas.microsoft.com/office/drawing/2014/main" id="{3DEAAC1C-2B2A-458D-9867-F14855DFB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6002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8443" name="Text Box 9">
            <a:extLst>
              <a:ext uri="{FF2B5EF4-FFF2-40B4-BE49-F238E27FC236}">
                <a16:creationId xmlns:a16="http://schemas.microsoft.com/office/drawing/2014/main" id="{3AC7366E-FD2B-4E21-BC8E-32737AFB4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5638800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process 0 takes over the execution</a:t>
            </a:r>
          </a:p>
        </p:txBody>
      </p:sp>
      <p:cxnSp>
        <p:nvCxnSpPr>
          <p:cNvPr id="3" name="Straight Arrow Connector 2"/>
          <p:cNvCxnSpPr>
            <a:stCxn id="18443" idx="1"/>
          </p:cNvCxnSpPr>
          <p:nvPr/>
        </p:nvCxnSpPr>
        <p:spPr bwMode="auto">
          <a:xfrm flipH="1" flipV="1">
            <a:off x="914400" y="3886200"/>
            <a:ext cx="1352550" cy="1981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5E67D373-FCAA-4A44-9C69-9615352427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D8EA34A5-4DA8-406C-B6C4-797974DD22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9CA06C5F-BBDF-4A0C-B51D-BEDBEE248A4B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7570" name="Rectangle 2">
            <a:extLst>
              <a:ext uri="{FF2B5EF4-FFF2-40B4-BE49-F238E27FC236}">
                <a16:creationId xmlns:a16="http://schemas.microsoft.com/office/drawing/2014/main" id="{CEDF0B48-BADF-4837-B7F8-D55404464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kind: Hoare-style Monitor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4C20D158-75E1-4A89-A943-8F961652F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3810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en-US" sz="1800" i="1" dirty="0"/>
              <a:t>Process 0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synchronized (object)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if (x != </a:t>
            </a:r>
            <a:r>
              <a:rPr lang="en-US" altLang="en-US" sz="1800" dirty="0" smtClean="0"/>
              <a:t>1) </a:t>
            </a:r>
            <a:r>
              <a:rPr lang="en-US" altLang="en-US" sz="1800" dirty="0" err="1" smtClean="0"/>
              <a:t>object.wait</a:t>
            </a:r>
            <a:r>
              <a:rPr lang="en-US" altLang="en-US" sz="1800" dirty="0"/>
              <a:t>();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None/>
            </a:pPr>
            <a:r>
              <a:rPr lang="en-US" altLang="en-US" sz="1800" dirty="0"/>
              <a:t>	assert(x == 1); // x must be 1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 smtClean="0"/>
              <a:t>	x = 2; </a:t>
            </a: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}</a:t>
            </a:r>
          </a:p>
        </p:txBody>
      </p:sp>
      <p:sp>
        <p:nvSpPr>
          <p:cNvPr id="19462" name="Rectangle 4">
            <a:extLst>
              <a:ext uri="{FF2B5EF4-FFF2-40B4-BE49-F238E27FC236}">
                <a16:creationId xmlns:a16="http://schemas.microsoft.com/office/drawing/2014/main" id="{CAEB7F9C-5F89-4BA4-BC38-CD2215B3D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219200"/>
            <a:ext cx="3810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en-US" sz="1800" i="1" dirty="0"/>
              <a:t>Process 1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synchronized (object)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x=1;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object.notify</a:t>
            </a:r>
            <a:r>
              <a:rPr lang="en-US" altLang="en-US" sz="1800" dirty="0"/>
              <a:t>();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// x may no longer be 1 </a:t>
            </a:r>
            <a:r>
              <a:rPr lang="en-US" altLang="en-US" sz="1800" dirty="0" smtClean="0"/>
              <a:t>here</a:t>
            </a: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}</a:t>
            </a:r>
          </a:p>
        </p:txBody>
      </p:sp>
      <p:sp>
        <p:nvSpPr>
          <p:cNvPr id="19463" name="Line 5">
            <a:extLst>
              <a:ext uri="{FF2B5EF4-FFF2-40B4-BE49-F238E27FC236}">
                <a16:creationId xmlns:a16="http://schemas.microsoft.com/office/drawing/2014/main" id="{2EEEBBA5-83F9-46F5-821F-898717907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6670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64" name="Line 6">
            <a:extLst>
              <a:ext uri="{FF2B5EF4-FFF2-40B4-BE49-F238E27FC236}">
                <a16:creationId xmlns:a16="http://schemas.microsoft.com/office/drawing/2014/main" id="{2DA8BEBE-C80F-45B6-80A6-791AB3E20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8100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65" name="Line 7">
            <a:extLst>
              <a:ext uri="{FF2B5EF4-FFF2-40B4-BE49-F238E27FC236}">
                <a16:creationId xmlns:a16="http://schemas.microsoft.com/office/drawing/2014/main" id="{F8F4E5BF-C0EC-4091-A8A1-C0EA012F7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66" name="Line 8">
            <a:extLst>
              <a:ext uri="{FF2B5EF4-FFF2-40B4-BE49-F238E27FC236}">
                <a16:creationId xmlns:a16="http://schemas.microsoft.com/office/drawing/2014/main" id="{336C7BA5-9CF5-4443-85F6-B18906E37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6002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67" name="Text Box 9">
            <a:extLst>
              <a:ext uri="{FF2B5EF4-FFF2-40B4-BE49-F238E27FC236}">
                <a16:creationId xmlns:a16="http://schemas.microsoft.com/office/drawing/2014/main" id="{6CE44071-AF2F-4A0E-9F01-93CEA8400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5638800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process 0 takes over the execution</a:t>
            </a:r>
          </a:p>
        </p:txBody>
      </p:sp>
      <p:cxnSp>
        <p:nvCxnSpPr>
          <p:cNvPr id="3" name="Straight Arrow Connector 2"/>
          <p:cNvCxnSpPr>
            <a:stCxn id="19467" idx="1"/>
          </p:cNvCxnSpPr>
          <p:nvPr/>
        </p:nvCxnSpPr>
        <p:spPr bwMode="auto">
          <a:xfrm flipH="1" flipV="1">
            <a:off x="838200" y="3810000"/>
            <a:ext cx="142875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13C289DB-A31B-41CE-B368-C514EB6897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2AC2FE96-354D-425C-A238-CCE764B79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6488AEE-456E-4DA2-B199-F0DA60170A2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1666" name="Rectangle 2">
            <a:extLst>
              <a:ext uri="{FF2B5EF4-FFF2-40B4-BE49-F238E27FC236}">
                <a16:creationId xmlns:a16="http://schemas.microsoft.com/office/drawing/2014/main" id="{953C2860-DC0C-46E7-B570-E430198D4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 kind: Java-style Monitor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2181B104-F59F-4559-B431-196A7672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3810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en-US" sz="1800" i="1"/>
              <a:t>Process 0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synchronized (object)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object.wait();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20486" name="Rectangle 4">
            <a:extLst>
              <a:ext uri="{FF2B5EF4-FFF2-40B4-BE49-F238E27FC236}">
                <a16:creationId xmlns:a16="http://schemas.microsoft.com/office/drawing/2014/main" id="{145A9F2F-462D-442F-AE96-C4DAA4F9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219200"/>
            <a:ext cx="3810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en-US" sz="1800" i="1"/>
              <a:t>Process 1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synchronized (object)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object.notify();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20487" name="Line 5">
            <a:extLst>
              <a:ext uri="{FF2B5EF4-FFF2-40B4-BE49-F238E27FC236}">
                <a16:creationId xmlns:a16="http://schemas.microsoft.com/office/drawing/2014/main" id="{6E850370-0C81-4900-8197-BC6968205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6670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0488" name="Line 6">
            <a:extLst>
              <a:ext uri="{FF2B5EF4-FFF2-40B4-BE49-F238E27FC236}">
                <a16:creationId xmlns:a16="http://schemas.microsoft.com/office/drawing/2014/main" id="{B36CCDA8-3184-4FD9-AD0B-0C0E6FF48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8100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0489" name="Line 7">
            <a:extLst>
              <a:ext uri="{FF2B5EF4-FFF2-40B4-BE49-F238E27FC236}">
                <a16:creationId xmlns:a16="http://schemas.microsoft.com/office/drawing/2014/main" id="{70CC15C5-264C-4112-9518-9725268A1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5720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0490" name="Line 8">
            <a:extLst>
              <a:ext uri="{FF2B5EF4-FFF2-40B4-BE49-F238E27FC236}">
                <a16:creationId xmlns:a16="http://schemas.microsoft.com/office/drawing/2014/main" id="{646DCDD8-F473-4F98-AB25-4C058307D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6002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0491" name="Text Box 9">
            <a:extLst>
              <a:ext uri="{FF2B5EF4-FFF2-40B4-BE49-F238E27FC236}">
                <a16:creationId xmlns:a16="http://schemas.microsoft.com/office/drawing/2014/main" id="{F2842B3A-2E47-4CB0-8404-6870C63BC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5638800"/>
            <a:ext cx="428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process 1 continues execution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4648200" y="3810000"/>
            <a:ext cx="990600" cy="1905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>
            <a:extLst>
              <a:ext uri="{FF2B5EF4-FFF2-40B4-BE49-F238E27FC236}">
                <a16:creationId xmlns:a16="http://schemas.microsoft.com/office/drawing/2014/main" id="{9C9E53FF-FB53-4508-8327-033402F4F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075" name="Slide Number Placeholder 4">
            <a:extLst>
              <a:ext uri="{FF2B5EF4-FFF2-40B4-BE49-F238E27FC236}">
                <a16:creationId xmlns:a16="http://schemas.microsoft.com/office/drawing/2014/main" id="{D779D0CC-42B1-4A86-9055-1507EAA3EC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E542455-F9E1-48EA-8E9A-52EFB85F4A43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0466" name="Rectangle 2">
            <a:extLst>
              <a:ext uri="{FF2B5EF4-FFF2-40B4-BE49-F238E27FC236}">
                <a16:creationId xmlns:a16="http://schemas.microsoft.com/office/drawing/2014/main" id="{8EA16DE7-D078-4CB3-AA15-E78229C2B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of Last Lecture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CB7C4310-905C-40A6-92DD-9F89FE99B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078" name="Rectangle 4">
            <a:extLst>
              <a:ext uri="{FF2B5EF4-FFF2-40B4-BE49-F238E27FC236}">
                <a16:creationId xmlns:a16="http://schemas.microsoft.com/office/drawing/2014/main" id="{5CBE129A-3420-4E8D-AEC2-32DF5088C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77724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</a:pPr>
            <a:r>
              <a:rPr lang="en-US" altLang="en-US"/>
              <a:t>Mutual exclusion problem in shared-memory systems</a:t>
            </a:r>
          </a:p>
          <a:p>
            <a:pPr>
              <a:buSzTx/>
            </a:pPr>
            <a:r>
              <a:rPr lang="en-US" altLang="en-US"/>
              <a:t>Software solutions</a:t>
            </a:r>
          </a:p>
          <a:p>
            <a:pPr lvl="1">
              <a:buSzTx/>
            </a:pPr>
            <a:r>
              <a:rPr lang="en-US" altLang="en-US"/>
              <a:t>Unsuccessful attempts</a:t>
            </a:r>
          </a:p>
          <a:p>
            <a:pPr lvl="1">
              <a:buSzTx/>
            </a:pPr>
            <a:r>
              <a:rPr lang="en-US" altLang="en-US"/>
              <a:t>Peterson’s algorithm</a:t>
            </a:r>
          </a:p>
          <a:p>
            <a:pPr lvl="1">
              <a:buSzTx/>
            </a:pPr>
            <a:r>
              <a:rPr lang="en-US" altLang="en-US"/>
              <a:t>Bakery algorithm</a:t>
            </a:r>
          </a:p>
          <a:p>
            <a:pPr>
              <a:buSzTx/>
            </a:pPr>
            <a:r>
              <a:rPr lang="en-US" altLang="en-US"/>
              <a:t>Hardware solutions</a:t>
            </a:r>
          </a:p>
          <a:p>
            <a:pPr lvl="1">
              <a:buSzTx/>
            </a:pPr>
            <a:r>
              <a:rPr lang="en-US" altLang="en-US"/>
              <a:t>Disabling interrupts to prevent context switch</a:t>
            </a:r>
          </a:p>
          <a:p>
            <a:pPr lvl="1">
              <a:buSzTx/>
            </a:pPr>
            <a:r>
              <a:rPr lang="en-US" altLang="en-US"/>
              <a:t>Special machine-level instructions</a:t>
            </a:r>
          </a:p>
          <a:p>
            <a:pPr>
              <a:buSzTx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5636FAD7-E256-467C-AC53-D9980BBCE1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4E51D557-A260-43BF-BF25-0F6B9C938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64A02D4-8095-450D-BFFE-E50B0729F52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9618" name="Rectangle 2">
            <a:extLst>
              <a:ext uri="{FF2B5EF4-FFF2-40B4-BE49-F238E27FC236}">
                <a16:creationId xmlns:a16="http://schemas.microsoft.com/office/drawing/2014/main" id="{4F845708-A14A-4143-8A53-FCD9CEF52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 kind: Java-style Monitor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53C218EF-A8B1-48A2-9A33-6AFD6F20A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40386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en-US" sz="1800" i="1" dirty="0"/>
              <a:t>Process 0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synchronized (object)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if (x != </a:t>
            </a:r>
            <a:r>
              <a:rPr lang="en-US" altLang="en-US" sz="1800" dirty="0" smtClean="0"/>
              <a:t>1) </a:t>
            </a:r>
            <a:r>
              <a:rPr lang="en-US" altLang="en-US" sz="1800" dirty="0" err="1" smtClean="0"/>
              <a:t>object.wait</a:t>
            </a:r>
            <a:r>
              <a:rPr lang="en-US" altLang="en-US" sz="1800" dirty="0"/>
              <a:t>();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endParaRPr lang="en-US" altLang="en-US" sz="1800" dirty="0" smtClean="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smtClean="0"/>
              <a:t>// needs to acquire monitor lock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smtClean="0"/>
              <a:t>// </a:t>
            </a:r>
            <a:r>
              <a:rPr lang="en-US" altLang="en-US" sz="1800" dirty="0"/>
              <a:t>x may not be 1 </a:t>
            </a:r>
            <a:r>
              <a:rPr lang="en-US" altLang="en-US" sz="1800" dirty="0" smtClean="0"/>
              <a:t>here</a:t>
            </a: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}</a:t>
            </a: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AA345D7F-4037-4F92-AEDC-22C184FEE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19200"/>
            <a:ext cx="35814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en-US" sz="1800" i="1" dirty="0"/>
              <a:t>Process 1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synchronized (object)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x=1;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object.notify</a:t>
            </a:r>
            <a:r>
              <a:rPr lang="en-US" altLang="en-US" sz="1800" dirty="0"/>
              <a:t>();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assert(x == 1); // x must be </a:t>
            </a:r>
            <a:r>
              <a:rPr lang="en-US" altLang="en-US" sz="1800" dirty="0" smtClean="0"/>
              <a:t>1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smtClean="0"/>
              <a:t>x=2;</a:t>
            </a: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}</a:t>
            </a:r>
          </a:p>
        </p:txBody>
      </p:sp>
      <p:sp>
        <p:nvSpPr>
          <p:cNvPr id="21511" name="Line 5">
            <a:extLst>
              <a:ext uri="{FF2B5EF4-FFF2-40B4-BE49-F238E27FC236}">
                <a16:creationId xmlns:a16="http://schemas.microsoft.com/office/drawing/2014/main" id="{1382F874-4D7F-468D-834E-E25E41FAB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3622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1512" name="Line 6">
            <a:extLst>
              <a:ext uri="{FF2B5EF4-FFF2-40B4-BE49-F238E27FC236}">
                <a16:creationId xmlns:a16="http://schemas.microsoft.com/office/drawing/2014/main" id="{338F70D2-D567-4FB1-9104-30386D6E5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542" y="33528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1513" name="Line 7">
            <a:extLst>
              <a:ext uri="{FF2B5EF4-FFF2-40B4-BE49-F238E27FC236}">
                <a16:creationId xmlns:a16="http://schemas.microsoft.com/office/drawing/2014/main" id="{0DD8E9FA-8E0A-4E30-A570-9137DF625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4958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1514" name="Line 8">
            <a:extLst>
              <a:ext uri="{FF2B5EF4-FFF2-40B4-BE49-F238E27FC236}">
                <a16:creationId xmlns:a16="http://schemas.microsoft.com/office/drawing/2014/main" id="{0DABD3FC-CFCA-40C7-AFF5-A61928ECA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6002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1515" name="Text Box 9">
            <a:extLst>
              <a:ext uri="{FF2B5EF4-FFF2-40B4-BE49-F238E27FC236}">
                <a16:creationId xmlns:a16="http://schemas.microsoft.com/office/drawing/2014/main" id="{B7A7CC02-D271-4BFD-8220-5D25DBD79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2" y="5680074"/>
            <a:ext cx="428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hlink"/>
                </a:solidFill>
              </a:rPr>
              <a:t>process 1 continues execution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4724400" y="3352800"/>
            <a:ext cx="761206" cy="2362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99D28095-DCC7-40EA-B34A-E29E174AD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B53A3E56-6CED-409C-A86B-721335D5E4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4EC9C27-F519-47E7-8B9F-889C00BC169C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2690" name="Rectangle 2">
            <a:extLst>
              <a:ext uri="{FF2B5EF4-FFF2-40B4-BE49-F238E27FC236}">
                <a16:creationId xmlns:a16="http://schemas.microsoft.com/office/drawing/2014/main" id="{3F862185-E298-428A-8CFC-2D6E223AC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 kind: Java-style Monitor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0FC1F168-1B47-4D0D-91B5-A4DA87F7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3810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en-US" sz="1800" i="1" dirty="0"/>
              <a:t>Process 0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synchronized (object)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chemeClr val="hlink"/>
                </a:solidFill>
              </a:rPr>
              <a:t>while (x != 1)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object.wait</a:t>
            </a:r>
            <a:r>
              <a:rPr lang="en-US" altLang="en-US" sz="1800" dirty="0"/>
              <a:t>();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assert(x == 1); </a:t>
            </a:r>
            <a:r>
              <a:rPr lang="en-US" altLang="en-US" sz="1800" dirty="0" smtClean="0"/>
              <a:t>// if P0 gets here</a:t>
            </a: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}</a:t>
            </a:r>
          </a:p>
        </p:txBody>
      </p:sp>
      <p:sp>
        <p:nvSpPr>
          <p:cNvPr id="22534" name="Rectangle 4">
            <a:extLst>
              <a:ext uri="{FF2B5EF4-FFF2-40B4-BE49-F238E27FC236}">
                <a16:creationId xmlns:a16="http://schemas.microsoft.com/office/drawing/2014/main" id="{3B09D86B-4FD1-46DA-8B6A-96953A110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219200"/>
            <a:ext cx="3810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en-US" sz="1800" i="1"/>
              <a:t>Process 1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synchronized (object)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x=1;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object.notify();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assert(x == 1); // x must be 1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      x=2;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22535" name="Line 5">
            <a:extLst>
              <a:ext uri="{FF2B5EF4-FFF2-40B4-BE49-F238E27FC236}">
                <a16:creationId xmlns:a16="http://schemas.microsoft.com/office/drawing/2014/main" id="{36CB56AB-B655-460A-BF40-4CDE59B5D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6670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2536" name="Line 6">
            <a:extLst>
              <a:ext uri="{FF2B5EF4-FFF2-40B4-BE49-F238E27FC236}">
                <a16:creationId xmlns:a16="http://schemas.microsoft.com/office/drawing/2014/main" id="{5D7E3B04-1F7B-4F22-BFB1-70989CCD7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8100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2537" name="Line 7">
            <a:extLst>
              <a:ext uri="{FF2B5EF4-FFF2-40B4-BE49-F238E27FC236}">
                <a16:creationId xmlns:a16="http://schemas.microsoft.com/office/drawing/2014/main" id="{D73B96E3-ABA4-41EA-854D-7959ACB8D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2538" name="Line 8">
            <a:extLst>
              <a:ext uri="{FF2B5EF4-FFF2-40B4-BE49-F238E27FC236}">
                <a16:creationId xmlns:a16="http://schemas.microsoft.com/office/drawing/2014/main" id="{CD63BCE2-EAE5-4DBF-B407-D7FB9441D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6002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2539" name="Text Box 9">
            <a:extLst>
              <a:ext uri="{FF2B5EF4-FFF2-40B4-BE49-F238E27FC236}">
                <a16:creationId xmlns:a16="http://schemas.microsoft.com/office/drawing/2014/main" id="{CC8A8D01-E463-40D9-901D-B25E91AEE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5638800"/>
            <a:ext cx="428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process 1 continues execution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4648200" y="3810000"/>
            <a:ext cx="685800" cy="1905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D56980B0-8C71-4539-AB56-8C1688C4B1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2E0F007D-7440-48BC-A2E8-9F58243E2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E0068CB-422E-48DE-A3C9-9B65F622B94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3714" name="Rectangle 2">
            <a:extLst>
              <a:ext uri="{FF2B5EF4-FFF2-40B4-BE49-F238E27FC236}">
                <a16:creationId xmlns:a16="http://schemas.microsoft.com/office/drawing/2014/main" id="{9B764D79-A272-4EA8-8BFC-9E18743E0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Two kinds of monitors: More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01E3FDBF-C3D1-45E8-A0E3-9FFD17093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Java-style monitor is more popular</a:t>
            </a:r>
          </a:p>
          <a:p>
            <a:pPr lvl="1"/>
            <a:r>
              <a:rPr lang="en-US" altLang="en-US" dirty="0"/>
              <a:t>But you should always check the semantics of the monitor if you are not using Java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Synchronization code is extremely difficult (if not impossible) to debug</a:t>
            </a:r>
          </a:p>
          <a:p>
            <a:pPr lvl="1"/>
            <a:r>
              <a:rPr lang="en-US" altLang="en-US" dirty="0"/>
              <a:t>There are bugs that people fail to debug after many years</a:t>
            </a:r>
          </a:p>
          <a:p>
            <a:pPr lvl="1"/>
            <a:r>
              <a:rPr lang="en-US" altLang="en-US" dirty="0"/>
              <a:t>Need to get it right the first time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F4DE494A-F47D-4D27-A2F1-845F4462A6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45FD7EF1-704D-4F3F-A08E-6FE373EF01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6BC51D7-A4C6-4690-A662-A458FBE6E6EB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4738" name="Rectangle 2">
            <a:extLst>
              <a:ext uri="{FF2B5EF4-FFF2-40B4-BE49-F238E27FC236}">
                <a16:creationId xmlns:a16="http://schemas.microsoft.com/office/drawing/2014/main" id="{CCA427DE-5CF6-44AD-A8F0-A2489513A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Ways of Using Monitor in Java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77B25904-E97B-4776-B6EC-2D31FEA1E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24000"/>
            <a:ext cx="3200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/>
              <a:t>public </a:t>
            </a:r>
            <a:r>
              <a:rPr lang="en-US" altLang="en-US" sz="2000">
                <a:solidFill>
                  <a:schemeClr val="hlink"/>
                </a:solidFill>
              </a:rPr>
              <a:t>synchronized</a:t>
            </a:r>
            <a:r>
              <a:rPr lang="en-US" altLang="en-US" sz="2000"/>
              <a:t> void myMethod ()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….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F4DA6033-2115-4BDB-BADA-C8C6EA16D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524000"/>
            <a:ext cx="32004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/>
              <a:t>public void myMethod ()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/>
              <a:t>	synchronized (this)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	….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}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8C460D3D-84B9-492F-B660-5ACA4CCEB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284413"/>
            <a:ext cx="6286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6000"/>
              <a:t>=</a:t>
            </a:r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9EF13F20-F72D-4BBE-8CC0-CD9A82378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4724400"/>
            <a:ext cx="6015038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dirty="0"/>
              <a:t>static methods can also be synchronized – 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dirty="0"/>
              <a:t>the monitor lock is class wide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3CC1-AC2D-4E4B-88ED-EB3C81A0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Nested Monitor in Java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BC956BBB-DD66-40D2-88E6-3B5DA594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990600"/>
            <a:ext cx="3962400" cy="4675188"/>
          </a:xfrm>
        </p:spPr>
        <p:txBody>
          <a:bodyPr/>
          <a:lstStyle/>
          <a:p>
            <a:r>
              <a:rPr lang="en-US" altLang="en-US" sz="2000"/>
              <a:t>Here Java only releases the monitor lock on ObjB and not the monitor lock on ObjA.</a:t>
            </a:r>
          </a:p>
          <a:p>
            <a:endParaRPr lang="en-US" altLang="en-US" sz="2000"/>
          </a:p>
          <a:p>
            <a:r>
              <a:rPr lang="en-US" altLang="en-US" sz="2000"/>
              <a:t>Hence this piece of code will block and will not reach ObjB.notify() – deadlock!</a:t>
            </a:r>
          </a:p>
          <a:p>
            <a:endParaRPr lang="en-US" altLang="en-US" sz="2000"/>
          </a:p>
          <a:p>
            <a:r>
              <a:rPr lang="en-US" altLang="en-US" sz="2000"/>
              <a:t>Different monitor implementations may differ in how nested monitors are implemented – check the spec to tell…</a:t>
            </a:r>
          </a:p>
          <a:p>
            <a:endParaRPr lang="en-US" altLang="en-US" sz="2000"/>
          </a:p>
        </p:txBody>
      </p:sp>
      <p:sp>
        <p:nvSpPr>
          <p:cNvPr id="25604" name="Footer Placeholder 3">
            <a:extLst>
              <a:ext uri="{FF2B5EF4-FFF2-40B4-BE49-F238E27FC236}">
                <a16:creationId xmlns:a16="http://schemas.microsoft.com/office/drawing/2014/main" id="{F95C9282-C5CC-4693-808E-505FF766B3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0044E304-2B47-46A8-81E2-4D60EAD1D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93603986-E24F-48F0-9771-6875EF27D07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714090D9-EA82-4451-A61B-ED7E436A2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3200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/>
              <a:t>synchronized (ObjA) { 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/>
              <a:t>	synchronized (ObjB)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/>
              <a:t>		ObjB.wait();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/>
              <a:t>	}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/>
              <a:t>}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25607" name="Freeform 6">
            <a:extLst>
              <a:ext uri="{FF2B5EF4-FFF2-40B4-BE49-F238E27FC236}">
                <a16:creationId xmlns:a16="http://schemas.microsoft.com/office/drawing/2014/main" id="{F14F1627-6F75-4555-B830-85EBF20BDC6B}"/>
              </a:ext>
            </a:extLst>
          </p:cNvPr>
          <p:cNvSpPr>
            <a:spLocks/>
          </p:cNvSpPr>
          <p:nvPr/>
        </p:nvSpPr>
        <p:spPr bwMode="auto">
          <a:xfrm>
            <a:off x="3048000" y="1295400"/>
            <a:ext cx="1447800" cy="685800"/>
          </a:xfrm>
          <a:custGeom>
            <a:avLst/>
            <a:gdLst>
              <a:gd name="T0" fmla="*/ 2506846 w 1262129"/>
              <a:gd name="T1" fmla="*/ 0 h 1506828"/>
              <a:gd name="T2" fmla="*/ 1713864 w 1262129"/>
              <a:gd name="T3" fmla="*/ 18360 h 1506828"/>
              <a:gd name="T4" fmla="*/ 0 w 1262129"/>
              <a:gd name="T5" fmla="*/ 29426 h 15068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62129" h="1506828">
                <a:moveTo>
                  <a:pt x="1262129" y="0"/>
                </a:moveTo>
                <a:cubicBezTo>
                  <a:pt x="1167684" y="344510"/>
                  <a:pt x="1073239" y="689020"/>
                  <a:pt x="862884" y="940158"/>
                </a:cubicBezTo>
                <a:cubicBezTo>
                  <a:pt x="652529" y="1191296"/>
                  <a:pt x="326264" y="1349062"/>
                  <a:pt x="0" y="1506828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5608" name="Rectangle 7">
            <a:extLst>
              <a:ext uri="{FF2B5EF4-FFF2-40B4-BE49-F238E27FC236}">
                <a16:creationId xmlns:a16="http://schemas.microsoft.com/office/drawing/2014/main" id="{DB23C5EF-5A6C-4A8A-9440-D054739D8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57600"/>
            <a:ext cx="3200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/>
              <a:t>synchronized (ObjA) { 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/>
              <a:t>	synchronized (ObjB)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/>
              <a:t>		ObjB.notify();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/>
              <a:t>	}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25609" name="Freeform 8">
            <a:extLst>
              <a:ext uri="{FF2B5EF4-FFF2-40B4-BE49-F238E27FC236}">
                <a16:creationId xmlns:a16="http://schemas.microsoft.com/office/drawing/2014/main" id="{82500DBA-E332-4411-99BA-115EB7802315}"/>
              </a:ext>
            </a:extLst>
          </p:cNvPr>
          <p:cNvSpPr>
            <a:spLocks/>
          </p:cNvSpPr>
          <p:nvPr/>
        </p:nvSpPr>
        <p:spPr bwMode="auto">
          <a:xfrm>
            <a:off x="3200400" y="2743200"/>
            <a:ext cx="1447800" cy="1143000"/>
          </a:xfrm>
          <a:custGeom>
            <a:avLst/>
            <a:gdLst>
              <a:gd name="T0" fmla="*/ 2506847 w 1262129"/>
              <a:gd name="T1" fmla="*/ 0 h 1506828"/>
              <a:gd name="T2" fmla="*/ 1713864 w 1262129"/>
              <a:gd name="T3" fmla="*/ 236109 h 1506828"/>
              <a:gd name="T4" fmla="*/ 0 w 1262129"/>
              <a:gd name="T5" fmla="*/ 378422 h 15068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62129" h="1506828">
                <a:moveTo>
                  <a:pt x="1262129" y="0"/>
                </a:moveTo>
                <a:cubicBezTo>
                  <a:pt x="1167684" y="344510"/>
                  <a:pt x="1073239" y="689020"/>
                  <a:pt x="862884" y="940158"/>
                </a:cubicBezTo>
                <a:cubicBezTo>
                  <a:pt x="652529" y="1191296"/>
                  <a:pt x="326264" y="1349062"/>
                  <a:pt x="0" y="1506828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F153F6AB-7C04-498A-A4C2-35CBD8E4BE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37D9E3D2-09DD-4724-BBA0-C3EE3E628E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DFC5E99-F5AE-416B-84CA-87A7EA1B471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6002" name="Rectangle 2">
            <a:extLst>
              <a:ext uri="{FF2B5EF4-FFF2-40B4-BE49-F238E27FC236}">
                <a16:creationId xmlns:a16="http://schemas.microsoft.com/office/drawing/2014/main" id="{70A7A932-7107-408F-AAF4-5E39D81CB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Today’s Roadmap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CDC806F5-E1F3-4423-A4FB-E4880C0EE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Chapter 3 “Synchronization Primitives”</a:t>
            </a:r>
          </a:p>
          <a:p>
            <a:endParaRPr lang="en-US" altLang="en-US"/>
          </a:p>
          <a:p>
            <a:r>
              <a:rPr lang="en-US" altLang="en-US"/>
              <a:t>Why do we need synchronization primitives?</a:t>
            </a:r>
          </a:p>
          <a:p>
            <a:endParaRPr lang="en-US" altLang="en-US"/>
          </a:p>
          <a:p>
            <a:r>
              <a:rPr lang="en-US" altLang="en-US"/>
              <a:t>Synchronization primitive: Semaphore</a:t>
            </a:r>
          </a:p>
          <a:p>
            <a:endParaRPr lang="en-US" altLang="en-US"/>
          </a:p>
          <a:p>
            <a:r>
              <a:rPr lang="en-US" altLang="en-US"/>
              <a:t>Synchronization primitive: Monitor</a:t>
            </a:r>
          </a:p>
          <a:p>
            <a:pPr lvl="1"/>
            <a:r>
              <a:rPr lang="en-US" altLang="en-US"/>
              <a:t>Monitor semantics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Using monitors to solve synchronization problems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7C2DE2F9-F582-4C7A-83CF-53E704E0E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86A03510-452C-42A9-AAA6-6005E2D12E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9B8942A-AA10-4608-8716-0830C94F90E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5762" name="Rectangle 2">
            <a:extLst>
              <a:ext uri="{FF2B5EF4-FFF2-40B4-BE49-F238E27FC236}">
                <a16:creationId xmlns:a16="http://schemas.microsoft.com/office/drawing/2014/main" id="{89399CA5-5778-406A-ACA4-22F3483F5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Producer-Consumer Problem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018CBF96-385A-444B-9378-82CFE6AB5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circular buffer of size n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A single producer and a single consumer</a:t>
            </a:r>
          </a:p>
          <a:p>
            <a:r>
              <a:rPr lang="en-US" altLang="en-US" dirty="0"/>
              <a:t>Producer places item to the end of the buffer if</a:t>
            </a:r>
          </a:p>
          <a:p>
            <a:pPr lvl="1"/>
            <a:r>
              <a:rPr lang="en-US" altLang="en-US" dirty="0"/>
              <a:t>Buffer is not full</a:t>
            </a:r>
          </a:p>
          <a:p>
            <a:r>
              <a:rPr lang="en-US" altLang="en-US" dirty="0"/>
              <a:t>Consumer removes item from the head of the buffer if </a:t>
            </a:r>
          </a:p>
          <a:p>
            <a:pPr lvl="1"/>
            <a:r>
              <a:rPr lang="en-US" altLang="en-US" dirty="0"/>
              <a:t>Buffer is not </a:t>
            </a:r>
            <a:r>
              <a:rPr lang="en-US" altLang="en-US" dirty="0" smtClean="0"/>
              <a:t>empty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Example: hard drive as producer and printer as consumer</a:t>
            </a:r>
            <a:endParaRPr lang="en-US" altLang="en-US" dirty="0"/>
          </a:p>
          <a:p>
            <a:pPr lvl="1"/>
            <a:endParaRPr lang="en-US" altLang="en-US" dirty="0" smtClean="0"/>
          </a:p>
          <a:p>
            <a:pPr marL="457200" lvl="1" indent="0">
              <a:buNone/>
            </a:pP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CB678FDB-245C-4322-B22F-E19574137C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6F216ED8-6F4F-491C-B1A4-3E013817B4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A7E5BE6-A6BC-4EB3-84B0-F1397CBDE3A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6786" name="Rectangle 2">
            <a:extLst>
              <a:ext uri="{FF2B5EF4-FFF2-40B4-BE49-F238E27FC236}">
                <a16:creationId xmlns:a16="http://schemas.microsoft.com/office/drawing/2014/main" id="{A3AD6389-C617-43D9-A6B8-5E7307645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Using Monitor to Solve the Producer/Consumer problem</a:t>
            </a: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17F12398-F303-40CE-AF0B-9AD2188F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78025"/>
            <a:ext cx="4343400" cy="3601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void consume() {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synchronized (</a:t>
            </a:r>
            <a:r>
              <a:rPr lang="en-US" altLang="en-US" sz="2000" dirty="0" err="1"/>
              <a:t>sharedBuffer</a:t>
            </a:r>
            <a:r>
              <a:rPr lang="en-US" altLang="en-US" sz="2000" dirty="0"/>
              <a:t>) {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smtClean="0"/>
              <a:t>if </a:t>
            </a:r>
            <a:r>
              <a:rPr lang="en-US" altLang="en-US" sz="2000" dirty="0"/>
              <a:t>(</a:t>
            </a:r>
            <a:r>
              <a:rPr lang="en-US" altLang="en-US" sz="2000" dirty="0" err="1"/>
              <a:t>sharedBuffer</a:t>
            </a:r>
            <a:r>
              <a:rPr lang="en-US" altLang="en-US" sz="2000" dirty="0"/>
              <a:t> is empty)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    </a:t>
            </a:r>
            <a:r>
              <a:rPr lang="en-US" altLang="en-US" sz="2000" dirty="0" err="1"/>
              <a:t>sharedBuffer.wait</a:t>
            </a:r>
            <a:r>
              <a:rPr lang="en-US" altLang="en-US" sz="2000" dirty="0"/>
              <a:t>();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remove </a:t>
            </a:r>
            <a:r>
              <a:rPr lang="en-US" altLang="en-US" sz="2000" dirty="0" smtClean="0"/>
              <a:t>item </a:t>
            </a:r>
            <a:r>
              <a:rPr lang="en-US" altLang="en-US" sz="2000" dirty="0"/>
              <a:t>from </a:t>
            </a:r>
            <a:r>
              <a:rPr lang="en-US" altLang="en-US" sz="2000" dirty="0" err="1"/>
              <a:t>sharedBuffer</a:t>
            </a:r>
            <a:r>
              <a:rPr lang="en-US" altLang="en-US" sz="2000" dirty="0"/>
              <a:t>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if (</a:t>
            </a:r>
            <a:r>
              <a:rPr lang="en-US" altLang="en-US" sz="2000" dirty="0" err="1"/>
              <a:t>sharedBuffer</a:t>
            </a:r>
            <a:r>
              <a:rPr lang="en-US" altLang="en-US" sz="2000" dirty="0"/>
              <a:t> *was* full)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    </a:t>
            </a:r>
            <a:r>
              <a:rPr lang="en-US" altLang="en-US" sz="2000" dirty="0" err="1"/>
              <a:t>sharedBuffer.notify</a:t>
            </a:r>
            <a:r>
              <a:rPr lang="en-US" altLang="en-US" sz="2000" dirty="0"/>
              <a:t>();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}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28678" name="Text Box 5">
            <a:extLst>
              <a:ext uri="{FF2B5EF4-FFF2-40B4-BE49-F238E27FC236}">
                <a16:creationId xmlns:a16="http://schemas.microsoft.com/office/drawing/2014/main" id="{0D7336DB-94A4-4209-9782-F76D859D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4114800" cy="3601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void produce() {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synchronized (</a:t>
            </a:r>
            <a:r>
              <a:rPr lang="en-US" altLang="en-US" sz="2000" dirty="0" err="1"/>
              <a:t>sharedBuffer</a:t>
            </a:r>
            <a:r>
              <a:rPr lang="en-US" altLang="en-US" sz="2000" dirty="0"/>
              <a:t>) {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smtClean="0"/>
              <a:t>if </a:t>
            </a:r>
            <a:r>
              <a:rPr lang="en-US" altLang="en-US" sz="2000" dirty="0"/>
              <a:t>(</a:t>
            </a:r>
            <a:r>
              <a:rPr lang="en-US" altLang="en-US" sz="2000" dirty="0" err="1"/>
              <a:t>sharedBuffer</a:t>
            </a:r>
            <a:r>
              <a:rPr lang="en-US" altLang="en-US" sz="2000" dirty="0"/>
              <a:t> is full)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    </a:t>
            </a:r>
            <a:r>
              <a:rPr lang="en-US" altLang="en-US" sz="2000" dirty="0" err="1"/>
              <a:t>sharedBuffer.wait</a:t>
            </a:r>
            <a:r>
              <a:rPr lang="en-US" altLang="en-US" sz="2000" dirty="0"/>
              <a:t>();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add an item to </a:t>
            </a:r>
            <a:r>
              <a:rPr lang="en-US" altLang="en-US" sz="2000" dirty="0" err="1"/>
              <a:t>sharedBuffer</a:t>
            </a:r>
            <a:r>
              <a:rPr lang="en-US" altLang="en-US" sz="2000" dirty="0"/>
              <a:t>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if (</a:t>
            </a:r>
            <a:r>
              <a:rPr lang="en-US" altLang="en-US" sz="2000" dirty="0" err="1"/>
              <a:t>sharedBuffer</a:t>
            </a:r>
            <a:r>
              <a:rPr lang="en-US" altLang="en-US" sz="2000" dirty="0"/>
              <a:t> *was* empty)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    </a:t>
            </a:r>
            <a:r>
              <a:rPr lang="en-US" altLang="en-US" sz="2000" dirty="0" err="1"/>
              <a:t>sharedBuffer.notify</a:t>
            </a:r>
            <a:r>
              <a:rPr lang="en-US" altLang="en-US" sz="2000" dirty="0"/>
              <a:t>();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}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28679" name="Text Box 6">
            <a:extLst>
              <a:ext uri="{FF2B5EF4-FFF2-40B4-BE49-F238E27FC236}">
                <a16:creationId xmlns:a16="http://schemas.microsoft.com/office/drawing/2014/main" id="{C23AB07B-BC5F-4F2B-BE19-20B4DC853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447800"/>
            <a:ext cx="245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object sharedBuffer;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D3296FA4-C7EF-485C-AF66-D3A880B269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0B25CDDC-7C37-420D-890A-803D92FF50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1B50DB7-8297-4130-A6E6-C7E208E4B84C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8834" name="Rectangle 2">
            <a:extLst>
              <a:ext uri="{FF2B5EF4-FFF2-40B4-BE49-F238E27FC236}">
                <a16:creationId xmlns:a16="http://schemas.microsoft.com/office/drawing/2014/main" id="{A532A246-B328-43E1-A2A8-4F707B3A3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Using Monitor to Solve the Producer/Consumer problem</a:t>
            </a: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80215968-4B80-4A52-BAD1-24878BA27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41148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void produce() {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synchronized (</a:t>
            </a:r>
            <a:r>
              <a:rPr lang="en-US" altLang="en-US" sz="2000" dirty="0" err="1"/>
              <a:t>sharedBuffer</a:t>
            </a:r>
            <a:r>
              <a:rPr lang="en-US" altLang="en-US" sz="2000" dirty="0"/>
              <a:t>) {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smtClean="0"/>
              <a:t>if </a:t>
            </a:r>
            <a:r>
              <a:rPr lang="en-US" altLang="en-US" sz="2000" dirty="0"/>
              <a:t>(</a:t>
            </a:r>
            <a:r>
              <a:rPr lang="en-US" altLang="en-US" sz="2000" dirty="0" err="1"/>
              <a:t>sharedBuffer</a:t>
            </a:r>
            <a:r>
              <a:rPr lang="en-US" altLang="en-US" sz="2000" dirty="0"/>
              <a:t> is full)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    </a:t>
            </a:r>
            <a:r>
              <a:rPr lang="en-US" altLang="en-US" sz="2000" dirty="0" err="1"/>
              <a:t>sharedBuffer.wait</a:t>
            </a:r>
            <a:r>
              <a:rPr lang="en-US" altLang="en-US" sz="2000" dirty="0"/>
              <a:t>();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add an item to </a:t>
            </a:r>
            <a:r>
              <a:rPr lang="en-US" altLang="en-US" sz="2000" dirty="0" err="1"/>
              <a:t>sharedBuffer</a:t>
            </a:r>
            <a:r>
              <a:rPr lang="en-US" altLang="en-US" sz="2000" dirty="0"/>
              <a:t>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if (</a:t>
            </a:r>
            <a:r>
              <a:rPr lang="en-US" altLang="en-US" sz="2000" dirty="0" err="1"/>
              <a:t>sharedBuffer</a:t>
            </a:r>
            <a:r>
              <a:rPr lang="en-US" altLang="en-US" sz="2000" dirty="0"/>
              <a:t> *was* empty)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    </a:t>
            </a:r>
            <a:r>
              <a:rPr lang="en-US" altLang="en-US" sz="2000" dirty="0" err="1"/>
              <a:t>sharedBuffer.notify</a:t>
            </a:r>
            <a:r>
              <a:rPr lang="en-US" altLang="en-US" sz="2000" dirty="0"/>
              <a:t>();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}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29702" name="Text Box 5">
            <a:extLst>
              <a:ext uri="{FF2B5EF4-FFF2-40B4-BE49-F238E27FC236}">
                <a16:creationId xmlns:a16="http://schemas.microsoft.com/office/drawing/2014/main" id="{87A49275-DB14-42EC-B9DE-5BA028354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447800"/>
            <a:ext cx="245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object sharedBuffer;</a:t>
            </a:r>
            <a:endParaRPr lang="en-US" altLang="en-US"/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EB2FDF63-0A7F-456F-A260-83F77F0A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038600"/>
            <a:ext cx="32924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notification is lost if no process is waiting</a:t>
            </a:r>
            <a:r>
              <a:rPr lang="en-US" altLang="en-US" sz="2000" dirty="0"/>
              <a:t> – very different semantics from V()</a:t>
            </a:r>
          </a:p>
        </p:txBody>
      </p:sp>
      <p:sp>
        <p:nvSpPr>
          <p:cNvPr id="29706" name="Line 9">
            <a:extLst>
              <a:ext uri="{FF2B5EF4-FFF2-40B4-BE49-F238E27FC236}">
                <a16:creationId xmlns:a16="http://schemas.microsoft.com/office/drawing/2014/main" id="{83379B09-78F9-4CF7-B701-9929901D6A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267200"/>
            <a:ext cx="1371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EC372F52-FB2F-4845-A82A-5A11C14B3F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E463830F-C4AB-4BC4-99BC-4EBEA46BF6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33D61FC-EC11-4597-A6FD-27579EB15BD7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0" name="Rectangle 2">
            <a:extLst>
              <a:ext uri="{FF2B5EF4-FFF2-40B4-BE49-F238E27FC236}">
                <a16:creationId xmlns:a16="http://schemas.microsoft.com/office/drawing/2014/main" id="{8FCE1D0B-4333-47FC-A9AB-AEDE36701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Reader-Writer Problem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745C6E85-7906-4A3F-B993-07F86A189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Multiple readers and writers are accessing a </a:t>
            </a:r>
            <a:r>
              <a:rPr lang="en-US" altLang="en-US" dirty="0" smtClean="0"/>
              <a:t>file</a:t>
            </a:r>
            <a:endParaRPr lang="en-US" altLang="en-US" dirty="0"/>
          </a:p>
          <a:p>
            <a:pPr lvl="1"/>
            <a:r>
              <a:rPr lang="en-US" altLang="en-US" dirty="0"/>
              <a:t>A writer must have exclusive access</a:t>
            </a:r>
          </a:p>
          <a:p>
            <a:pPr lvl="1"/>
            <a:r>
              <a:rPr lang="en-US" altLang="en-US" dirty="0"/>
              <a:t>But readers may simultaneously access the </a:t>
            </a:r>
            <a:r>
              <a:rPr lang="en-US" altLang="en-US" dirty="0" smtClean="0"/>
              <a:t>file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>
            <a:extLst>
              <a:ext uri="{FF2B5EF4-FFF2-40B4-BE49-F238E27FC236}">
                <a16:creationId xmlns:a16="http://schemas.microsoft.com/office/drawing/2014/main" id="{96F46FB4-C92D-4FE5-9E9E-08ECBB0CDC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FE0F4D22-089A-4292-8E50-5A8C5D2412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2A19917-C9F8-40A5-A12B-FE474A7748C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2930" name="Rectangle 2">
            <a:extLst>
              <a:ext uri="{FF2B5EF4-FFF2-40B4-BE49-F238E27FC236}">
                <a16:creationId xmlns:a16="http://schemas.microsoft.com/office/drawing/2014/main" id="{EDDCB9CC-81C9-4D5D-BC9E-91DD003CE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Today’s Roadmap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1E49E57D-FE24-4383-B5E8-B7F89B653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Chapter 3 “Synchronization Primitives”</a:t>
            </a:r>
          </a:p>
          <a:p>
            <a:endParaRPr lang="en-US" altLang="en-US"/>
          </a:p>
          <a:p>
            <a:r>
              <a:rPr lang="en-US" altLang="en-US"/>
              <a:t>Why do we need synchronization primitives?</a:t>
            </a:r>
          </a:p>
          <a:p>
            <a:endParaRPr lang="en-US" altLang="en-US"/>
          </a:p>
          <a:p>
            <a:r>
              <a:rPr lang="en-US" altLang="en-US"/>
              <a:t>Synchronization primitive: Semaphore</a:t>
            </a:r>
          </a:p>
          <a:p>
            <a:endParaRPr lang="en-US" altLang="en-US"/>
          </a:p>
          <a:p>
            <a:r>
              <a:rPr lang="en-US" altLang="en-US"/>
              <a:t>Synchronization primitive: Monitor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73427F49-95F3-41A3-B645-27BD3DA71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6AAACA80-0DA9-40AE-98DA-B09C37DD4A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9A5DB2BF-11D4-4EAF-AF9F-BC3D8104646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C22B06FD-5400-40FD-B36A-0169A417C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65125"/>
            <a:ext cx="4849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int numReader, numWriter; Object object;</a:t>
            </a:r>
            <a:endParaRPr lang="en-US" altLang="en-US"/>
          </a:p>
        </p:txBody>
      </p:sp>
      <p:sp>
        <p:nvSpPr>
          <p:cNvPr id="31749" name="Text Box 6">
            <a:extLst>
              <a:ext uri="{FF2B5EF4-FFF2-40B4-BE49-F238E27FC236}">
                <a16:creationId xmlns:a16="http://schemas.microsoft.com/office/drawing/2014/main" id="{8863CF3E-4544-4EFC-9E3D-6310E4516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923925"/>
            <a:ext cx="4114800" cy="516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void </a:t>
            </a:r>
            <a:r>
              <a:rPr lang="en-US" altLang="en-US" sz="2000" dirty="0" err="1" smtClean="0"/>
              <a:t>readFile</a:t>
            </a:r>
            <a:r>
              <a:rPr lang="en-US" altLang="en-US" sz="2000" dirty="0" smtClean="0"/>
              <a:t>() </a:t>
            </a:r>
            <a:r>
              <a:rPr lang="en-US" altLang="en-US" sz="2000" dirty="0"/>
              <a:t>{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synchronized (object) {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while (</a:t>
            </a:r>
            <a:r>
              <a:rPr lang="en-US" altLang="en-US" sz="2000" dirty="0" err="1"/>
              <a:t>numWriter</a:t>
            </a:r>
            <a:r>
              <a:rPr lang="en-US" altLang="en-US" sz="2000" dirty="0"/>
              <a:t> &gt; 0)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    </a:t>
            </a:r>
            <a:r>
              <a:rPr lang="en-US" altLang="en-US" sz="2000" dirty="0" err="1"/>
              <a:t>object.wait</a:t>
            </a:r>
            <a:r>
              <a:rPr lang="en-US" altLang="en-US" sz="2000" dirty="0"/>
              <a:t>();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numReader</a:t>
            </a:r>
            <a:r>
              <a:rPr lang="en-US" altLang="en-US" sz="2000" dirty="0"/>
              <a:t>++;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}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// read from </a:t>
            </a:r>
            <a:r>
              <a:rPr lang="en-US" altLang="en-US" sz="2000" dirty="0" smtClean="0"/>
              <a:t>file;</a:t>
            </a:r>
            <a:endParaRPr lang="en-US" altLang="en-US" sz="2000" dirty="0"/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synchronized (object) {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numReader</a:t>
            </a:r>
            <a:r>
              <a:rPr lang="en-US" altLang="en-US" sz="2000" dirty="0"/>
              <a:t>--;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>
                <a:solidFill>
                  <a:schemeClr val="hlink"/>
                </a:solidFill>
              </a:rPr>
              <a:t>object.notify</a:t>
            </a:r>
            <a:r>
              <a:rPr lang="en-US" altLang="en-US" sz="2000" dirty="0">
                <a:solidFill>
                  <a:schemeClr val="hlink"/>
                </a:solidFill>
              </a:rPr>
              <a:t>();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}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}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sp>
        <p:nvSpPr>
          <p:cNvPr id="31750" name="Text Box 7">
            <a:extLst>
              <a:ext uri="{FF2B5EF4-FFF2-40B4-BE49-F238E27FC236}">
                <a16:creationId xmlns:a16="http://schemas.microsoft.com/office/drawing/2014/main" id="{F2B66678-AC10-4FFF-B8DF-74FB44D37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27100"/>
            <a:ext cx="4114800" cy="516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void </a:t>
            </a:r>
            <a:r>
              <a:rPr lang="en-US" altLang="en-US" sz="2000" dirty="0" err="1" smtClean="0"/>
              <a:t>writeFile</a:t>
            </a:r>
            <a:r>
              <a:rPr lang="en-US" altLang="en-US" sz="2000" dirty="0" smtClean="0"/>
              <a:t>() </a:t>
            </a:r>
            <a:r>
              <a:rPr lang="en-US" altLang="en-US" sz="2000" dirty="0"/>
              <a:t>{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synchronized (object) {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while (</a:t>
            </a:r>
            <a:r>
              <a:rPr lang="en-US" altLang="en-US" sz="2000" dirty="0" err="1"/>
              <a:t>numReader</a:t>
            </a:r>
            <a:r>
              <a:rPr lang="en-US" altLang="en-US" sz="2000" dirty="0"/>
              <a:t> &gt; 0 || 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           </a:t>
            </a:r>
            <a:r>
              <a:rPr lang="en-US" altLang="en-US" sz="2000" dirty="0" err="1"/>
              <a:t>numWriter</a:t>
            </a:r>
            <a:r>
              <a:rPr lang="en-US" altLang="en-US" sz="2000" dirty="0"/>
              <a:t> &gt; 0)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    </a:t>
            </a:r>
            <a:r>
              <a:rPr lang="en-US" altLang="en-US" sz="2000" dirty="0" err="1"/>
              <a:t>object.wait</a:t>
            </a:r>
            <a:r>
              <a:rPr lang="en-US" altLang="en-US" sz="2000" dirty="0"/>
              <a:t>();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numWriter</a:t>
            </a:r>
            <a:r>
              <a:rPr lang="en-US" altLang="en-US" sz="2000" dirty="0"/>
              <a:t> = 1;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}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// write to </a:t>
            </a:r>
            <a:r>
              <a:rPr lang="en-US" altLang="en-US" sz="2000" dirty="0" smtClean="0"/>
              <a:t>file;</a:t>
            </a:r>
            <a:endParaRPr lang="en-US" altLang="en-US" sz="2000" dirty="0"/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synchronized (object) {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numWriter</a:t>
            </a:r>
            <a:r>
              <a:rPr lang="en-US" altLang="en-US" sz="2000" dirty="0"/>
              <a:t> = 0;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>
                <a:solidFill>
                  <a:schemeClr val="hlink"/>
                </a:solidFill>
              </a:rPr>
              <a:t>object.notifyAll</a:t>
            </a:r>
            <a:r>
              <a:rPr lang="en-US" altLang="en-US" sz="2000" dirty="0">
                <a:solidFill>
                  <a:schemeClr val="hlink"/>
                </a:solidFill>
              </a:rPr>
              <a:t>();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    }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31751" name="Line 9">
            <a:extLst>
              <a:ext uri="{FF2B5EF4-FFF2-40B4-BE49-F238E27FC236}">
                <a16:creationId xmlns:a16="http://schemas.microsoft.com/office/drawing/2014/main" id="{97439135-2BEC-4EFF-842C-4159390CA9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22848" y="4943475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31752" name="Text Box 10">
            <a:extLst>
              <a:ext uri="{FF2B5EF4-FFF2-40B4-BE49-F238E27FC236}">
                <a16:creationId xmlns:a16="http://schemas.microsoft.com/office/drawing/2014/main" id="{7763F0BE-D91D-4573-8EC7-5B446696A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257800"/>
            <a:ext cx="335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you can prove that it must be a writer who is notified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B47B3D9C-8845-4C84-BA44-804467A7EF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8EE5A3A0-467B-4C11-83A0-C3AA32D4B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22320B0-331E-4A01-8F94-F1D2A315FB48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1906" name="Rectangle 2">
            <a:extLst>
              <a:ext uri="{FF2B5EF4-FFF2-40B4-BE49-F238E27FC236}">
                <a16:creationId xmlns:a16="http://schemas.microsoft.com/office/drawing/2014/main" id="{8EF73C78-E9A4-4711-86FD-3E3497A93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Starvation Problem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098E4734-3DE6-4902-8613-111023E86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Writers may get starved if there is a continuous stream of readers</a:t>
            </a:r>
          </a:p>
          <a:p>
            <a:pPr lvl="1"/>
            <a:r>
              <a:rPr lang="en-US" altLang="en-US"/>
              <a:t>There’s a way to avoid that….will be your homework…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80DC095D-5638-420A-87F6-96F4B8130C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AF61B783-536D-47D1-B074-4D1B39DCF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2285591-F3F1-45F7-B1A5-E94A513C328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62" name="Rectangle 2">
            <a:extLst>
              <a:ext uri="{FF2B5EF4-FFF2-40B4-BE49-F238E27FC236}">
                <a16:creationId xmlns:a16="http://schemas.microsoft.com/office/drawing/2014/main" id="{FBE82838-7E5F-4412-BFB8-F9C5CBE2E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Summary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BEA084F7-E1F7-4C15-BF70-1C102E2CB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675188"/>
          </a:xfrm>
        </p:spPr>
        <p:txBody>
          <a:bodyPr/>
          <a:lstStyle/>
          <a:p>
            <a:r>
              <a:rPr lang="en-US" altLang="en-US"/>
              <a:t>Why do we need synchronization primitives</a:t>
            </a:r>
          </a:p>
          <a:p>
            <a:pPr lvl="1"/>
            <a:r>
              <a:rPr lang="en-US" altLang="en-US"/>
              <a:t>Busy waiting waste CPU</a:t>
            </a:r>
          </a:p>
          <a:p>
            <a:pPr lvl="1"/>
            <a:r>
              <a:rPr lang="en-US" altLang="en-US"/>
              <a:t>But synchronization primitives need OS support</a:t>
            </a:r>
          </a:p>
          <a:p>
            <a:r>
              <a:rPr lang="en-US" altLang="en-US"/>
              <a:t>Semaphore:</a:t>
            </a:r>
          </a:p>
          <a:p>
            <a:pPr lvl="1"/>
            <a:r>
              <a:rPr lang="en-US" altLang="en-US"/>
              <a:t>Using semaphore to solve dining philosophers problem</a:t>
            </a:r>
          </a:p>
          <a:p>
            <a:pPr lvl="1"/>
            <a:r>
              <a:rPr lang="en-US" altLang="en-US"/>
              <a:t>Avoiding deadlocks</a:t>
            </a:r>
          </a:p>
          <a:p>
            <a:r>
              <a:rPr lang="en-US" altLang="en-US"/>
              <a:t>Monitor:</a:t>
            </a:r>
          </a:p>
          <a:p>
            <a:pPr lvl="1"/>
            <a:r>
              <a:rPr lang="en-US" altLang="en-US"/>
              <a:t>Easier to use than semaphores / more popular</a:t>
            </a:r>
          </a:p>
          <a:p>
            <a:pPr lvl="1"/>
            <a:r>
              <a:rPr lang="en-US" altLang="en-US"/>
              <a:t>Two kinds of monitors</a:t>
            </a:r>
          </a:p>
          <a:p>
            <a:pPr lvl="1"/>
            <a:r>
              <a:rPr lang="en-US" altLang="en-US"/>
              <a:t>Using monitor to solve producer-consumer and reader-writer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F200A021-B370-47EC-8EC2-D83DE8D690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4BB593A3-5897-4566-AAD5-8668B25C3B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87683BE-C0FD-4F1E-8D89-CAC7AE37D70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59138" name="Rectangle 2">
            <a:extLst>
              <a:ext uri="{FF2B5EF4-FFF2-40B4-BE49-F238E27FC236}">
                <a16:creationId xmlns:a16="http://schemas.microsoft.com/office/drawing/2014/main" id="{671D9F37-4D2E-4268-8799-B3AC9A791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Homework Assignment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75F3F7C0-4F21-47B1-8C56-EEFAADFD3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675188"/>
          </a:xfrm>
        </p:spPr>
        <p:txBody>
          <a:bodyPr/>
          <a:lstStyle/>
          <a:p>
            <a:r>
              <a:rPr lang="en-US" altLang="en-US" dirty="0"/>
              <a:t>Page 51:</a:t>
            </a:r>
          </a:p>
          <a:p>
            <a:pPr lvl="1"/>
            <a:r>
              <a:rPr lang="en-US" altLang="en-US" dirty="0"/>
              <a:t>Problem 3.3, 3.4, 3.6 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All using monitors and not semaphores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Homework due a week from today</a:t>
            </a:r>
          </a:p>
          <a:p>
            <a:r>
              <a:rPr lang="en-US" altLang="en-US" dirty="0"/>
              <a:t>Read Chapter 4, Chapter 5.1, 5.2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>
            <a:extLst>
              <a:ext uri="{FF2B5EF4-FFF2-40B4-BE49-F238E27FC236}">
                <a16:creationId xmlns:a16="http://schemas.microsoft.com/office/drawing/2014/main" id="{64824854-212A-4A95-9D44-5098D5CF6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88555651-A6FB-4FCE-8C7A-BA65E5CB3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DE9C4FC-FCE4-4B10-87AD-E2CF569FEFE0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1186" name="Rectangle 2">
            <a:extLst>
              <a:ext uri="{FF2B5EF4-FFF2-40B4-BE49-F238E27FC236}">
                <a16:creationId xmlns:a16="http://schemas.microsoft.com/office/drawing/2014/main" id="{230AD9AE-CD67-4361-A6AD-0C4037D47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Busy Wait Problem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14C74850-DBD8-4CA6-9784-CF938CFFB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Solutions developed in last lecture has a common busy wait problem</a:t>
            </a:r>
          </a:p>
          <a:p>
            <a:pPr lvl="1"/>
            <a:r>
              <a:rPr lang="en-US" altLang="en-US"/>
              <a:t>Wastes CPU cycles </a:t>
            </a:r>
          </a:p>
          <a:p>
            <a:pPr lvl="1"/>
            <a:r>
              <a:rPr lang="en-US" altLang="en-US"/>
              <a:t>We want to release the CPU to other processes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Need OS support </a:t>
            </a:r>
          </a:p>
          <a:p>
            <a:endParaRPr lang="en-US" altLang="en-US" sz="2000">
              <a:solidFill>
                <a:schemeClr val="hlink"/>
              </a:solidFill>
            </a:endParaRPr>
          </a:p>
          <a:p>
            <a:r>
              <a:rPr lang="en-US" altLang="en-US" sz="2000"/>
              <a:t>Synchronization primitives</a:t>
            </a:r>
          </a:p>
          <a:p>
            <a:pPr lvl="1"/>
            <a:r>
              <a:rPr lang="en-US" altLang="en-US" sz="1800"/>
              <a:t>OS-level APIs that the program may call</a:t>
            </a:r>
          </a:p>
          <a:p>
            <a:pPr lvl="1"/>
            <a:r>
              <a:rPr lang="en-US" altLang="en-US" sz="1800"/>
              <a:t>Don’t worry about how they are implemented</a:t>
            </a:r>
          </a:p>
          <a:p>
            <a:r>
              <a:rPr lang="en-US" altLang="en-US" sz="2000"/>
              <a:t>Semaphores</a:t>
            </a:r>
          </a:p>
          <a:p>
            <a:r>
              <a:rPr lang="en-US" altLang="en-US" sz="2000"/>
              <a:t>Monitors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B5FB0B0E-5FCF-4A86-952C-EECBAED8C0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871BDD78-9C7A-4CA1-B446-39CEFE775E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5941699-B480-40E7-B724-F1D1EB0DF430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3234" name="Rectangle 2">
            <a:extLst>
              <a:ext uri="{FF2B5EF4-FFF2-40B4-BE49-F238E27FC236}">
                <a16:creationId xmlns:a16="http://schemas.microsoft.com/office/drawing/2014/main" id="{CDA4080B-E355-4434-93AC-BDECFFEC7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040" y="206375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Semaphore Semantics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DAA76479-6802-41A8-B64C-959DBD092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92213"/>
            <a:ext cx="3733800" cy="4675187"/>
          </a:xfrm>
        </p:spPr>
        <p:txBody>
          <a:bodyPr/>
          <a:lstStyle/>
          <a:p>
            <a:r>
              <a:rPr lang="en-US" altLang="en-US" sz="2000" dirty="0"/>
              <a:t>(Figure 3.1 and 3.2 in the textbook can be confusing, you can ignore that.)</a:t>
            </a:r>
          </a:p>
          <a:p>
            <a:endParaRPr lang="en-US" altLang="en-US" dirty="0"/>
          </a:p>
          <a:p>
            <a:r>
              <a:rPr lang="en-US" altLang="en-US" dirty="0"/>
              <a:t>Internally, each semaphore has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dirty="0" err="1"/>
              <a:t>boolean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value</a:t>
            </a:r>
            <a:r>
              <a:rPr lang="en-US" altLang="en-US" dirty="0"/>
              <a:t> – initially true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00"/>
                </a:solidFill>
              </a:rPr>
              <a:t>queue</a:t>
            </a:r>
            <a:r>
              <a:rPr lang="en-US" altLang="en-US" dirty="0"/>
              <a:t> of blocked processes – initially empty</a:t>
            </a:r>
          </a:p>
        </p:txBody>
      </p:sp>
      <p:sp>
        <p:nvSpPr>
          <p:cNvPr id="6150" name="Rectangle 4">
            <a:extLst>
              <a:ext uri="{FF2B5EF4-FFF2-40B4-BE49-F238E27FC236}">
                <a16:creationId xmlns:a16="http://schemas.microsoft.com/office/drawing/2014/main" id="{E3D3C0ED-411E-44FC-806B-1ED773D8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971233"/>
            <a:ext cx="396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P():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if (</a:t>
            </a:r>
            <a:r>
              <a:rPr lang="en-US" altLang="en-US" sz="1800" i="1" dirty="0">
                <a:solidFill>
                  <a:srgbClr val="FF0000"/>
                </a:solidFill>
              </a:rPr>
              <a:t>value</a:t>
            </a:r>
            <a:r>
              <a:rPr lang="en-US" altLang="en-US" sz="1800" dirty="0"/>
              <a:t> == false) { 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	add myself to </a:t>
            </a:r>
            <a:r>
              <a:rPr lang="en-US" altLang="en-US" sz="1800" i="1" dirty="0">
                <a:solidFill>
                  <a:srgbClr val="FF0000"/>
                </a:solidFill>
              </a:rPr>
              <a:t>queue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     		and block;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}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i="1" dirty="0">
                <a:solidFill>
                  <a:srgbClr val="FF0000"/>
                </a:solidFill>
              </a:rPr>
              <a:t>value</a:t>
            </a:r>
            <a:r>
              <a:rPr lang="en-US" altLang="en-US" sz="1800" dirty="0"/>
              <a:t> = false;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V():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i="1" dirty="0">
                <a:solidFill>
                  <a:srgbClr val="FF0000"/>
                </a:solidFill>
              </a:rPr>
              <a:t>value</a:t>
            </a:r>
            <a:r>
              <a:rPr lang="en-US" altLang="en-US" sz="1800" dirty="0"/>
              <a:t> = true;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if (</a:t>
            </a:r>
            <a:r>
              <a:rPr lang="en-US" altLang="en-US" sz="1800" i="1" dirty="0">
                <a:solidFill>
                  <a:srgbClr val="FF0000"/>
                </a:solidFill>
              </a:rPr>
              <a:t>queue</a:t>
            </a:r>
            <a:r>
              <a:rPr lang="en-US" altLang="en-US" sz="1800" dirty="0"/>
              <a:t> is not empty)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	wake up one arbitrary  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	process on the </a:t>
            </a:r>
            <a:r>
              <a:rPr lang="en-US" altLang="en-US" sz="1800" i="1" dirty="0">
                <a:solidFill>
                  <a:srgbClr val="FF0000"/>
                </a:solidFill>
              </a:rPr>
              <a:t>queue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 dirty="0"/>
              <a:t>	}	</a:t>
            </a:r>
          </a:p>
        </p:txBody>
      </p:sp>
      <p:grpSp>
        <p:nvGrpSpPr>
          <p:cNvPr id="6151" name="Group 5">
            <a:extLst>
              <a:ext uri="{FF2B5EF4-FFF2-40B4-BE49-F238E27FC236}">
                <a16:creationId xmlns:a16="http://schemas.microsoft.com/office/drawing/2014/main" id="{9404F9A2-E011-42FD-815A-E08A4437B96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86600" y="990600"/>
            <a:ext cx="304800" cy="1981200"/>
            <a:chOff x="2016" y="1636"/>
            <a:chExt cx="192" cy="1248"/>
          </a:xfrm>
        </p:grpSpPr>
        <p:sp>
          <p:nvSpPr>
            <p:cNvPr id="6157" name="Freeform 6">
              <a:extLst>
                <a:ext uri="{FF2B5EF4-FFF2-40B4-BE49-F238E27FC236}">
                  <a16:creationId xmlns:a16="http://schemas.microsoft.com/office/drawing/2014/main" id="{C97EBD35-4627-4051-85A6-8F37F5457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6158" name="Freeform 7">
              <a:extLst>
                <a:ext uri="{FF2B5EF4-FFF2-40B4-BE49-F238E27FC236}">
                  <a16:creationId xmlns:a16="http://schemas.microsoft.com/office/drawing/2014/main" id="{CD069A1E-64A1-42E9-8930-D084C7BB8EE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grpSp>
        <p:nvGrpSpPr>
          <p:cNvPr id="6152" name="Group 8">
            <a:extLst>
              <a:ext uri="{FF2B5EF4-FFF2-40B4-BE49-F238E27FC236}">
                <a16:creationId xmlns:a16="http://schemas.microsoft.com/office/drawing/2014/main" id="{01AED810-9D9B-49F9-A138-A87EDEC2A2A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39000" y="3886200"/>
            <a:ext cx="304800" cy="1981200"/>
            <a:chOff x="2016" y="1636"/>
            <a:chExt cx="192" cy="1248"/>
          </a:xfrm>
        </p:grpSpPr>
        <p:sp>
          <p:nvSpPr>
            <p:cNvPr id="6155" name="Freeform 9">
              <a:extLst>
                <a:ext uri="{FF2B5EF4-FFF2-40B4-BE49-F238E27FC236}">
                  <a16:creationId xmlns:a16="http://schemas.microsoft.com/office/drawing/2014/main" id="{70BC45CB-24D5-4E2D-A2EE-95864F70F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6156" name="Freeform 10">
              <a:extLst>
                <a:ext uri="{FF2B5EF4-FFF2-40B4-BE49-F238E27FC236}">
                  <a16:creationId xmlns:a16="http://schemas.microsoft.com/office/drawing/2014/main" id="{6A5CB616-77D4-46D8-8B8D-2B8D579D7EC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6153" name="Text Box 11">
            <a:extLst>
              <a:ext uri="{FF2B5EF4-FFF2-40B4-BE49-F238E27FC236}">
                <a16:creationId xmlns:a16="http://schemas.microsoft.com/office/drawing/2014/main" id="{D5BD0523-96F2-4C2B-A783-B4FBA4B78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27125"/>
            <a:ext cx="15398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Executed atomically (e.g., interrupt disabled)</a:t>
            </a:r>
          </a:p>
        </p:txBody>
      </p:sp>
      <p:sp>
        <p:nvSpPr>
          <p:cNvPr id="6154" name="Text Box 12">
            <a:extLst>
              <a:ext uri="{FF2B5EF4-FFF2-40B4-BE49-F238E27FC236}">
                <a16:creationId xmlns:a16="http://schemas.microsoft.com/office/drawing/2014/main" id="{D2A1D56E-D7A5-4642-AFE7-76F31279F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038600"/>
            <a:ext cx="15398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Executed atomically (e.g., interrupt disabled)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38800" y="3124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(if blocks, will context switch to some other process)</a:t>
            </a:r>
            <a:endParaRPr lang="en-US" sz="1800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5654040" y="3154680"/>
            <a:ext cx="2971800" cy="57013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5791200" y="2362200"/>
            <a:ext cx="533400" cy="7924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63C3899B-A6D1-4372-A840-D1321291E9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FC64A864-50CD-4B2B-89D5-884DFCBC2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4B57FE1-31A9-4995-86D2-E118136AD04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4258" name="Rectangle 2">
            <a:extLst>
              <a:ext uri="{FF2B5EF4-FFF2-40B4-BE49-F238E27FC236}">
                <a16:creationId xmlns:a16="http://schemas.microsoft.com/office/drawing/2014/main" id="{E4C534E7-AC0B-42C6-ADED-3A5BD5533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Example: P0 invokes P() when value is false, and then P1 invokes V()</a:t>
            </a: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94071763-D0A6-4BD2-B508-54177FA5D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219200"/>
            <a:ext cx="39624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en-US" sz="1800" i="1"/>
              <a:t>Process 1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V():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</a:t>
            </a:r>
            <a:r>
              <a:rPr lang="en-US" altLang="en-US" sz="1800" i="1"/>
              <a:t>value</a:t>
            </a:r>
            <a:r>
              <a:rPr lang="en-US" altLang="en-US" sz="1800"/>
              <a:t> = true;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if (queue is not empty)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	wake up one arbitrary  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	process on the queue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}	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7DB2999-4EAB-42E4-87A3-18BBC00BD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38100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en-US" sz="1800" i="1"/>
              <a:t>Process 0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P():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if (</a:t>
            </a:r>
            <a:r>
              <a:rPr lang="en-US" altLang="en-US" sz="1800" i="1"/>
              <a:t>value</a:t>
            </a:r>
            <a:r>
              <a:rPr lang="en-US" altLang="en-US" sz="1800"/>
              <a:t> == false) { 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	add myself to </a:t>
            </a:r>
            <a:r>
              <a:rPr lang="en-US" altLang="en-US" sz="1800" i="1"/>
              <a:t>queue</a:t>
            </a:r>
            <a:r>
              <a:rPr lang="en-US" altLang="en-US" sz="1800"/>
              <a:t> 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     		and block;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}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</a:t>
            </a:r>
            <a:r>
              <a:rPr lang="en-US" altLang="en-US" sz="1800" i="1"/>
              <a:t>value</a:t>
            </a:r>
            <a:r>
              <a:rPr lang="en-US" altLang="en-US" sz="1800"/>
              <a:t> = false; 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EB502406-3D3C-48A4-B31F-5C8D3FDCB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3909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7C7AF898-F1A0-43CB-AD36-4279CA92C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5626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7177" name="Freeform 8">
            <a:extLst>
              <a:ext uri="{FF2B5EF4-FFF2-40B4-BE49-F238E27FC236}">
                <a16:creationId xmlns:a16="http://schemas.microsoft.com/office/drawing/2014/main" id="{43565C46-577F-4A85-BD05-976664A96BA7}"/>
              </a:ext>
            </a:extLst>
          </p:cNvPr>
          <p:cNvSpPr>
            <a:spLocks/>
          </p:cNvSpPr>
          <p:nvPr/>
        </p:nvSpPr>
        <p:spPr bwMode="auto">
          <a:xfrm>
            <a:off x="3092740" y="2877808"/>
            <a:ext cx="1687512" cy="450850"/>
          </a:xfrm>
          <a:custGeom>
            <a:avLst/>
            <a:gdLst>
              <a:gd name="T0" fmla="*/ 0 w 1687132"/>
              <a:gd name="T1" fmla="*/ 0 h 450761"/>
              <a:gd name="T2" fmla="*/ 1689032 w 1687132"/>
              <a:gd name="T3" fmla="*/ 451206 h 450761"/>
              <a:gd name="T4" fmla="*/ 1689032 w 1687132"/>
              <a:gd name="T5" fmla="*/ 451206 h 450761"/>
              <a:gd name="T6" fmla="*/ 0 60000 65536"/>
              <a:gd name="T7" fmla="*/ 0 60000 65536"/>
              <a:gd name="T8" fmla="*/ 0 60000 65536"/>
              <a:gd name="T9" fmla="*/ 0 w 1687132"/>
              <a:gd name="T10" fmla="*/ 0 h 450761"/>
              <a:gd name="T11" fmla="*/ 1687132 w 1687132"/>
              <a:gd name="T12" fmla="*/ 450761 h 4507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7132" h="450761">
                <a:moveTo>
                  <a:pt x="0" y="0"/>
                </a:moveTo>
                <a:lnTo>
                  <a:pt x="1687132" y="450761"/>
                </a:ln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7178" name="TextBox 9">
            <a:extLst>
              <a:ext uri="{FF2B5EF4-FFF2-40B4-BE49-F238E27FC236}">
                <a16:creationId xmlns:a16="http://schemas.microsoft.com/office/drawing/2014/main" id="{1E38302E-6D23-42C7-98BB-EAFC3058C228}"/>
              </a:ext>
            </a:extLst>
          </p:cNvPr>
          <p:cNvSpPr txBox="1">
            <a:spLocks noChangeArrowheads="1"/>
          </p:cNvSpPr>
          <p:nvPr/>
        </p:nvSpPr>
        <p:spPr bwMode="auto">
          <a:xfrm rot="942252">
            <a:off x="3490913" y="2470150"/>
            <a:ext cx="3109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tx2"/>
                </a:solidFill>
              </a:rPr>
              <a:t>P0 blocks and P1 takes over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1F09125E-2B65-4E82-AD7F-564EEFEAE1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EC784E1B-F6D2-4F4E-BC5D-AC552F373C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88E22F0-6352-4AA9-9E49-9917BE41C86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5282" name="Rectangle 2">
            <a:extLst>
              <a:ext uri="{FF2B5EF4-FFF2-40B4-BE49-F238E27FC236}">
                <a16:creationId xmlns:a16="http://schemas.microsoft.com/office/drawing/2014/main" id="{FD9F3B74-5572-433A-A064-9A07E3277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Semaphore Semantics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4B0072C4-642D-4394-BC64-58D1F7712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Exactly one process is waken up in V()</a:t>
            </a:r>
          </a:p>
          <a:p>
            <a:pPr lvl="1"/>
            <a:r>
              <a:rPr lang="en-US" altLang="en-US"/>
              <a:t>The process waken up is </a:t>
            </a:r>
            <a:r>
              <a:rPr lang="en-US" altLang="en-US">
                <a:solidFill>
                  <a:srgbClr val="FF0000"/>
                </a:solidFill>
              </a:rPr>
              <a:t>chosen arbitrarily</a:t>
            </a:r>
          </a:p>
          <a:p>
            <a:pPr lvl="1"/>
            <a:r>
              <a:rPr lang="en-US" altLang="en-US"/>
              <a:t>Some implementations choose the first process on the queue – Should always check the API semantics for the system you are using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8C9FCA55-5525-4B89-8F06-BABE24CEE0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3737B09D-3046-4C43-B76A-5F449D4CA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568F95C2-C30E-46D7-8690-1765EC6F810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6306" name="Rectangle 2">
            <a:extLst>
              <a:ext uri="{FF2B5EF4-FFF2-40B4-BE49-F238E27FC236}">
                <a16:creationId xmlns:a16="http://schemas.microsoft.com/office/drawing/2014/main" id="{5FC83E38-771A-47DB-A734-3E8678B86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Using Semaphore for Mutual Exclusion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8195745-5EEC-450E-806E-CB459397A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RequestCS() { P(); }</a:t>
            </a:r>
          </a:p>
          <a:p>
            <a:r>
              <a:rPr lang="en-US" altLang="en-US"/>
              <a:t>ReleaseCS() { V(); }</a:t>
            </a:r>
          </a:p>
          <a:p>
            <a:r>
              <a:rPr lang="en-US" altLang="en-US"/>
              <a:t>The nice thing about this mutual exclusion design is no busy waiting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D28423F8-7830-46F0-A711-661AD3B5F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703541DC-1BC9-4DB8-BD1E-833A89A6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833D2EE-A363-4549-B02B-69E3AD7B0FB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7330" name="Rectangle 2">
            <a:extLst>
              <a:ext uri="{FF2B5EF4-FFF2-40B4-BE49-F238E27FC236}">
                <a16:creationId xmlns:a16="http://schemas.microsoft.com/office/drawing/2014/main" id="{F693C8C9-67F8-4F9E-918E-DC8003B56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Dining Philosopher Problem (Dijkstra’65)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C183931B-460A-44F6-9B57-16899D2F0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65250"/>
            <a:ext cx="2743200" cy="4675188"/>
          </a:xfrm>
        </p:spPr>
        <p:txBody>
          <a:bodyPr/>
          <a:lstStyle/>
          <a:p>
            <a:r>
              <a:rPr lang="en-US" altLang="en-US"/>
              <a:t>5 philosophers, 5 chopsticks</a:t>
            </a:r>
          </a:p>
          <a:p>
            <a:endParaRPr lang="en-US" altLang="en-US"/>
          </a:p>
          <a:p>
            <a:r>
              <a:rPr lang="en-US" altLang="en-US"/>
              <a:t>Use 5 semaphores, one for each chopstick:</a:t>
            </a:r>
          </a:p>
          <a:p>
            <a:pPr lvl="1"/>
            <a:r>
              <a:rPr lang="en-US" altLang="en-US"/>
              <a:t>Chopstick[1..5]</a:t>
            </a:r>
          </a:p>
        </p:txBody>
      </p:sp>
      <p:sp>
        <p:nvSpPr>
          <p:cNvPr id="10246" name="Rectangle 4">
            <a:extLst>
              <a:ext uri="{FF2B5EF4-FFF2-40B4-BE49-F238E27FC236}">
                <a16:creationId xmlns:a16="http://schemas.microsoft.com/office/drawing/2014/main" id="{64038CA8-C651-45A0-9DBD-B9D9B135D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219200"/>
            <a:ext cx="426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en-US" sz="1800" i="1"/>
              <a:t>Philosopher i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while (true) {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//think for a while, getting hungry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chopstick[i].P();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chopstick[(i+1) % 5].P();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	//eat now; (critical section)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chopstick[i].V();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	chopstick[(i+1) % 5].V();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template">
  <a:themeElements>
    <a:clrScheme name="">
      <a:dk1>
        <a:srgbClr val="000000"/>
      </a:dk1>
      <a:lt1>
        <a:srgbClr val="DDE1EB"/>
      </a:lt1>
      <a:dk2>
        <a:srgbClr val="002DB4"/>
      </a:dk2>
      <a:lt2>
        <a:srgbClr val="919191"/>
      </a:lt2>
      <a:accent1>
        <a:srgbClr val="618FFD"/>
      </a:accent1>
      <a:accent2>
        <a:srgbClr val="00AE00"/>
      </a:accent2>
      <a:accent3>
        <a:srgbClr val="EBEEF3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D:\yhf\cstemplate.pot</Template>
  <TotalTime>0</TotalTime>
  <Words>2072</Words>
  <Application>Microsoft Office PowerPoint</Application>
  <PresentationFormat>Letter Paper (8.5x11 in)</PresentationFormat>
  <Paragraphs>552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宋体</vt:lpstr>
      <vt:lpstr>Arial</vt:lpstr>
      <vt:lpstr>Times New Roman</vt:lpstr>
      <vt:lpstr>Wingdings</vt:lpstr>
      <vt:lpstr>cstemplate</vt:lpstr>
      <vt:lpstr>CS4231 Parallel and Distributed Algorithms </vt:lpstr>
      <vt:lpstr>Review of Last Lecture</vt:lpstr>
      <vt:lpstr>Today’s Roadmap</vt:lpstr>
      <vt:lpstr>The Busy Wait Problem</vt:lpstr>
      <vt:lpstr>Semaphore Semantics</vt:lpstr>
      <vt:lpstr>Example: P0 invokes P() when value is false, and then P1 invokes V()</vt:lpstr>
      <vt:lpstr>Semaphore Semantics</vt:lpstr>
      <vt:lpstr>Using Semaphore for Mutual Exclusion</vt:lpstr>
      <vt:lpstr>Dining Philosopher Problem (Dijkstra’65)</vt:lpstr>
      <vt:lpstr>The Danger of Deadlock</vt:lpstr>
      <vt:lpstr>Avoiding Deadlock</vt:lpstr>
      <vt:lpstr>Today’s Roadmap</vt:lpstr>
      <vt:lpstr>Monitors</vt:lpstr>
      <vt:lpstr>Monitor Semantics</vt:lpstr>
      <vt:lpstr>Monitor Semantics</vt:lpstr>
      <vt:lpstr>Two Kinds of Monitors</vt:lpstr>
      <vt:lpstr>First kind: Hoare-style Monitor</vt:lpstr>
      <vt:lpstr>First kind: Hoare-style Monitor</vt:lpstr>
      <vt:lpstr>Second kind: Java-style Monitor</vt:lpstr>
      <vt:lpstr>Second kind: Java-style Monitor</vt:lpstr>
      <vt:lpstr>Second kind: Java-style Monitor</vt:lpstr>
      <vt:lpstr>Two kinds of monitors: More</vt:lpstr>
      <vt:lpstr>Other Ways of Using Monitor in Java</vt:lpstr>
      <vt:lpstr>Nested Monitor in Java</vt:lpstr>
      <vt:lpstr>Today’s Roadmap</vt:lpstr>
      <vt:lpstr>The Producer-Consumer Problem</vt:lpstr>
      <vt:lpstr>Using Monitor to Solve the Producer/Consumer problem</vt:lpstr>
      <vt:lpstr>Using Monitor to Solve the Producer/Consumer problem</vt:lpstr>
      <vt:lpstr>The Reader-Writer Problem</vt:lpstr>
      <vt:lpstr>PowerPoint Presentation</vt:lpstr>
      <vt:lpstr>The Starvation Problem</vt:lpstr>
      <vt:lpstr>Summary</vt:lpstr>
      <vt:lpstr>Homework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2015-01-05T06:52:52Z</dcterms:created>
  <dcterms:modified xsi:type="dcterms:W3CDTF">2021-01-04T09:06:39Z</dcterms:modified>
</cp:coreProperties>
</file>