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871" r:id="rId2"/>
    <p:sldId id="840" r:id="rId3"/>
    <p:sldId id="900" r:id="rId4"/>
    <p:sldId id="961" r:id="rId5"/>
    <p:sldId id="966" r:id="rId6"/>
    <p:sldId id="967" r:id="rId7"/>
    <p:sldId id="962" r:id="rId8"/>
    <p:sldId id="963" r:id="rId9"/>
    <p:sldId id="964" r:id="rId10"/>
    <p:sldId id="968" r:id="rId11"/>
    <p:sldId id="978" r:id="rId12"/>
    <p:sldId id="979" r:id="rId13"/>
    <p:sldId id="980" r:id="rId14"/>
    <p:sldId id="965" r:id="rId15"/>
    <p:sldId id="969" r:id="rId16"/>
    <p:sldId id="974" r:id="rId17"/>
    <p:sldId id="975" r:id="rId18"/>
    <p:sldId id="970" r:id="rId19"/>
    <p:sldId id="981" r:id="rId20"/>
    <p:sldId id="976" r:id="rId21"/>
    <p:sldId id="977" r:id="rId22"/>
    <p:sldId id="869" r:id="rId23"/>
    <p:sldId id="868" r:id="rId24"/>
  </p:sldIdLst>
  <p:sldSz cx="9906000" cy="6858000" type="A4"/>
  <p:notesSz cx="9601200" cy="73152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FF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71" autoAdjust="0"/>
  </p:normalViewPr>
  <p:slideViewPr>
    <p:cSldViewPr>
      <p:cViewPr varScale="1">
        <p:scale>
          <a:sx n="63" d="100"/>
          <a:sy n="63" d="100"/>
        </p:scale>
        <p:origin x="36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305"/>
        <p:guide pos="30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CE58FC6-EA94-4617-8D3C-71D9039320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ctr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8732092-A4D9-4775-AB6E-1816D39607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ctr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C8A3626-3A45-4DEA-996C-A43AF87AC9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0550"/>
            <a:ext cx="4160838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C523D1F-A7BC-475C-A3EE-0CDCBDD92C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0550"/>
            <a:ext cx="4160837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fld id="{A9BCA456-BFAF-4448-8824-74DB21B0A0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0588E09-2847-41AE-AA7F-6650B39A19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1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DE9EEC8-8A4C-49BA-BE67-9E2FEDE238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1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2B0342E-B392-461B-AEAE-F833DBFF9C3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94000" y="542925"/>
            <a:ext cx="4010025" cy="2776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1D20104-DD45-4385-A0BD-331971D942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500438"/>
            <a:ext cx="7038975" cy="3259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72CCBD1F-179F-4449-B8E3-677F393662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0550"/>
            <a:ext cx="4160838" cy="363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6BFFCF2-8178-4BBF-8BD3-10EEE6D17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40550"/>
            <a:ext cx="4160837" cy="363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fld id="{E2921B5F-F811-4C21-AC1D-B12DE883AC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CB53BC-B6E5-44C7-823B-E9BDBCF01C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9FB2D0-7F70-4782-B0FB-9A34C41D3E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E650A-8B87-492C-8822-441256F9A8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596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FFD7DE-02B3-4C8D-8292-4619558BA3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2423D-7430-4C52-9744-4821A07326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B18E-4FE2-4077-9C5B-281E5DF6B9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7199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5488" y="422275"/>
            <a:ext cx="2109787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422275"/>
            <a:ext cx="6180138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2437EF-8DE2-4A91-85A8-182C06C10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B26581-B6F7-4C5C-BD11-6D13EE1820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B9842-46C9-4AA3-89C0-0F3969584D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9300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F26B46-173F-41BE-807C-55EC73C552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9CB634-EB4C-4D90-A0F7-EC48E6C98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8CCB-F3D6-4A5D-995A-3DD1F53D36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5981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FB9177-77CF-4A27-AB50-017D05D047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3CA543-4D30-4C9F-8B2D-412CD97831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DAB14-3E97-4C52-814F-0C382B7B6C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2003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365250"/>
            <a:ext cx="413385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65250"/>
            <a:ext cx="413385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3FADE-DDFC-4185-A25C-E823BD38F6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4C624-9B37-4753-A30B-D450FAFFAA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A108F-181B-45C9-A16B-E8BE04AA2E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676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A31315-F2E8-4FC9-809C-A20FBC422F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4F05BE-C6F5-41E0-BF4C-C1F298DC68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D6FF5-1DE3-4232-A590-D59B76B175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917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C0D6C2-C4F3-4E9C-97AF-D42EE539C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E7E98-5ECB-4F2A-A97F-14BFC8EE7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CE1F9-EE59-4A36-BC5D-C4B5C81D32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5134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B44392-D6B7-4C52-9EB9-4AFE07D52D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1CBF13-79D6-4E0E-8E04-7AC6B96004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4AC77-398B-4132-8432-41A03075AA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2633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04DA0-A982-4CE2-B815-9C9396F978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8C6E-2CEB-4FDA-9296-A524C8D10F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EEE07-5ED1-42A4-BAFA-43768BD185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9390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5A8E3-CE0D-47BC-9492-EA41220A12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689A4-A36A-439D-8A05-77E6BB641A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50742-1A82-408B-83CD-06255371A2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45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F08EF2-4215-4424-A447-8D039D93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87338"/>
            <a:ext cx="90741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5D522527-6738-450F-A774-9D71AE6658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248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5F4A53B7-E635-4037-A9BF-1B698E1B85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i="0">
                <a:latin typeface="Times New Roman" panose="02020603050405020304" pitchFamily="18" charset="0"/>
              </a:defRPr>
            </a:lvl1pPr>
          </a:lstStyle>
          <a:p>
            <a:fld id="{FF6D5326-462E-4209-A769-F85A320ACF7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B2F75C5-5CDB-487F-954C-A9602AE52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5175" y="422275"/>
            <a:ext cx="8420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4B1457A3-A6DE-4CC9-A723-492DF953D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65250"/>
            <a:ext cx="84201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7EA2E142-2C88-43A2-94F5-29CA0AFAD5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2950" y="1196975"/>
            <a:ext cx="8420100" cy="1470025"/>
          </a:xfrm>
        </p:spPr>
        <p:txBody>
          <a:bodyPr/>
          <a:lstStyle/>
          <a:p>
            <a:pPr>
              <a:defRPr/>
            </a:pPr>
            <a:r>
              <a:rPr lang="en-US"/>
              <a:t>CS4231</a:t>
            </a:r>
            <a:br>
              <a:rPr lang="en-US"/>
            </a:br>
            <a:r>
              <a:rPr lang="en-US"/>
              <a:t>Parallel and Distributed Algorithms</a:t>
            </a:r>
            <a:br>
              <a:rPr lang="en-US"/>
            </a:br>
            <a:endParaRPr lang="en-US" sz="2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9C316D4-D45A-47A3-BF61-5A15D7FD1E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429000"/>
            <a:ext cx="6934200" cy="2971800"/>
          </a:xfrm>
        </p:spPr>
        <p:txBody>
          <a:bodyPr/>
          <a:lstStyle/>
          <a:p>
            <a:r>
              <a:rPr lang="en-US" altLang="en-US"/>
              <a:t>Lecture 5</a:t>
            </a:r>
          </a:p>
          <a:p>
            <a:endParaRPr lang="en-US" altLang="en-US"/>
          </a:p>
          <a:p>
            <a:r>
              <a:rPr lang="en-US" altLang="en-US"/>
              <a:t>Instructor: Haifeng YU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9990418D-32C4-40C1-87C2-9054BC306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4F6D6C12-4539-4182-99C9-2CECD306E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043C7E0-9C3B-4A53-A1D6-28855FE4F34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7682" name="Rectangle 2">
            <a:extLst>
              <a:ext uri="{FF2B5EF4-FFF2-40B4-BE49-F238E27FC236}">
                <a16:creationId xmlns:a16="http://schemas.microsoft.com/office/drawing/2014/main" id="{8EA563D0-FA7D-457D-B774-69DA46AD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15240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/>
              <a:t>Formalizing Consistent Snapshot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ED31BE2D-2F19-489C-9FD0-D1EB5BFA6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908050"/>
            <a:ext cx="9080500" cy="2063750"/>
          </a:xfrm>
        </p:spPr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Global snapshot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A set of events such that if e2 is in the set and e1 is before e2 in process order, then e1 must be in the set</a:t>
            </a:r>
          </a:p>
          <a:p>
            <a:pPr lvl="1"/>
            <a:r>
              <a:rPr lang="en-US" altLang="en-US"/>
              <a:t>How does this compare to your intuition?</a:t>
            </a:r>
          </a:p>
          <a:p>
            <a:r>
              <a:rPr lang="en-US" altLang="en-US">
                <a:solidFill>
                  <a:schemeClr val="hlink"/>
                </a:solidFill>
              </a:rPr>
              <a:t>Consistent global snapshot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A global snapshot such that if e2 is in the set and e1 is before e2 in send-receive order, then e1 must be in the set</a:t>
            </a:r>
          </a:p>
          <a:p>
            <a:pPr lvl="1"/>
            <a:r>
              <a:rPr lang="en-US" altLang="en-US"/>
              <a:t>Do we need to include transitive relations as in “Happened-before”?</a:t>
            </a:r>
          </a:p>
          <a:p>
            <a:pPr lvl="1"/>
            <a:endParaRPr lang="en-US" altLang="en-US"/>
          </a:p>
          <a:p>
            <a:endParaRPr lang="en-US" altLang="en-US" sz="2800"/>
          </a:p>
        </p:txBody>
      </p:sp>
      <p:sp>
        <p:nvSpPr>
          <p:cNvPr id="11270" name="Oval 4">
            <a:extLst>
              <a:ext uri="{FF2B5EF4-FFF2-40B4-BE49-F238E27FC236}">
                <a16:creationId xmlns:a16="http://schemas.microsoft.com/office/drawing/2014/main" id="{9668328A-D02B-47D0-8FDE-7B4378D19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4343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1" name="Oval 5">
            <a:extLst>
              <a:ext uri="{FF2B5EF4-FFF2-40B4-BE49-F238E27FC236}">
                <a16:creationId xmlns:a16="http://schemas.microsoft.com/office/drawing/2014/main" id="{8C33B4F4-E09D-458D-9C29-820115BB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4343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2" name="Oval 6">
            <a:extLst>
              <a:ext uri="{FF2B5EF4-FFF2-40B4-BE49-F238E27FC236}">
                <a16:creationId xmlns:a16="http://schemas.microsoft.com/office/drawing/2014/main" id="{3FCE6D12-2B5B-426F-A1E9-37D9E6CF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3" name="Oval 7">
            <a:extLst>
              <a:ext uri="{FF2B5EF4-FFF2-40B4-BE49-F238E27FC236}">
                <a16:creationId xmlns:a16="http://schemas.microsoft.com/office/drawing/2014/main" id="{D7C7481B-CB58-4D22-A3F3-04EA52CF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4343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4" name="Line 8">
            <a:extLst>
              <a:ext uri="{FF2B5EF4-FFF2-40B4-BE49-F238E27FC236}">
                <a16:creationId xmlns:a16="http://schemas.microsoft.com/office/drawing/2014/main" id="{5B58EF6A-F854-4628-A77A-20E7CF2EE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4419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75" name="Oval 9">
            <a:extLst>
              <a:ext uri="{FF2B5EF4-FFF2-40B4-BE49-F238E27FC236}">
                <a16:creationId xmlns:a16="http://schemas.microsoft.com/office/drawing/2014/main" id="{628FA62D-790C-483F-BD4A-FE4E46B8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5105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6" name="Oval 10">
            <a:extLst>
              <a:ext uri="{FF2B5EF4-FFF2-40B4-BE49-F238E27FC236}">
                <a16:creationId xmlns:a16="http://schemas.microsoft.com/office/drawing/2014/main" id="{9721414F-4CD5-421C-BEFF-F3D092F8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05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7" name="Oval 11">
            <a:extLst>
              <a:ext uri="{FF2B5EF4-FFF2-40B4-BE49-F238E27FC236}">
                <a16:creationId xmlns:a16="http://schemas.microsoft.com/office/drawing/2014/main" id="{FA545068-58A1-4D62-9CD9-32EDAEBD8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5097463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8" name="Oval 12">
            <a:extLst>
              <a:ext uri="{FF2B5EF4-FFF2-40B4-BE49-F238E27FC236}">
                <a16:creationId xmlns:a16="http://schemas.microsoft.com/office/drawing/2014/main" id="{DFE26F6A-400F-4732-9FD1-AE6C21B8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105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9" name="Line 13">
            <a:extLst>
              <a:ext uri="{FF2B5EF4-FFF2-40B4-BE49-F238E27FC236}">
                <a16:creationId xmlns:a16="http://schemas.microsoft.com/office/drawing/2014/main" id="{E1BEB192-3CF2-47AE-A209-D4649BA77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5181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0" name="Oval 14">
            <a:extLst>
              <a:ext uri="{FF2B5EF4-FFF2-40B4-BE49-F238E27FC236}">
                <a16:creationId xmlns:a16="http://schemas.microsoft.com/office/drawing/2014/main" id="{3BBBD8DE-872B-4999-8A0C-33B7BEAE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5867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81" name="Oval 15">
            <a:extLst>
              <a:ext uri="{FF2B5EF4-FFF2-40B4-BE49-F238E27FC236}">
                <a16:creationId xmlns:a16="http://schemas.microsoft.com/office/drawing/2014/main" id="{6D2AEB70-40CD-489E-9CD4-7C728A2C4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5867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82" name="Oval 16">
            <a:extLst>
              <a:ext uri="{FF2B5EF4-FFF2-40B4-BE49-F238E27FC236}">
                <a16:creationId xmlns:a16="http://schemas.microsoft.com/office/drawing/2014/main" id="{38500B13-B7A2-4470-814C-DBDBC2AE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867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83" name="Line 17">
            <a:extLst>
              <a:ext uri="{FF2B5EF4-FFF2-40B4-BE49-F238E27FC236}">
                <a16:creationId xmlns:a16="http://schemas.microsoft.com/office/drawing/2014/main" id="{5B9B4ACC-681B-4DFF-8377-49CDB9BF9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5943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4" name="Text Box 18">
            <a:extLst>
              <a:ext uri="{FF2B5EF4-FFF2-40B4-BE49-F238E27FC236}">
                <a16:creationId xmlns:a16="http://schemas.microsoft.com/office/drawing/2014/main" id="{D2F496A7-35E5-498C-9304-E643FD4C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02113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user1 (process1)</a:t>
            </a:r>
          </a:p>
        </p:txBody>
      </p:sp>
      <p:sp>
        <p:nvSpPr>
          <p:cNvPr id="11285" name="Text Box 19">
            <a:extLst>
              <a:ext uri="{FF2B5EF4-FFF2-40B4-BE49-F238E27FC236}">
                <a16:creationId xmlns:a16="http://schemas.microsoft.com/office/drawing/2014/main" id="{B2A55E15-7BFC-4193-8BCC-79ACD2E78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37125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user2 (process2)</a:t>
            </a:r>
          </a:p>
        </p:txBody>
      </p:sp>
      <p:sp>
        <p:nvSpPr>
          <p:cNvPr id="11286" name="Text Box 20">
            <a:extLst>
              <a:ext uri="{FF2B5EF4-FFF2-40B4-BE49-F238E27FC236}">
                <a16:creationId xmlns:a16="http://schemas.microsoft.com/office/drawing/2014/main" id="{C97D8D56-6347-4D05-933A-C35B665A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99125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user3 (process3)</a:t>
            </a:r>
          </a:p>
        </p:txBody>
      </p:sp>
      <p:sp>
        <p:nvSpPr>
          <p:cNvPr id="11287" name="Line 22">
            <a:extLst>
              <a:ext uri="{FF2B5EF4-FFF2-40B4-BE49-F238E27FC236}">
                <a16:creationId xmlns:a16="http://schemas.microsoft.com/office/drawing/2014/main" id="{4173890E-FFD4-4B6B-8E49-D490C8FFA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950" y="4495800"/>
            <a:ext cx="495300" cy="611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8" name="Line 23">
            <a:extLst>
              <a:ext uri="{FF2B5EF4-FFF2-40B4-BE49-F238E27FC236}">
                <a16:creationId xmlns:a16="http://schemas.microsoft.com/office/drawing/2014/main" id="{130D7AFB-17AA-464B-B6B0-81E062A8E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5181600"/>
            <a:ext cx="7239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9" name="Line 24">
            <a:extLst>
              <a:ext uri="{FF2B5EF4-FFF2-40B4-BE49-F238E27FC236}">
                <a16:creationId xmlns:a16="http://schemas.microsoft.com/office/drawing/2014/main" id="{AC1BC6BC-958B-4FE1-B152-C3DBE8B3A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4450" y="5257800"/>
            <a:ext cx="74295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90" name="Freeform 29">
            <a:extLst>
              <a:ext uri="{FF2B5EF4-FFF2-40B4-BE49-F238E27FC236}">
                <a16:creationId xmlns:a16="http://schemas.microsoft.com/office/drawing/2014/main" id="{9807F279-05F3-41F0-B5BB-D35417DC0EF4}"/>
              </a:ext>
            </a:extLst>
          </p:cNvPr>
          <p:cNvSpPr>
            <a:spLocks/>
          </p:cNvSpPr>
          <p:nvPr/>
        </p:nvSpPr>
        <p:spPr bwMode="auto">
          <a:xfrm>
            <a:off x="4629150" y="4202113"/>
            <a:ext cx="1087438" cy="1893887"/>
          </a:xfrm>
          <a:custGeom>
            <a:avLst/>
            <a:gdLst>
              <a:gd name="T0" fmla="*/ 0 w 680"/>
              <a:gd name="T1" fmla="*/ 0 h 1632"/>
              <a:gd name="T2" fmla="*/ 2147483647 w 680"/>
              <a:gd name="T3" fmla="*/ 2147483647 h 1632"/>
              <a:gd name="T4" fmla="*/ 2147483647 w 680"/>
              <a:gd name="T5" fmla="*/ 2147483647 h 1632"/>
              <a:gd name="T6" fmla="*/ 2147483647 w 68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632"/>
              <a:gd name="T14" fmla="*/ 680 w 68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632">
                <a:moveTo>
                  <a:pt x="0" y="0"/>
                </a:moveTo>
                <a:cubicBezTo>
                  <a:pt x="68" y="300"/>
                  <a:pt x="136" y="600"/>
                  <a:pt x="240" y="816"/>
                </a:cubicBezTo>
                <a:cubicBezTo>
                  <a:pt x="344" y="1032"/>
                  <a:pt x="568" y="1160"/>
                  <a:pt x="624" y="1296"/>
                </a:cubicBezTo>
                <a:cubicBezTo>
                  <a:pt x="680" y="1432"/>
                  <a:pt x="628" y="1532"/>
                  <a:pt x="576" y="1632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91" name="Freeform 31">
            <a:extLst>
              <a:ext uri="{FF2B5EF4-FFF2-40B4-BE49-F238E27FC236}">
                <a16:creationId xmlns:a16="http://schemas.microsoft.com/office/drawing/2014/main" id="{7A46C5E0-9DD2-4624-BBCE-C9F5BAD3B869}"/>
              </a:ext>
            </a:extLst>
          </p:cNvPr>
          <p:cNvSpPr>
            <a:spLocks/>
          </p:cNvSpPr>
          <p:nvPr/>
        </p:nvSpPr>
        <p:spPr bwMode="auto">
          <a:xfrm>
            <a:off x="5616575" y="4149725"/>
            <a:ext cx="2593975" cy="1946275"/>
          </a:xfrm>
          <a:custGeom>
            <a:avLst/>
            <a:gdLst>
              <a:gd name="T0" fmla="*/ 0 w 1912"/>
              <a:gd name="T1" fmla="*/ 0 h 1629"/>
              <a:gd name="T2" fmla="*/ 2147483647 w 1912"/>
              <a:gd name="T3" fmla="*/ 2147483647 h 1629"/>
              <a:gd name="T4" fmla="*/ 2147483647 w 1912"/>
              <a:gd name="T5" fmla="*/ 2147483647 h 1629"/>
              <a:gd name="T6" fmla="*/ 2147483647 w 1912"/>
              <a:gd name="T7" fmla="*/ 2147483647 h 1629"/>
              <a:gd name="T8" fmla="*/ 2147483647 w 1912"/>
              <a:gd name="T9" fmla="*/ 2147483647 h 1629"/>
              <a:gd name="T10" fmla="*/ 2147483647 w 1912"/>
              <a:gd name="T11" fmla="*/ 2147483647 h 16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12"/>
              <a:gd name="T19" fmla="*/ 0 h 1629"/>
              <a:gd name="T20" fmla="*/ 1912 w 1912"/>
              <a:gd name="T21" fmla="*/ 1629 h 16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12" h="1629">
                <a:moveTo>
                  <a:pt x="0" y="0"/>
                </a:moveTo>
                <a:cubicBezTo>
                  <a:pt x="35" y="90"/>
                  <a:pt x="62" y="442"/>
                  <a:pt x="203" y="543"/>
                </a:cubicBezTo>
                <a:cubicBezTo>
                  <a:pt x="344" y="644"/>
                  <a:pt x="655" y="527"/>
                  <a:pt x="844" y="608"/>
                </a:cubicBezTo>
                <a:cubicBezTo>
                  <a:pt x="1033" y="689"/>
                  <a:pt x="1225" y="932"/>
                  <a:pt x="1339" y="1030"/>
                </a:cubicBezTo>
                <a:cubicBezTo>
                  <a:pt x="1453" y="1128"/>
                  <a:pt x="1433" y="1097"/>
                  <a:pt x="1528" y="1197"/>
                </a:cubicBezTo>
                <a:cubicBezTo>
                  <a:pt x="1623" y="1297"/>
                  <a:pt x="1844" y="1449"/>
                  <a:pt x="1912" y="1629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92" name="Oval 11">
            <a:extLst>
              <a:ext uri="{FF2B5EF4-FFF2-40B4-BE49-F238E27FC236}">
                <a16:creationId xmlns:a16="http://schemas.microsoft.com/office/drawing/2014/main" id="{365FD1D7-25EE-43AE-8BB5-7149F275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5097463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21700B86-2075-42C4-B733-6C1B03A08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1347C9AA-C143-4667-9CC4-97528944A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1D5E5DE-8AD8-4D64-ACEF-5538C3B2859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F2531D46-1DD7-45A0-8475-FEA07EB9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Existence of Consistent Global Snapshot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7BECECB-4521-49AA-B10C-741909AE1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74763"/>
            <a:ext cx="9067800" cy="3221037"/>
          </a:xfrm>
        </p:spPr>
        <p:txBody>
          <a:bodyPr/>
          <a:lstStyle/>
          <a:p>
            <a:r>
              <a:rPr lang="en-US" altLang="en-US"/>
              <a:t>It is a good habit to prove the existence of something newly defined (why?)</a:t>
            </a:r>
          </a:p>
          <a:p>
            <a:pPr lvl="1"/>
            <a:r>
              <a:rPr lang="en-US" altLang="en-US"/>
              <a:t>The proof will also later lead to an important characterization in our case…</a:t>
            </a:r>
          </a:p>
          <a:p>
            <a:pPr lvl="3"/>
            <a:endParaRPr lang="en-US" altLang="en-US"/>
          </a:p>
          <a:p>
            <a:r>
              <a:rPr lang="en-US" altLang="en-US"/>
              <a:t>Consider the ordered events e1, e2, … on any given process</a:t>
            </a:r>
          </a:p>
          <a:p>
            <a:r>
              <a:rPr lang="en-US" altLang="en-US"/>
              <a:t>Theorem: For any positive integer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/>
              <a:t>, there exists a consistent global snapshot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/>
              <a:t> such that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F9D2F33C-21FD-48D7-BC8A-E62821A31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95800"/>
          <a:ext cx="35814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1104900" imgH="482600" progId="Equation.3">
                  <p:embed/>
                </p:oleObj>
              </mc:Choice>
              <mc:Fallback>
                <p:oleObj name="Equation" r:id="rId3" imgW="1104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0"/>
                        <a:ext cx="35814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7EA02067-BFD9-4FCC-BE88-37BDCCC45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68AE73D3-C76C-4276-A624-0C2FB2400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11D55F2-236A-4491-925A-825513103FF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9DBD033A-CA6B-44B1-B94B-DCE43D9D8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2860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/>
              <a:t>Proof Intuition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EBA90A3-2950-446D-AF8D-80A630D60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4114800"/>
            <a:ext cx="8705850" cy="1524000"/>
          </a:xfrm>
        </p:spPr>
        <p:txBody>
          <a:bodyPr/>
          <a:lstStyle/>
          <a:p>
            <a:r>
              <a:rPr lang="en-US" altLang="en-US" sz="2000"/>
              <a:t>Example: On process2, we want all blue events to be in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/>
              <a:t>, and all red events not to be in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/>
            <a:r>
              <a:rPr lang="en-US" altLang="en-US" sz="1800"/>
              <a:t>Find all events that happened before </a:t>
            </a:r>
            <a:r>
              <a:rPr lang="en-US" altLang="en-US" sz="1800" b="1" i="1"/>
              <a:t>any of</a:t>
            </a:r>
            <a:r>
              <a:rPr lang="en-US" altLang="en-US" sz="1800"/>
              <a:t> the blue events and include them in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/>
            <a:r>
              <a:rPr lang="en-US" altLang="en-US" sz="1800"/>
              <a:t>Claim: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800"/>
              <a:t> must be a consistent global snapshot</a:t>
            </a:r>
          </a:p>
          <a:p>
            <a:endParaRPr lang="en-US" altLang="en-US" sz="2000"/>
          </a:p>
        </p:txBody>
      </p:sp>
      <p:sp>
        <p:nvSpPr>
          <p:cNvPr id="13318" name="Text Box 18">
            <a:extLst>
              <a:ext uri="{FF2B5EF4-FFF2-40B4-BE49-F238E27FC236}">
                <a16:creationId xmlns:a16="http://schemas.microsoft.com/office/drawing/2014/main" id="{BDADD36C-639F-40C7-BA5A-A57E0EF4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441450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13319" name="Text Box 19">
            <a:extLst>
              <a:ext uri="{FF2B5EF4-FFF2-40B4-BE49-F238E27FC236}">
                <a16:creationId xmlns:a16="http://schemas.microsoft.com/office/drawing/2014/main" id="{10BB4370-074D-4C7E-A002-E5796F1F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176463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13320" name="Text Box 20">
            <a:extLst>
              <a:ext uri="{FF2B5EF4-FFF2-40B4-BE49-F238E27FC236}">
                <a16:creationId xmlns:a16="http://schemas.microsoft.com/office/drawing/2014/main" id="{F459385B-6ADE-448D-B9F5-F81A46CA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938463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process3</a:t>
            </a:r>
          </a:p>
        </p:txBody>
      </p:sp>
      <p:sp>
        <p:nvSpPr>
          <p:cNvPr id="13321" name="Line 21">
            <a:extLst>
              <a:ext uri="{FF2B5EF4-FFF2-40B4-BE49-F238E27FC236}">
                <a16:creationId xmlns:a16="http://schemas.microsoft.com/office/drawing/2014/main" id="{0EED410E-14F7-43DC-8737-777F620FB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1828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2" name="Line 22">
            <a:extLst>
              <a:ext uri="{FF2B5EF4-FFF2-40B4-BE49-F238E27FC236}">
                <a16:creationId xmlns:a16="http://schemas.microsoft.com/office/drawing/2014/main" id="{81796D1B-70C8-4F67-887B-19091E3E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5146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3" name="Line 23">
            <a:extLst>
              <a:ext uri="{FF2B5EF4-FFF2-40B4-BE49-F238E27FC236}">
                <a16:creationId xmlns:a16="http://schemas.microsoft.com/office/drawing/2014/main" id="{615808B7-56D8-4FB4-91D2-A0DAF870F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514600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4" name="Line 26">
            <a:extLst>
              <a:ext uri="{FF2B5EF4-FFF2-40B4-BE49-F238E27FC236}">
                <a16:creationId xmlns:a16="http://schemas.microsoft.com/office/drawing/2014/main" id="{12C4CD70-EE62-4AB4-896E-784982D37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162300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5" name="Line 27">
            <a:extLst>
              <a:ext uri="{FF2B5EF4-FFF2-40B4-BE49-F238E27FC236}">
                <a16:creationId xmlns:a16="http://schemas.microsoft.com/office/drawing/2014/main" id="{D068121C-C9AB-48CF-B449-3E0AA711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663700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6" name="Line 28">
            <a:extLst>
              <a:ext uri="{FF2B5EF4-FFF2-40B4-BE49-F238E27FC236}">
                <a16:creationId xmlns:a16="http://schemas.microsoft.com/office/drawing/2014/main" id="{0287F66D-9116-4255-B731-DADFEC436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2413000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7" name="Line 33">
            <a:extLst>
              <a:ext uri="{FF2B5EF4-FFF2-40B4-BE49-F238E27FC236}">
                <a16:creationId xmlns:a16="http://schemas.microsoft.com/office/drawing/2014/main" id="{7E595D66-E849-44FF-9771-90712C904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781175"/>
            <a:ext cx="271463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8" name="Line 34">
            <a:extLst>
              <a:ext uri="{FF2B5EF4-FFF2-40B4-BE49-F238E27FC236}">
                <a16:creationId xmlns:a16="http://schemas.microsoft.com/office/drawing/2014/main" id="{44F2ADE3-181B-49A6-8FE1-7ADAD7EA6A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146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79999" name="Oval 31">
            <a:extLst>
              <a:ext uri="{FF2B5EF4-FFF2-40B4-BE49-F238E27FC236}">
                <a16:creationId xmlns:a16="http://schemas.microsoft.com/office/drawing/2014/main" id="{4B6C9C40-DFE0-411E-B435-12E2E429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98608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05" name="Oval 37">
            <a:extLst>
              <a:ext uri="{FF2B5EF4-FFF2-40B4-BE49-F238E27FC236}">
                <a16:creationId xmlns:a16="http://schemas.microsoft.com/office/drawing/2014/main" id="{C104CB1A-C0D9-4693-9C50-43D4E52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98608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31" name="Oval 38">
            <a:extLst>
              <a:ext uri="{FF2B5EF4-FFF2-40B4-BE49-F238E27FC236}">
                <a16:creationId xmlns:a16="http://schemas.microsoft.com/office/drawing/2014/main" id="{14252A9C-B3E0-4552-ACBD-625725EA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3" y="298608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32" name="Oval 39">
            <a:extLst>
              <a:ext uri="{FF2B5EF4-FFF2-40B4-BE49-F238E27FC236}">
                <a16:creationId xmlns:a16="http://schemas.microsoft.com/office/drawing/2014/main" id="{71B141B3-8D44-43AF-B72D-E88E4F0D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98608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33" name="Oval 40">
            <a:extLst>
              <a:ext uri="{FF2B5EF4-FFF2-40B4-BE49-F238E27FC236}">
                <a16:creationId xmlns:a16="http://schemas.microsoft.com/office/drawing/2014/main" id="{12A45C8A-B8F4-45DE-9AAD-18B7EA78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4811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34" name="Oval 41">
            <a:extLst>
              <a:ext uri="{FF2B5EF4-FFF2-40B4-BE49-F238E27FC236}">
                <a16:creationId xmlns:a16="http://schemas.microsoft.com/office/drawing/2014/main" id="{B1C3D1DC-AE76-4A57-96C6-66966562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14811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03" name="Oval 35">
            <a:extLst>
              <a:ext uri="{FF2B5EF4-FFF2-40B4-BE49-F238E27FC236}">
                <a16:creationId xmlns:a16="http://schemas.microsoft.com/office/drawing/2014/main" id="{C6DF71FD-89DD-428C-8C4B-3183BA92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238375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04" name="Oval 36">
            <a:extLst>
              <a:ext uri="{FF2B5EF4-FFF2-40B4-BE49-F238E27FC236}">
                <a16:creationId xmlns:a16="http://schemas.microsoft.com/office/drawing/2014/main" id="{F18EF677-FF0C-4BEB-AEF0-F6AB1566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238375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12" name="Oval 44">
            <a:extLst>
              <a:ext uri="{FF2B5EF4-FFF2-40B4-BE49-F238E27FC236}">
                <a16:creationId xmlns:a16="http://schemas.microsoft.com/office/drawing/2014/main" id="{FEC4EAEE-2687-490D-A50A-DAED14D2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238375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10" name="Oval 42">
            <a:extLst>
              <a:ext uri="{FF2B5EF4-FFF2-40B4-BE49-F238E27FC236}">
                <a16:creationId xmlns:a16="http://schemas.microsoft.com/office/drawing/2014/main" id="{FBBA8CC2-91DF-437C-BE23-683B696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238375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11" name="Oval 43">
            <a:extLst>
              <a:ext uri="{FF2B5EF4-FFF2-40B4-BE49-F238E27FC236}">
                <a16:creationId xmlns:a16="http://schemas.microsoft.com/office/drawing/2014/main" id="{AD39A235-6077-404A-AA3E-27F96522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2238375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13" name="Oval 45">
            <a:extLst>
              <a:ext uri="{FF2B5EF4-FFF2-40B4-BE49-F238E27FC236}">
                <a16:creationId xmlns:a16="http://schemas.microsoft.com/office/drawing/2014/main" id="{6EC11C91-B968-4EF7-93AB-10066098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2238375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14" name="Oval 46">
            <a:extLst>
              <a:ext uri="{FF2B5EF4-FFF2-40B4-BE49-F238E27FC236}">
                <a16:creationId xmlns:a16="http://schemas.microsoft.com/office/drawing/2014/main" id="{95E9F8E8-73B3-4FEB-A5E9-AEC10800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14811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0015" name="Oval 47">
            <a:extLst>
              <a:ext uri="{FF2B5EF4-FFF2-40B4-BE49-F238E27FC236}">
                <a16:creationId xmlns:a16="http://schemas.microsoft.com/office/drawing/2014/main" id="{45EE0B89-94B0-477D-A275-C68BF230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14811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43" name="Oval 48">
            <a:extLst>
              <a:ext uri="{FF2B5EF4-FFF2-40B4-BE49-F238E27FC236}">
                <a16:creationId xmlns:a16="http://schemas.microsoft.com/office/drawing/2014/main" id="{37420327-47E0-46A9-B31F-359B92EE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25" y="14811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80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80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80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80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80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80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80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80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80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80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80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80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80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80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80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80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80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80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80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80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80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79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79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79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80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80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80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80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80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80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584D977-8718-4860-B74D-C3FA437C8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6A2F3C4A-60DB-49F2-A69E-FA51E8EF4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12B2BC0-C33B-4477-809F-2C0B4252782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80994" name="Rectangle 2">
            <a:extLst>
              <a:ext uri="{FF2B5EF4-FFF2-40B4-BE49-F238E27FC236}">
                <a16:creationId xmlns:a16="http://schemas.microsoft.com/office/drawing/2014/main" id="{C64FA2BC-FDCE-4EC5-9C39-68F383BF5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991600" cy="838200"/>
          </a:xfrm>
        </p:spPr>
        <p:txBody>
          <a:bodyPr/>
          <a:lstStyle/>
          <a:p>
            <a:pPr>
              <a:defRPr/>
            </a:pPr>
            <a:r>
              <a:rPr lang="en-US"/>
              <a:t>Characterization of Consistent Global Snapsht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7F4CFD94-D11A-4D8E-B05F-492F54A5D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3962400"/>
            <a:ext cx="8420100" cy="533400"/>
          </a:xfrm>
        </p:spPr>
        <p:txBody>
          <a:bodyPr/>
          <a:lstStyle/>
          <a:p>
            <a:r>
              <a:rPr lang="en-US" altLang="en-US"/>
              <a:t>There are other valid choices for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10E8AE32-2CA7-4053-AB93-57B7E617D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77913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14343" name="Text Box 5">
            <a:extLst>
              <a:ext uri="{FF2B5EF4-FFF2-40B4-BE49-F238E27FC236}">
                <a16:creationId xmlns:a16="http://schemas.microsoft.com/office/drawing/2014/main" id="{6CE85C45-1D67-4AC5-B5D3-B482511F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8129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14344" name="Text Box 6">
            <a:extLst>
              <a:ext uri="{FF2B5EF4-FFF2-40B4-BE49-F238E27FC236}">
                <a16:creationId xmlns:a16="http://schemas.microsoft.com/office/drawing/2014/main" id="{36EF9457-8462-4212-AA05-555F667A7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5749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process3</a:t>
            </a:r>
          </a:p>
        </p:txBody>
      </p:sp>
      <p:sp>
        <p:nvSpPr>
          <p:cNvPr id="14345" name="Line 7">
            <a:extLst>
              <a:ext uri="{FF2B5EF4-FFF2-40B4-BE49-F238E27FC236}">
                <a16:creationId xmlns:a16="http://schemas.microsoft.com/office/drawing/2014/main" id="{24BBED62-12D2-489C-98DD-C46290A21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1465263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46" name="Line 8">
            <a:extLst>
              <a:ext uri="{FF2B5EF4-FFF2-40B4-BE49-F238E27FC236}">
                <a16:creationId xmlns:a16="http://schemas.microsoft.com/office/drawing/2014/main" id="{3B036D52-2B25-4C09-9B93-C8F8BF252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51063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47" name="Line 9">
            <a:extLst>
              <a:ext uri="{FF2B5EF4-FFF2-40B4-BE49-F238E27FC236}">
                <a16:creationId xmlns:a16="http://schemas.microsoft.com/office/drawing/2014/main" id="{AAC3A2FE-C910-4C10-BABE-4D66DF3B9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151063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48" name="Line 10">
            <a:extLst>
              <a:ext uri="{FF2B5EF4-FFF2-40B4-BE49-F238E27FC236}">
                <a16:creationId xmlns:a16="http://schemas.microsoft.com/office/drawing/2014/main" id="{C0DFA8BA-9F18-4C82-A61F-B64BDE955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2798763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49" name="Line 11">
            <a:extLst>
              <a:ext uri="{FF2B5EF4-FFF2-40B4-BE49-F238E27FC236}">
                <a16:creationId xmlns:a16="http://schemas.microsoft.com/office/drawing/2014/main" id="{4C2795DF-AD17-499F-A524-86BF35561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00163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50" name="Line 12">
            <a:extLst>
              <a:ext uri="{FF2B5EF4-FFF2-40B4-BE49-F238E27FC236}">
                <a16:creationId xmlns:a16="http://schemas.microsoft.com/office/drawing/2014/main" id="{F02DED0E-C942-4DC2-9B4A-43B8B150F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2049463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51" name="Line 13">
            <a:extLst>
              <a:ext uri="{FF2B5EF4-FFF2-40B4-BE49-F238E27FC236}">
                <a16:creationId xmlns:a16="http://schemas.microsoft.com/office/drawing/2014/main" id="{B331C3A9-8D13-422E-8076-04A497B74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417638"/>
            <a:ext cx="271463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352" name="Line 14">
            <a:extLst>
              <a:ext uri="{FF2B5EF4-FFF2-40B4-BE49-F238E27FC236}">
                <a16:creationId xmlns:a16="http://schemas.microsoft.com/office/drawing/2014/main" id="{F55A1509-8EC0-439E-85A0-178D46F8C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51063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81007" name="Oval 15">
            <a:extLst>
              <a:ext uri="{FF2B5EF4-FFF2-40B4-BE49-F238E27FC236}">
                <a16:creationId xmlns:a16="http://schemas.microsoft.com/office/drawing/2014/main" id="{EB88F435-C257-4A75-A4C2-6F92FA8F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62255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08" name="Oval 16">
            <a:extLst>
              <a:ext uri="{FF2B5EF4-FFF2-40B4-BE49-F238E27FC236}">
                <a16:creationId xmlns:a16="http://schemas.microsoft.com/office/drawing/2014/main" id="{95C6FAF8-9BF5-4A09-99B6-98699E1E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62255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09" name="Oval 17">
            <a:extLst>
              <a:ext uri="{FF2B5EF4-FFF2-40B4-BE49-F238E27FC236}">
                <a16:creationId xmlns:a16="http://schemas.microsoft.com/office/drawing/2014/main" id="{7BCA75A5-9718-4A58-870C-3A78B8E0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3" y="262255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0" name="Oval 18">
            <a:extLst>
              <a:ext uri="{FF2B5EF4-FFF2-40B4-BE49-F238E27FC236}">
                <a16:creationId xmlns:a16="http://schemas.microsoft.com/office/drawing/2014/main" id="{53BAFAAE-CFDD-43B2-866E-A8E7EDB1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62255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1" name="Oval 19">
            <a:extLst>
              <a:ext uri="{FF2B5EF4-FFF2-40B4-BE49-F238E27FC236}">
                <a16:creationId xmlns:a16="http://schemas.microsoft.com/office/drawing/2014/main" id="{4EECF1A9-EBAF-41F8-ABDC-AB15B2282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11760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2" name="Oval 20">
            <a:extLst>
              <a:ext uri="{FF2B5EF4-FFF2-40B4-BE49-F238E27FC236}">
                <a16:creationId xmlns:a16="http://schemas.microsoft.com/office/drawing/2014/main" id="{85FD63B4-1299-4520-8D79-0B4405FF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111760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3" name="Oval 21">
            <a:extLst>
              <a:ext uri="{FF2B5EF4-FFF2-40B4-BE49-F238E27FC236}">
                <a16:creationId xmlns:a16="http://schemas.microsoft.com/office/drawing/2014/main" id="{3CAD46EC-1043-4B8C-A665-EDCAE6BF8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18748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4" name="Oval 22">
            <a:extLst>
              <a:ext uri="{FF2B5EF4-FFF2-40B4-BE49-F238E27FC236}">
                <a16:creationId xmlns:a16="http://schemas.microsoft.com/office/drawing/2014/main" id="{C49D85AE-1618-4441-B87C-5D47C2C6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18748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5" name="Oval 23">
            <a:extLst>
              <a:ext uri="{FF2B5EF4-FFF2-40B4-BE49-F238E27FC236}">
                <a16:creationId xmlns:a16="http://schemas.microsoft.com/office/drawing/2014/main" id="{FF26975A-CF59-4F43-BB47-48225D0D4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18748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6" name="Oval 24">
            <a:extLst>
              <a:ext uri="{FF2B5EF4-FFF2-40B4-BE49-F238E27FC236}">
                <a16:creationId xmlns:a16="http://schemas.microsoft.com/office/drawing/2014/main" id="{133F8722-88E0-4E60-A249-A9FF8BB1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18748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7" name="Oval 25">
            <a:extLst>
              <a:ext uri="{FF2B5EF4-FFF2-40B4-BE49-F238E27FC236}">
                <a16:creationId xmlns:a16="http://schemas.microsoft.com/office/drawing/2014/main" id="{3BBF9A59-8E6A-4DBC-B98A-AFC7F8F0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18748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8" name="Oval 26">
            <a:extLst>
              <a:ext uri="{FF2B5EF4-FFF2-40B4-BE49-F238E27FC236}">
                <a16:creationId xmlns:a16="http://schemas.microsoft.com/office/drawing/2014/main" id="{62AA92C8-31D9-4927-898B-86B59B42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1874838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19" name="Oval 27">
            <a:extLst>
              <a:ext uri="{FF2B5EF4-FFF2-40B4-BE49-F238E27FC236}">
                <a16:creationId xmlns:a16="http://schemas.microsoft.com/office/drawing/2014/main" id="{71C65250-F392-47B0-8BA4-45F1D573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111760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20" name="Oval 28">
            <a:extLst>
              <a:ext uri="{FF2B5EF4-FFF2-40B4-BE49-F238E27FC236}">
                <a16:creationId xmlns:a16="http://schemas.microsoft.com/office/drawing/2014/main" id="{6C2D81F2-3D96-4AF0-A036-C9D4AB9D4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111760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21" name="Oval 29">
            <a:extLst>
              <a:ext uri="{FF2B5EF4-FFF2-40B4-BE49-F238E27FC236}">
                <a16:creationId xmlns:a16="http://schemas.microsoft.com/office/drawing/2014/main" id="{F80BF84D-2FA2-4BCC-829D-D993E540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25" y="1117600"/>
            <a:ext cx="304800" cy="330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81022" name="Freeform 30">
            <a:extLst>
              <a:ext uri="{FF2B5EF4-FFF2-40B4-BE49-F238E27FC236}">
                <a16:creationId xmlns:a16="http://schemas.microsoft.com/office/drawing/2014/main" id="{148D1ED4-A39F-48CA-A57B-6F89CEE8C9C9}"/>
              </a:ext>
            </a:extLst>
          </p:cNvPr>
          <p:cNvSpPr>
            <a:spLocks/>
          </p:cNvSpPr>
          <p:nvPr/>
        </p:nvSpPr>
        <p:spPr bwMode="auto">
          <a:xfrm>
            <a:off x="3852863" y="990600"/>
            <a:ext cx="1938337" cy="2082800"/>
          </a:xfrm>
          <a:custGeom>
            <a:avLst/>
            <a:gdLst>
              <a:gd name="T0" fmla="*/ 0 w 1221"/>
              <a:gd name="T1" fmla="*/ 0 h 1312"/>
              <a:gd name="T2" fmla="*/ 2147483647 w 1221"/>
              <a:gd name="T3" fmla="*/ 2147483647 h 1312"/>
              <a:gd name="T4" fmla="*/ 2147483647 w 1221"/>
              <a:gd name="T5" fmla="*/ 2147483647 h 1312"/>
              <a:gd name="T6" fmla="*/ 2147483647 w 1221"/>
              <a:gd name="T7" fmla="*/ 2147483647 h 1312"/>
              <a:gd name="T8" fmla="*/ 2147483647 w 1221"/>
              <a:gd name="T9" fmla="*/ 2147483647 h 1312"/>
              <a:gd name="T10" fmla="*/ 2147483647 w 1221"/>
              <a:gd name="T11" fmla="*/ 2147483647 h 1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1"/>
              <a:gd name="T19" fmla="*/ 0 h 1312"/>
              <a:gd name="T20" fmla="*/ 1221 w 1221"/>
              <a:gd name="T21" fmla="*/ 1312 h 1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1" h="1312">
                <a:moveTo>
                  <a:pt x="0" y="0"/>
                </a:moveTo>
                <a:cubicBezTo>
                  <a:pt x="45" y="80"/>
                  <a:pt x="89" y="395"/>
                  <a:pt x="271" y="480"/>
                </a:cubicBezTo>
                <a:cubicBezTo>
                  <a:pt x="453" y="565"/>
                  <a:pt x="963" y="442"/>
                  <a:pt x="1092" y="508"/>
                </a:cubicBezTo>
                <a:cubicBezTo>
                  <a:pt x="1221" y="574"/>
                  <a:pt x="1102" y="772"/>
                  <a:pt x="1045" y="877"/>
                </a:cubicBezTo>
                <a:cubicBezTo>
                  <a:pt x="988" y="982"/>
                  <a:pt x="858" y="1069"/>
                  <a:pt x="752" y="1141"/>
                </a:cubicBezTo>
                <a:cubicBezTo>
                  <a:pt x="646" y="1213"/>
                  <a:pt x="478" y="1276"/>
                  <a:pt x="406" y="131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81023" name="Freeform 31">
            <a:extLst>
              <a:ext uri="{FF2B5EF4-FFF2-40B4-BE49-F238E27FC236}">
                <a16:creationId xmlns:a16="http://schemas.microsoft.com/office/drawing/2014/main" id="{DBF5BC5B-2581-4DA0-9164-54EA66C8E8F0}"/>
              </a:ext>
            </a:extLst>
          </p:cNvPr>
          <p:cNvSpPr>
            <a:spLocks/>
          </p:cNvSpPr>
          <p:nvPr/>
        </p:nvSpPr>
        <p:spPr bwMode="auto">
          <a:xfrm>
            <a:off x="5943600" y="990600"/>
            <a:ext cx="749300" cy="2097088"/>
          </a:xfrm>
          <a:custGeom>
            <a:avLst/>
            <a:gdLst>
              <a:gd name="T0" fmla="*/ 2147483647 w 472"/>
              <a:gd name="T1" fmla="*/ 0 h 1321"/>
              <a:gd name="T2" fmla="*/ 2147483647 w 472"/>
              <a:gd name="T3" fmla="*/ 2147483647 h 1321"/>
              <a:gd name="T4" fmla="*/ 2147483647 w 472"/>
              <a:gd name="T5" fmla="*/ 2147483647 h 1321"/>
              <a:gd name="T6" fmla="*/ 2147483647 w 472"/>
              <a:gd name="T7" fmla="*/ 2147483647 h 1321"/>
              <a:gd name="T8" fmla="*/ 2147483647 w 472"/>
              <a:gd name="T9" fmla="*/ 2147483647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1321"/>
              <a:gd name="T17" fmla="*/ 472 w 472"/>
              <a:gd name="T18" fmla="*/ 1321 h 1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1321">
                <a:moveTo>
                  <a:pt x="472" y="0"/>
                </a:moveTo>
                <a:cubicBezTo>
                  <a:pt x="340" y="104"/>
                  <a:pt x="208" y="208"/>
                  <a:pt x="136" y="336"/>
                </a:cubicBezTo>
                <a:cubicBezTo>
                  <a:pt x="64" y="464"/>
                  <a:pt x="0" y="656"/>
                  <a:pt x="40" y="768"/>
                </a:cubicBezTo>
                <a:cubicBezTo>
                  <a:pt x="80" y="880"/>
                  <a:pt x="347" y="916"/>
                  <a:pt x="376" y="1008"/>
                </a:cubicBezTo>
                <a:cubicBezTo>
                  <a:pt x="405" y="1100"/>
                  <a:pt x="246" y="1256"/>
                  <a:pt x="212" y="132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75A441A2-CD29-423F-9E9A-051742739B4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124200"/>
            <a:ext cx="2286000" cy="625475"/>
            <a:chOff x="1344" y="1968"/>
            <a:chExt cx="1440" cy="394"/>
          </a:xfrm>
        </p:grpSpPr>
        <p:sp>
          <p:nvSpPr>
            <p:cNvPr id="14383" name="Text Box 32">
              <a:extLst>
                <a:ext uri="{FF2B5EF4-FFF2-40B4-BE49-F238E27FC236}">
                  <a16:creationId xmlns:a16="http://schemas.microsoft.com/office/drawing/2014/main" id="{182FD808-DE2E-4B53-8D96-C1C7E73ED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12"/>
              <a:ext cx="8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smallest </a:t>
              </a: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14384" name="Group 43">
              <a:extLst>
                <a:ext uri="{FF2B5EF4-FFF2-40B4-BE49-F238E27FC236}">
                  <a16:creationId xmlns:a16="http://schemas.microsoft.com/office/drawing/2014/main" id="{6068BA10-6A5F-4011-AFFF-3D7B14C91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968"/>
              <a:ext cx="1440" cy="192"/>
              <a:chOff x="1200" y="2064"/>
              <a:chExt cx="1440" cy="192"/>
            </a:xfrm>
          </p:grpSpPr>
          <p:grpSp>
            <p:nvGrpSpPr>
              <p:cNvPr id="14385" name="Group 38">
                <a:extLst>
                  <a:ext uri="{FF2B5EF4-FFF2-40B4-BE49-F238E27FC236}">
                    <a16:creationId xmlns:a16="http://schemas.microsoft.com/office/drawing/2014/main" id="{4E75AC5E-9CE0-4991-8DED-50C981504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064"/>
                <a:ext cx="720" cy="192"/>
                <a:chOff x="4320" y="2400"/>
                <a:chExt cx="720" cy="192"/>
              </a:xfrm>
            </p:grpSpPr>
            <p:sp>
              <p:nvSpPr>
                <p:cNvPr id="14390" name="Line 35">
                  <a:extLst>
                    <a:ext uri="{FF2B5EF4-FFF2-40B4-BE49-F238E27FC236}">
                      <a16:creationId xmlns:a16="http://schemas.microsoft.com/office/drawing/2014/main" id="{8D97669F-1D27-4A7E-AADF-4074C4A7C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0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91" name="Line 36">
                  <a:extLst>
                    <a:ext uri="{FF2B5EF4-FFF2-40B4-BE49-F238E27FC236}">
                      <a16:creationId xmlns:a16="http://schemas.microsoft.com/office/drawing/2014/main" id="{3DD97036-9030-4179-8758-ABAE822F0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92" name="Line 37">
                  <a:extLst>
                    <a:ext uri="{FF2B5EF4-FFF2-40B4-BE49-F238E27FC236}">
                      <a16:creationId xmlns:a16="http://schemas.microsoft.com/office/drawing/2014/main" id="{C1ADC3D2-4EFE-4881-810B-E20D00964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49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</p:grpSp>
          <p:grpSp>
            <p:nvGrpSpPr>
              <p:cNvPr id="14386" name="Group 39">
                <a:extLst>
                  <a:ext uri="{FF2B5EF4-FFF2-40B4-BE49-F238E27FC236}">
                    <a16:creationId xmlns:a16="http://schemas.microsoft.com/office/drawing/2014/main" id="{01130BA4-E520-4A63-BE35-AF5A6057B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0" y="2064"/>
                <a:ext cx="720" cy="192"/>
                <a:chOff x="4320" y="2400"/>
                <a:chExt cx="720" cy="192"/>
              </a:xfrm>
            </p:grpSpPr>
            <p:sp>
              <p:nvSpPr>
                <p:cNvPr id="14387" name="Line 40">
                  <a:extLst>
                    <a:ext uri="{FF2B5EF4-FFF2-40B4-BE49-F238E27FC236}">
                      <a16:creationId xmlns:a16="http://schemas.microsoft.com/office/drawing/2014/main" id="{13CB3E7B-B123-4BAF-AED0-2A741FC85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0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88" name="Line 41">
                  <a:extLst>
                    <a:ext uri="{FF2B5EF4-FFF2-40B4-BE49-F238E27FC236}">
                      <a16:creationId xmlns:a16="http://schemas.microsoft.com/office/drawing/2014/main" id="{E11CD6E9-9331-4D82-9530-EE8AADD06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89" name="Line 42">
                  <a:extLst>
                    <a:ext uri="{FF2B5EF4-FFF2-40B4-BE49-F238E27FC236}">
                      <a16:creationId xmlns:a16="http://schemas.microsoft.com/office/drawing/2014/main" id="{0F40DFFE-6893-46CB-95F8-75550B917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49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id="{2F42444E-1613-472A-AE86-6D4E5CBA61F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124200"/>
            <a:ext cx="3810000" cy="625475"/>
            <a:chOff x="1536" y="1968"/>
            <a:chExt cx="2400" cy="394"/>
          </a:xfrm>
        </p:grpSpPr>
        <p:grpSp>
          <p:nvGrpSpPr>
            <p:cNvPr id="14373" name="Group 44">
              <a:extLst>
                <a:ext uri="{FF2B5EF4-FFF2-40B4-BE49-F238E27FC236}">
                  <a16:creationId xmlns:a16="http://schemas.microsoft.com/office/drawing/2014/main" id="{5F48F47C-C145-482B-BE07-905FB097CB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968"/>
              <a:ext cx="2400" cy="202"/>
              <a:chOff x="1200" y="2064"/>
              <a:chExt cx="1440" cy="192"/>
            </a:xfrm>
          </p:grpSpPr>
          <p:grpSp>
            <p:nvGrpSpPr>
              <p:cNvPr id="14375" name="Group 45">
                <a:extLst>
                  <a:ext uri="{FF2B5EF4-FFF2-40B4-BE49-F238E27FC236}">
                    <a16:creationId xmlns:a16="http://schemas.microsoft.com/office/drawing/2014/main" id="{3072DCBF-56E3-4045-A16E-CCFE346A61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064"/>
                <a:ext cx="720" cy="192"/>
                <a:chOff x="4320" y="2400"/>
                <a:chExt cx="720" cy="192"/>
              </a:xfrm>
            </p:grpSpPr>
            <p:sp>
              <p:nvSpPr>
                <p:cNvPr id="14380" name="Line 46">
                  <a:extLst>
                    <a:ext uri="{FF2B5EF4-FFF2-40B4-BE49-F238E27FC236}">
                      <a16:creationId xmlns:a16="http://schemas.microsoft.com/office/drawing/2014/main" id="{0696B2AC-3C53-464C-A537-98679F166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0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81" name="Line 47">
                  <a:extLst>
                    <a:ext uri="{FF2B5EF4-FFF2-40B4-BE49-F238E27FC236}">
                      <a16:creationId xmlns:a16="http://schemas.microsoft.com/office/drawing/2014/main" id="{68AE628C-EB3B-4057-AC7E-E5CE03774F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82" name="Line 48">
                  <a:extLst>
                    <a:ext uri="{FF2B5EF4-FFF2-40B4-BE49-F238E27FC236}">
                      <a16:creationId xmlns:a16="http://schemas.microsoft.com/office/drawing/2014/main" id="{BE62C7D0-C4A4-421B-8AC9-42B5D3FE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49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</p:grpSp>
          <p:grpSp>
            <p:nvGrpSpPr>
              <p:cNvPr id="14376" name="Group 49">
                <a:extLst>
                  <a:ext uri="{FF2B5EF4-FFF2-40B4-BE49-F238E27FC236}">
                    <a16:creationId xmlns:a16="http://schemas.microsoft.com/office/drawing/2014/main" id="{44D52F96-4386-483B-A826-3262B8901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0" y="2064"/>
                <a:ext cx="720" cy="192"/>
                <a:chOff x="4320" y="2400"/>
                <a:chExt cx="720" cy="192"/>
              </a:xfrm>
            </p:grpSpPr>
            <p:sp>
              <p:nvSpPr>
                <p:cNvPr id="14377" name="Line 50">
                  <a:extLst>
                    <a:ext uri="{FF2B5EF4-FFF2-40B4-BE49-F238E27FC236}">
                      <a16:creationId xmlns:a16="http://schemas.microsoft.com/office/drawing/2014/main" id="{4089FAF4-50DC-4834-A3AD-B0CE362F3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0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78" name="Line 51">
                  <a:extLst>
                    <a:ext uri="{FF2B5EF4-FFF2-40B4-BE49-F238E27FC236}">
                      <a16:creationId xmlns:a16="http://schemas.microsoft.com/office/drawing/2014/main" id="{94F45756-9BFE-421A-8CD8-3C780230E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  <p:sp>
              <p:nvSpPr>
                <p:cNvPr id="14379" name="Line 52">
                  <a:extLst>
                    <a:ext uri="{FF2B5EF4-FFF2-40B4-BE49-F238E27FC236}">
                      <a16:creationId xmlns:a16="http://schemas.microsoft.com/office/drawing/2014/main" id="{8D0E334A-D445-4B45-9DD9-2B86F0877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49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/>
                <a:lstStyle/>
                <a:p>
                  <a:endParaRPr lang="en-SG"/>
                </a:p>
              </p:txBody>
            </p:sp>
          </p:grpSp>
        </p:grpSp>
        <p:sp>
          <p:nvSpPr>
            <p:cNvPr id="14374" name="Text Box 53">
              <a:extLst>
                <a:ext uri="{FF2B5EF4-FFF2-40B4-BE49-F238E27FC236}">
                  <a16:creationId xmlns:a16="http://schemas.microsoft.com/office/drawing/2014/main" id="{A87FF57E-637F-4726-826D-8D15A4C08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1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largest </a:t>
              </a: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981049" name="Rectangle 57">
            <a:extLst>
              <a:ext uri="{FF2B5EF4-FFF2-40B4-BE49-F238E27FC236}">
                <a16:creationId xmlns:a16="http://schemas.microsoft.com/office/drawing/2014/main" id="{D7C9C3E2-9584-4481-B498-9825285A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367213"/>
            <a:ext cx="8420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 i="0"/>
              <a:t>A key characterization: 3 kinds of events</a:t>
            </a:r>
          </a:p>
          <a:p>
            <a:pPr lvl="1">
              <a:buSzTx/>
            </a:pPr>
            <a:r>
              <a:rPr lang="en-US" altLang="en-US" i="0"/>
              <a:t>Must be in </a:t>
            </a:r>
            <a:r>
              <a:rPr lang="en-US" altLang="en-US">
                <a:latin typeface="Times New Roman" panose="02020603050405020304" pitchFamily="18" charset="0"/>
              </a:rPr>
              <a:t>S</a:t>
            </a:r>
            <a:r>
              <a:rPr lang="en-US" altLang="en-US" i="0">
                <a:cs typeface="Arial" panose="020B0604020202020204" pitchFamily="34" charset="0"/>
              </a:rPr>
              <a:t>: Those happened before blue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>
              <a:buSzTx/>
            </a:pPr>
            <a:r>
              <a:rPr lang="en-US" altLang="en-US" i="0"/>
              <a:t>Cannot be </a:t>
            </a:r>
            <a:r>
              <a:rPr lang="en-US" altLang="en-US">
                <a:latin typeface="Times New Roman" panose="02020603050405020304" pitchFamily="18" charset="0"/>
              </a:rPr>
              <a:t>S</a:t>
            </a:r>
            <a:r>
              <a:rPr lang="en-US" altLang="en-US" i="0">
                <a:cs typeface="Arial" panose="020B0604020202020204" pitchFamily="34" charset="0"/>
              </a:rPr>
              <a:t>: Those happened after red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>
              <a:buSzTx/>
            </a:pPr>
            <a:r>
              <a:rPr lang="en-US" altLang="en-US" i="0"/>
              <a:t>May or may not be </a:t>
            </a:r>
            <a:r>
              <a:rPr lang="en-US" altLang="en-US">
                <a:latin typeface="Times New Roman" panose="02020603050405020304" pitchFamily="18" charset="0"/>
              </a:rPr>
              <a:t>S</a:t>
            </a:r>
            <a:r>
              <a:rPr lang="en-US" altLang="en-US" i="0">
                <a:cs typeface="Arial" panose="020B0604020202020204" pitchFamily="34" charset="0"/>
              </a:rPr>
              <a:t>: Other events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81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81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81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81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81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81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81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81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81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81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81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81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81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81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81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81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81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81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810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810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810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67DABD71-C032-4310-A973-EB1F8F45B3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C261C2CD-65F0-42F2-A6C5-7FD1615BD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159E838-227F-4418-AFF0-FA4262CFEEC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EE5FF1EF-2409-4FBF-B3CA-187D5B08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Capturing a Consistent Global Snapshot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16C8D67-6DF2-4838-83FC-2B361F895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Communication model</a:t>
            </a:r>
          </a:p>
          <a:p>
            <a:pPr lvl="1"/>
            <a:r>
              <a:rPr lang="en-US" altLang="en-US"/>
              <a:t>No message loss</a:t>
            </a:r>
          </a:p>
          <a:p>
            <a:pPr lvl="1"/>
            <a:r>
              <a:rPr lang="en-US" altLang="en-US"/>
              <a:t>Communication channels are unidirectional</a:t>
            </a:r>
          </a:p>
          <a:p>
            <a:pPr lvl="1"/>
            <a:r>
              <a:rPr lang="en-US" altLang="en-US"/>
              <a:t>FIFO delivery on each channel</a:t>
            </a:r>
          </a:p>
          <a:p>
            <a:pPr lvl="1"/>
            <a:endParaRPr lang="en-US" altLang="en-US"/>
          </a:p>
          <a:p>
            <a:r>
              <a:rPr lang="en-US" altLang="en-US"/>
              <a:t>Ensuring FIFO:</a:t>
            </a:r>
          </a:p>
          <a:p>
            <a:pPr lvl="1"/>
            <a:r>
              <a:rPr lang="en-US" altLang="en-US"/>
              <a:t>Each process maintains a message number counter for each channel and stamps each message sent</a:t>
            </a:r>
          </a:p>
          <a:p>
            <a:pPr lvl="1"/>
            <a:r>
              <a:rPr lang="en-US" altLang="en-US"/>
              <a:t>Receiver will only deliver messages in order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55B21170-7A73-498D-A8C8-ABDE3F1F68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787ED680-B456-494A-BD52-29F647421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579AC23-4C9E-4BFC-9ABA-C53489789B0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8706" name="Rectangle 2">
            <a:extLst>
              <a:ext uri="{FF2B5EF4-FFF2-40B4-BE49-F238E27FC236}">
                <a16:creationId xmlns:a16="http://schemas.microsoft.com/office/drawing/2014/main" id="{AFB80BBC-8116-4E0A-87A0-C168AF421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Protocol Intuition</a:t>
            </a:r>
          </a:p>
        </p:txBody>
      </p:sp>
      <p:sp>
        <p:nvSpPr>
          <p:cNvPr id="16389" name="Line 8">
            <a:extLst>
              <a:ext uri="{FF2B5EF4-FFF2-40B4-BE49-F238E27FC236}">
                <a16:creationId xmlns:a16="http://schemas.microsoft.com/office/drawing/2014/main" id="{FA7BE49E-E612-4365-B112-7408D00D0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290763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0" name="Line 13">
            <a:extLst>
              <a:ext uri="{FF2B5EF4-FFF2-40B4-BE49-F238E27FC236}">
                <a16:creationId xmlns:a16="http://schemas.microsoft.com/office/drawing/2014/main" id="{0E2E3F59-9E9E-4E2A-B80F-ED1C8D1D2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3902075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1" name="Text Box 14">
            <a:extLst>
              <a:ext uri="{FF2B5EF4-FFF2-40B4-BE49-F238E27FC236}">
                <a16:creationId xmlns:a16="http://schemas.microsoft.com/office/drawing/2014/main" id="{1AAFFE5D-8366-4E99-A7F8-11B73A6F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073275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16392" name="Text Box 15">
            <a:extLst>
              <a:ext uri="{FF2B5EF4-FFF2-40B4-BE49-F238E27FC236}">
                <a16:creationId xmlns:a16="http://schemas.microsoft.com/office/drawing/2014/main" id="{7AABA5ED-E346-4939-85CF-236E95901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3657600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16393" name="Line 16">
            <a:extLst>
              <a:ext uri="{FF2B5EF4-FFF2-40B4-BE49-F238E27FC236}">
                <a16:creationId xmlns:a16="http://schemas.microsoft.com/office/drawing/2014/main" id="{473E84CC-DE7E-4712-A78C-BD2615A56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188" y="2301875"/>
            <a:ext cx="189865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4" name="Text Box 17">
            <a:extLst>
              <a:ext uri="{FF2B5EF4-FFF2-40B4-BE49-F238E27FC236}">
                <a16:creationId xmlns:a16="http://schemas.microsoft.com/office/drawing/2014/main" id="{78EC3300-1AA6-4BE0-B062-29CAE43F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2073275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16395" name="Text Box 18">
            <a:extLst>
              <a:ext uri="{FF2B5EF4-FFF2-40B4-BE49-F238E27FC236}">
                <a16:creationId xmlns:a16="http://schemas.microsoft.com/office/drawing/2014/main" id="{C0CA9723-354E-4206-AE24-46D361A43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1447800"/>
            <a:ext cx="231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 1 takes a snapshot here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4CCD5B32-2F1E-47E5-9FFA-F94C0EA9808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17925"/>
            <a:ext cx="2559050" cy="1947863"/>
            <a:chOff x="3456" y="2342"/>
            <a:chExt cx="1488" cy="1227"/>
          </a:xfrm>
        </p:grpSpPr>
        <p:grpSp>
          <p:nvGrpSpPr>
            <p:cNvPr id="16403" name="Group 19">
              <a:extLst>
                <a:ext uri="{FF2B5EF4-FFF2-40B4-BE49-F238E27FC236}">
                  <a16:creationId xmlns:a16="http://schemas.microsoft.com/office/drawing/2014/main" id="{6EB500C6-2B7C-4C0C-9789-3569B318D1F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 flipV="1">
              <a:off x="3864" y="2098"/>
              <a:ext cx="192" cy="1008"/>
              <a:chOff x="2016" y="1636"/>
              <a:chExt cx="192" cy="1248"/>
            </a:xfrm>
          </p:grpSpPr>
          <p:sp>
            <p:nvSpPr>
              <p:cNvPr id="16406" name="Freeform 20">
                <a:extLst>
                  <a:ext uri="{FF2B5EF4-FFF2-40B4-BE49-F238E27FC236}">
                    <a16:creationId xmlns:a16="http://schemas.microsoft.com/office/drawing/2014/main" id="{E66795AF-BAFF-4961-A131-337B6741F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636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  <p:sp>
            <p:nvSpPr>
              <p:cNvPr id="16407" name="Freeform 21">
                <a:extLst>
                  <a:ext uri="{FF2B5EF4-FFF2-40B4-BE49-F238E27FC236}">
                    <a16:creationId xmlns:a16="http://schemas.microsoft.com/office/drawing/2014/main" id="{A2962714-8D7B-4105-B75A-3F2425A9B06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16" y="2260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16404" name="Text Box 22">
              <a:extLst>
                <a:ext uri="{FF2B5EF4-FFF2-40B4-BE49-F238E27FC236}">
                  <a16:creationId xmlns:a16="http://schemas.microsoft.com/office/drawing/2014/main" id="{659C522F-082F-41E9-81C2-F08D37497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743"/>
              <a:ext cx="135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process 2 takes a snapshot, then </a:t>
              </a:r>
              <a:r>
                <a:rPr lang="en-US" altLang="en-US" sz="2000" i="0">
                  <a:solidFill>
                    <a:srgbClr val="00CC00"/>
                  </a:solidFill>
                </a:rPr>
                <a:t>the global snapshot is consistent</a:t>
              </a:r>
            </a:p>
          </p:txBody>
        </p:sp>
        <p:sp>
          <p:nvSpPr>
            <p:cNvPr id="16405" name="Text Box 27">
              <a:extLst>
                <a:ext uri="{FF2B5EF4-FFF2-40B4-BE49-F238E27FC236}">
                  <a16:creationId xmlns:a16="http://schemas.microsoft.com/office/drawing/2014/main" id="{465E69C0-4796-4DFA-9B9B-0CEF1F17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3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FAE0B8C8-D69F-4CE2-8E09-627795AA6ED0}"/>
              </a:ext>
            </a:extLst>
          </p:cNvPr>
          <p:cNvGrpSpPr>
            <a:grpSpLocks/>
          </p:cNvGrpSpPr>
          <p:nvPr/>
        </p:nvGrpSpPr>
        <p:grpSpPr bwMode="auto">
          <a:xfrm>
            <a:off x="2559050" y="3717925"/>
            <a:ext cx="3219450" cy="1936750"/>
            <a:chOff x="1488" y="2342"/>
            <a:chExt cx="1872" cy="1220"/>
          </a:xfrm>
        </p:grpSpPr>
        <p:grpSp>
          <p:nvGrpSpPr>
            <p:cNvPr id="16398" name="Group 23">
              <a:extLst>
                <a:ext uri="{FF2B5EF4-FFF2-40B4-BE49-F238E27FC236}">
                  <a16:creationId xmlns:a16="http://schemas.microsoft.com/office/drawing/2014/main" id="{3EE6DD76-A27E-48B8-A03E-54C3C2D0D79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 flipV="1">
              <a:off x="2328" y="1656"/>
              <a:ext cx="192" cy="1872"/>
              <a:chOff x="2016" y="1636"/>
              <a:chExt cx="192" cy="1248"/>
            </a:xfrm>
          </p:grpSpPr>
          <p:sp>
            <p:nvSpPr>
              <p:cNvPr id="16401" name="Freeform 24">
                <a:extLst>
                  <a:ext uri="{FF2B5EF4-FFF2-40B4-BE49-F238E27FC236}">
                    <a16:creationId xmlns:a16="http://schemas.microsoft.com/office/drawing/2014/main" id="{0B624994-D638-4D2A-AAF2-990705453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636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  <p:sp>
            <p:nvSpPr>
              <p:cNvPr id="16402" name="Freeform 25">
                <a:extLst>
                  <a:ext uri="{FF2B5EF4-FFF2-40B4-BE49-F238E27FC236}">
                    <a16:creationId xmlns:a16="http://schemas.microsoft.com/office/drawing/2014/main" id="{58FACCF9-7D6A-46E1-8E76-252D7D4A036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16" y="2260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16399" name="Text Box 26">
              <a:extLst>
                <a:ext uri="{FF2B5EF4-FFF2-40B4-BE49-F238E27FC236}">
                  <a16:creationId xmlns:a16="http://schemas.microsoft.com/office/drawing/2014/main" id="{7A377D89-0772-4547-9F85-086E121BB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2736"/>
              <a:ext cx="135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process 2 takes a snapshot, then </a:t>
              </a:r>
              <a:r>
                <a:rPr lang="en-US" altLang="en-US" sz="2000" i="0">
                  <a:solidFill>
                    <a:srgbClr val="00CC00"/>
                  </a:solidFill>
                </a:rPr>
                <a:t>the global snapshot is consistent</a:t>
              </a:r>
            </a:p>
          </p:txBody>
        </p:sp>
        <p:sp>
          <p:nvSpPr>
            <p:cNvPr id="16400" name="Text Box 28">
              <a:extLst>
                <a:ext uri="{FF2B5EF4-FFF2-40B4-BE49-F238E27FC236}">
                  <a16:creationId xmlns:a16="http://schemas.microsoft.com/office/drawing/2014/main" id="{D719B38B-2B16-4C5F-A96F-55699AF5B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3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FE81EB78-45CD-4AA7-B97A-4A9F98B80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6A0E79F1-4C5D-4A32-800B-51194A182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FC58892-A5D8-4BCC-8615-27ACCC3B723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3826" name="Rectangle 2">
            <a:extLst>
              <a:ext uri="{FF2B5EF4-FFF2-40B4-BE49-F238E27FC236}">
                <a16:creationId xmlns:a16="http://schemas.microsoft.com/office/drawing/2014/main" id="{472D3484-29CD-48A3-BDEE-57F983C33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Protocol Intuition</a:t>
            </a:r>
          </a:p>
        </p:txBody>
      </p:sp>
      <p:sp>
        <p:nvSpPr>
          <p:cNvPr id="17413" name="Line 3">
            <a:extLst>
              <a:ext uri="{FF2B5EF4-FFF2-40B4-BE49-F238E27FC236}">
                <a16:creationId xmlns:a16="http://schemas.microsoft.com/office/drawing/2014/main" id="{21AA93FF-9072-4544-B141-3F59B067D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290763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7414" name="Line 4">
            <a:extLst>
              <a:ext uri="{FF2B5EF4-FFF2-40B4-BE49-F238E27FC236}">
                <a16:creationId xmlns:a16="http://schemas.microsoft.com/office/drawing/2014/main" id="{9AEF3AD1-CC5D-42D5-8C36-FEC402089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3902075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3FDE0B14-F777-431C-B6AD-7A303BDE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073275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4AE2F3FA-0902-47F2-80AF-2E5BE560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3657600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17417" name="Line 7">
            <a:extLst>
              <a:ext uri="{FF2B5EF4-FFF2-40B4-BE49-F238E27FC236}">
                <a16:creationId xmlns:a16="http://schemas.microsoft.com/office/drawing/2014/main" id="{D21C0104-7DC5-4B54-B429-08ADD1C79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188" y="2301875"/>
            <a:ext cx="189865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7418" name="Text Box 8">
            <a:extLst>
              <a:ext uri="{FF2B5EF4-FFF2-40B4-BE49-F238E27FC236}">
                <a16:creationId xmlns:a16="http://schemas.microsoft.com/office/drawing/2014/main" id="{7E906375-D0DE-44EF-9F06-82787D89E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207327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17419" name="Text Box 9">
            <a:extLst>
              <a:ext uri="{FF2B5EF4-FFF2-40B4-BE49-F238E27FC236}">
                <a16:creationId xmlns:a16="http://schemas.microsoft.com/office/drawing/2014/main" id="{AC93A62C-92A7-4D99-8617-8FC26E17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447800"/>
            <a:ext cx="231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 1 takes a snapshot here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6B83F03B-38D9-42EC-A0B5-E9F30D34069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17925"/>
            <a:ext cx="2559050" cy="1947863"/>
            <a:chOff x="3456" y="2342"/>
            <a:chExt cx="1488" cy="1227"/>
          </a:xfrm>
        </p:grpSpPr>
        <p:grpSp>
          <p:nvGrpSpPr>
            <p:cNvPr id="17429" name="Group 11">
              <a:extLst>
                <a:ext uri="{FF2B5EF4-FFF2-40B4-BE49-F238E27FC236}">
                  <a16:creationId xmlns:a16="http://schemas.microsoft.com/office/drawing/2014/main" id="{11A23097-5F75-41D2-9C31-C41F130312C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 flipV="1">
              <a:off x="3864" y="2098"/>
              <a:ext cx="192" cy="1008"/>
              <a:chOff x="2016" y="1636"/>
              <a:chExt cx="192" cy="1248"/>
            </a:xfrm>
          </p:grpSpPr>
          <p:sp>
            <p:nvSpPr>
              <p:cNvPr id="17432" name="Freeform 12">
                <a:extLst>
                  <a:ext uri="{FF2B5EF4-FFF2-40B4-BE49-F238E27FC236}">
                    <a16:creationId xmlns:a16="http://schemas.microsoft.com/office/drawing/2014/main" id="{8F2E2D0E-4144-40E2-8BEC-1B9FDAB9E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636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  <p:sp>
            <p:nvSpPr>
              <p:cNvPr id="17433" name="Freeform 13">
                <a:extLst>
                  <a:ext uri="{FF2B5EF4-FFF2-40B4-BE49-F238E27FC236}">
                    <a16:creationId xmlns:a16="http://schemas.microsoft.com/office/drawing/2014/main" id="{992E5118-3BA2-476F-AEEC-999A69484A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16" y="2260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17430" name="Text Box 14">
              <a:extLst>
                <a:ext uri="{FF2B5EF4-FFF2-40B4-BE49-F238E27FC236}">
                  <a16:creationId xmlns:a16="http://schemas.microsoft.com/office/drawing/2014/main" id="{7C32A6CB-CCCF-44D7-B9AD-73E1D48A8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743"/>
              <a:ext cx="135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process 2 takes a snapshot, then </a:t>
              </a:r>
              <a:r>
                <a:rPr lang="en-US" altLang="en-US" sz="2000" i="0">
                  <a:solidFill>
                    <a:schemeClr val="hlink"/>
                  </a:solidFill>
                </a:rPr>
                <a:t>the global snapshot is not consistent</a:t>
              </a:r>
            </a:p>
          </p:txBody>
        </p:sp>
        <p:sp>
          <p:nvSpPr>
            <p:cNvPr id="17431" name="Text Box 15">
              <a:extLst>
                <a:ext uri="{FF2B5EF4-FFF2-40B4-BE49-F238E27FC236}">
                  <a16:creationId xmlns:a16="http://schemas.microsoft.com/office/drawing/2014/main" id="{3C9AAEE2-8C89-419F-AD26-147D57E2D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3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89574060-02C8-43D9-9D40-04F4CE79BCA3}"/>
              </a:ext>
            </a:extLst>
          </p:cNvPr>
          <p:cNvGrpSpPr>
            <a:grpSpLocks/>
          </p:cNvGrpSpPr>
          <p:nvPr/>
        </p:nvGrpSpPr>
        <p:grpSpPr bwMode="auto">
          <a:xfrm>
            <a:off x="2559050" y="3717925"/>
            <a:ext cx="3219450" cy="1936750"/>
            <a:chOff x="1488" y="2342"/>
            <a:chExt cx="1872" cy="1220"/>
          </a:xfrm>
        </p:grpSpPr>
        <p:grpSp>
          <p:nvGrpSpPr>
            <p:cNvPr id="17424" name="Group 17">
              <a:extLst>
                <a:ext uri="{FF2B5EF4-FFF2-40B4-BE49-F238E27FC236}">
                  <a16:creationId xmlns:a16="http://schemas.microsoft.com/office/drawing/2014/main" id="{1EF946D7-17B6-436F-9264-8FB60B9BF0A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 flipV="1">
              <a:off x="2328" y="1656"/>
              <a:ext cx="192" cy="1872"/>
              <a:chOff x="2016" y="1636"/>
              <a:chExt cx="192" cy="1248"/>
            </a:xfrm>
          </p:grpSpPr>
          <p:sp>
            <p:nvSpPr>
              <p:cNvPr id="17427" name="Freeform 18">
                <a:extLst>
                  <a:ext uri="{FF2B5EF4-FFF2-40B4-BE49-F238E27FC236}">
                    <a16:creationId xmlns:a16="http://schemas.microsoft.com/office/drawing/2014/main" id="{399DBE4E-6811-4FCE-B4ED-DC740DB0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636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  <p:sp>
            <p:nvSpPr>
              <p:cNvPr id="17428" name="Freeform 19">
                <a:extLst>
                  <a:ext uri="{FF2B5EF4-FFF2-40B4-BE49-F238E27FC236}">
                    <a16:creationId xmlns:a16="http://schemas.microsoft.com/office/drawing/2014/main" id="{EE1BEB08-DB39-4EA5-93CF-D6040325144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16" y="2260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17425" name="Text Box 20">
              <a:extLst>
                <a:ext uri="{FF2B5EF4-FFF2-40B4-BE49-F238E27FC236}">
                  <a16:creationId xmlns:a16="http://schemas.microsoft.com/office/drawing/2014/main" id="{7113F006-B1F3-42A3-8E7B-FCC8C165D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736"/>
              <a:ext cx="135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process 2 takes a snapshot, then </a:t>
              </a:r>
              <a:r>
                <a:rPr lang="en-US" altLang="en-US" sz="2000" i="0">
                  <a:solidFill>
                    <a:schemeClr val="accent2"/>
                  </a:solidFill>
                </a:rPr>
                <a:t>the global snapshot is consistent</a:t>
              </a:r>
            </a:p>
          </p:txBody>
        </p:sp>
        <p:sp>
          <p:nvSpPr>
            <p:cNvPr id="17426" name="Text Box 21">
              <a:extLst>
                <a:ext uri="{FF2B5EF4-FFF2-40B4-BE49-F238E27FC236}">
                  <a16:creationId xmlns:a16="http://schemas.microsoft.com/office/drawing/2014/main" id="{933C8721-13E5-421A-9E74-6FD44CAA7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3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</p:grpSp>
      <p:sp>
        <p:nvSpPr>
          <p:cNvPr id="973846" name="Text Box 22">
            <a:extLst>
              <a:ext uri="{FF2B5EF4-FFF2-40B4-BE49-F238E27FC236}">
                <a16:creationId xmlns:a16="http://schemas.microsoft.com/office/drawing/2014/main" id="{C4258C08-9502-495C-AA1A-2D2D253F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0"/>
            <a:ext cx="2824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 u="sng"/>
              <a:t>The key to make a consistent global snapshot, is to avoid this scenario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57D6687-C09D-4214-AF7B-F9C943D5E341}"/>
              </a:ext>
            </a:extLst>
          </p:cNvPr>
          <p:cNvSpPr>
            <a:spLocks/>
          </p:cNvSpPr>
          <p:nvPr/>
        </p:nvSpPr>
        <p:spPr bwMode="auto">
          <a:xfrm>
            <a:off x="8526463" y="3065463"/>
            <a:ext cx="609600" cy="1803400"/>
          </a:xfrm>
          <a:custGeom>
            <a:avLst/>
            <a:gdLst>
              <a:gd name="T0" fmla="*/ 25758 w 609600"/>
              <a:gd name="T1" fmla="*/ 0 h 1803042"/>
              <a:gd name="T2" fmla="*/ 605307 w 609600"/>
              <a:gd name="T3" fmla="*/ 928015 h 1803042"/>
              <a:gd name="T4" fmla="*/ 0 w 609600"/>
              <a:gd name="T5" fmla="*/ 1804474 h 18030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9600" h="1803042">
                <a:moveTo>
                  <a:pt x="25758" y="0"/>
                </a:moveTo>
                <a:cubicBezTo>
                  <a:pt x="317679" y="313386"/>
                  <a:pt x="609600" y="626772"/>
                  <a:pt x="605307" y="927279"/>
                </a:cubicBezTo>
                <a:cubicBezTo>
                  <a:pt x="601014" y="1227786"/>
                  <a:pt x="300507" y="1515414"/>
                  <a:pt x="0" y="18030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53AA5D8F-53E2-4FC1-9373-FB416EC12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E9031B03-E3D5-4642-81E5-812931B50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6E645A3-71C8-40CB-9D82-20E7AED68B4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4850" name="Rectangle 2">
            <a:extLst>
              <a:ext uri="{FF2B5EF4-FFF2-40B4-BE49-F238E27FC236}">
                <a16:creationId xmlns:a16="http://schemas.microsoft.com/office/drawing/2014/main" id="{4CA7792E-18FC-411D-A69C-9D0B3218F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Protocol Intuition</a:t>
            </a:r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50F93F94-A136-47B6-BF50-319ADDF21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290763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38" name="Line 4">
            <a:extLst>
              <a:ext uri="{FF2B5EF4-FFF2-40B4-BE49-F238E27FC236}">
                <a16:creationId xmlns:a16="http://schemas.microsoft.com/office/drawing/2014/main" id="{AB7B929E-5D23-411B-9EC6-948FA6712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3902075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39" name="Text Box 5">
            <a:extLst>
              <a:ext uri="{FF2B5EF4-FFF2-40B4-BE49-F238E27FC236}">
                <a16:creationId xmlns:a16="http://schemas.microsoft.com/office/drawing/2014/main" id="{9A0DD939-9DB3-472A-AA3B-47B48A551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073275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18440" name="Text Box 6">
            <a:extLst>
              <a:ext uri="{FF2B5EF4-FFF2-40B4-BE49-F238E27FC236}">
                <a16:creationId xmlns:a16="http://schemas.microsoft.com/office/drawing/2014/main" id="{29E36A36-C6F8-4B75-96DA-05C97C2C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3657600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2DA63D14-E04C-45EF-9CB7-6CC654946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35200"/>
            <a:ext cx="189865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2" name="Text Box 8">
            <a:extLst>
              <a:ext uri="{FF2B5EF4-FFF2-40B4-BE49-F238E27FC236}">
                <a16:creationId xmlns:a16="http://schemas.microsoft.com/office/drawing/2014/main" id="{F858E8E1-2809-4008-9DCF-3D4DD5B6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207327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18443" name="Text Box 9">
            <a:extLst>
              <a:ext uri="{FF2B5EF4-FFF2-40B4-BE49-F238E27FC236}">
                <a16:creationId xmlns:a16="http://schemas.microsoft.com/office/drawing/2014/main" id="{C54A7510-83A3-44D9-80B8-8D4F430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447800"/>
            <a:ext cx="231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 1 takes a snapshot here</a:t>
            </a:r>
          </a:p>
        </p:txBody>
      </p:sp>
      <p:grpSp>
        <p:nvGrpSpPr>
          <p:cNvPr id="18444" name="Group 10">
            <a:extLst>
              <a:ext uri="{FF2B5EF4-FFF2-40B4-BE49-F238E27FC236}">
                <a16:creationId xmlns:a16="http://schemas.microsoft.com/office/drawing/2014/main" id="{3938BF46-570C-468C-BFD0-EBE99428240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17925"/>
            <a:ext cx="2559050" cy="1960563"/>
            <a:chOff x="3456" y="2342"/>
            <a:chExt cx="1488" cy="1235"/>
          </a:xfrm>
        </p:grpSpPr>
        <p:grpSp>
          <p:nvGrpSpPr>
            <p:cNvPr id="18459" name="Group 11">
              <a:extLst>
                <a:ext uri="{FF2B5EF4-FFF2-40B4-BE49-F238E27FC236}">
                  <a16:creationId xmlns:a16="http://schemas.microsoft.com/office/drawing/2014/main" id="{C0E572F4-B260-4258-8948-DB2E914E057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H="1" flipV="1">
              <a:off x="3864" y="2098"/>
              <a:ext cx="192" cy="1008"/>
              <a:chOff x="2016" y="1636"/>
              <a:chExt cx="192" cy="1248"/>
            </a:xfrm>
          </p:grpSpPr>
          <p:sp>
            <p:nvSpPr>
              <p:cNvPr id="18462" name="Freeform 12">
                <a:extLst>
                  <a:ext uri="{FF2B5EF4-FFF2-40B4-BE49-F238E27FC236}">
                    <a16:creationId xmlns:a16="http://schemas.microsoft.com/office/drawing/2014/main" id="{82D29D6D-24DF-460B-8687-BD537C60C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636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  <p:sp>
            <p:nvSpPr>
              <p:cNvPr id="18463" name="Freeform 13">
                <a:extLst>
                  <a:ext uri="{FF2B5EF4-FFF2-40B4-BE49-F238E27FC236}">
                    <a16:creationId xmlns:a16="http://schemas.microsoft.com/office/drawing/2014/main" id="{F1647060-54BA-40AE-B2DC-436842CF6D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16" y="2260"/>
                <a:ext cx="192" cy="624"/>
              </a:xfrm>
              <a:custGeom>
                <a:avLst/>
                <a:gdLst>
                  <a:gd name="T0" fmla="*/ 192 w 192"/>
                  <a:gd name="T1" fmla="*/ 0 h 624"/>
                  <a:gd name="T2" fmla="*/ 96 w 192"/>
                  <a:gd name="T3" fmla="*/ 144 h 624"/>
                  <a:gd name="T4" fmla="*/ 96 w 192"/>
                  <a:gd name="T5" fmla="*/ 528 h 624"/>
                  <a:gd name="T6" fmla="*/ 0 w 19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24"/>
                  <a:gd name="T14" fmla="*/ 192 w 19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24">
                    <a:moveTo>
                      <a:pt x="192" y="0"/>
                    </a:moveTo>
                    <a:cubicBezTo>
                      <a:pt x="152" y="28"/>
                      <a:pt x="112" y="56"/>
                      <a:pt x="96" y="144"/>
                    </a:cubicBezTo>
                    <a:cubicBezTo>
                      <a:pt x="80" y="232"/>
                      <a:pt x="112" y="448"/>
                      <a:pt x="96" y="528"/>
                    </a:cubicBezTo>
                    <a:cubicBezTo>
                      <a:pt x="80" y="608"/>
                      <a:pt x="40" y="616"/>
                      <a:pt x="0" y="6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18460" name="Text Box 14">
              <a:extLst>
                <a:ext uri="{FF2B5EF4-FFF2-40B4-BE49-F238E27FC236}">
                  <a16:creationId xmlns:a16="http://schemas.microsoft.com/office/drawing/2014/main" id="{3778D915-ECC2-42AD-B88C-58E07F1C6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743"/>
              <a:ext cx="135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i="0"/>
                <a:t>process 2 takes a snapshot, then </a:t>
              </a:r>
              <a:r>
                <a:rPr lang="en-US" altLang="en-US" sz="2000" i="0">
                  <a:solidFill>
                    <a:schemeClr val="hlink"/>
                  </a:solidFill>
                </a:rPr>
                <a:t>the global snapshot is not consistent</a:t>
              </a:r>
            </a:p>
          </p:txBody>
        </p:sp>
        <p:sp>
          <p:nvSpPr>
            <p:cNvPr id="18461" name="Text Box 15">
              <a:extLst>
                <a:ext uri="{FF2B5EF4-FFF2-40B4-BE49-F238E27FC236}">
                  <a16:creationId xmlns:a16="http://schemas.microsoft.com/office/drawing/2014/main" id="{7DA4DA28-84D5-44A2-9BD3-1F9793575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3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</p:grpSp>
      <p:sp>
        <p:nvSpPr>
          <p:cNvPr id="18445" name="Text Box 22">
            <a:extLst>
              <a:ext uri="{FF2B5EF4-FFF2-40B4-BE49-F238E27FC236}">
                <a16:creationId xmlns:a16="http://schemas.microsoft.com/office/drawing/2014/main" id="{1CB6A58C-3B48-461C-9F70-7AD0AAD3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4343400"/>
            <a:ext cx="28241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 u="sng"/>
              <a:t>Require process 2 to take a snapshot before M is delivered </a:t>
            </a:r>
          </a:p>
        </p:txBody>
      </p:sp>
      <p:sp>
        <p:nvSpPr>
          <p:cNvPr id="18446" name="Oval 23">
            <a:extLst>
              <a:ext uri="{FF2B5EF4-FFF2-40B4-BE49-F238E27FC236}">
                <a16:creationId xmlns:a16="http://schemas.microsoft.com/office/drawing/2014/main" id="{F4B3F372-1259-48FD-9B0F-76EA7EF7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38227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47" name="Oval 24">
            <a:extLst>
              <a:ext uri="{FF2B5EF4-FFF2-40B4-BE49-F238E27FC236}">
                <a16:creationId xmlns:a16="http://schemas.microsoft.com/office/drawing/2014/main" id="{0E0CB719-E406-4459-9564-F9ED5191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22098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48" name="Oval 25">
            <a:extLst>
              <a:ext uri="{FF2B5EF4-FFF2-40B4-BE49-F238E27FC236}">
                <a16:creationId xmlns:a16="http://schemas.microsoft.com/office/drawing/2014/main" id="{75432A8C-BBDD-46CF-9EE7-12EBE825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2098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49" name="Oval 26">
            <a:extLst>
              <a:ext uri="{FF2B5EF4-FFF2-40B4-BE49-F238E27FC236}">
                <a16:creationId xmlns:a16="http://schemas.microsoft.com/office/drawing/2014/main" id="{818AC7F9-21AC-4F89-8247-31DF3D33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810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50" name="Oval 27">
            <a:extLst>
              <a:ext uri="{FF2B5EF4-FFF2-40B4-BE49-F238E27FC236}">
                <a16:creationId xmlns:a16="http://schemas.microsoft.com/office/drawing/2014/main" id="{0EEB4642-5035-4AB7-B2D5-9820FCB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3810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51" name="Oval 28">
            <a:extLst>
              <a:ext uri="{FF2B5EF4-FFF2-40B4-BE49-F238E27FC236}">
                <a16:creationId xmlns:a16="http://schemas.microsoft.com/office/drawing/2014/main" id="{44B1223F-6FD2-42AA-BE44-431CF404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2098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52" name="Oval 29">
            <a:extLst>
              <a:ext uri="{FF2B5EF4-FFF2-40B4-BE49-F238E27FC236}">
                <a16:creationId xmlns:a16="http://schemas.microsoft.com/office/drawing/2014/main" id="{CB7364C6-45AF-4661-BD64-35B5E65E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2098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53" name="Oval 30">
            <a:extLst>
              <a:ext uri="{FF2B5EF4-FFF2-40B4-BE49-F238E27FC236}">
                <a16:creationId xmlns:a16="http://schemas.microsoft.com/office/drawing/2014/main" id="{6B72CC98-E330-401D-BEC0-916427F5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3810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8454" name="Text Box 31">
            <a:extLst>
              <a:ext uri="{FF2B5EF4-FFF2-40B4-BE49-F238E27FC236}">
                <a16:creationId xmlns:a16="http://schemas.microsoft.com/office/drawing/2014/main" id="{88EC532D-794B-47A6-AB00-000F9D71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667000"/>
            <a:ext cx="21748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application-level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message M</a:t>
            </a:r>
          </a:p>
        </p:txBody>
      </p:sp>
      <p:sp>
        <p:nvSpPr>
          <p:cNvPr id="18455" name="Line 32">
            <a:extLst>
              <a:ext uri="{FF2B5EF4-FFF2-40B4-BE49-F238E27FC236}">
                <a16:creationId xmlns:a16="http://schemas.microsoft.com/office/drawing/2014/main" id="{FE7C9458-9D00-4433-9D53-7BB111664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286000"/>
            <a:ext cx="1898650" cy="1600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56" name="Text Box 33">
            <a:extLst>
              <a:ext uri="{FF2B5EF4-FFF2-40B4-BE49-F238E27FC236}">
                <a16:creationId xmlns:a16="http://schemas.microsoft.com/office/drawing/2014/main" id="{2330FC13-878F-4B13-A490-A3EF68FC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3467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 u="sng"/>
              <a:t>special message used for the snapshot protocol </a:t>
            </a:r>
          </a:p>
        </p:txBody>
      </p:sp>
      <p:sp>
        <p:nvSpPr>
          <p:cNvPr id="18457" name="Text Box 34">
            <a:extLst>
              <a:ext uri="{FF2B5EF4-FFF2-40B4-BE49-F238E27FC236}">
                <a16:creationId xmlns:a16="http://schemas.microsoft.com/office/drawing/2014/main" id="{97838E18-4C28-4B6E-8088-5FA51CD7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371792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18458" name="Freeform 35">
            <a:extLst>
              <a:ext uri="{FF2B5EF4-FFF2-40B4-BE49-F238E27FC236}">
                <a16:creationId xmlns:a16="http://schemas.microsoft.com/office/drawing/2014/main" id="{12F50E1D-D782-4BC2-B2BD-992CECC6E417}"/>
              </a:ext>
            </a:extLst>
          </p:cNvPr>
          <p:cNvSpPr>
            <a:spLocks/>
          </p:cNvSpPr>
          <p:nvPr/>
        </p:nvSpPr>
        <p:spPr bwMode="auto">
          <a:xfrm>
            <a:off x="3549650" y="4114800"/>
            <a:ext cx="1981200" cy="838200"/>
          </a:xfrm>
          <a:custGeom>
            <a:avLst/>
            <a:gdLst>
              <a:gd name="T0" fmla="*/ 0 w 1152"/>
              <a:gd name="T1" fmla="*/ 2147483647 h 528"/>
              <a:gd name="T2" fmla="*/ 2147483647 w 1152"/>
              <a:gd name="T3" fmla="*/ 2147483647 h 528"/>
              <a:gd name="T4" fmla="*/ 2147483647 w 1152"/>
              <a:gd name="T5" fmla="*/ 0 h 528"/>
              <a:gd name="T6" fmla="*/ 0 60000 65536"/>
              <a:gd name="T7" fmla="*/ 0 60000 65536"/>
              <a:gd name="T8" fmla="*/ 0 60000 65536"/>
              <a:gd name="T9" fmla="*/ 0 w 1152"/>
              <a:gd name="T10" fmla="*/ 0 h 528"/>
              <a:gd name="T11" fmla="*/ 1152 w 115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528">
                <a:moveTo>
                  <a:pt x="0" y="528"/>
                </a:moveTo>
                <a:cubicBezTo>
                  <a:pt x="336" y="500"/>
                  <a:pt x="672" y="472"/>
                  <a:pt x="864" y="384"/>
                </a:cubicBezTo>
                <a:cubicBezTo>
                  <a:pt x="1056" y="296"/>
                  <a:pt x="1104" y="148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4A431CC7-91FD-41F4-87D6-0085BD4AE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640CDF0F-5B39-4DF8-A744-8001FC368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4B6F0C0-4F26-4F97-AEB4-E6E88C0A178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id="{9AF360C9-D9E0-4DD2-BE23-D0A1D1C9A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Chandy&amp;Lamport’s</a:t>
            </a:r>
            <a:r>
              <a:rPr lang="en-US" dirty="0"/>
              <a:t> Protocol: </a:t>
            </a:r>
            <a:br>
              <a:rPr lang="en-US" dirty="0"/>
            </a:br>
            <a:r>
              <a:rPr lang="en-US" dirty="0"/>
              <a:t>Taking local snapshots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D1A2293E-13D1-4EBF-BB6E-675B38B4C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68413"/>
            <a:ext cx="8420100" cy="4675187"/>
          </a:xfrm>
        </p:spPr>
        <p:txBody>
          <a:bodyPr/>
          <a:lstStyle/>
          <a:p>
            <a:r>
              <a:rPr lang="en-US" altLang="en-US"/>
              <a:t>Each process is either </a:t>
            </a:r>
          </a:p>
          <a:p>
            <a:pPr lvl="1"/>
            <a:r>
              <a:rPr lang="en-US" altLang="en-US"/>
              <a:t>Red (it has taken the local snapshot), OR</a:t>
            </a:r>
          </a:p>
          <a:p>
            <a:pPr lvl="1"/>
            <a:r>
              <a:rPr lang="en-US" altLang="en-US"/>
              <a:t>White (it has not taken the local snapshot)</a:t>
            </a:r>
          </a:p>
          <a:p>
            <a:pPr lvl="2"/>
            <a:endParaRPr lang="en-US" altLang="en-US"/>
          </a:p>
          <a:p>
            <a:r>
              <a:rPr lang="en-US" altLang="en-US"/>
              <a:t>Protocol initiated by a single process by turning itself from White to Red</a:t>
            </a:r>
          </a:p>
          <a:p>
            <a:pPr lvl="1"/>
            <a:r>
              <a:rPr lang="en-US" altLang="en-US"/>
              <a:t>Once a process turns to Red, it immediately send out Marker messages to all other processes</a:t>
            </a:r>
          </a:p>
          <a:p>
            <a:pPr lvl="1"/>
            <a:r>
              <a:rPr lang="en-US" altLang="en-US"/>
              <a:t>Upon receiving Marker, a process turns Red</a:t>
            </a:r>
          </a:p>
          <a:p>
            <a:pPr lvl="2"/>
            <a:r>
              <a:rPr lang="en-US" altLang="en-US"/>
              <a:t>	</a:t>
            </a:r>
          </a:p>
          <a:p>
            <a:r>
              <a:rPr lang="en-US" altLang="en-US"/>
              <a:t>Next, we would like also to capture messages that are “on-the-fly” when the snapshot is taken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263FCA30-7EE1-4D0F-900E-57C9E269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48955BE-7ADC-4ACF-8968-A4F8E6D88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C3575E8-D370-4C83-8401-AECCA5595F7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82018" name="Rectangle 2">
            <a:extLst>
              <a:ext uri="{FF2B5EF4-FFF2-40B4-BE49-F238E27FC236}">
                <a16:creationId xmlns:a16="http://schemas.microsoft.com/office/drawing/2014/main" id="{6248E36D-F8AA-4FD3-85A2-5820F9829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45720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/>
              <a:t>Characterization of Application Messages</a:t>
            </a:r>
            <a:br>
              <a:rPr lang="en-US"/>
            </a:br>
            <a:endParaRPr 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C1D843A-C4BC-42F7-A4DF-D391A41A5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6553200" cy="83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Given a message M, there are 4 posssibilities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37201190-3B32-41CD-A0F9-44F96D74A57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47800"/>
            <a:ext cx="8077200" cy="1143000"/>
            <a:chOff x="624" y="1104"/>
            <a:chExt cx="5088" cy="720"/>
          </a:xfrm>
        </p:grpSpPr>
        <p:sp>
          <p:nvSpPr>
            <p:cNvPr id="20510" name="Line 8">
              <a:extLst>
                <a:ext uri="{FF2B5EF4-FFF2-40B4-BE49-F238E27FC236}">
                  <a16:creationId xmlns:a16="http://schemas.microsoft.com/office/drawing/2014/main" id="{1A6FCB4B-E350-40EC-8934-534F3FCB7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271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11" name="Text Box 9">
              <a:extLst>
                <a:ext uri="{FF2B5EF4-FFF2-40B4-BE49-F238E27FC236}">
                  <a16:creationId xmlns:a16="http://schemas.microsoft.com/office/drawing/2014/main" id="{07FEAC90-E6BC-4A7B-83FF-F885ED343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16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512" name="Line 12">
              <a:extLst>
                <a:ext uri="{FF2B5EF4-FFF2-40B4-BE49-F238E27FC236}">
                  <a16:creationId xmlns:a16="http://schemas.microsoft.com/office/drawing/2014/main" id="{A6E9265A-5562-408C-BAAF-0F16A0C9F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271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13" name="Text Box 13">
              <a:extLst>
                <a:ext uri="{FF2B5EF4-FFF2-40B4-BE49-F238E27FC236}">
                  <a16:creationId xmlns:a16="http://schemas.microsoft.com/office/drawing/2014/main" id="{121A8C05-1A61-4E63-AE97-FC1101DC8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526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514" name="Line 14">
              <a:extLst>
                <a:ext uri="{FF2B5EF4-FFF2-40B4-BE49-F238E27FC236}">
                  <a16:creationId xmlns:a16="http://schemas.microsoft.com/office/drawing/2014/main" id="{78ACD328-3A9D-4A9D-80E0-616723C9A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15" name="Line 31">
              <a:extLst>
                <a:ext uri="{FF2B5EF4-FFF2-40B4-BE49-F238E27FC236}">
                  <a16:creationId xmlns:a16="http://schemas.microsoft.com/office/drawing/2014/main" id="{2C8A0296-70EB-4F3F-B862-04C1CCDEE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76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16" name="Rectangle 34">
              <a:extLst>
                <a:ext uri="{FF2B5EF4-FFF2-40B4-BE49-F238E27FC236}">
                  <a16:creationId xmlns:a16="http://schemas.microsoft.com/office/drawing/2014/main" id="{784F3119-05AD-45EC-9382-222C529F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04"/>
              <a:ext cx="403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buSzTx/>
              </a:pPr>
              <a:r>
                <a:rPr lang="en-US" altLang="en-US" i="0"/>
                <a:t>M is sent </a:t>
              </a:r>
              <a:r>
                <a:rPr lang="en-US" altLang="en-US" i="0">
                  <a:solidFill>
                    <a:schemeClr val="hlink"/>
                  </a:solidFill>
                </a:rPr>
                <a:t>before</a:t>
              </a:r>
              <a:r>
                <a:rPr lang="en-US" altLang="en-US" i="0"/>
                <a:t> the local snapshot (on the sender) and received </a:t>
              </a:r>
              <a:r>
                <a:rPr lang="en-US" altLang="en-US" i="0">
                  <a:solidFill>
                    <a:schemeClr val="hlink"/>
                  </a:solidFill>
                </a:rPr>
                <a:t>before</a:t>
              </a:r>
              <a:r>
                <a:rPr lang="en-US" altLang="en-US" i="0"/>
                <a:t> the local snapshot (on the receiver): Not “on-the-fly”  (why?)</a:t>
              </a:r>
            </a:p>
            <a:p>
              <a:pPr lvl="4">
                <a:buClrTx/>
                <a:buSzTx/>
                <a:buFontTx/>
                <a:buNone/>
              </a:pPr>
              <a:endParaRPr lang="en-US" altLang="en-US" i="0"/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328668CC-A853-42EB-BDC4-589B34DCBE9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84475"/>
            <a:ext cx="8077200" cy="1025525"/>
            <a:chOff x="624" y="1898"/>
            <a:chExt cx="5088" cy="646"/>
          </a:xfrm>
        </p:grpSpPr>
        <p:sp>
          <p:nvSpPr>
            <p:cNvPr id="20503" name="Line 15">
              <a:extLst>
                <a:ext uri="{FF2B5EF4-FFF2-40B4-BE49-F238E27FC236}">
                  <a16:creationId xmlns:a16="http://schemas.microsoft.com/office/drawing/2014/main" id="{863A03C8-3B86-4D76-8511-4EBFB56DD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004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4" name="Text Box 16">
              <a:extLst>
                <a:ext uri="{FF2B5EF4-FFF2-40B4-BE49-F238E27FC236}">
                  <a16:creationId xmlns:a16="http://schemas.microsoft.com/office/drawing/2014/main" id="{E506EB9B-D960-4594-9634-753C33B0D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189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505" name="Line 17">
              <a:extLst>
                <a:ext uri="{FF2B5EF4-FFF2-40B4-BE49-F238E27FC236}">
                  <a16:creationId xmlns:a16="http://schemas.microsoft.com/office/drawing/2014/main" id="{9C24022B-9E34-4E31-A778-6BF6E351C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0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6" name="Text Box 18">
              <a:extLst>
                <a:ext uri="{FF2B5EF4-FFF2-40B4-BE49-F238E27FC236}">
                  <a16:creationId xmlns:a16="http://schemas.microsoft.com/office/drawing/2014/main" id="{FF9A3E99-9861-4571-900D-42914ED5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2259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507" name="Line 19">
              <a:extLst>
                <a:ext uri="{FF2B5EF4-FFF2-40B4-BE49-F238E27FC236}">
                  <a16:creationId xmlns:a16="http://schemas.microsoft.com/office/drawing/2014/main" id="{7644A10F-6C87-4BC2-A6CD-8D1D66BC5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" y="2365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8" name="Line 32">
              <a:extLst>
                <a:ext uri="{FF2B5EF4-FFF2-40B4-BE49-F238E27FC236}">
                  <a16:creationId xmlns:a16="http://schemas.microsoft.com/office/drawing/2014/main" id="{45E23858-54AA-451E-90E2-BEF72519C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544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9" name="Rectangle 35">
              <a:extLst>
                <a:ext uri="{FF2B5EF4-FFF2-40B4-BE49-F238E27FC236}">
                  <a16:creationId xmlns:a16="http://schemas.microsoft.com/office/drawing/2014/main" id="{A8E26DD5-B5C6-4361-97FD-11088265F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20"/>
              <a:ext cx="40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buSzTx/>
              </a:pPr>
              <a:r>
                <a:rPr lang="en-US" altLang="en-US" i="0"/>
                <a:t>M is sent </a:t>
              </a:r>
              <a:r>
                <a:rPr lang="en-US" altLang="en-US" i="0">
                  <a:solidFill>
                    <a:schemeClr val="hlink"/>
                  </a:solidFill>
                </a:rPr>
                <a:t>after</a:t>
              </a:r>
              <a:r>
                <a:rPr lang="en-US" altLang="en-US" i="0"/>
                <a:t> the local snapshot and received </a:t>
              </a:r>
              <a:r>
                <a:rPr lang="en-US" altLang="en-US" i="0">
                  <a:solidFill>
                    <a:schemeClr val="hlink"/>
                  </a:solidFill>
                </a:rPr>
                <a:t>after</a:t>
              </a:r>
              <a:r>
                <a:rPr lang="en-US" altLang="en-US" i="0"/>
                <a:t> the local snapshot: Not “on-the-fly”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201B7656-26C9-49C5-B110-BD06DB5DD3A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62400"/>
            <a:ext cx="8077200" cy="969963"/>
            <a:chOff x="624" y="2570"/>
            <a:chExt cx="5088" cy="611"/>
          </a:xfrm>
        </p:grpSpPr>
        <p:sp>
          <p:nvSpPr>
            <p:cNvPr id="20496" name="Line 20">
              <a:extLst>
                <a:ext uri="{FF2B5EF4-FFF2-40B4-BE49-F238E27FC236}">
                  <a16:creationId xmlns:a16="http://schemas.microsoft.com/office/drawing/2014/main" id="{662D0F9E-4965-4833-9B13-DAAC237A9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676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7" name="Text Box 21">
              <a:extLst>
                <a:ext uri="{FF2B5EF4-FFF2-40B4-BE49-F238E27FC236}">
                  <a16:creationId xmlns:a16="http://schemas.microsoft.com/office/drawing/2014/main" id="{C7C3DFE1-5621-4E11-B54E-FF083052C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57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498" name="Line 22">
              <a:extLst>
                <a:ext uri="{FF2B5EF4-FFF2-40B4-BE49-F238E27FC236}">
                  <a16:creationId xmlns:a16="http://schemas.microsoft.com/office/drawing/2014/main" id="{D4AFB020-AB4B-45EE-B324-637FCB2CD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67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9" name="Text Box 23">
              <a:extLst>
                <a:ext uri="{FF2B5EF4-FFF2-40B4-BE49-F238E27FC236}">
                  <a16:creationId xmlns:a16="http://schemas.microsoft.com/office/drawing/2014/main" id="{B5C08FC7-545D-447A-B9F7-5C64AB550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931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500" name="Line 24">
              <a:extLst>
                <a:ext uri="{FF2B5EF4-FFF2-40B4-BE49-F238E27FC236}">
                  <a16:creationId xmlns:a16="http://schemas.microsoft.com/office/drawing/2014/main" id="{097775D9-B1F5-4FE4-A2E0-FE60649EC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037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1" name="Line 33">
              <a:extLst>
                <a:ext uri="{FF2B5EF4-FFF2-40B4-BE49-F238E27FC236}">
                  <a16:creationId xmlns:a16="http://schemas.microsoft.com/office/drawing/2014/main" id="{BE9B941F-9EDA-4692-9B00-F14832D1C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77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2" name="Rectangle 36">
              <a:extLst>
                <a:ext uri="{FF2B5EF4-FFF2-40B4-BE49-F238E27FC236}">
                  <a16:creationId xmlns:a16="http://schemas.microsoft.com/office/drawing/2014/main" id="{AE1016F5-75D2-4ACB-80BB-6DDE7FF4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40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buSzTx/>
              </a:pPr>
              <a:r>
                <a:rPr lang="en-US" altLang="en-US" i="0"/>
                <a:t>M is sent </a:t>
              </a:r>
              <a:r>
                <a:rPr lang="en-US" altLang="en-US" i="0">
                  <a:solidFill>
                    <a:schemeClr val="hlink"/>
                  </a:solidFill>
                </a:rPr>
                <a:t>after</a:t>
              </a:r>
              <a:r>
                <a:rPr lang="en-US" altLang="en-US" i="0"/>
                <a:t> the local snapshot and received </a:t>
              </a:r>
              <a:r>
                <a:rPr lang="en-US" altLang="en-US" i="0">
                  <a:solidFill>
                    <a:schemeClr val="hlink"/>
                  </a:solidFill>
                </a:rPr>
                <a:t>before</a:t>
              </a:r>
              <a:r>
                <a:rPr lang="en-US" altLang="en-US" i="0"/>
                <a:t> the local snapshot: “</a:t>
              </a:r>
              <a:r>
                <a:rPr lang="en-US" altLang="en-US" i="0">
                  <a:solidFill>
                    <a:schemeClr val="tx2"/>
                  </a:solidFill>
                </a:rPr>
                <a:t>on-the-fly</a:t>
              </a:r>
              <a:r>
                <a:rPr lang="en-US" altLang="en-US" i="0"/>
                <a:t>”	</a:t>
              </a: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4810E556-FF9B-4E61-A242-387F94C58804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5126038"/>
            <a:ext cx="7710487" cy="969962"/>
            <a:chOff x="903" y="3229"/>
            <a:chExt cx="4857" cy="611"/>
          </a:xfrm>
        </p:grpSpPr>
        <p:sp>
          <p:nvSpPr>
            <p:cNvPr id="20490" name="Line 25">
              <a:extLst>
                <a:ext uri="{FF2B5EF4-FFF2-40B4-BE49-F238E27FC236}">
                  <a16:creationId xmlns:a16="http://schemas.microsoft.com/office/drawing/2014/main" id="{EE13809C-E6D2-4F64-AE39-B04E80D9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35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1" name="Text Box 26">
              <a:extLst>
                <a:ext uri="{FF2B5EF4-FFF2-40B4-BE49-F238E27FC236}">
                  <a16:creationId xmlns:a16="http://schemas.microsoft.com/office/drawing/2014/main" id="{58AE1EA2-3FE0-455A-A012-2AD91005F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229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492" name="Line 27">
              <a:extLst>
                <a:ext uri="{FF2B5EF4-FFF2-40B4-BE49-F238E27FC236}">
                  <a16:creationId xmlns:a16="http://schemas.microsoft.com/office/drawing/2014/main" id="{78BD2C8D-951B-4BFD-82AF-0ED29ACEF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335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3" name="Text Box 28">
              <a:extLst>
                <a:ext uri="{FF2B5EF4-FFF2-40B4-BE49-F238E27FC236}">
                  <a16:creationId xmlns:a16="http://schemas.microsoft.com/office/drawing/2014/main" id="{A716FC8A-62BA-4244-8FA9-81E514098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359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0494" name="Line 29">
              <a:extLst>
                <a:ext uri="{FF2B5EF4-FFF2-40B4-BE49-F238E27FC236}">
                  <a16:creationId xmlns:a16="http://schemas.microsoft.com/office/drawing/2014/main" id="{6BFC2E7C-2B91-43A3-B0C2-F27A96380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9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5" name="Rectangle 37">
              <a:extLst>
                <a:ext uri="{FF2B5EF4-FFF2-40B4-BE49-F238E27FC236}">
                  <a16:creationId xmlns:a16="http://schemas.microsoft.com/office/drawing/2014/main" id="{253C5C15-6CDE-4DFD-A858-B13377D0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55"/>
              <a:ext cx="40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buSzTx/>
              </a:pPr>
              <a:r>
                <a:rPr lang="en-US" altLang="en-US" i="0"/>
                <a:t>M is sent </a:t>
              </a:r>
              <a:r>
                <a:rPr lang="en-US" altLang="en-US" i="0">
                  <a:solidFill>
                    <a:schemeClr val="hlink"/>
                  </a:solidFill>
                </a:rPr>
                <a:t>before</a:t>
              </a:r>
              <a:r>
                <a:rPr lang="en-US" altLang="en-US" i="0"/>
                <a:t> the local snapshot and received </a:t>
              </a:r>
              <a:r>
                <a:rPr lang="en-US" altLang="en-US" i="0">
                  <a:solidFill>
                    <a:schemeClr val="hlink"/>
                  </a:solidFill>
                </a:rPr>
                <a:t>after</a:t>
              </a:r>
              <a:r>
                <a:rPr lang="en-US" altLang="en-US" i="0"/>
                <a:t> the local snapshot: “</a:t>
              </a:r>
              <a:r>
                <a:rPr lang="en-US" altLang="en-US" i="0">
                  <a:solidFill>
                    <a:schemeClr val="tx2"/>
                  </a:solidFill>
                </a:rPr>
                <a:t>on-the-fly</a:t>
              </a:r>
              <a:r>
                <a:rPr lang="en-US" altLang="en-US" i="0"/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2AC1864D-139A-47F4-9967-B1F9F146D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1F1F0717-6016-462F-B99C-D7E141758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9C97AEF-818C-4F37-B065-E873CE8CA9D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54F1CDC5-37DE-4CEE-B868-6BCC009D3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of Last Lecture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353B8AEE-57C2-41A0-89DE-5A8350ADB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3468A3-00DD-4BED-A2FE-638A1C13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66800"/>
            <a:ext cx="84201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 i="0"/>
              <a:t>Chapter 7 “Models and Clocks”</a:t>
            </a:r>
          </a:p>
          <a:p>
            <a:pPr lvl="1">
              <a:buSzTx/>
            </a:pPr>
            <a:r>
              <a:rPr lang="en-US" altLang="en-US" i="0"/>
              <a:t>Goal: Define “time” in a distributed system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i="0"/>
          </a:p>
          <a:p>
            <a:pPr>
              <a:buSzTx/>
            </a:pPr>
            <a:r>
              <a:rPr lang="en-US" altLang="en-US" i="0"/>
              <a:t>Logical clock</a:t>
            </a:r>
          </a:p>
          <a:p>
            <a:pPr lvl="1">
              <a:buSzTx/>
            </a:pPr>
            <a:r>
              <a:rPr lang="en-US" altLang="en-US" i="0"/>
              <a:t>“happened before” </a:t>
            </a:r>
            <a:r>
              <a:rPr lang="en-US" altLang="en-US" i="0">
                <a:sym typeface="Symbol" panose="05050102010706020507" pitchFamily="18" charset="2"/>
              </a:rPr>
              <a:t> smaller clock value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i="0"/>
          </a:p>
          <a:p>
            <a:pPr>
              <a:buSzTx/>
            </a:pPr>
            <a:r>
              <a:rPr lang="en-US" altLang="en-US" i="0"/>
              <a:t>Vector clock</a:t>
            </a:r>
          </a:p>
          <a:p>
            <a:pPr lvl="1">
              <a:buSzTx/>
            </a:pPr>
            <a:r>
              <a:rPr lang="en-US" altLang="en-US" i="0"/>
              <a:t>“happened before” </a:t>
            </a:r>
            <a:r>
              <a:rPr lang="en-US" altLang="en-US" i="0">
                <a:sym typeface="Symbol" panose="05050102010706020507" pitchFamily="18" charset="2"/>
              </a:rPr>
              <a:t> smaller clock value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i="0"/>
          </a:p>
          <a:p>
            <a:pPr>
              <a:buSzTx/>
            </a:pPr>
            <a:r>
              <a:rPr lang="en-US" altLang="en-US" i="0"/>
              <a:t>Matrix clock</a:t>
            </a:r>
          </a:p>
          <a:p>
            <a:pPr lvl="1">
              <a:buSzTx/>
            </a:pPr>
            <a:r>
              <a:rPr lang="en-US" altLang="en-US" i="0"/>
              <a:t>Gives a process knowledge about what other processes know</a:t>
            </a:r>
          </a:p>
          <a:p>
            <a:pPr>
              <a:buSzTx/>
            </a:pPr>
            <a:endParaRPr lang="en-US" altLang="en-US" i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E3B1CA17-220E-4572-B09C-13D5C667F6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A3104A07-5E4B-4F19-B38B-838613A3F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B8C5B37-7DE4-4BB1-8AD4-624C47517C3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5874" name="Rectangle 2">
            <a:extLst>
              <a:ext uri="{FF2B5EF4-FFF2-40B4-BE49-F238E27FC236}">
                <a16:creationId xmlns:a16="http://schemas.microsoft.com/office/drawing/2014/main" id="{BD03105B-118A-4D92-B643-92FF2366F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Chandy&amp;Lamport’s</a:t>
            </a:r>
            <a:r>
              <a:rPr lang="en-US" dirty="0"/>
              <a:t> Protocol: </a:t>
            </a:r>
            <a:br>
              <a:rPr lang="en-US" dirty="0"/>
            </a:br>
            <a:r>
              <a:rPr lang="en-US" dirty="0"/>
              <a:t>Taking snapshots for messages on the fly</a:t>
            </a:r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0F3E907A-57E6-44E3-9990-7CFD46E44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1665288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58D3313E-71F5-4832-84C5-5EA67715B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3276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BF81ADF2-5D3D-4C6F-9E85-6A3E95DBA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1447800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95CFC31B-0074-4CDE-906A-0DB0FBBA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0321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21513" name="Line 8">
            <a:extLst>
              <a:ext uri="{FF2B5EF4-FFF2-40B4-BE49-F238E27FC236}">
                <a16:creationId xmlns:a16="http://schemas.microsoft.com/office/drawing/2014/main" id="{C11A76D2-D87E-48E7-885B-C287BE19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1676400"/>
            <a:ext cx="57785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4F22710F-FDAB-47FE-A2BA-7ED7C0911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14478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72AE5B10-178E-4EB6-8218-7D35F8808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3713163"/>
            <a:ext cx="8420100" cy="7826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(Note: Figure 9.2 on the textbook cannot really happen with FIFO channel – ignore the figure please.)</a:t>
            </a:r>
          </a:p>
        </p:txBody>
      </p:sp>
      <p:sp>
        <p:nvSpPr>
          <p:cNvPr id="21516" name="Text Box 11">
            <a:extLst>
              <a:ext uri="{FF2B5EF4-FFF2-40B4-BE49-F238E27FC236}">
                <a16:creationId xmlns:a16="http://schemas.microsoft.com/office/drawing/2014/main" id="{4D672CED-313B-469A-B793-757D94987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1083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21517" name="Text Box 12">
            <a:extLst>
              <a:ext uri="{FF2B5EF4-FFF2-40B4-BE49-F238E27FC236}">
                <a16:creationId xmlns:a16="http://schemas.microsoft.com/office/drawing/2014/main" id="{F8ED3474-4CAE-425F-8321-2B92E2C5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2144713"/>
            <a:ext cx="3154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Such application message is impossible</a:t>
            </a:r>
          </a:p>
        </p:txBody>
      </p:sp>
      <p:sp>
        <p:nvSpPr>
          <p:cNvPr id="21518" name="Rectangle 13">
            <a:extLst>
              <a:ext uri="{FF2B5EF4-FFF2-40B4-BE49-F238E27FC236}">
                <a16:creationId xmlns:a16="http://schemas.microsoft.com/office/drawing/2014/main" id="{47937A98-3521-4976-A67D-2FCB9A9B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447800"/>
            <a:ext cx="84201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endParaRPr lang="en-US" altLang="en-US" sz="2000" i="0"/>
          </a:p>
        </p:txBody>
      </p:sp>
      <p:sp>
        <p:nvSpPr>
          <p:cNvPr id="21519" name="TextBox 14">
            <a:extLst>
              <a:ext uri="{FF2B5EF4-FFF2-40B4-BE49-F238E27FC236}">
                <a16:creationId xmlns:a16="http://schemas.microsoft.com/office/drawing/2014/main" id="{3948B17B-AA5B-4A61-941C-84E08920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360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So the only remaining case is: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FFE64D6F-D9E5-4991-9DC4-F8CDA5AD44A0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5126038"/>
            <a:ext cx="7710487" cy="969962"/>
            <a:chOff x="903" y="3229"/>
            <a:chExt cx="4857" cy="611"/>
          </a:xfrm>
        </p:grpSpPr>
        <p:sp>
          <p:nvSpPr>
            <p:cNvPr id="21521" name="Line 25">
              <a:extLst>
                <a:ext uri="{FF2B5EF4-FFF2-40B4-BE49-F238E27FC236}">
                  <a16:creationId xmlns:a16="http://schemas.microsoft.com/office/drawing/2014/main" id="{0B96EA94-E25E-44C7-9AD9-011042467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35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1522" name="Text Box 26">
              <a:extLst>
                <a:ext uri="{FF2B5EF4-FFF2-40B4-BE49-F238E27FC236}">
                  <a16:creationId xmlns:a16="http://schemas.microsoft.com/office/drawing/2014/main" id="{6E054416-AAF6-4335-B7D9-50D7B1A7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229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1523" name="Line 27">
              <a:extLst>
                <a:ext uri="{FF2B5EF4-FFF2-40B4-BE49-F238E27FC236}">
                  <a16:creationId xmlns:a16="http://schemas.microsoft.com/office/drawing/2014/main" id="{4013FB3F-EC9B-4652-B5AB-852C57A4A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335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1524" name="Text Box 28">
              <a:extLst>
                <a:ext uri="{FF2B5EF4-FFF2-40B4-BE49-F238E27FC236}">
                  <a16:creationId xmlns:a16="http://schemas.microsoft.com/office/drawing/2014/main" id="{B911128C-A7E2-441B-8A7B-892D7EA9B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359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b="1" i="0">
                  <a:solidFill>
                    <a:schemeClr val="hlink"/>
                  </a:solidFill>
                  <a:sym typeface="Symbol" panose="05050102010706020507" pitchFamily="18" charset="2"/>
                </a:rPr>
                <a:t> </a:t>
              </a:r>
            </a:p>
          </p:txBody>
        </p:sp>
        <p:sp>
          <p:nvSpPr>
            <p:cNvPr id="21525" name="Line 29">
              <a:extLst>
                <a:ext uri="{FF2B5EF4-FFF2-40B4-BE49-F238E27FC236}">
                  <a16:creationId xmlns:a16="http://schemas.microsoft.com/office/drawing/2014/main" id="{C5A801D4-A7BE-4202-AB7D-9A415524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9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1526" name="Rectangle 37">
              <a:extLst>
                <a:ext uri="{FF2B5EF4-FFF2-40B4-BE49-F238E27FC236}">
                  <a16:creationId xmlns:a16="http://schemas.microsoft.com/office/drawing/2014/main" id="{1FB21941-C69E-4372-A625-82831670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55"/>
              <a:ext cx="40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buSzTx/>
              </a:pPr>
              <a:r>
                <a:rPr lang="en-US" altLang="en-US" i="0"/>
                <a:t>M is sent </a:t>
              </a:r>
              <a:r>
                <a:rPr lang="en-US" altLang="en-US" i="0">
                  <a:solidFill>
                    <a:schemeClr val="hlink"/>
                  </a:solidFill>
                </a:rPr>
                <a:t>before</a:t>
              </a:r>
              <a:r>
                <a:rPr lang="en-US" altLang="en-US" i="0"/>
                <a:t> the local snapshot and received </a:t>
              </a:r>
              <a:r>
                <a:rPr lang="en-US" altLang="en-US" i="0">
                  <a:solidFill>
                    <a:schemeClr val="hlink"/>
                  </a:solidFill>
                </a:rPr>
                <a:t>after</a:t>
              </a:r>
              <a:r>
                <a:rPr lang="en-US" altLang="en-US" i="0"/>
                <a:t> the local snapshot: “</a:t>
              </a:r>
              <a:r>
                <a:rPr lang="en-US" altLang="en-US" i="0">
                  <a:solidFill>
                    <a:schemeClr val="tx2"/>
                  </a:solidFill>
                </a:rPr>
                <a:t>on-the-fly</a:t>
              </a:r>
              <a:r>
                <a:rPr lang="en-US" altLang="en-US" i="0"/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52C8DD2D-626F-4440-9575-996D12D8F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8096981-FC13-4728-88B5-21A41132F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A9FC542-1398-47C9-928C-3087D596A19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8310AFCA-5533-447E-97D9-B58A6192F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2198688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6B5666ED-E5E9-4B74-819C-F40ED01BD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38100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8E716D1D-5A9D-4E04-A699-C427DA51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1981200"/>
            <a:ext cx="131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process1</a:t>
            </a: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01273D73-3D6D-4AFA-BE2E-E158C2ACD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565525"/>
            <a:ext cx="131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</a:t>
            </a:r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FD946E04-D060-4350-9106-F7DBB2229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882" y="2198687"/>
            <a:ext cx="272415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45BDE804-42D9-4843-A675-18582D304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1981200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3E0B82CE-89D3-44C5-A51C-7227FD6A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64172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b="1" i="0">
                <a:solidFill>
                  <a:schemeClr val="hlink"/>
                </a:solidFill>
                <a:sym typeface="Symbol" panose="05050102010706020507" pitchFamily="18" charset="2"/>
              </a:rPr>
              <a:t> </a:t>
            </a:r>
          </a:p>
        </p:txBody>
      </p:sp>
      <p:sp>
        <p:nvSpPr>
          <p:cNvPr id="22539" name="Line 13">
            <a:extLst>
              <a:ext uri="{FF2B5EF4-FFF2-40B4-BE49-F238E27FC236}">
                <a16:creationId xmlns:a16="http://schemas.microsoft.com/office/drawing/2014/main" id="{D4D6E858-05A4-4266-B83A-BDAB2FA19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2209800"/>
            <a:ext cx="2146300" cy="1600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grpSp>
        <p:nvGrpSpPr>
          <p:cNvPr id="22540" name="Group 15">
            <a:extLst>
              <a:ext uri="{FF2B5EF4-FFF2-40B4-BE49-F238E27FC236}">
                <a16:creationId xmlns:a16="http://schemas.microsoft.com/office/drawing/2014/main" id="{5F381E33-45A4-49EE-BEF4-A4302B77C8D5}"/>
              </a:ext>
            </a:extLst>
          </p:cNvPr>
          <p:cNvGrpSpPr>
            <a:grpSpLocks/>
          </p:cNvGrpSpPr>
          <p:nvPr/>
        </p:nvGrpSpPr>
        <p:grpSpPr bwMode="auto">
          <a:xfrm rot="5400000" flipH="1" flipV="1">
            <a:off x="6410325" y="3324225"/>
            <a:ext cx="304800" cy="1733550"/>
            <a:chOff x="2016" y="1636"/>
            <a:chExt cx="192" cy="1248"/>
          </a:xfrm>
        </p:grpSpPr>
        <p:sp>
          <p:nvSpPr>
            <p:cNvPr id="22543" name="Freeform 16">
              <a:extLst>
                <a:ext uri="{FF2B5EF4-FFF2-40B4-BE49-F238E27FC236}">
                  <a16:creationId xmlns:a16="http://schemas.microsoft.com/office/drawing/2014/main" id="{8193E294-4B68-4931-9EFD-A738895D8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2544" name="Freeform 17">
              <a:extLst>
                <a:ext uri="{FF2B5EF4-FFF2-40B4-BE49-F238E27FC236}">
                  <a16:creationId xmlns:a16="http://schemas.microsoft.com/office/drawing/2014/main" id="{D8226752-7065-40C4-BCCD-102A1E2DD13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22541" name="Text Box 20">
            <a:extLst>
              <a:ext uri="{FF2B5EF4-FFF2-40B4-BE49-F238E27FC236}">
                <a16:creationId xmlns:a16="http://schemas.microsoft.com/office/drawing/2014/main" id="{42EF8422-37E9-4F3E-9D43-197840C1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4354513"/>
            <a:ext cx="4805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process2 records all messages received in this window – These are the exact set of messages that are only the “fly”</a:t>
            </a:r>
          </a:p>
        </p:txBody>
      </p:sp>
      <p:sp>
        <p:nvSpPr>
          <p:cNvPr id="976918" name="Rectangle 22">
            <a:extLst>
              <a:ext uri="{FF2B5EF4-FFF2-40B4-BE49-F238E27FC236}">
                <a16:creationId xmlns:a16="http://schemas.microsoft.com/office/drawing/2014/main" id="{BF1A7FAC-4935-493F-83ED-EC1CD6006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Chandy&amp;Lamport’s Protocol: </a:t>
            </a:r>
            <a:br>
              <a:rPr lang="en-US"/>
            </a:br>
            <a:r>
              <a:rPr lang="en-US"/>
              <a:t>Taking snapshots for messages on the fly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CA49E159-8402-4C19-B42F-431103886A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C5A7512D-147B-4FB6-B157-AABA4C42A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7D398BD-2CCF-4E12-A8FE-08F4EAC254F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B03CD0F4-33A4-48E3-93C3-A97BEB0AE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2860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77D08CC-2468-45C6-B308-028F9BDE7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365250"/>
            <a:ext cx="84201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 i="0"/>
              <a:t>Chapter 9 “Global Snapshot”</a:t>
            </a:r>
          </a:p>
          <a:p>
            <a:pPr lvl="1">
              <a:buSzTx/>
            </a:pPr>
            <a:endParaRPr lang="en-US" altLang="en-US" i="0"/>
          </a:p>
          <a:p>
            <a:pPr>
              <a:buSzTx/>
            </a:pPr>
            <a:r>
              <a:rPr lang="en-US" altLang="en-US" i="0"/>
              <a:t>What is our goal?</a:t>
            </a:r>
          </a:p>
          <a:p>
            <a:pPr>
              <a:buSzTx/>
            </a:pPr>
            <a:endParaRPr lang="en-US" altLang="en-US" i="0"/>
          </a:p>
          <a:p>
            <a:pPr>
              <a:buSzTx/>
            </a:pPr>
            <a:r>
              <a:rPr lang="en-US" altLang="en-US" i="0"/>
              <a:t>Formalizing consistent global snapshot</a:t>
            </a:r>
          </a:p>
          <a:p>
            <a:pPr>
              <a:buSzTx/>
            </a:pPr>
            <a:endParaRPr lang="en-US" altLang="en-US" i="0"/>
          </a:p>
          <a:p>
            <a:pPr>
              <a:buSzTx/>
            </a:pPr>
            <a:r>
              <a:rPr lang="en-US" altLang="en-US" i="0"/>
              <a:t>Protocol for capturing a consistent global snapshot</a:t>
            </a:r>
          </a:p>
          <a:p>
            <a:pPr>
              <a:buSzTx/>
            </a:pPr>
            <a:endParaRPr lang="en-US" altLang="en-US" i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67B8ACB8-854A-4C5A-8BCA-89799746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8EC4F5E3-1B7A-4476-B64B-2B0AA590C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F2503EC-A3B5-4155-97CB-A3D2C3FAFF4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B311634B-DB8A-4E2D-A422-B8F0B74D8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Homework Assignment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52CA420-5661-4DF6-B26C-19547F3BC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420100" cy="4648200"/>
          </a:xfrm>
        </p:spPr>
        <p:txBody>
          <a:bodyPr/>
          <a:lstStyle/>
          <a:p>
            <a:r>
              <a:rPr lang="en-US" altLang="en-US"/>
              <a:t>Page 161 </a:t>
            </a:r>
          </a:p>
          <a:p>
            <a:pPr lvl="1"/>
            <a:r>
              <a:rPr lang="en-US" altLang="en-US"/>
              <a:t>Problem 9.5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How do you use Lamport’s logical clock to compute a consistent global snapshot?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(You should assume that you are given the set of ALL events. You should prove that the global snapshot you get is consistent.)</a:t>
            </a:r>
          </a:p>
          <a:p>
            <a:r>
              <a:rPr lang="en-US" altLang="en-US"/>
              <a:t>Prove the following</a:t>
            </a:r>
          </a:p>
          <a:p>
            <a:pPr lvl="1"/>
            <a:r>
              <a:rPr lang="en-US" altLang="en-US"/>
              <a:t>If G and H are both consistent global snapshot, then G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r>
              <a:rPr lang="en-US" altLang="en-US"/>
              <a:t>H and G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H are also consistent global snapshots</a:t>
            </a:r>
          </a:p>
          <a:p>
            <a:pPr lvl="1"/>
            <a:endParaRPr lang="en-US" altLang="en-US"/>
          </a:p>
          <a:p>
            <a:r>
              <a:rPr lang="en-US" altLang="en-US"/>
              <a:t>Homework due a week from today</a:t>
            </a:r>
          </a:p>
          <a:p>
            <a:r>
              <a:rPr lang="en-US" altLang="en-US"/>
              <a:t>Read Chapter 12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39461FF4-3AB3-42C9-A142-9D9379CEE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9D3427CC-03C8-43EA-AB04-7C76F57EF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1E691F7-632C-4115-9AFD-3EE40D5EB0C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895A155C-E1A6-4EE6-B645-3553FCEAF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887A5CE-B202-4F22-9237-E60210480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9 “Global Snapshot”</a:t>
            </a:r>
          </a:p>
          <a:p>
            <a:pPr lvl="1"/>
            <a:endParaRPr lang="en-US" altLang="en-US"/>
          </a:p>
          <a:p>
            <a:r>
              <a:rPr lang="en-US" altLang="en-US"/>
              <a:t>What is our goal?</a:t>
            </a:r>
          </a:p>
          <a:p>
            <a:endParaRPr lang="en-US" altLang="en-US"/>
          </a:p>
          <a:p>
            <a:r>
              <a:rPr lang="en-US" altLang="en-US"/>
              <a:t>Formalizing consistent global snapshot</a:t>
            </a:r>
          </a:p>
          <a:p>
            <a:endParaRPr lang="en-US" altLang="en-US"/>
          </a:p>
          <a:p>
            <a:r>
              <a:rPr lang="en-US" altLang="en-US"/>
              <a:t>Protocol for capturing a consistent global snapshot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12BD66D9-89EB-40AE-9F8D-CE8A3B8A0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BD6AE0EB-070A-4A81-9A5F-18D91C016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8DD7C39-2889-4A5E-94BC-1BCE7C3E8D7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id="{4B47A569-599E-4B87-8CD6-023805CD3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92276632-D1C9-4002-B5AB-B77D92558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Goal: Take a picture of the global computation</a:t>
            </a:r>
          </a:p>
          <a:p>
            <a:pPr lvl="1"/>
            <a:r>
              <a:rPr lang="en-US" altLang="en-US"/>
              <a:t>A snapshot of local states on n processes, together all messages on the fly, </a:t>
            </a:r>
            <a:r>
              <a:rPr lang="en-US" altLang="en-US">
                <a:solidFill>
                  <a:schemeClr val="hlink"/>
                </a:solidFill>
              </a:rPr>
              <a:t>taken at exactly the same time</a:t>
            </a:r>
          </a:p>
          <a:p>
            <a:pPr lvl="1"/>
            <a:r>
              <a:rPr lang="en-US" altLang="en-US"/>
              <a:t>Note: The book uses two terms “global state” and “global snapshot” – we will stick to “global snapshot”</a:t>
            </a:r>
          </a:p>
          <a:p>
            <a:endParaRPr lang="en-US" altLang="en-US"/>
          </a:p>
          <a:p>
            <a:r>
              <a:rPr lang="en-US" altLang="en-US"/>
              <a:t>Useful for debugging</a:t>
            </a:r>
          </a:p>
          <a:p>
            <a:r>
              <a:rPr lang="en-US" altLang="en-US"/>
              <a:t>Useful for backup/check-pointing</a:t>
            </a:r>
          </a:p>
          <a:p>
            <a:r>
              <a:rPr lang="en-US" altLang="en-US"/>
              <a:t>Useful for calculating global predicate</a:t>
            </a:r>
          </a:p>
          <a:p>
            <a:pPr lvl="1"/>
            <a:r>
              <a:rPr lang="en-US" altLang="en-US"/>
              <a:t>E.g., Exactly how much currency do we have in the country (notice that money flows among people constantly)?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5AE2EFDB-5275-4CA9-BA0E-A6F01468F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1CF72C17-C9B8-4985-AABB-C60582705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39D1C48-ECFF-44C6-90C5-6712D25DC47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5634" name="Rectangle 2">
            <a:extLst>
              <a:ext uri="{FF2B5EF4-FFF2-40B4-BE49-F238E27FC236}">
                <a16:creationId xmlns:a16="http://schemas.microsoft.com/office/drawing/2014/main" id="{39104943-3393-4633-8AA7-809C09CF6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0242B49-C0B9-4495-9AF5-8F96F1D6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3733800"/>
            <a:ext cx="8420100" cy="1676400"/>
          </a:xfrm>
        </p:spPr>
        <p:txBody>
          <a:bodyPr/>
          <a:lstStyle/>
          <a:p>
            <a:r>
              <a:rPr lang="en-US" altLang="en-US"/>
              <a:t>If each process have access to completely accurate physical time – then trivial</a:t>
            </a:r>
          </a:p>
          <a:p>
            <a:pPr lvl="1"/>
            <a:r>
              <a:rPr lang="en-US" altLang="en-US"/>
              <a:t>All processes record local state at 1:00:00pm</a:t>
            </a:r>
          </a:p>
          <a:p>
            <a:pPr lvl="1"/>
            <a:r>
              <a:rPr lang="en-US" altLang="en-US"/>
              <a:t>We always get $200 total regardless when we take the snapshot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6150" name="Oval 5">
            <a:extLst>
              <a:ext uri="{FF2B5EF4-FFF2-40B4-BE49-F238E27FC236}">
                <a16:creationId xmlns:a16="http://schemas.microsoft.com/office/drawing/2014/main" id="{3774E74D-F8FD-40F1-B3F3-C48F7AD4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812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6151" name="Line 8">
            <a:extLst>
              <a:ext uri="{FF2B5EF4-FFF2-40B4-BE49-F238E27FC236}">
                <a16:creationId xmlns:a16="http://schemas.microsoft.com/office/drawing/2014/main" id="{672AEC1A-9BD0-4B74-808A-976B1EF26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057400"/>
            <a:ext cx="421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6152" name="Oval 11">
            <a:extLst>
              <a:ext uri="{FF2B5EF4-FFF2-40B4-BE49-F238E27FC236}">
                <a16:creationId xmlns:a16="http://schemas.microsoft.com/office/drawing/2014/main" id="{ABED8C53-9E50-432C-AEFA-4570FAFC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432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6153" name="Line 12">
            <a:extLst>
              <a:ext uri="{FF2B5EF4-FFF2-40B4-BE49-F238E27FC236}">
                <a16:creationId xmlns:a16="http://schemas.microsoft.com/office/drawing/2014/main" id="{07BC435C-45B2-486D-A42E-E5A64AB38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819400"/>
            <a:ext cx="4127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6154" name="Text Box 13">
            <a:extLst>
              <a:ext uri="{FF2B5EF4-FFF2-40B4-BE49-F238E27FC236}">
                <a16:creationId xmlns:a16="http://schemas.microsoft.com/office/drawing/2014/main" id="{888B68E1-C5D6-4A05-9505-09C9B79E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828800"/>
            <a:ext cx="288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user1 starts with $100</a:t>
            </a:r>
          </a:p>
        </p:txBody>
      </p:sp>
      <p:sp>
        <p:nvSpPr>
          <p:cNvPr id="6155" name="Text Box 14">
            <a:extLst>
              <a:ext uri="{FF2B5EF4-FFF2-40B4-BE49-F238E27FC236}">
                <a16:creationId xmlns:a16="http://schemas.microsoft.com/office/drawing/2014/main" id="{F07B94DA-46B7-48CD-95F3-58D7300EF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90800"/>
            <a:ext cx="288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user2 starts with $100</a:t>
            </a:r>
          </a:p>
        </p:txBody>
      </p:sp>
      <p:sp>
        <p:nvSpPr>
          <p:cNvPr id="6156" name="Line 16">
            <a:extLst>
              <a:ext uri="{FF2B5EF4-FFF2-40B4-BE49-F238E27FC236}">
                <a16:creationId xmlns:a16="http://schemas.microsoft.com/office/drawing/2014/main" id="{0CED44D8-3CDF-42FB-A132-F10AE8536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33600"/>
            <a:ext cx="11557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6157" name="Text Box 19">
            <a:extLst>
              <a:ext uri="{FF2B5EF4-FFF2-40B4-BE49-F238E27FC236}">
                <a16:creationId xmlns:a16="http://schemas.microsoft.com/office/drawing/2014/main" id="{54EA7F97-4425-403A-AF22-5B783323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2220913"/>
            <a:ext cx="1239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give $50</a:t>
            </a:r>
          </a:p>
        </p:txBody>
      </p:sp>
      <p:grpSp>
        <p:nvGrpSpPr>
          <p:cNvPr id="6158" name="Group 20">
            <a:extLst>
              <a:ext uri="{FF2B5EF4-FFF2-40B4-BE49-F238E27FC236}">
                <a16:creationId xmlns:a16="http://schemas.microsoft.com/office/drawing/2014/main" id="{23F5F846-62C5-42C3-8F26-65C5FA1C648D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933825" y="1076325"/>
            <a:ext cx="304800" cy="1403350"/>
            <a:chOff x="2016" y="1636"/>
            <a:chExt cx="192" cy="1248"/>
          </a:xfrm>
        </p:grpSpPr>
        <p:sp>
          <p:nvSpPr>
            <p:cNvPr id="6175" name="Freeform 21">
              <a:extLst>
                <a:ext uri="{FF2B5EF4-FFF2-40B4-BE49-F238E27FC236}">
                  <a16:creationId xmlns:a16="http://schemas.microsoft.com/office/drawing/2014/main" id="{2B899F69-7637-4864-B078-194560C25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6176" name="Freeform 22">
              <a:extLst>
                <a:ext uri="{FF2B5EF4-FFF2-40B4-BE49-F238E27FC236}">
                  <a16:creationId xmlns:a16="http://schemas.microsoft.com/office/drawing/2014/main" id="{936A5C8B-C41A-4D26-B5B8-C0983CFA0D1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6159" name="Group 23">
            <a:extLst>
              <a:ext uri="{FF2B5EF4-FFF2-40B4-BE49-F238E27FC236}">
                <a16:creationId xmlns:a16="http://schemas.microsoft.com/office/drawing/2014/main" id="{98FDC94F-1EBE-41F5-978D-B1F478B3CD0B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6038850" y="539750"/>
            <a:ext cx="304800" cy="2476500"/>
            <a:chOff x="2016" y="1636"/>
            <a:chExt cx="192" cy="1248"/>
          </a:xfrm>
        </p:grpSpPr>
        <p:sp>
          <p:nvSpPr>
            <p:cNvPr id="6173" name="Freeform 24">
              <a:extLst>
                <a:ext uri="{FF2B5EF4-FFF2-40B4-BE49-F238E27FC236}">
                  <a16:creationId xmlns:a16="http://schemas.microsoft.com/office/drawing/2014/main" id="{2191FE39-F795-4B53-9072-9EE85343A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6174" name="Freeform 25">
              <a:extLst>
                <a:ext uri="{FF2B5EF4-FFF2-40B4-BE49-F238E27FC236}">
                  <a16:creationId xmlns:a16="http://schemas.microsoft.com/office/drawing/2014/main" id="{36A4D913-E3AA-4A1F-BC4B-43368E8FDCD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60" name="Text Box 26">
            <a:extLst>
              <a:ext uri="{FF2B5EF4-FFF2-40B4-BE49-F238E27FC236}">
                <a16:creationId xmlns:a16="http://schemas.microsoft.com/office/drawing/2014/main" id="{4D89F872-602B-4774-B109-8A36E091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1230313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$100</a:t>
            </a:r>
          </a:p>
        </p:txBody>
      </p:sp>
      <p:sp>
        <p:nvSpPr>
          <p:cNvPr id="6161" name="Text Box 27">
            <a:extLst>
              <a:ext uri="{FF2B5EF4-FFF2-40B4-BE49-F238E27FC236}">
                <a16:creationId xmlns:a16="http://schemas.microsoft.com/office/drawing/2014/main" id="{5E294140-E9D7-44D2-80B7-C62FAF9B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219200"/>
            <a:ext cx="658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$50</a:t>
            </a:r>
          </a:p>
        </p:txBody>
      </p:sp>
      <p:grpSp>
        <p:nvGrpSpPr>
          <p:cNvPr id="6162" name="Group 28">
            <a:extLst>
              <a:ext uri="{FF2B5EF4-FFF2-40B4-BE49-F238E27FC236}">
                <a16:creationId xmlns:a16="http://schemas.microsoft.com/office/drawing/2014/main" id="{5B31B0B2-4938-401F-AC6F-1B2C3CB2A546}"/>
              </a:ext>
            </a:extLst>
          </p:cNvPr>
          <p:cNvGrpSpPr>
            <a:grpSpLocks/>
          </p:cNvGrpSpPr>
          <p:nvPr/>
        </p:nvGrpSpPr>
        <p:grpSpPr bwMode="auto">
          <a:xfrm rot="5400000" flipH="1" flipV="1">
            <a:off x="4594225" y="1705293"/>
            <a:ext cx="304800" cy="2641600"/>
            <a:chOff x="2016" y="1636"/>
            <a:chExt cx="192" cy="1248"/>
          </a:xfrm>
        </p:grpSpPr>
        <p:sp>
          <p:nvSpPr>
            <p:cNvPr id="6171" name="Freeform 29">
              <a:extLst>
                <a:ext uri="{FF2B5EF4-FFF2-40B4-BE49-F238E27FC236}">
                  <a16:creationId xmlns:a16="http://schemas.microsoft.com/office/drawing/2014/main" id="{22EECAE8-F7B8-4EC3-A897-2E5199944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6172" name="Freeform 30">
              <a:extLst>
                <a:ext uri="{FF2B5EF4-FFF2-40B4-BE49-F238E27FC236}">
                  <a16:creationId xmlns:a16="http://schemas.microsoft.com/office/drawing/2014/main" id="{9EE1003A-FE5E-4D4E-B070-1D5DBE742E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63" name="Text Box 31">
            <a:extLst>
              <a:ext uri="{FF2B5EF4-FFF2-40B4-BE49-F238E27FC236}">
                <a16:creationId xmlns:a16="http://schemas.microsoft.com/office/drawing/2014/main" id="{09C0FB0B-C84F-4DE4-9FA6-41A8479F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313531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$100</a:t>
            </a:r>
          </a:p>
        </p:txBody>
      </p:sp>
      <p:sp>
        <p:nvSpPr>
          <p:cNvPr id="6164" name="Text Box 32">
            <a:extLst>
              <a:ext uri="{FF2B5EF4-FFF2-40B4-BE49-F238E27FC236}">
                <a16:creationId xmlns:a16="http://schemas.microsoft.com/office/drawing/2014/main" id="{11EAE5BB-C5FD-4E30-9168-9A17794F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312420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$150</a:t>
            </a:r>
          </a:p>
        </p:txBody>
      </p:sp>
      <p:grpSp>
        <p:nvGrpSpPr>
          <p:cNvPr id="6165" name="Group 33">
            <a:extLst>
              <a:ext uri="{FF2B5EF4-FFF2-40B4-BE49-F238E27FC236}">
                <a16:creationId xmlns:a16="http://schemas.microsoft.com/office/drawing/2014/main" id="{4B6DC92B-FC04-4342-95D8-1752ADB4578D}"/>
              </a:ext>
            </a:extLst>
          </p:cNvPr>
          <p:cNvGrpSpPr>
            <a:grpSpLocks/>
          </p:cNvGrpSpPr>
          <p:nvPr/>
        </p:nvGrpSpPr>
        <p:grpSpPr bwMode="auto">
          <a:xfrm rot="5400000" flipH="1" flipV="1">
            <a:off x="6740525" y="2428875"/>
            <a:ext cx="304800" cy="1238250"/>
            <a:chOff x="2016" y="1636"/>
            <a:chExt cx="192" cy="1248"/>
          </a:xfrm>
        </p:grpSpPr>
        <p:sp>
          <p:nvSpPr>
            <p:cNvPr id="6169" name="Freeform 34">
              <a:extLst>
                <a:ext uri="{FF2B5EF4-FFF2-40B4-BE49-F238E27FC236}">
                  <a16:creationId xmlns:a16="http://schemas.microsoft.com/office/drawing/2014/main" id="{28A183D3-AEAE-4C71-A577-DEE3FC83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6170" name="Freeform 35">
              <a:extLst>
                <a:ext uri="{FF2B5EF4-FFF2-40B4-BE49-F238E27FC236}">
                  <a16:creationId xmlns:a16="http://schemas.microsoft.com/office/drawing/2014/main" id="{8E190F41-F016-42C4-8159-7541664F11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66" name="Line 36">
            <a:extLst>
              <a:ext uri="{FF2B5EF4-FFF2-40B4-BE49-F238E27FC236}">
                <a16:creationId xmlns:a16="http://schemas.microsoft.com/office/drawing/2014/main" id="{D9D5A9CC-DEFA-4091-861D-0777D63E9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1219200"/>
            <a:ext cx="0" cy="2286000"/>
          </a:xfrm>
          <a:prstGeom prst="line">
            <a:avLst/>
          </a:prstGeom>
          <a:noFill/>
          <a:ln w="222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6167" name="Line 37">
            <a:extLst>
              <a:ext uri="{FF2B5EF4-FFF2-40B4-BE49-F238E27FC236}">
                <a16:creationId xmlns:a16="http://schemas.microsoft.com/office/drawing/2014/main" id="{9C7687C5-9B94-44F6-90EE-28027BCEA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1219200"/>
            <a:ext cx="0" cy="2286000"/>
          </a:xfrm>
          <a:prstGeom prst="line">
            <a:avLst/>
          </a:prstGeom>
          <a:noFill/>
          <a:ln w="222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6168" name="Line 38">
            <a:extLst>
              <a:ext uri="{FF2B5EF4-FFF2-40B4-BE49-F238E27FC236}">
                <a16:creationId xmlns:a16="http://schemas.microsoft.com/office/drawing/2014/main" id="{2708EA34-AA9A-4291-B4AC-EE5E925E1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1219200"/>
            <a:ext cx="0" cy="2286000"/>
          </a:xfrm>
          <a:prstGeom prst="line">
            <a:avLst/>
          </a:prstGeom>
          <a:noFill/>
          <a:ln w="222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2B0C0535-7A1B-4716-87FD-50D5A6210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8B242FA7-AD0F-4E31-939A-D68EE72CD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46F44C9-95A9-4DCF-A9B9-CE353DC33CD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6658" name="Rectangle 2">
            <a:extLst>
              <a:ext uri="{FF2B5EF4-FFF2-40B4-BE49-F238E27FC236}">
                <a16:creationId xmlns:a16="http://schemas.microsoft.com/office/drawing/2014/main" id="{9FB3D754-0105-4AB9-ADD3-5507F6337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D62EBBA-1F1D-4945-85B0-F8B3D91EB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3733800"/>
            <a:ext cx="8420100" cy="1676400"/>
          </a:xfrm>
        </p:spPr>
        <p:txBody>
          <a:bodyPr/>
          <a:lstStyle/>
          <a:p>
            <a:r>
              <a:rPr lang="en-US" altLang="en-US" sz="2000"/>
              <a:t>But we don’t have completely accurate physical time</a:t>
            </a:r>
          </a:p>
          <a:p>
            <a:r>
              <a:rPr lang="en-US" altLang="en-US" sz="2000"/>
              <a:t>user1 and user2 may record states in slightly different time</a:t>
            </a:r>
          </a:p>
          <a:p>
            <a:r>
              <a:rPr lang="en-US" altLang="en-US" sz="2000"/>
              <a:t>How much inaccuracy can we tolerate?</a:t>
            </a:r>
          </a:p>
          <a:p>
            <a:pPr lvl="1"/>
            <a:r>
              <a:rPr lang="en-US" altLang="en-US" sz="1800"/>
              <a:t>Inaccuracy needs to be below  minimum message propagation delay</a:t>
            </a:r>
          </a:p>
          <a:p>
            <a:r>
              <a:rPr lang="en-US" altLang="en-US" sz="2000"/>
              <a:t>Hard!</a:t>
            </a:r>
          </a:p>
          <a:p>
            <a:pPr lvl="1"/>
            <a:endParaRPr lang="en-US" altLang="en-US" sz="180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7174" name="Oval 4">
            <a:extLst>
              <a:ext uri="{FF2B5EF4-FFF2-40B4-BE49-F238E27FC236}">
                <a16:creationId xmlns:a16="http://schemas.microsoft.com/office/drawing/2014/main" id="{00586120-5E22-4EF0-9217-A4F83653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812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7175" name="Line 5">
            <a:extLst>
              <a:ext uri="{FF2B5EF4-FFF2-40B4-BE49-F238E27FC236}">
                <a16:creationId xmlns:a16="http://schemas.microsoft.com/office/drawing/2014/main" id="{EC8F21FA-C9CF-4C11-9E17-C4B90C398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057400"/>
            <a:ext cx="421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6" name="Oval 6">
            <a:extLst>
              <a:ext uri="{FF2B5EF4-FFF2-40B4-BE49-F238E27FC236}">
                <a16:creationId xmlns:a16="http://schemas.microsoft.com/office/drawing/2014/main" id="{4CF21D43-5A75-4069-8FCF-A7F978F9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432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7177" name="Line 7">
            <a:extLst>
              <a:ext uri="{FF2B5EF4-FFF2-40B4-BE49-F238E27FC236}">
                <a16:creationId xmlns:a16="http://schemas.microsoft.com/office/drawing/2014/main" id="{31CE83B6-48AB-4819-AED9-440DDCA77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819400"/>
            <a:ext cx="4127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8" name="Text Box 8">
            <a:extLst>
              <a:ext uri="{FF2B5EF4-FFF2-40B4-BE49-F238E27FC236}">
                <a16:creationId xmlns:a16="http://schemas.microsoft.com/office/drawing/2014/main" id="{31F60E39-482D-41FA-BF7C-E33168B4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828800"/>
            <a:ext cx="288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user1 starts with $100</a:t>
            </a:r>
          </a:p>
        </p:txBody>
      </p:sp>
      <p:sp>
        <p:nvSpPr>
          <p:cNvPr id="7179" name="Text Box 9">
            <a:extLst>
              <a:ext uri="{FF2B5EF4-FFF2-40B4-BE49-F238E27FC236}">
                <a16:creationId xmlns:a16="http://schemas.microsoft.com/office/drawing/2014/main" id="{ABD69665-BB1C-4316-B99A-C055FD043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90800"/>
            <a:ext cx="288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user2 starts with $100</a:t>
            </a:r>
          </a:p>
        </p:txBody>
      </p:sp>
      <p:sp>
        <p:nvSpPr>
          <p:cNvPr id="7180" name="Line 10">
            <a:extLst>
              <a:ext uri="{FF2B5EF4-FFF2-40B4-BE49-F238E27FC236}">
                <a16:creationId xmlns:a16="http://schemas.microsoft.com/office/drawing/2014/main" id="{29E1A0C2-E4CA-4421-8F42-990A8D8D6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33600"/>
            <a:ext cx="11557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81" name="Text Box 11">
            <a:extLst>
              <a:ext uri="{FF2B5EF4-FFF2-40B4-BE49-F238E27FC236}">
                <a16:creationId xmlns:a16="http://schemas.microsoft.com/office/drawing/2014/main" id="{701D0A62-B13D-4E6C-9F89-A5F7B2299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2220913"/>
            <a:ext cx="1239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give $50</a:t>
            </a:r>
          </a:p>
        </p:txBody>
      </p:sp>
      <p:grpSp>
        <p:nvGrpSpPr>
          <p:cNvPr id="7182" name="Group 12">
            <a:extLst>
              <a:ext uri="{FF2B5EF4-FFF2-40B4-BE49-F238E27FC236}">
                <a16:creationId xmlns:a16="http://schemas.microsoft.com/office/drawing/2014/main" id="{AD3A5D81-F360-4A66-80DC-CA992B2CFA2A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933825" y="1076325"/>
            <a:ext cx="304800" cy="1403350"/>
            <a:chOff x="2016" y="1636"/>
            <a:chExt cx="192" cy="1248"/>
          </a:xfrm>
        </p:grpSpPr>
        <p:sp>
          <p:nvSpPr>
            <p:cNvPr id="7197" name="Freeform 13">
              <a:extLst>
                <a:ext uri="{FF2B5EF4-FFF2-40B4-BE49-F238E27FC236}">
                  <a16:creationId xmlns:a16="http://schemas.microsoft.com/office/drawing/2014/main" id="{992C45C6-3041-41CD-8D1E-4CF2745D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7198" name="Freeform 14">
              <a:extLst>
                <a:ext uri="{FF2B5EF4-FFF2-40B4-BE49-F238E27FC236}">
                  <a16:creationId xmlns:a16="http://schemas.microsoft.com/office/drawing/2014/main" id="{14ABE6FD-E59F-4DA7-858C-55897D02AFF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7183" name="Group 15">
            <a:extLst>
              <a:ext uri="{FF2B5EF4-FFF2-40B4-BE49-F238E27FC236}">
                <a16:creationId xmlns:a16="http://schemas.microsoft.com/office/drawing/2014/main" id="{F1AA0235-AE29-4E76-BF62-09BBCE347AAF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6038850" y="539750"/>
            <a:ext cx="304800" cy="2476500"/>
            <a:chOff x="2016" y="1636"/>
            <a:chExt cx="192" cy="1248"/>
          </a:xfrm>
        </p:grpSpPr>
        <p:sp>
          <p:nvSpPr>
            <p:cNvPr id="7195" name="Freeform 16">
              <a:extLst>
                <a:ext uri="{FF2B5EF4-FFF2-40B4-BE49-F238E27FC236}">
                  <a16:creationId xmlns:a16="http://schemas.microsoft.com/office/drawing/2014/main" id="{B97007EB-AB76-4344-941D-E901173C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7196" name="Freeform 17">
              <a:extLst>
                <a:ext uri="{FF2B5EF4-FFF2-40B4-BE49-F238E27FC236}">
                  <a16:creationId xmlns:a16="http://schemas.microsoft.com/office/drawing/2014/main" id="{7E5470E5-DEF1-4397-A61B-4B72F33B7FF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7184" name="Text Box 18">
            <a:extLst>
              <a:ext uri="{FF2B5EF4-FFF2-40B4-BE49-F238E27FC236}">
                <a16:creationId xmlns:a16="http://schemas.microsoft.com/office/drawing/2014/main" id="{D4DB4348-B0B1-4365-B205-E832DDBC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1230313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$100</a:t>
            </a:r>
          </a:p>
        </p:txBody>
      </p:sp>
      <p:sp>
        <p:nvSpPr>
          <p:cNvPr id="7185" name="Text Box 19">
            <a:extLst>
              <a:ext uri="{FF2B5EF4-FFF2-40B4-BE49-F238E27FC236}">
                <a16:creationId xmlns:a16="http://schemas.microsoft.com/office/drawing/2014/main" id="{860B7C16-B850-41EF-80A5-C40D290C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219200"/>
            <a:ext cx="658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$50</a:t>
            </a:r>
          </a:p>
        </p:txBody>
      </p:sp>
      <p:grpSp>
        <p:nvGrpSpPr>
          <p:cNvPr id="7186" name="Group 20">
            <a:extLst>
              <a:ext uri="{FF2B5EF4-FFF2-40B4-BE49-F238E27FC236}">
                <a16:creationId xmlns:a16="http://schemas.microsoft.com/office/drawing/2014/main" id="{BECC8530-4890-4190-81ED-6E4E11A181F4}"/>
              </a:ext>
            </a:extLst>
          </p:cNvPr>
          <p:cNvGrpSpPr>
            <a:grpSpLocks/>
          </p:cNvGrpSpPr>
          <p:nvPr/>
        </p:nvGrpSpPr>
        <p:grpSpPr bwMode="auto">
          <a:xfrm rot="5400000" flipH="1" flipV="1">
            <a:off x="4635500" y="1727200"/>
            <a:ext cx="304800" cy="2641600"/>
            <a:chOff x="2016" y="1636"/>
            <a:chExt cx="192" cy="1248"/>
          </a:xfrm>
        </p:grpSpPr>
        <p:sp>
          <p:nvSpPr>
            <p:cNvPr id="7193" name="Freeform 21">
              <a:extLst>
                <a:ext uri="{FF2B5EF4-FFF2-40B4-BE49-F238E27FC236}">
                  <a16:creationId xmlns:a16="http://schemas.microsoft.com/office/drawing/2014/main" id="{5EB027F1-0157-403D-A085-34136643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7194" name="Freeform 22">
              <a:extLst>
                <a:ext uri="{FF2B5EF4-FFF2-40B4-BE49-F238E27FC236}">
                  <a16:creationId xmlns:a16="http://schemas.microsoft.com/office/drawing/2014/main" id="{48382640-969A-4011-A19E-4D0B9F0077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7187" name="Text Box 23">
            <a:extLst>
              <a:ext uri="{FF2B5EF4-FFF2-40B4-BE49-F238E27FC236}">
                <a16:creationId xmlns:a16="http://schemas.microsoft.com/office/drawing/2014/main" id="{C8104218-F922-4E6D-A2A4-E7F1979F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313531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$100</a:t>
            </a:r>
          </a:p>
        </p:txBody>
      </p:sp>
      <p:sp>
        <p:nvSpPr>
          <p:cNvPr id="7188" name="Text Box 24">
            <a:extLst>
              <a:ext uri="{FF2B5EF4-FFF2-40B4-BE49-F238E27FC236}">
                <a16:creationId xmlns:a16="http://schemas.microsoft.com/office/drawing/2014/main" id="{93A54842-F3CE-4521-800B-1EAC0E77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312420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$150</a:t>
            </a:r>
          </a:p>
        </p:txBody>
      </p:sp>
      <p:grpSp>
        <p:nvGrpSpPr>
          <p:cNvPr id="7189" name="Group 25">
            <a:extLst>
              <a:ext uri="{FF2B5EF4-FFF2-40B4-BE49-F238E27FC236}">
                <a16:creationId xmlns:a16="http://schemas.microsoft.com/office/drawing/2014/main" id="{03A7FD13-C737-49E6-B1E1-C06E33311729}"/>
              </a:ext>
            </a:extLst>
          </p:cNvPr>
          <p:cNvGrpSpPr>
            <a:grpSpLocks/>
          </p:cNvGrpSpPr>
          <p:nvPr/>
        </p:nvGrpSpPr>
        <p:grpSpPr bwMode="auto">
          <a:xfrm rot="5400000" flipH="1" flipV="1">
            <a:off x="6740525" y="2428875"/>
            <a:ext cx="304800" cy="1238250"/>
            <a:chOff x="2016" y="1636"/>
            <a:chExt cx="192" cy="1248"/>
          </a:xfrm>
        </p:grpSpPr>
        <p:sp>
          <p:nvSpPr>
            <p:cNvPr id="7191" name="Freeform 26">
              <a:extLst>
                <a:ext uri="{FF2B5EF4-FFF2-40B4-BE49-F238E27FC236}">
                  <a16:creationId xmlns:a16="http://schemas.microsoft.com/office/drawing/2014/main" id="{06E5229B-BA96-44DD-B004-DCA5667E7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7192" name="Freeform 27">
              <a:extLst>
                <a:ext uri="{FF2B5EF4-FFF2-40B4-BE49-F238E27FC236}">
                  <a16:creationId xmlns:a16="http://schemas.microsoft.com/office/drawing/2014/main" id="{38B26282-E200-4E28-94E5-AB8C8D95381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7190" name="Freeform 31">
            <a:extLst>
              <a:ext uri="{FF2B5EF4-FFF2-40B4-BE49-F238E27FC236}">
                <a16:creationId xmlns:a16="http://schemas.microsoft.com/office/drawing/2014/main" id="{7AD5B466-2D52-4DDA-95EB-95E32AD1F5B0}"/>
              </a:ext>
            </a:extLst>
          </p:cNvPr>
          <p:cNvSpPr>
            <a:spLocks/>
          </p:cNvSpPr>
          <p:nvPr/>
        </p:nvSpPr>
        <p:spPr bwMode="auto">
          <a:xfrm>
            <a:off x="3529013" y="1403350"/>
            <a:ext cx="4065587" cy="1949450"/>
          </a:xfrm>
          <a:custGeom>
            <a:avLst/>
            <a:gdLst>
              <a:gd name="T0" fmla="*/ 0 w 2364"/>
              <a:gd name="T1" fmla="*/ 0 h 1228"/>
              <a:gd name="T2" fmla="*/ 2147483647 w 2364"/>
              <a:gd name="T3" fmla="*/ 2147483647 h 1228"/>
              <a:gd name="T4" fmla="*/ 2147483647 w 2364"/>
              <a:gd name="T5" fmla="*/ 2147483647 h 1228"/>
              <a:gd name="T6" fmla="*/ 2147483647 w 2364"/>
              <a:gd name="T7" fmla="*/ 2147483647 h 1228"/>
              <a:gd name="T8" fmla="*/ 0 60000 65536"/>
              <a:gd name="T9" fmla="*/ 0 60000 65536"/>
              <a:gd name="T10" fmla="*/ 0 60000 65536"/>
              <a:gd name="T11" fmla="*/ 0 60000 65536"/>
              <a:gd name="T12" fmla="*/ 0 w 2364"/>
              <a:gd name="T13" fmla="*/ 0 h 1228"/>
              <a:gd name="T14" fmla="*/ 2364 w 2364"/>
              <a:gd name="T15" fmla="*/ 1228 h 1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4" h="1228">
                <a:moveTo>
                  <a:pt x="0" y="0"/>
                </a:moveTo>
                <a:cubicBezTo>
                  <a:pt x="104" y="102"/>
                  <a:pt x="322" y="463"/>
                  <a:pt x="636" y="604"/>
                </a:cubicBezTo>
                <a:cubicBezTo>
                  <a:pt x="950" y="745"/>
                  <a:pt x="1596" y="740"/>
                  <a:pt x="1884" y="844"/>
                </a:cubicBezTo>
                <a:cubicBezTo>
                  <a:pt x="2172" y="948"/>
                  <a:pt x="2268" y="1088"/>
                  <a:pt x="2364" y="12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57E37675-85B3-4E3E-8A66-8A2708DDD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460C0055-9554-4777-9EEC-8CC46E48E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AD199BF-D821-40D6-97D1-082AA86BA63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1538" name="Rectangle 2">
            <a:extLst>
              <a:ext uri="{FF2B5EF4-FFF2-40B4-BE49-F238E27FC236}">
                <a16:creationId xmlns:a16="http://schemas.microsoft.com/office/drawing/2014/main" id="{846F2CFB-539B-4026-B26C-0E9A1EF6E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Weaken Our Goal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D2D07AF-7E47-44CE-B49C-32943D467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Goal: Take a snapshot of the global computation</a:t>
            </a:r>
          </a:p>
          <a:p>
            <a:pPr lvl="1"/>
            <a:r>
              <a:rPr lang="en-US" altLang="en-US" sz="1800"/>
              <a:t>A snapshot of local states on n processes </a:t>
            </a:r>
            <a:r>
              <a:rPr lang="en-US" altLang="en-US" sz="1800">
                <a:solidFill>
                  <a:schemeClr val="hlink"/>
                </a:solidFill>
              </a:rPr>
              <a:t>taken at exactly the same time</a:t>
            </a:r>
          </a:p>
          <a:p>
            <a:pPr lvl="1"/>
            <a:r>
              <a:rPr lang="en-US" altLang="en-US" sz="1800"/>
              <a:t>A snapshot of local states on n processes such that the global snapshot </a:t>
            </a:r>
            <a:r>
              <a:rPr lang="en-US" altLang="en-US" sz="1800">
                <a:solidFill>
                  <a:schemeClr val="hlink"/>
                </a:solidFill>
              </a:rPr>
              <a:t>could have happened sometime in the past</a:t>
            </a:r>
          </a:p>
          <a:p>
            <a:pPr lvl="1"/>
            <a:endParaRPr lang="en-US" altLang="en-US" sz="1800">
              <a:solidFill>
                <a:schemeClr val="hlink"/>
              </a:solidFill>
            </a:endParaRPr>
          </a:p>
          <a:p>
            <a:r>
              <a:rPr lang="en-US" altLang="en-US" sz="2000">
                <a:solidFill>
                  <a:schemeClr val="hlink"/>
                </a:solidFill>
              </a:rPr>
              <a:t>“In the past”</a:t>
            </a:r>
          </a:p>
          <a:p>
            <a:pPr lvl="1"/>
            <a:r>
              <a:rPr lang="en-US" altLang="en-US" sz="1800"/>
              <a:t>We don’t know when it occurred</a:t>
            </a:r>
          </a:p>
          <a:p>
            <a:r>
              <a:rPr lang="en-US" altLang="en-US" sz="2000">
                <a:solidFill>
                  <a:schemeClr val="hlink"/>
                </a:solidFill>
              </a:rPr>
              <a:t>“Could have happened” – User cannot tell the difference</a:t>
            </a:r>
          </a:p>
          <a:p>
            <a:pPr lvl="1"/>
            <a:r>
              <a:rPr lang="en-US" altLang="en-US" sz="1800"/>
              <a:t>But in reality, may not have happened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Somewhat surprisingly, such a weaker goal is still useful (e.g., debugging, backup, computing global predicates)</a:t>
            </a:r>
          </a:p>
        </p:txBody>
      </p:sp>
      <p:sp>
        <p:nvSpPr>
          <p:cNvPr id="8198" name="Line 4">
            <a:extLst>
              <a:ext uri="{FF2B5EF4-FFF2-40B4-BE49-F238E27FC236}">
                <a16:creationId xmlns:a16="http://schemas.microsoft.com/office/drawing/2014/main" id="{0E31EA18-5B13-49D6-852E-FBA29C442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450" y="1981200"/>
            <a:ext cx="726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96047011-B924-45A4-B13B-963117F217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1B62993-C31F-4ED5-882A-F5BA8064A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AAB5029-DCF0-438A-940E-DCDB1086C2F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id="{E603063F-47D3-44FF-B1AB-6EF070836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of “Happened-Before” Relation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069CEFA-F50B-4BF5-BBA8-62D5A1529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365250"/>
            <a:ext cx="8420100" cy="1454150"/>
          </a:xfrm>
        </p:spPr>
        <p:txBody>
          <a:bodyPr/>
          <a:lstStyle/>
          <a:p>
            <a:r>
              <a:rPr lang="en-US" altLang="en-US"/>
              <a:t>A partial order among events (i.e., local computation, send, receive)</a:t>
            </a:r>
          </a:p>
          <a:p>
            <a:pPr lvl="1"/>
            <a:r>
              <a:rPr lang="en-US" altLang="en-US"/>
              <a:t>Process order, send-receive order, transitivity</a:t>
            </a:r>
          </a:p>
          <a:p>
            <a:pPr lvl="1"/>
            <a:endParaRPr lang="en-US" altLang="en-US"/>
          </a:p>
        </p:txBody>
      </p:sp>
      <p:sp>
        <p:nvSpPr>
          <p:cNvPr id="9222" name="Oval 4">
            <a:extLst>
              <a:ext uri="{FF2B5EF4-FFF2-40B4-BE49-F238E27FC236}">
                <a16:creationId xmlns:a16="http://schemas.microsoft.com/office/drawing/2014/main" id="{77C8EA1B-2982-49DB-BD24-08F37CD1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3429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23" name="Oval 5">
            <a:extLst>
              <a:ext uri="{FF2B5EF4-FFF2-40B4-BE49-F238E27FC236}">
                <a16:creationId xmlns:a16="http://schemas.microsoft.com/office/drawing/2014/main" id="{081BE675-0463-4706-BBA7-758058AC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3429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24" name="Oval 6">
            <a:extLst>
              <a:ext uri="{FF2B5EF4-FFF2-40B4-BE49-F238E27FC236}">
                <a16:creationId xmlns:a16="http://schemas.microsoft.com/office/drawing/2014/main" id="{6FC19123-02CA-4ECC-A43D-EBB317C15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429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25" name="Oval 7">
            <a:extLst>
              <a:ext uri="{FF2B5EF4-FFF2-40B4-BE49-F238E27FC236}">
                <a16:creationId xmlns:a16="http://schemas.microsoft.com/office/drawing/2014/main" id="{E9750DE4-E833-4DB2-83A4-2C0EB086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3429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26" name="Line 8">
            <a:extLst>
              <a:ext uri="{FF2B5EF4-FFF2-40B4-BE49-F238E27FC236}">
                <a16:creationId xmlns:a16="http://schemas.microsoft.com/office/drawing/2014/main" id="{F8662B6C-2F9E-4C0A-BE69-2C185B546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35052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27" name="Oval 9">
            <a:extLst>
              <a:ext uri="{FF2B5EF4-FFF2-40B4-BE49-F238E27FC236}">
                <a16:creationId xmlns:a16="http://schemas.microsoft.com/office/drawing/2014/main" id="{9163ACA4-5049-4CD0-977F-05C45E98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4191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28" name="Oval 10">
            <a:extLst>
              <a:ext uri="{FF2B5EF4-FFF2-40B4-BE49-F238E27FC236}">
                <a16:creationId xmlns:a16="http://schemas.microsoft.com/office/drawing/2014/main" id="{0626AF45-2862-4E4A-8FF0-B06A786D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4191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29" name="Oval 11">
            <a:extLst>
              <a:ext uri="{FF2B5EF4-FFF2-40B4-BE49-F238E27FC236}">
                <a16:creationId xmlns:a16="http://schemas.microsoft.com/office/drawing/2014/main" id="{3ADF9803-5917-464E-8ACF-2E34A171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4191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30" name="Oval 12">
            <a:extLst>
              <a:ext uri="{FF2B5EF4-FFF2-40B4-BE49-F238E27FC236}">
                <a16:creationId xmlns:a16="http://schemas.microsoft.com/office/drawing/2014/main" id="{022938F5-7EC9-48E2-B716-FBDFDF43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4191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31" name="Line 13">
            <a:extLst>
              <a:ext uri="{FF2B5EF4-FFF2-40B4-BE49-F238E27FC236}">
                <a16:creationId xmlns:a16="http://schemas.microsoft.com/office/drawing/2014/main" id="{DFAB024A-6D98-4D6F-8FCC-CDB17B7AB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42672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32" name="Oval 14">
            <a:extLst>
              <a:ext uri="{FF2B5EF4-FFF2-40B4-BE49-F238E27FC236}">
                <a16:creationId xmlns:a16="http://schemas.microsoft.com/office/drawing/2014/main" id="{D7BC858B-1515-469F-9671-1DD73594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4953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33" name="Oval 15">
            <a:extLst>
              <a:ext uri="{FF2B5EF4-FFF2-40B4-BE49-F238E27FC236}">
                <a16:creationId xmlns:a16="http://schemas.microsoft.com/office/drawing/2014/main" id="{959DE8FE-1B7E-4ACD-9088-4D6A252B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953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34" name="Oval 16">
            <a:extLst>
              <a:ext uri="{FF2B5EF4-FFF2-40B4-BE49-F238E27FC236}">
                <a16:creationId xmlns:a16="http://schemas.microsoft.com/office/drawing/2014/main" id="{8F2ADA41-B549-40C7-8B46-9F905878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49530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35" name="Line 17">
            <a:extLst>
              <a:ext uri="{FF2B5EF4-FFF2-40B4-BE49-F238E27FC236}">
                <a16:creationId xmlns:a16="http://schemas.microsoft.com/office/drawing/2014/main" id="{E8547405-586C-49EB-93BB-ED213FF90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50292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36" name="Text Box 18">
            <a:extLst>
              <a:ext uri="{FF2B5EF4-FFF2-40B4-BE49-F238E27FC236}">
                <a16:creationId xmlns:a16="http://schemas.microsoft.com/office/drawing/2014/main" id="{9C8AE83F-5531-4FA2-A917-01DC9D27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287713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user1 (process1)</a:t>
            </a:r>
          </a:p>
        </p:txBody>
      </p:sp>
      <p:sp>
        <p:nvSpPr>
          <p:cNvPr id="9237" name="Text Box 19">
            <a:extLst>
              <a:ext uri="{FF2B5EF4-FFF2-40B4-BE49-F238E27FC236}">
                <a16:creationId xmlns:a16="http://schemas.microsoft.com/office/drawing/2014/main" id="{75D5F57C-327A-462C-B427-EB2E025E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022725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user2 (process2)</a:t>
            </a:r>
          </a:p>
        </p:txBody>
      </p:sp>
      <p:sp>
        <p:nvSpPr>
          <p:cNvPr id="9238" name="Text Box 20">
            <a:extLst>
              <a:ext uri="{FF2B5EF4-FFF2-40B4-BE49-F238E27FC236}">
                <a16:creationId xmlns:a16="http://schemas.microsoft.com/office/drawing/2014/main" id="{38D3185B-8AF8-477C-8F7A-2AC5D4C8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784725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user3 (process3)</a:t>
            </a:r>
          </a:p>
        </p:txBody>
      </p:sp>
      <p:sp>
        <p:nvSpPr>
          <p:cNvPr id="9239" name="Line 21">
            <a:extLst>
              <a:ext uri="{FF2B5EF4-FFF2-40B4-BE49-F238E27FC236}">
                <a16:creationId xmlns:a16="http://schemas.microsoft.com/office/drawing/2014/main" id="{D63EC6E5-3EA5-483F-B038-BD4ECE0B0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3581400"/>
            <a:ext cx="255905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40" name="Line 22">
            <a:extLst>
              <a:ext uri="{FF2B5EF4-FFF2-40B4-BE49-F238E27FC236}">
                <a16:creationId xmlns:a16="http://schemas.microsoft.com/office/drawing/2014/main" id="{688955ED-C83D-4E38-BB8A-F45661D9F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950" y="3581400"/>
            <a:ext cx="8255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41" name="Line 24">
            <a:extLst>
              <a:ext uri="{FF2B5EF4-FFF2-40B4-BE49-F238E27FC236}">
                <a16:creationId xmlns:a16="http://schemas.microsoft.com/office/drawing/2014/main" id="{74F2A0A2-6D7A-4213-8D04-21D7E6835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4343400"/>
            <a:ext cx="74295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42" name="Text Box 25">
            <a:extLst>
              <a:ext uri="{FF2B5EF4-FFF2-40B4-BE49-F238E27FC236}">
                <a16:creationId xmlns:a16="http://schemas.microsoft.com/office/drawing/2014/main" id="{900F4A4D-EF31-46D9-9FCE-87F471BD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982913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A</a:t>
            </a:r>
          </a:p>
        </p:txBody>
      </p:sp>
      <p:sp>
        <p:nvSpPr>
          <p:cNvPr id="9243" name="Text Box 26">
            <a:extLst>
              <a:ext uri="{FF2B5EF4-FFF2-40B4-BE49-F238E27FC236}">
                <a16:creationId xmlns:a16="http://schemas.microsoft.com/office/drawing/2014/main" id="{01C39AE6-5964-4939-8C04-FEBC605DA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971800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B</a:t>
            </a:r>
          </a:p>
        </p:txBody>
      </p:sp>
      <p:sp>
        <p:nvSpPr>
          <p:cNvPr id="9244" name="Text Box 27">
            <a:extLst>
              <a:ext uri="{FF2B5EF4-FFF2-40B4-BE49-F238E27FC236}">
                <a16:creationId xmlns:a16="http://schemas.microsoft.com/office/drawing/2014/main" id="{C4F13B45-D951-404D-8457-12557311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3794125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C</a:t>
            </a:r>
          </a:p>
        </p:txBody>
      </p:sp>
      <p:sp>
        <p:nvSpPr>
          <p:cNvPr id="9245" name="Text Box 28">
            <a:extLst>
              <a:ext uri="{FF2B5EF4-FFF2-40B4-BE49-F238E27FC236}">
                <a16:creationId xmlns:a16="http://schemas.microsoft.com/office/drawing/2014/main" id="{0043D4C8-4B46-4D3A-9D73-3BC196B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5089525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94FE124E-19B2-46B4-BB56-D163BD030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EF457AB6-E8C5-4921-8ED2-50B0D1BD4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A597F89-8B1D-4F4D-8461-A7165F613FC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3586" name="Rectangle 2">
            <a:extLst>
              <a:ext uri="{FF2B5EF4-FFF2-40B4-BE49-F238E27FC236}">
                <a16:creationId xmlns:a16="http://schemas.microsoft.com/office/drawing/2014/main" id="{910EBA44-A678-4D90-BB1B-22BEFE039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Consistent Snapshot Examples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BE173DA-FF39-409C-BA1F-21ECF1A2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12850"/>
            <a:ext cx="8420100" cy="2063750"/>
          </a:xfrm>
        </p:spPr>
        <p:txBody>
          <a:bodyPr/>
          <a:lstStyle/>
          <a:p>
            <a:r>
              <a:rPr lang="en-US" altLang="en-US"/>
              <a:t>Consistent snapshot:</a:t>
            </a:r>
          </a:p>
          <a:p>
            <a:pPr lvl="1"/>
            <a:r>
              <a:rPr lang="en-US" altLang="en-US"/>
              <a:t>A snapshot of local states on n processes such that the global snapshot </a:t>
            </a:r>
            <a:r>
              <a:rPr lang="en-US" altLang="en-US">
                <a:solidFill>
                  <a:schemeClr val="hlink"/>
                </a:solidFill>
              </a:rPr>
              <a:t>could have happened sometime in the past</a:t>
            </a:r>
          </a:p>
          <a:p>
            <a:pPr lvl="1"/>
            <a:r>
              <a:rPr lang="en-US" altLang="en-US"/>
              <a:t>The green cut could have happened in the past</a:t>
            </a:r>
          </a:p>
          <a:p>
            <a:pPr lvl="1"/>
            <a:r>
              <a:rPr lang="en-US" altLang="en-US"/>
              <a:t>The red cut could never happen in the past – why?</a:t>
            </a:r>
          </a:p>
          <a:p>
            <a:pPr lvl="1"/>
            <a:endParaRPr lang="en-US" altLang="en-US" sz="2400"/>
          </a:p>
        </p:txBody>
      </p:sp>
      <p:sp>
        <p:nvSpPr>
          <p:cNvPr id="10246" name="Oval 4">
            <a:extLst>
              <a:ext uri="{FF2B5EF4-FFF2-40B4-BE49-F238E27FC236}">
                <a16:creationId xmlns:a16="http://schemas.microsoft.com/office/drawing/2014/main" id="{3B3EB4A3-0EA3-4562-BB85-A6244047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3962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47" name="Oval 5">
            <a:extLst>
              <a:ext uri="{FF2B5EF4-FFF2-40B4-BE49-F238E27FC236}">
                <a16:creationId xmlns:a16="http://schemas.microsoft.com/office/drawing/2014/main" id="{75D49401-C73D-4669-AD3A-BDCEC925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3962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48" name="Oval 6">
            <a:extLst>
              <a:ext uri="{FF2B5EF4-FFF2-40B4-BE49-F238E27FC236}">
                <a16:creationId xmlns:a16="http://schemas.microsoft.com/office/drawing/2014/main" id="{B24471E8-5399-4FE3-A6CA-E06241AC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962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49" name="Oval 7">
            <a:extLst>
              <a:ext uri="{FF2B5EF4-FFF2-40B4-BE49-F238E27FC236}">
                <a16:creationId xmlns:a16="http://schemas.microsoft.com/office/drawing/2014/main" id="{5A21790D-CFD8-478A-9607-850B880C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3962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0" name="Line 8">
            <a:extLst>
              <a:ext uri="{FF2B5EF4-FFF2-40B4-BE49-F238E27FC236}">
                <a16:creationId xmlns:a16="http://schemas.microsoft.com/office/drawing/2014/main" id="{5D263671-52AA-411F-8B95-A94F7BBA7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4038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1" name="Oval 9">
            <a:extLst>
              <a:ext uri="{FF2B5EF4-FFF2-40B4-BE49-F238E27FC236}">
                <a16:creationId xmlns:a16="http://schemas.microsoft.com/office/drawing/2014/main" id="{A3FFDEA2-BA45-42AC-BF1A-C6EF6C80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4724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2" name="Oval 10">
            <a:extLst>
              <a:ext uri="{FF2B5EF4-FFF2-40B4-BE49-F238E27FC236}">
                <a16:creationId xmlns:a16="http://schemas.microsoft.com/office/drawing/2014/main" id="{C5EEF493-08B9-44A2-894A-AB35E130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4724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3" name="Oval 11">
            <a:extLst>
              <a:ext uri="{FF2B5EF4-FFF2-40B4-BE49-F238E27FC236}">
                <a16:creationId xmlns:a16="http://schemas.microsoft.com/office/drawing/2014/main" id="{A7B981D3-44A0-411A-8EE2-32F92985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716463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4" name="Oval 12">
            <a:extLst>
              <a:ext uri="{FF2B5EF4-FFF2-40B4-BE49-F238E27FC236}">
                <a16:creationId xmlns:a16="http://schemas.microsoft.com/office/drawing/2014/main" id="{367F745C-FC1A-4117-95FD-60A7B6F25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4724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5" name="Line 13">
            <a:extLst>
              <a:ext uri="{FF2B5EF4-FFF2-40B4-BE49-F238E27FC236}">
                <a16:creationId xmlns:a16="http://schemas.microsoft.com/office/drawing/2014/main" id="{A2140A5D-BAEA-40BA-B352-7B67B8186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4800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6" name="Oval 14">
            <a:extLst>
              <a:ext uri="{FF2B5EF4-FFF2-40B4-BE49-F238E27FC236}">
                <a16:creationId xmlns:a16="http://schemas.microsoft.com/office/drawing/2014/main" id="{1A475DA2-D1EF-4BCB-9C95-48B07B92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5486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7" name="Oval 15">
            <a:extLst>
              <a:ext uri="{FF2B5EF4-FFF2-40B4-BE49-F238E27FC236}">
                <a16:creationId xmlns:a16="http://schemas.microsoft.com/office/drawing/2014/main" id="{C87AE3DD-1727-411B-90A4-60A05642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5486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8" name="Oval 16">
            <a:extLst>
              <a:ext uri="{FF2B5EF4-FFF2-40B4-BE49-F238E27FC236}">
                <a16:creationId xmlns:a16="http://schemas.microsoft.com/office/drawing/2014/main" id="{8BA85D79-458C-4210-9FDF-AAE79065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5486400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9" name="Line 17">
            <a:extLst>
              <a:ext uri="{FF2B5EF4-FFF2-40B4-BE49-F238E27FC236}">
                <a16:creationId xmlns:a16="http://schemas.microsoft.com/office/drawing/2014/main" id="{76E64404-DE8F-463A-A3B7-EACC2ABFA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5562600"/>
            <a:ext cx="520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0" name="Text Box 18">
            <a:extLst>
              <a:ext uri="{FF2B5EF4-FFF2-40B4-BE49-F238E27FC236}">
                <a16:creationId xmlns:a16="http://schemas.microsoft.com/office/drawing/2014/main" id="{9E078139-11E0-439F-B3D5-30B99D86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821113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user1 (process1)</a:t>
            </a:r>
          </a:p>
        </p:txBody>
      </p:sp>
      <p:sp>
        <p:nvSpPr>
          <p:cNvPr id="10261" name="Text Box 19">
            <a:extLst>
              <a:ext uri="{FF2B5EF4-FFF2-40B4-BE49-F238E27FC236}">
                <a16:creationId xmlns:a16="http://schemas.microsoft.com/office/drawing/2014/main" id="{91D039D3-EF4B-4D9D-9A67-F03560FEA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556125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user2 (process2)</a:t>
            </a:r>
          </a:p>
        </p:txBody>
      </p:sp>
      <p:sp>
        <p:nvSpPr>
          <p:cNvPr id="10262" name="Text Box 20">
            <a:extLst>
              <a:ext uri="{FF2B5EF4-FFF2-40B4-BE49-F238E27FC236}">
                <a16:creationId xmlns:a16="http://schemas.microsoft.com/office/drawing/2014/main" id="{57D79F52-9733-4CC9-9613-03595388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318125"/>
            <a:ext cx="226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0"/>
              <a:t>user3 (process3)</a:t>
            </a:r>
          </a:p>
        </p:txBody>
      </p:sp>
      <p:sp>
        <p:nvSpPr>
          <p:cNvPr id="10263" name="Line 22">
            <a:extLst>
              <a:ext uri="{FF2B5EF4-FFF2-40B4-BE49-F238E27FC236}">
                <a16:creationId xmlns:a16="http://schemas.microsoft.com/office/drawing/2014/main" id="{41106B54-CAA2-4721-AEC5-975C7AB27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950" y="4114800"/>
            <a:ext cx="495300" cy="611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4" name="Line 23">
            <a:extLst>
              <a:ext uri="{FF2B5EF4-FFF2-40B4-BE49-F238E27FC236}">
                <a16:creationId xmlns:a16="http://schemas.microsoft.com/office/drawing/2014/main" id="{3BE20A15-4B70-4523-ABA5-F648D664A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00600"/>
            <a:ext cx="7239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5" name="Line 24">
            <a:extLst>
              <a:ext uri="{FF2B5EF4-FFF2-40B4-BE49-F238E27FC236}">
                <a16:creationId xmlns:a16="http://schemas.microsoft.com/office/drawing/2014/main" id="{3E62CB98-F5C1-48AA-B8B0-FEE59E680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4876800"/>
            <a:ext cx="74295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6" name="Freeform 29">
            <a:extLst>
              <a:ext uri="{FF2B5EF4-FFF2-40B4-BE49-F238E27FC236}">
                <a16:creationId xmlns:a16="http://schemas.microsoft.com/office/drawing/2014/main" id="{03319CB2-75FB-47FF-B919-D48C3D283AEF}"/>
              </a:ext>
            </a:extLst>
          </p:cNvPr>
          <p:cNvSpPr>
            <a:spLocks/>
          </p:cNvSpPr>
          <p:nvPr/>
        </p:nvSpPr>
        <p:spPr bwMode="auto">
          <a:xfrm>
            <a:off x="4292600" y="3429000"/>
            <a:ext cx="1169988" cy="2590800"/>
          </a:xfrm>
          <a:custGeom>
            <a:avLst/>
            <a:gdLst>
              <a:gd name="T0" fmla="*/ 0 w 680"/>
              <a:gd name="T1" fmla="*/ 0 h 1632"/>
              <a:gd name="T2" fmla="*/ 2147483647 w 680"/>
              <a:gd name="T3" fmla="*/ 2147483647 h 1632"/>
              <a:gd name="T4" fmla="*/ 2147483647 w 680"/>
              <a:gd name="T5" fmla="*/ 2147483647 h 1632"/>
              <a:gd name="T6" fmla="*/ 2147483647 w 68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632"/>
              <a:gd name="T14" fmla="*/ 680 w 68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632">
                <a:moveTo>
                  <a:pt x="0" y="0"/>
                </a:moveTo>
                <a:cubicBezTo>
                  <a:pt x="68" y="300"/>
                  <a:pt x="136" y="600"/>
                  <a:pt x="240" y="816"/>
                </a:cubicBezTo>
                <a:cubicBezTo>
                  <a:pt x="344" y="1032"/>
                  <a:pt x="568" y="1160"/>
                  <a:pt x="624" y="1296"/>
                </a:cubicBezTo>
                <a:cubicBezTo>
                  <a:pt x="680" y="1432"/>
                  <a:pt x="628" y="1532"/>
                  <a:pt x="576" y="1632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7" name="Freeform 31">
            <a:extLst>
              <a:ext uri="{FF2B5EF4-FFF2-40B4-BE49-F238E27FC236}">
                <a16:creationId xmlns:a16="http://schemas.microsoft.com/office/drawing/2014/main" id="{55FCA8E8-DE32-40BA-883D-CEFA1D2706AB}"/>
              </a:ext>
            </a:extLst>
          </p:cNvPr>
          <p:cNvSpPr>
            <a:spLocks/>
          </p:cNvSpPr>
          <p:nvPr/>
        </p:nvSpPr>
        <p:spPr bwMode="auto">
          <a:xfrm>
            <a:off x="4967288" y="3433763"/>
            <a:ext cx="3287712" cy="2586037"/>
          </a:xfrm>
          <a:custGeom>
            <a:avLst/>
            <a:gdLst>
              <a:gd name="T0" fmla="*/ 0 w 1912"/>
              <a:gd name="T1" fmla="*/ 0 h 1629"/>
              <a:gd name="T2" fmla="*/ 2147483647 w 1912"/>
              <a:gd name="T3" fmla="*/ 2147483647 h 1629"/>
              <a:gd name="T4" fmla="*/ 2147483647 w 1912"/>
              <a:gd name="T5" fmla="*/ 2147483647 h 1629"/>
              <a:gd name="T6" fmla="*/ 2147483647 w 1912"/>
              <a:gd name="T7" fmla="*/ 2147483647 h 1629"/>
              <a:gd name="T8" fmla="*/ 2147483647 w 1912"/>
              <a:gd name="T9" fmla="*/ 2147483647 h 1629"/>
              <a:gd name="T10" fmla="*/ 2147483647 w 1912"/>
              <a:gd name="T11" fmla="*/ 2147483647 h 16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12"/>
              <a:gd name="T19" fmla="*/ 0 h 1629"/>
              <a:gd name="T20" fmla="*/ 1912 w 1912"/>
              <a:gd name="T21" fmla="*/ 1629 h 16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12" h="1629">
                <a:moveTo>
                  <a:pt x="0" y="0"/>
                </a:moveTo>
                <a:cubicBezTo>
                  <a:pt x="35" y="90"/>
                  <a:pt x="62" y="442"/>
                  <a:pt x="203" y="543"/>
                </a:cubicBezTo>
                <a:cubicBezTo>
                  <a:pt x="344" y="644"/>
                  <a:pt x="655" y="527"/>
                  <a:pt x="844" y="608"/>
                </a:cubicBezTo>
                <a:cubicBezTo>
                  <a:pt x="1033" y="689"/>
                  <a:pt x="1225" y="932"/>
                  <a:pt x="1339" y="1030"/>
                </a:cubicBezTo>
                <a:cubicBezTo>
                  <a:pt x="1453" y="1128"/>
                  <a:pt x="1433" y="1097"/>
                  <a:pt x="1528" y="1197"/>
                </a:cubicBezTo>
                <a:cubicBezTo>
                  <a:pt x="1623" y="1297"/>
                  <a:pt x="1844" y="1449"/>
                  <a:pt x="1912" y="1629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8" name="Oval 11">
            <a:extLst>
              <a:ext uri="{FF2B5EF4-FFF2-40B4-BE49-F238E27FC236}">
                <a16:creationId xmlns:a16="http://schemas.microsoft.com/office/drawing/2014/main" id="{4BDD8C56-648C-4C31-AE81-45D9DFCE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4716463"/>
            <a:ext cx="1651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1476</Words>
  <Application>Microsoft Office PowerPoint</Application>
  <PresentationFormat>A4 Paper (210x297 mm)</PresentationFormat>
  <Paragraphs>269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Symbol</vt:lpstr>
      <vt:lpstr>Times New Roman</vt:lpstr>
      <vt:lpstr>Wingdings</vt:lpstr>
      <vt:lpstr>cstemplate</vt:lpstr>
      <vt:lpstr>Equation</vt:lpstr>
      <vt:lpstr>CS4231 Parallel and Distributed Algorithms </vt:lpstr>
      <vt:lpstr>Review of Last Lecture</vt:lpstr>
      <vt:lpstr>Today’s Roadmap</vt:lpstr>
      <vt:lpstr>Motivation</vt:lpstr>
      <vt:lpstr>Motivation</vt:lpstr>
      <vt:lpstr>Motivation</vt:lpstr>
      <vt:lpstr>Weaken Our Goal</vt:lpstr>
      <vt:lpstr>Review of “Happened-Before” Relation</vt:lpstr>
      <vt:lpstr>Consistent Snapshot Examples</vt:lpstr>
      <vt:lpstr>Formalizing Consistent Snapshot</vt:lpstr>
      <vt:lpstr>Existence of Consistent Global Snapshot</vt:lpstr>
      <vt:lpstr>Proof Intuition</vt:lpstr>
      <vt:lpstr>Characterization of Consistent Global Snapsht</vt:lpstr>
      <vt:lpstr>Capturing a Consistent Global Snapshot</vt:lpstr>
      <vt:lpstr>Protocol Intuition</vt:lpstr>
      <vt:lpstr>Protocol Intuition</vt:lpstr>
      <vt:lpstr>Protocol Intuition</vt:lpstr>
      <vt:lpstr>Chandy&amp;Lamport’s Protocol:  Taking local snapshots</vt:lpstr>
      <vt:lpstr>Characterization of Application Messages </vt:lpstr>
      <vt:lpstr>Chandy&amp;Lamport’s Protocol:  Taking snapshots for messages on the fly</vt:lpstr>
      <vt:lpstr>Chandy&amp;Lamport’s Protocol:  Taking snapshots for messages on the fly</vt:lpstr>
      <vt:lpstr>Summary</vt:lpstr>
      <vt:lpstr>Homework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2015-01-27T05:43:33Z</dcterms:created>
  <dcterms:modified xsi:type="dcterms:W3CDTF">2021-01-04T09:05:39Z</dcterms:modified>
</cp:coreProperties>
</file>