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8" r:id="rId3"/>
    <p:sldId id="638" r:id="rId4"/>
    <p:sldId id="639" r:id="rId5"/>
    <p:sldId id="601" r:id="rId6"/>
    <p:sldId id="604" r:id="rId7"/>
    <p:sldId id="605" r:id="rId8"/>
    <p:sldId id="709" r:id="rId9"/>
    <p:sldId id="710" r:id="rId10"/>
    <p:sldId id="711" r:id="rId11"/>
    <p:sldId id="712" r:id="rId12"/>
    <p:sldId id="606" r:id="rId13"/>
    <p:sldId id="608" r:id="rId14"/>
    <p:sldId id="610" r:id="rId15"/>
    <p:sldId id="613" r:id="rId16"/>
    <p:sldId id="643" r:id="rId17"/>
    <p:sldId id="661" r:id="rId18"/>
    <p:sldId id="664" r:id="rId19"/>
    <p:sldId id="665" r:id="rId20"/>
    <p:sldId id="666" r:id="rId21"/>
    <p:sldId id="708" r:id="rId22"/>
    <p:sldId id="699" r:id="rId23"/>
    <p:sldId id="700" r:id="rId24"/>
    <p:sldId id="701" r:id="rId25"/>
    <p:sldId id="702" r:id="rId26"/>
    <p:sldId id="704" r:id="rId27"/>
    <p:sldId id="722" r:id="rId28"/>
    <p:sldId id="723" r:id="rId29"/>
    <p:sldId id="705" r:id="rId30"/>
    <p:sldId id="667" r:id="rId31"/>
    <p:sldId id="727" r:id="rId32"/>
    <p:sldId id="726" r:id="rId33"/>
    <p:sldId id="308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CCECFF"/>
    <a:srgbClr val="E2FFC5"/>
    <a:srgbClr val="FFFFCC"/>
    <a:srgbClr val="666699"/>
    <a:srgbClr val="FF6600"/>
    <a:srgbClr val="006600"/>
    <a:srgbClr val="66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5" d="100"/>
          <a:sy n="75" d="100"/>
        </p:scale>
        <p:origin x="168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30EA5-CA39-470A-A965-D51A314C7F19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6EB8A879-A9A6-466D-BDD3-4BB6BF29F423}">
      <dgm:prSet phldrT="[Text]"/>
      <dgm:spPr/>
      <dgm:t>
        <a:bodyPr/>
        <a:lstStyle/>
        <a:p>
          <a:r>
            <a:rPr lang="en-SG" dirty="0"/>
            <a:t>1. Data Storage</a:t>
          </a:r>
          <a:endParaRPr lang="en-US" dirty="0"/>
        </a:p>
      </dgm:t>
    </dgm:pt>
    <dgm:pt modelId="{82FFCCDD-FCED-4EB9-B70C-F3AE91A2FB32}" type="parTrans" cxnId="{86668BBA-49B2-4442-A7D2-0839FB9515FD}">
      <dgm:prSet/>
      <dgm:spPr/>
      <dgm:t>
        <a:bodyPr/>
        <a:lstStyle/>
        <a:p>
          <a:endParaRPr lang="en-US"/>
        </a:p>
      </dgm:t>
    </dgm:pt>
    <dgm:pt modelId="{9EF58AF2-F92B-4B33-9F48-0E30EF55801D}" type="sibTrans" cxnId="{86668BBA-49B2-4442-A7D2-0839FB9515FD}">
      <dgm:prSet/>
      <dgm:spPr/>
      <dgm:t>
        <a:bodyPr/>
        <a:lstStyle/>
        <a:p>
          <a:endParaRPr lang="en-US"/>
        </a:p>
      </dgm:t>
    </dgm:pt>
    <dgm:pt modelId="{CA8E6331-56EF-476C-9913-01FD4157631D}">
      <dgm:prSet phldrT="[Text]"/>
      <dgm:spPr/>
      <dgm:t>
        <a:bodyPr/>
        <a:lstStyle/>
        <a:p>
          <a:r>
            <a:rPr lang="en-SG" dirty="0"/>
            <a:t>2. Memory Addressing Modes</a:t>
          </a:r>
          <a:endParaRPr lang="en-US" dirty="0"/>
        </a:p>
      </dgm:t>
    </dgm:pt>
    <dgm:pt modelId="{3A5640E3-9792-4A06-A02F-181AFE55DE87}" type="parTrans" cxnId="{5D41007C-896A-4760-A48D-B01E41AF6728}">
      <dgm:prSet/>
      <dgm:spPr/>
      <dgm:t>
        <a:bodyPr/>
        <a:lstStyle/>
        <a:p>
          <a:endParaRPr lang="en-US"/>
        </a:p>
      </dgm:t>
    </dgm:pt>
    <dgm:pt modelId="{CAF3B2D1-1B3C-44C4-8FDD-7256905224EE}" type="sibTrans" cxnId="{5D41007C-896A-4760-A48D-B01E41AF6728}">
      <dgm:prSet/>
      <dgm:spPr/>
      <dgm:t>
        <a:bodyPr/>
        <a:lstStyle/>
        <a:p>
          <a:endParaRPr lang="en-US"/>
        </a:p>
      </dgm:t>
    </dgm:pt>
    <dgm:pt modelId="{2F42921B-362B-44F2-A6FF-8BEF62FF6DDD}">
      <dgm:prSet phldrT="[Text]"/>
      <dgm:spPr/>
      <dgm:t>
        <a:bodyPr/>
        <a:lstStyle/>
        <a:p>
          <a:r>
            <a:rPr lang="en-SG" dirty="0"/>
            <a:t>3. Operations in the Instruction Set</a:t>
          </a:r>
        </a:p>
      </dgm:t>
    </dgm:pt>
    <dgm:pt modelId="{A636EF93-B7D7-40F3-A68B-E62472A3C0A6}" type="parTrans" cxnId="{5636ABEA-193A-4984-814F-68C753A78CFF}">
      <dgm:prSet/>
      <dgm:spPr/>
      <dgm:t>
        <a:bodyPr/>
        <a:lstStyle/>
        <a:p>
          <a:endParaRPr lang="en-US"/>
        </a:p>
      </dgm:t>
    </dgm:pt>
    <dgm:pt modelId="{2E24405C-BE67-4BC8-A971-4C55C18B0B04}" type="sibTrans" cxnId="{5636ABEA-193A-4984-814F-68C753A78CFF}">
      <dgm:prSet/>
      <dgm:spPr/>
      <dgm:t>
        <a:bodyPr/>
        <a:lstStyle/>
        <a:p>
          <a:endParaRPr lang="en-US"/>
        </a:p>
      </dgm:t>
    </dgm:pt>
    <dgm:pt modelId="{F100FA6B-BFA6-4E64-ADB8-B8FE3D0BEF85}">
      <dgm:prSet/>
      <dgm:spPr/>
      <dgm:t>
        <a:bodyPr/>
        <a:lstStyle/>
        <a:p>
          <a:r>
            <a:rPr lang="en-SG" dirty="0"/>
            <a:t>4. Instruction Formats</a:t>
          </a:r>
          <a:endParaRPr lang="en-US" dirty="0"/>
        </a:p>
      </dgm:t>
    </dgm:pt>
    <dgm:pt modelId="{76673F16-9ED4-4235-9F94-CE46B3B6119C}" type="parTrans" cxnId="{773A33ED-60AB-4AED-8BF8-7ED8957C6DEA}">
      <dgm:prSet/>
      <dgm:spPr/>
      <dgm:t>
        <a:bodyPr/>
        <a:lstStyle/>
        <a:p>
          <a:endParaRPr lang="en-US"/>
        </a:p>
      </dgm:t>
    </dgm:pt>
    <dgm:pt modelId="{6F96AB5E-B8CD-4420-BB98-1C075123B0ED}" type="sibTrans" cxnId="{773A33ED-60AB-4AED-8BF8-7ED8957C6DEA}">
      <dgm:prSet/>
      <dgm:spPr/>
      <dgm:t>
        <a:bodyPr/>
        <a:lstStyle/>
        <a:p>
          <a:endParaRPr lang="en-US"/>
        </a:p>
      </dgm:t>
    </dgm:pt>
    <dgm:pt modelId="{1A7981F7-4D24-4365-AD32-EE668529202A}">
      <dgm:prSet/>
      <dgm:spPr/>
      <dgm:t>
        <a:bodyPr/>
        <a:lstStyle/>
        <a:p>
          <a:r>
            <a:rPr lang="en-SG" dirty="0"/>
            <a:t>5. Encoding the Instruction Set</a:t>
          </a:r>
          <a:endParaRPr lang="en-US" dirty="0"/>
        </a:p>
      </dgm:t>
    </dgm:pt>
    <dgm:pt modelId="{987D085F-FE68-4B6E-995D-8253F03D215A}" type="parTrans" cxnId="{BEF8BB9D-0CB4-4037-AB8B-63AAD15ABFE2}">
      <dgm:prSet/>
      <dgm:spPr/>
      <dgm:t>
        <a:bodyPr/>
        <a:lstStyle/>
        <a:p>
          <a:endParaRPr lang="en-US"/>
        </a:p>
      </dgm:t>
    </dgm:pt>
    <dgm:pt modelId="{4A42F8D1-B62C-4513-BBB0-113C0C2FD952}" type="sibTrans" cxnId="{BEF8BB9D-0CB4-4037-AB8B-63AAD15ABFE2}">
      <dgm:prSet/>
      <dgm:spPr/>
      <dgm:t>
        <a:bodyPr/>
        <a:lstStyle/>
        <a:p>
          <a:endParaRPr lang="en-US"/>
        </a:p>
      </dgm:t>
    </dgm:pt>
    <dgm:pt modelId="{2D64AD3A-7C03-42DE-ABBE-4081A68CF001}" type="pres">
      <dgm:prSet presAssocID="{B3330EA5-CA39-470A-A965-D51A314C7F19}" presName="Name0" presStyleCnt="0">
        <dgm:presLayoutVars>
          <dgm:resizeHandles/>
        </dgm:presLayoutVars>
      </dgm:prSet>
      <dgm:spPr/>
    </dgm:pt>
    <dgm:pt modelId="{26399409-C876-4D2F-80AC-3298F3FF0202}" type="pres">
      <dgm:prSet presAssocID="{6EB8A879-A9A6-466D-BDD3-4BB6BF29F423}" presName="text" presStyleLbl="node1" presStyleIdx="0" presStyleCnt="5">
        <dgm:presLayoutVars>
          <dgm:bulletEnabled val="1"/>
        </dgm:presLayoutVars>
      </dgm:prSet>
      <dgm:spPr/>
    </dgm:pt>
    <dgm:pt modelId="{1F2384E0-0C84-4B40-B4EA-C2316D6965D7}" type="pres">
      <dgm:prSet presAssocID="{9EF58AF2-F92B-4B33-9F48-0E30EF55801D}" presName="space" presStyleCnt="0"/>
      <dgm:spPr/>
    </dgm:pt>
    <dgm:pt modelId="{A1939FE3-4ED5-46AB-8A7A-EB357486F95B}" type="pres">
      <dgm:prSet presAssocID="{CA8E6331-56EF-476C-9913-01FD4157631D}" presName="text" presStyleLbl="node1" presStyleIdx="1" presStyleCnt="5">
        <dgm:presLayoutVars>
          <dgm:bulletEnabled val="1"/>
        </dgm:presLayoutVars>
      </dgm:prSet>
      <dgm:spPr/>
    </dgm:pt>
    <dgm:pt modelId="{BD962220-99DA-4641-BF41-5F9EFD6CF06B}" type="pres">
      <dgm:prSet presAssocID="{CAF3B2D1-1B3C-44C4-8FDD-7256905224EE}" presName="space" presStyleCnt="0"/>
      <dgm:spPr/>
    </dgm:pt>
    <dgm:pt modelId="{39FA27D7-C4A4-43B5-A25A-EA58C0903FF7}" type="pres">
      <dgm:prSet presAssocID="{2F42921B-362B-44F2-A6FF-8BEF62FF6DDD}" presName="text" presStyleLbl="node1" presStyleIdx="2" presStyleCnt="5">
        <dgm:presLayoutVars>
          <dgm:bulletEnabled val="1"/>
        </dgm:presLayoutVars>
      </dgm:prSet>
      <dgm:spPr/>
    </dgm:pt>
    <dgm:pt modelId="{9FB1CD99-76B2-46B7-9A15-54E70F515DEE}" type="pres">
      <dgm:prSet presAssocID="{2E24405C-BE67-4BC8-A971-4C55C18B0B04}" presName="space" presStyleCnt="0"/>
      <dgm:spPr/>
    </dgm:pt>
    <dgm:pt modelId="{2F1D9448-EFE9-450A-9519-AB0841C0CFDA}" type="pres">
      <dgm:prSet presAssocID="{F100FA6B-BFA6-4E64-ADB8-B8FE3D0BEF85}" presName="text" presStyleLbl="node1" presStyleIdx="3" presStyleCnt="5">
        <dgm:presLayoutVars>
          <dgm:bulletEnabled val="1"/>
        </dgm:presLayoutVars>
      </dgm:prSet>
      <dgm:spPr/>
    </dgm:pt>
    <dgm:pt modelId="{B52B2E53-A6E5-4458-AFC9-FED256AD0043}" type="pres">
      <dgm:prSet presAssocID="{6F96AB5E-B8CD-4420-BB98-1C075123B0ED}" presName="space" presStyleCnt="0"/>
      <dgm:spPr/>
    </dgm:pt>
    <dgm:pt modelId="{3986BA07-1827-415F-98F3-8E7C6B757FF2}" type="pres">
      <dgm:prSet presAssocID="{1A7981F7-4D24-4365-AD32-EE668529202A}" presName="text" presStyleLbl="node1" presStyleIdx="4" presStyleCnt="5">
        <dgm:presLayoutVars>
          <dgm:bulletEnabled val="1"/>
        </dgm:presLayoutVars>
      </dgm:prSet>
      <dgm:spPr/>
    </dgm:pt>
  </dgm:ptLst>
  <dgm:cxnLst>
    <dgm:cxn modelId="{1D27EB54-21C8-4127-A2F7-9F84E7DA15EE}" type="presOf" srcId="{F100FA6B-BFA6-4E64-ADB8-B8FE3D0BEF85}" destId="{2F1D9448-EFE9-450A-9519-AB0841C0CFDA}" srcOrd="0" destOrd="0" presId="urn:diagrams.loki3.com/VaryingWidthList"/>
    <dgm:cxn modelId="{D33FF675-CB9C-4A88-AD45-9A8E756419FD}" type="presOf" srcId="{B3330EA5-CA39-470A-A965-D51A314C7F19}" destId="{2D64AD3A-7C03-42DE-ABBE-4081A68CF001}" srcOrd="0" destOrd="0" presId="urn:diagrams.loki3.com/VaryingWidthList"/>
    <dgm:cxn modelId="{6EE8D57A-01FC-4957-9F17-813CD8518FC5}" type="presOf" srcId="{CA8E6331-56EF-476C-9913-01FD4157631D}" destId="{A1939FE3-4ED5-46AB-8A7A-EB357486F95B}" srcOrd="0" destOrd="0" presId="urn:diagrams.loki3.com/VaryingWidthList"/>
    <dgm:cxn modelId="{5D41007C-896A-4760-A48D-B01E41AF6728}" srcId="{B3330EA5-CA39-470A-A965-D51A314C7F19}" destId="{CA8E6331-56EF-476C-9913-01FD4157631D}" srcOrd="1" destOrd="0" parTransId="{3A5640E3-9792-4A06-A02F-181AFE55DE87}" sibTransId="{CAF3B2D1-1B3C-44C4-8FDD-7256905224EE}"/>
    <dgm:cxn modelId="{58CE6881-0A58-4054-B6CC-D762CE79FE26}" type="presOf" srcId="{2F42921B-362B-44F2-A6FF-8BEF62FF6DDD}" destId="{39FA27D7-C4A4-43B5-A25A-EA58C0903FF7}" srcOrd="0" destOrd="0" presId="urn:diagrams.loki3.com/VaryingWidthList"/>
    <dgm:cxn modelId="{BEF8BB9D-0CB4-4037-AB8B-63AAD15ABFE2}" srcId="{B3330EA5-CA39-470A-A965-D51A314C7F19}" destId="{1A7981F7-4D24-4365-AD32-EE668529202A}" srcOrd="4" destOrd="0" parTransId="{987D085F-FE68-4B6E-995D-8253F03D215A}" sibTransId="{4A42F8D1-B62C-4513-BBB0-113C0C2FD952}"/>
    <dgm:cxn modelId="{AC7269B9-6704-4C5A-9DCA-CEB06CFE8EBE}" type="presOf" srcId="{1A7981F7-4D24-4365-AD32-EE668529202A}" destId="{3986BA07-1827-415F-98F3-8E7C6B757FF2}" srcOrd="0" destOrd="0" presId="urn:diagrams.loki3.com/VaryingWidthList"/>
    <dgm:cxn modelId="{86668BBA-49B2-4442-A7D2-0839FB9515FD}" srcId="{B3330EA5-CA39-470A-A965-D51A314C7F19}" destId="{6EB8A879-A9A6-466D-BDD3-4BB6BF29F423}" srcOrd="0" destOrd="0" parTransId="{82FFCCDD-FCED-4EB9-B70C-F3AE91A2FB32}" sibTransId="{9EF58AF2-F92B-4B33-9F48-0E30EF55801D}"/>
    <dgm:cxn modelId="{5636ABEA-193A-4984-814F-68C753A78CFF}" srcId="{B3330EA5-CA39-470A-A965-D51A314C7F19}" destId="{2F42921B-362B-44F2-A6FF-8BEF62FF6DDD}" srcOrd="2" destOrd="0" parTransId="{A636EF93-B7D7-40F3-A68B-E62472A3C0A6}" sibTransId="{2E24405C-BE67-4BC8-A971-4C55C18B0B04}"/>
    <dgm:cxn modelId="{773A33ED-60AB-4AED-8BF8-7ED8957C6DEA}" srcId="{B3330EA5-CA39-470A-A965-D51A314C7F19}" destId="{F100FA6B-BFA6-4E64-ADB8-B8FE3D0BEF85}" srcOrd="3" destOrd="0" parTransId="{76673F16-9ED4-4235-9F94-CE46B3B6119C}" sibTransId="{6F96AB5E-B8CD-4420-BB98-1C075123B0ED}"/>
    <dgm:cxn modelId="{BEBDEAF6-35FC-48A2-86C2-ABF6AC8E8D42}" type="presOf" srcId="{6EB8A879-A9A6-466D-BDD3-4BB6BF29F423}" destId="{26399409-C876-4D2F-80AC-3298F3FF0202}" srcOrd="0" destOrd="0" presId="urn:diagrams.loki3.com/VaryingWidthList"/>
    <dgm:cxn modelId="{9D076D7B-6EA5-401E-8CBF-F483ACBE69BA}" type="presParOf" srcId="{2D64AD3A-7C03-42DE-ABBE-4081A68CF001}" destId="{26399409-C876-4D2F-80AC-3298F3FF0202}" srcOrd="0" destOrd="0" presId="urn:diagrams.loki3.com/VaryingWidthList"/>
    <dgm:cxn modelId="{4D2646A2-CB78-4F22-A1D8-E73023B10EC5}" type="presParOf" srcId="{2D64AD3A-7C03-42DE-ABBE-4081A68CF001}" destId="{1F2384E0-0C84-4B40-B4EA-C2316D6965D7}" srcOrd="1" destOrd="0" presId="urn:diagrams.loki3.com/VaryingWidthList"/>
    <dgm:cxn modelId="{920D31EA-BE8E-4CCC-8705-876EDC2CE805}" type="presParOf" srcId="{2D64AD3A-7C03-42DE-ABBE-4081A68CF001}" destId="{A1939FE3-4ED5-46AB-8A7A-EB357486F95B}" srcOrd="2" destOrd="0" presId="urn:diagrams.loki3.com/VaryingWidthList"/>
    <dgm:cxn modelId="{A6B5CA7E-9B4D-400E-9AA3-4342FE970C01}" type="presParOf" srcId="{2D64AD3A-7C03-42DE-ABBE-4081A68CF001}" destId="{BD962220-99DA-4641-BF41-5F9EFD6CF06B}" srcOrd="3" destOrd="0" presId="urn:diagrams.loki3.com/VaryingWidthList"/>
    <dgm:cxn modelId="{976EE012-03B5-4B55-984D-D0895FF8F8E4}" type="presParOf" srcId="{2D64AD3A-7C03-42DE-ABBE-4081A68CF001}" destId="{39FA27D7-C4A4-43B5-A25A-EA58C0903FF7}" srcOrd="4" destOrd="0" presId="urn:diagrams.loki3.com/VaryingWidthList"/>
    <dgm:cxn modelId="{7A81B11C-EC68-47BC-BCA8-62BD5C7C2BC0}" type="presParOf" srcId="{2D64AD3A-7C03-42DE-ABBE-4081A68CF001}" destId="{9FB1CD99-76B2-46B7-9A15-54E70F515DEE}" srcOrd="5" destOrd="0" presId="urn:diagrams.loki3.com/VaryingWidthList"/>
    <dgm:cxn modelId="{A276BD2B-2625-458C-9E29-7426E5A0B255}" type="presParOf" srcId="{2D64AD3A-7C03-42DE-ABBE-4081A68CF001}" destId="{2F1D9448-EFE9-450A-9519-AB0841C0CFDA}" srcOrd="6" destOrd="0" presId="urn:diagrams.loki3.com/VaryingWidthList"/>
    <dgm:cxn modelId="{94DB45BC-C994-4E2C-A5F5-CA4F52913894}" type="presParOf" srcId="{2D64AD3A-7C03-42DE-ABBE-4081A68CF001}" destId="{B52B2E53-A6E5-4458-AFC9-FED256AD0043}" srcOrd="7" destOrd="0" presId="urn:diagrams.loki3.com/VaryingWidthList"/>
    <dgm:cxn modelId="{08B02C3A-4FC3-4160-BC22-3BFA2683151D}" type="presParOf" srcId="{2D64AD3A-7C03-42DE-ABBE-4081A68CF001}" destId="{3986BA07-1827-415F-98F3-8E7C6B757FF2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409-C876-4D2F-80AC-3298F3FF0202}">
      <dsp:nvSpPr>
        <dsp:cNvPr id="0" name=""/>
        <dsp:cNvSpPr/>
      </dsp:nvSpPr>
      <dsp:spPr>
        <a:xfrm>
          <a:off x="1630500" y="1785"/>
          <a:ext cx="2835000" cy="7808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1. Data Storage</a:t>
          </a:r>
          <a:endParaRPr lang="en-US" sz="3000" kern="1200" dirty="0"/>
        </a:p>
      </dsp:txBody>
      <dsp:txXfrm>
        <a:off x="1630500" y="1785"/>
        <a:ext cx="2835000" cy="780851"/>
      </dsp:txXfrm>
    </dsp:sp>
    <dsp:sp modelId="{A1939FE3-4ED5-46AB-8A7A-EB357486F95B}">
      <dsp:nvSpPr>
        <dsp:cNvPr id="0" name=""/>
        <dsp:cNvSpPr/>
      </dsp:nvSpPr>
      <dsp:spPr>
        <a:xfrm>
          <a:off x="438000" y="821680"/>
          <a:ext cx="5220000" cy="7808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2. Memory Addressing Modes</a:t>
          </a:r>
          <a:endParaRPr lang="en-US" sz="3000" kern="1200" dirty="0"/>
        </a:p>
      </dsp:txBody>
      <dsp:txXfrm>
        <a:off x="438000" y="821680"/>
        <a:ext cx="5220000" cy="780851"/>
      </dsp:txXfrm>
    </dsp:sp>
    <dsp:sp modelId="{39FA27D7-C4A4-43B5-A25A-EA58C0903FF7}">
      <dsp:nvSpPr>
        <dsp:cNvPr id="0" name=""/>
        <dsp:cNvSpPr/>
      </dsp:nvSpPr>
      <dsp:spPr>
        <a:xfrm>
          <a:off x="0" y="1641574"/>
          <a:ext cx="6096000" cy="7808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3. Operations in the Instruction Set</a:t>
          </a:r>
        </a:p>
      </dsp:txBody>
      <dsp:txXfrm>
        <a:off x="0" y="1641574"/>
        <a:ext cx="6096000" cy="780851"/>
      </dsp:txXfrm>
    </dsp:sp>
    <dsp:sp modelId="{2F1D9448-EFE9-450A-9519-AB0841C0CFDA}">
      <dsp:nvSpPr>
        <dsp:cNvPr id="0" name=""/>
        <dsp:cNvSpPr/>
      </dsp:nvSpPr>
      <dsp:spPr>
        <a:xfrm>
          <a:off x="1113000" y="2461468"/>
          <a:ext cx="3870000" cy="780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4. Instruction Formats</a:t>
          </a:r>
          <a:endParaRPr lang="en-US" sz="3000" kern="1200" dirty="0"/>
        </a:p>
      </dsp:txBody>
      <dsp:txXfrm>
        <a:off x="1113000" y="2461468"/>
        <a:ext cx="3870000" cy="780851"/>
      </dsp:txXfrm>
    </dsp:sp>
    <dsp:sp modelId="{3986BA07-1827-415F-98F3-8E7C6B757FF2}">
      <dsp:nvSpPr>
        <dsp:cNvPr id="0" name=""/>
        <dsp:cNvSpPr/>
      </dsp:nvSpPr>
      <dsp:spPr>
        <a:xfrm>
          <a:off x="372937" y="3281362"/>
          <a:ext cx="5350125" cy="7808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 dirty="0"/>
            <a:t>5. Encoding the Instruction Set</a:t>
          </a:r>
          <a:endParaRPr lang="en-US" sz="3000" kern="1200" dirty="0"/>
        </a:p>
      </dsp:txBody>
      <dsp:txXfrm>
        <a:off x="372937" y="3281362"/>
        <a:ext cx="5350125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1/14/2018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Instruction Set Architecture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(ISA)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GPR Architecture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412959"/>
            <a:ext cx="8229600" cy="3801592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dirty="0"/>
              <a:t>For modern processors: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General-Purpose Register </a:t>
            </a:r>
            <a:r>
              <a:rPr lang="en-US" dirty="0"/>
              <a:t>(GPR) is the most common choice for storage design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RISC</a:t>
            </a:r>
            <a:r>
              <a:rPr lang="en-US" dirty="0"/>
              <a:t> computers typically uses </a:t>
            </a:r>
            <a:r>
              <a:rPr lang="en-US" b="1" dirty="0"/>
              <a:t>Register-Register (Load/Store) </a:t>
            </a:r>
            <a:r>
              <a:rPr lang="en-US" dirty="0"/>
              <a:t>design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MIPS, ARM</a:t>
            </a:r>
          </a:p>
          <a:p>
            <a:pPr marL="630238" lvl="1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CISC</a:t>
            </a:r>
            <a:r>
              <a:rPr lang="en-US" dirty="0"/>
              <a:t> computers use a mixture of Register-Register and Register-Memory</a:t>
            </a:r>
          </a:p>
          <a:p>
            <a:pPr marL="901700" lvl="2" indent="-271463">
              <a:buFont typeface="Wingdings" panose="05000000000000000000" pitchFamily="2" charset="2"/>
              <a:buChar char="§"/>
            </a:pPr>
            <a:r>
              <a:rPr lang="en-US" dirty="0"/>
              <a:t>E.g. IA32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3.2 Concept #2: Memory Addressing Mode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71" name="TextBox 70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Memory Locations and Addresses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Addressing Modes</a:t>
            </a:r>
            <a:endParaRPr lang="en-US" sz="2800" dirty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3768811" y="4806778"/>
            <a:ext cx="507038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Address and Content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>
          <a:xfrm>
            <a:off x="535459" y="1474515"/>
            <a:ext cx="8229600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-bit address, the address space is of size </a:t>
            </a:r>
            <a:r>
              <a:rPr lang="en-US" b="1" dirty="0"/>
              <a:t>2</a:t>
            </a:r>
            <a:r>
              <a:rPr lang="en-US" b="1" i="1" baseline="50000" dirty="0"/>
              <a:t>k</a:t>
            </a:r>
            <a:endParaRPr lang="en-US" b="1" dirty="0"/>
          </a:p>
          <a:p>
            <a:pPr marL="271463" indent="-271463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Each memory transfer consists of one word of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5107459" y="2617515"/>
            <a:ext cx="1066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/>
              <a:t>Address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5717059" y="2998515"/>
            <a:ext cx="304800" cy="1423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/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3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4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/>
              <a:t>5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1297459" y="2998515"/>
            <a:ext cx="2133600" cy="350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0"/>
          <p:cNvSpPr txBox="1">
            <a:spLocks noChangeArrowheads="1"/>
          </p:cNvSpPr>
          <p:nvPr/>
        </p:nvSpPr>
        <p:spPr bwMode="auto">
          <a:xfrm>
            <a:off x="16784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/>
              <a:t>Processor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1526059" y="3531915"/>
            <a:ext cx="12954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A</a:t>
            </a:r>
            <a:r>
              <a:rPr lang="en-GB" dirty="0"/>
              <a:t>ddress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1526059" y="4522515"/>
            <a:ext cx="129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="1" dirty="0"/>
              <a:t>M</a:t>
            </a:r>
            <a:r>
              <a:rPr lang="en-GB" dirty="0"/>
              <a:t>emory </a:t>
            </a:r>
            <a:r>
              <a:rPr lang="en-GB" b="1" dirty="0"/>
              <a:t>D</a:t>
            </a:r>
            <a:r>
              <a:rPr lang="en-GB" dirty="0"/>
              <a:t>ata</a:t>
            </a:r>
            <a:r>
              <a:rPr lang="en-GB" b="1" dirty="0"/>
              <a:t> R</a:t>
            </a:r>
            <a:r>
              <a:rPr lang="en-GB" dirty="0"/>
              <a:t>egister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6021859" y="2998515"/>
            <a:ext cx="2133600" cy="3505200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14"/>
          <p:cNvSpPr txBox="1">
            <a:spLocks noChangeArrowheads="1"/>
          </p:cNvSpPr>
          <p:nvPr/>
        </p:nvSpPr>
        <p:spPr bwMode="auto">
          <a:xfrm>
            <a:off x="6326659" y="2617515"/>
            <a:ext cx="1447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/>
              <a:t>Memory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6021859" y="3227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6021859" y="34557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021859" y="36843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6021859" y="3912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6021859" y="4141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6021859" y="4370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6021859" y="58179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6021859" y="60465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6021859" y="6275115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" name="Text Box 24"/>
          <p:cNvSpPr txBox="1">
            <a:spLocks noChangeArrowheads="1"/>
          </p:cNvSpPr>
          <p:nvPr/>
        </p:nvSpPr>
        <p:spPr bwMode="auto">
          <a:xfrm>
            <a:off x="6860059" y="4827315"/>
            <a:ext cx="457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/>
              <a:t>:</a:t>
            </a:r>
          </a:p>
        </p:txBody>
      </p:sp>
      <p:sp>
        <p:nvSpPr>
          <p:cNvPr id="124" name="AutoShape 25"/>
          <p:cNvSpPr>
            <a:spLocks noChangeArrowheads="1"/>
          </p:cNvSpPr>
          <p:nvPr/>
        </p:nvSpPr>
        <p:spPr bwMode="auto">
          <a:xfrm>
            <a:off x="2821459" y="3836715"/>
            <a:ext cx="2895600" cy="533400"/>
          </a:xfrm>
          <a:prstGeom prst="rightArrow">
            <a:avLst>
              <a:gd name="adj1" fmla="val 50000"/>
              <a:gd name="adj2" fmla="val 59569"/>
            </a:avLst>
          </a:prstGeom>
          <a:solidFill>
            <a:schemeClr val="accent6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3431059" y="5300390"/>
            <a:ext cx="2286000" cy="533400"/>
          </a:xfrm>
          <a:prstGeom prst="leftRightArrow">
            <a:avLst>
              <a:gd name="adj1" fmla="val 35120"/>
              <a:gd name="adj2" fmla="val 55595"/>
            </a:avLst>
          </a:prstGeom>
          <a:solidFill>
            <a:srgbClr val="00206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2821459" y="4598715"/>
            <a:ext cx="2895600" cy="609600"/>
            <a:chOff x="2743200" y="4038600"/>
            <a:chExt cx="2895600" cy="609600"/>
          </a:xfrm>
        </p:grpSpPr>
        <p:sp>
          <p:nvSpPr>
            <p:cNvPr id="127" name="AutoShape 26"/>
            <p:cNvSpPr>
              <a:spLocks noChangeArrowheads="1"/>
            </p:cNvSpPr>
            <p:nvPr/>
          </p:nvSpPr>
          <p:spPr bwMode="auto">
            <a:xfrm>
              <a:off x="2743200" y="4038600"/>
              <a:ext cx="2895600" cy="609600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1524000" cy="3365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 dirty="0"/>
                <a:t>n</a:t>
              </a:r>
              <a:r>
                <a:rPr lang="en-GB" sz="1600" b="1" dirty="0"/>
                <a:t>-bit data bus</a:t>
              </a:r>
            </a:p>
          </p:txBody>
        </p:sp>
      </p:grpSp>
      <p:sp>
        <p:nvSpPr>
          <p:cNvPr id="129" name="Text Box 30"/>
          <p:cNvSpPr txBox="1">
            <a:spLocks noChangeArrowheads="1"/>
          </p:cNvSpPr>
          <p:nvPr/>
        </p:nvSpPr>
        <p:spPr bwMode="auto">
          <a:xfrm>
            <a:off x="3583459" y="2922315"/>
            <a:ext cx="19050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Up to 2</a:t>
            </a:r>
            <a:r>
              <a:rPr lang="en-GB" i="1" baseline="50000" dirty="0"/>
              <a:t>k</a:t>
            </a:r>
            <a:r>
              <a:rPr lang="en-GB" dirty="0"/>
              <a:t> addressable locations.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888259" y="5665515"/>
            <a:ext cx="1327355" cy="593725"/>
            <a:chOff x="3810000" y="5349875"/>
            <a:chExt cx="1327355" cy="593725"/>
          </a:xfrm>
        </p:grpSpPr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3810000" y="5349875"/>
              <a:ext cx="1327355" cy="5937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 dirty="0"/>
                <a:t>(</a:t>
              </a:r>
              <a:r>
                <a:rPr lang="en-GB" sz="1600" i="1" dirty="0"/>
                <a:t>R</a:t>
              </a:r>
              <a:r>
                <a:rPr lang="en-GB" sz="1600" dirty="0"/>
                <a:t>/</a:t>
              </a:r>
              <a:r>
                <a:rPr lang="en-GB" sz="1600" i="1" dirty="0"/>
                <a:t>W</a:t>
              </a:r>
              <a:r>
                <a:rPr lang="en-GB" sz="1600" dirty="0"/>
                <a:t>, etc.)</a:t>
              </a:r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>
              <a:off x="4267200" y="5638800"/>
              <a:ext cx="228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3507259" y="3912915"/>
            <a:ext cx="1981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i="1" dirty="0"/>
              <a:t>k</a:t>
            </a:r>
            <a:r>
              <a:rPr lang="en-GB" sz="1600" b="1" dirty="0"/>
              <a:t>-bit address bus</a:t>
            </a: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Memory Content: Endianness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Endianness:</a:t>
            </a:r>
            <a:r>
              <a:rPr lang="en-US" dirty="0"/>
              <a:t>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relative ordering of the bytes in a multiple-byte word stored in memory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50190"/>
              </p:ext>
            </p:extLst>
          </p:nvPr>
        </p:nvGraphicFramePr>
        <p:xfrm>
          <a:off x="533400" y="2396146"/>
          <a:ext cx="7924800" cy="40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53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Big-endian: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Little-endian: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13">
                <a:tc>
                  <a:txBody>
                    <a:bodyPr/>
                    <a:lstStyle/>
                    <a:p>
                      <a:r>
                        <a:rPr lang="en-US" sz="2000" dirty="0"/>
                        <a:t>Most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Example:</a:t>
                      </a: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IBM 360/370, Motorola 68000, MIPS (Silicon Graphics), SPARC.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Least significant byte stored in lowest address.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Example:</a:t>
                      </a: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Intel 80x86, DEC VAX, DEC Alpha.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Example: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dirty="0"/>
                        <a:t>0xDE AD BE EF</a:t>
                      </a:r>
                      <a:endParaRPr lang="en-US" sz="1800" b="0" dirty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dirty="0"/>
                        <a:t>Stored as: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10"/>
          <p:cNvGrpSpPr/>
          <p:nvPr/>
        </p:nvGrpSpPr>
        <p:grpSpPr>
          <a:xfrm>
            <a:off x="1828800" y="5079418"/>
            <a:ext cx="1371601" cy="1201737"/>
            <a:chOff x="2590800" y="4591050"/>
            <a:chExt cx="1371601" cy="1201737"/>
          </a:xfrm>
        </p:grpSpPr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43600" y="5079418"/>
            <a:ext cx="1371601" cy="1201737"/>
            <a:chOff x="2590800" y="4591050"/>
            <a:chExt cx="1371601" cy="1201737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2971801" y="459105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EF</a:t>
              </a:r>
            </a:p>
          </p:txBody>
        </p:sp>
        <p:sp>
          <p:nvSpPr>
            <p:cNvPr id="23" name="Text Box 38"/>
            <p:cNvSpPr txBox="1">
              <a:spLocks noChangeArrowheads="1"/>
            </p:cNvSpPr>
            <p:nvPr/>
          </p:nvSpPr>
          <p:spPr bwMode="auto">
            <a:xfrm>
              <a:off x="2971801" y="4886325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BE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0</a:t>
              </a: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971801" y="5189537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AD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971801" y="5486400"/>
              <a:ext cx="990600" cy="306387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DE</a:t>
              </a: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2590800" y="48879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590800" y="51927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2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2590800" y="549751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34530"/>
            <a:ext cx="8229600" cy="4796395"/>
          </a:xfrm>
        </p:spPr>
        <p:txBody>
          <a:bodyPr>
            <a:normAutofit/>
          </a:bodyPr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Addressing Mode: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Ways to specify an operand in an assembly language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 MIPS, there are only 3 addressing modes: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b="1" dirty="0"/>
              <a:t>Register: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a register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$t1, $t2, $t3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Immediate: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specified in the instruction directly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98</a:t>
            </a:r>
            <a:r>
              <a:rPr lang="en-US" dirty="0"/>
              <a:t>)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Displacement: </a:t>
            </a:r>
          </a:p>
          <a:p>
            <a:pPr marL="901700" lvl="2" indent="-2714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Operand is in memory with address calculated as </a:t>
            </a:r>
            <a:r>
              <a:rPr lang="en-US" dirty="0">
                <a:solidFill>
                  <a:srgbClr val="0000CC"/>
                </a:solidFill>
              </a:rPr>
              <a:t>Base + Offset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20($t2)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Addressing Modes: Others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60412" y="1344441"/>
            <a:ext cx="8078788" cy="4968875"/>
            <a:chOff x="518" y="699"/>
            <a:chExt cx="5089" cy="3130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518" y="699"/>
              <a:ext cx="3511" cy="229"/>
              <a:chOff x="518" y="416"/>
              <a:chExt cx="3511" cy="229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518" y="416"/>
                <a:ext cx="127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/>
                  <a:t>Addressing mode</a:t>
                </a:r>
                <a:r>
                  <a:rPr lang="en-US"/>
                  <a:t> 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1830" y="416"/>
                <a:ext cx="7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Example 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3363" y="416"/>
                <a:ext cx="66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i="1" u="sng">
                    <a:solidFill>
                      <a:srgbClr val="000000"/>
                    </a:solidFill>
                  </a:rPr>
                  <a:t>Meaning</a:t>
                </a:r>
                <a:endParaRPr lang="en-US" i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18" y="962"/>
              <a:ext cx="3816" cy="229"/>
              <a:chOff x="518" y="736"/>
              <a:chExt cx="3816" cy="229"/>
            </a:xfrm>
          </p:grpSpPr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518" y="736"/>
                <a:ext cx="6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Register</a:t>
                </a: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830" y="736"/>
                <a:ext cx="8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R4,R3</a:t>
                </a: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3363" y="736"/>
                <a:ext cx="9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R4+R3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518" y="1249"/>
              <a:ext cx="3752" cy="229"/>
              <a:chOff x="518" y="1056"/>
              <a:chExt cx="3752" cy="229"/>
            </a:xfrm>
          </p:grpSpPr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18" y="1056"/>
                <a:ext cx="8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Immediate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1830" y="1056"/>
                <a:ext cx="7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R4,#3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363" y="1056"/>
                <a:ext cx="90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R4+3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518" y="1545"/>
              <a:ext cx="4580" cy="229"/>
              <a:chOff x="518" y="1376"/>
              <a:chExt cx="4580" cy="229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18" y="1376"/>
                <a:ext cx="10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Displacement </a:t>
                </a: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830" y="1376"/>
                <a:ext cx="115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000000"/>
                    </a:solidFill>
                  </a:rPr>
                  <a:t>Add R4,100(R1)</a:t>
                </a:r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363" y="1376"/>
                <a:ext cx="1735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R4+Mem[100+R1]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518" y="1843"/>
              <a:ext cx="4216" cy="229"/>
              <a:chOff x="518" y="1696"/>
              <a:chExt cx="4216" cy="229"/>
            </a:xfrm>
          </p:grpSpPr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518" y="1696"/>
                <a:ext cx="12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Register indirect</a:t>
                </a: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830" y="1696"/>
                <a:ext cx="91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R4,(R1)</a:t>
                </a: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3363" y="1696"/>
                <a:ext cx="137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R4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R4+Mem[R1]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18" y="2130"/>
              <a:ext cx="4524" cy="229"/>
              <a:chOff x="518" y="2016"/>
              <a:chExt cx="4524" cy="229"/>
            </a:xfrm>
          </p:grpSpPr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518" y="2016"/>
                <a:ext cx="112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Indexed / Base</a:t>
                </a:r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auto">
              <a:xfrm>
                <a:off x="1830" y="2016"/>
                <a:ext cx="11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R3,(R1+R2)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363" y="2016"/>
                <a:ext cx="167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R3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R3+Mem[R1+R2]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518" y="2426"/>
              <a:ext cx="4392" cy="229"/>
              <a:chOff x="518" y="2336"/>
              <a:chExt cx="4392" cy="229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18" y="2336"/>
                <a:ext cx="13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Direct or absolute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1830" y="2336"/>
                <a:ext cx="105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R1,(1001)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363" y="2336"/>
                <a:ext cx="1547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R1+Mem[1001]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518" y="2721"/>
              <a:ext cx="4656" cy="229"/>
              <a:chOff x="518" y="2656"/>
              <a:chExt cx="4656" cy="229"/>
            </a:xfrm>
          </p:grpSpPr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518" y="2656"/>
                <a:ext cx="122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Memory indirect</a:t>
                </a: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1830" y="2656"/>
                <a:ext cx="106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R1,@(R3)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363" y="2656"/>
                <a:ext cx="1811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R1+Mem[Mem[R3]]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518" y="3011"/>
              <a:ext cx="5089" cy="229"/>
              <a:chOff x="518" y="2976"/>
              <a:chExt cx="5089" cy="229"/>
            </a:xfrm>
          </p:grpSpPr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518" y="2976"/>
                <a:ext cx="11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0000CC"/>
                    </a:solidFill>
                  </a:rPr>
                  <a:t>Auto-increment</a:t>
                </a: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1830" y="2976"/>
                <a:ext cx="103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R1,(R2)+ </a:t>
                </a: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363" y="2976"/>
                <a:ext cx="224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R1+Mem[R2]; R2  R2+d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518" y="3306"/>
              <a:ext cx="5053" cy="229"/>
              <a:chOff x="518" y="3296"/>
              <a:chExt cx="5053" cy="229"/>
            </a:xfrm>
          </p:grpSpPr>
          <p:sp>
            <p:nvSpPr>
              <p:cNvPr id="26" name="Rectangle 43"/>
              <p:cNvSpPr>
                <a:spLocks noChangeArrowheads="1"/>
              </p:cNvSpPr>
              <p:nvPr/>
            </p:nvSpPr>
            <p:spPr bwMode="auto">
              <a:xfrm>
                <a:off x="518" y="3296"/>
                <a:ext cx="12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Auto-decrement</a:t>
                </a:r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1830" y="3296"/>
                <a:ext cx="9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Add R1,–(R2)</a:t>
                </a:r>
              </a:p>
            </p:txBody>
          </p:sp>
          <p:sp>
            <p:nvSpPr>
              <p:cNvPr id="28" name="Rectangle 45"/>
              <p:cNvSpPr>
                <a:spLocks noChangeArrowheads="1"/>
              </p:cNvSpPr>
              <p:nvPr/>
            </p:nvSpPr>
            <p:spPr bwMode="auto">
              <a:xfrm>
                <a:off x="3363" y="3296"/>
                <a:ext cx="220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R2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R2-d; R1  R1+Mem[R2]</a:t>
                </a:r>
                <a:r>
                  <a:rPr lang="en-US">
                    <a:solidFill>
                      <a:srgbClr val="CC0000"/>
                    </a:solidFill>
                  </a:rPr>
                  <a:t> </a:t>
                </a:r>
              </a:p>
            </p:txBody>
          </p:sp>
        </p:grpSp>
        <p:grpSp>
          <p:nvGrpSpPr>
            <p:cNvPr id="22" name="Group 46"/>
            <p:cNvGrpSpPr>
              <a:grpSpLocks/>
            </p:cNvGrpSpPr>
            <p:nvPr/>
          </p:nvGrpSpPr>
          <p:grpSpPr bwMode="auto">
            <a:xfrm>
              <a:off x="518" y="3600"/>
              <a:ext cx="4944" cy="229"/>
              <a:chOff x="518" y="3600"/>
              <a:chExt cx="4944" cy="229"/>
            </a:xfrm>
          </p:grpSpPr>
          <p:sp>
            <p:nvSpPr>
              <p:cNvPr id="23" name="Rectangle 47"/>
              <p:cNvSpPr>
                <a:spLocks noChangeArrowheads="1"/>
              </p:cNvSpPr>
              <p:nvPr/>
            </p:nvSpPr>
            <p:spPr bwMode="auto">
              <a:xfrm>
                <a:off x="518" y="3600"/>
                <a:ext cx="57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0000CC"/>
                    </a:solidFill>
                  </a:rPr>
                  <a:t>Scaled</a:t>
                </a:r>
              </a:p>
            </p:txBody>
          </p:sp>
          <p:sp>
            <p:nvSpPr>
              <p:cNvPr id="24" name="Rectangle 48"/>
              <p:cNvSpPr>
                <a:spLocks noChangeArrowheads="1"/>
              </p:cNvSpPr>
              <p:nvPr/>
            </p:nvSpPr>
            <p:spPr bwMode="auto">
              <a:xfrm>
                <a:off x="1621" y="3600"/>
                <a:ext cx="161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000000"/>
                    </a:solidFill>
                  </a:rPr>
                  <a:t>     Add R1,100(R2)[R3]</a:t>
                </a:r>
              </a:p>
            </p:txBody>
          </p:sp>
          <p:sp>
            <p:nvSpPr>
              <p:cNvPr id="25" name="Rectangle 49"/>
              <p:cNvSpPr>
                <a:spLocks noChangeArrowheads="1"/>
              </p:cNvSpPr>
              <p:nvPr/>
            </p:nvSpPr>
            <p:spPr bwMode="auto">
              <a:xfrm>
                <a:off x="3363" y="3600"/>
                <a:ext cx="2099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CC0000"/>
                    </a:solidFill>
                  </a:rPr>
                  <a:t>R1 </a:t>
                </a:r>
                <a:r>
                  <a:rPr lang="en-US">
                    <a:solidFill>
                      <a:srgbClr val="CC0000"/>
                    </a:solidFill>
                    <a:sym typeface="Wingdings" pitchFamily="2" charset="2"/>
                  </a:rPr>
                  <a:t> R1+Mem[100+R2+R3*d]</a:t>
                </a: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558800" y="1714328"/>
            <a:ext cx="7656512" cy="141128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48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3.3 Concept #3: Operations in Instructions Set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43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Standard Operations in an Instruction Set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Frequently Used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Standard Operations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410729" y="1234159"/>
            <a:ext cx="6429375" cy="5094288"/>
            <a:chOff x="1020" y="705"/>
            <a:chExt cx="4050" cy="3209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1020" y="705"/>
              <a:ext cx="3019" cy="1050"/>
              <a:chOff x="1020" y="756"/>
              <a:chExt cx="3019" cy="1050"/>
            </a:xfrm>
          </p:grpSpPr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1020" y="756"/>
                <a:ext cx="114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660066"/>
                    </a:solidFill>
                  </a:rPr>
                  <a:t>Data Movement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2570" y="756"/>
                <a:ext cx="1469" cy="1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load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store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memory)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memory-to-memory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register-to-register move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input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(from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output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 I/O device)</a:t>
                </a:r>
              </a:p>
              <a:p>
                <a:pPr eaLnBrk="0" hangingPunct="0"/>
                <a:r>
                  <a:rPr lang="en-US" sz="1500" dirty="0">
                    <a:solidFill>
                      <a:srgbClr val="3333CC"/>
                    </a:solidFill>
                  </a:rPr>
                  <a:t>push, pop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500" dirty="0"/>
                  <a:t>(to/from stack)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1020" y="1811"/>
              <a:ext cx="3445" cy="296"/>
              <a:chOff x="1020" y="1820"/>
              <a:chExt cx="3445" cy="296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1020" y="1820"/>
                <a:ext cx="79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Arithmetic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2570" y="1820"/>
                <a:ext cx="189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/>
                  <a:t>integer (binary + decimal) or FP</a:t>
                </a:r>
              </a:p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add, subtract, multiply, divide</a:t>
                </a: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20" y="2354"/>
              <a:ext cx="2877" cy="179"/>
              <a:chOff x="1020" y="2354"/>
              <a:chExt cx="2877" cy="179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20" y="2354"/>
                <a:ext cx="58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Logical</a:t>
                </a:r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570" y="2354"/>
                <a:ext cx="1327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not, and, or, set, clear</a:t>
                </a:r>
              </a:p>
            </p:txBody>
          </p:sp>
        </p:grp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1020" y="2157"/>
              <a:ext cx="3266" cy="179"/>
              <a:chOff x="1020" y="2157"/>
              <a:chExt cx="3266" cy="179"/>
            </a:xfrm>
          </p:grpSpPr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020" y="2157"/>
                <a:ext cx="4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6600"/>
                    </a:solidFill>
                  </a:rPr>
                  <a:t>Shift</a:t>
                </a: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2570" y="2157"/>
                <a:ext cx="1716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shift left/right, rotate left/right</a:t>
                </a: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1020" y="2574"/>
              <a:ext cx="4050" cy="179"/>
              <a:chOff x="1020" y="2574"/>
              <a:chExt cx="4050" cy="179"/>
            </a:xfrm>
          </p:grpSpPr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20" y="2574"/>
                <a:ext cx="92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Control flow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570" y="2574"/>
                <a:ext cx="2500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Jump </a:t>
                </a:r>
                <a:r>
                  <a:rPr lang="en-US" sz="1600" dirty="0"/>
                  <a:t>(unconditional),</a:t>
                </a:r>
                <a:r>
                  <a:rPr lang="en-US" sz="1600" dirty="0">
                    <a:solidFill>
                      <a:srgbClr val="0000FF"/>
                    </a:solidFill>
                  </a:rPr>
                  <a:t> Branch </a:t>
                </a:r>
                <a:r>
                  <a:rPr lang="en-US" sz="1600" dirty="0"/>
                  <a:t>(conditional)</a:t>
                </a: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1020" y="2784"/>
              <a:ext cx="2235" cy="179"/>
              <a:chOff x="1020" y="2784"/>
              <a:chExt cx="2235" cy="179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1020" y="2784"/>
                <a:ext cx="142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C00000"/>
                    </a:solidFill>
                  </a:rPr>
                  <a:t>Subroutine Linkage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2570" y="2784"/>
                <a:ext cx="68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call, return</a:t>
                </a: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020" y="2997"/>
              <a:ext cx="2265" cy="179"/>
              <a:chOff x="1020" y="2997"/>
              <a:chExt cx="2265" cy="179"/>
            </a:xfrm>
          </p:grpSpPr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020" y="2997"/>
                <a:ext cx="672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2060"/>
                    </a:solidFill>
                  </a:rPr>
                  <a:t>Interrupt</a:t>
                </a: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570" y="2997"/>
                <a:ext cx="715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trap, return</a:t>
                </a: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1020" y="3203"/>
              <a:ext cx="3042" cy="179"/>
              <a:chOff x="1020" y="3203"/>
              <a:chExt cx="3042" cy="179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120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 dirty="0">
                    <a:solidFill>
                      <a:srgbClr val="0070C0"/>
                    </a:solidFill>
                  </a:rPr>
                  <a:t>Synchronization</a:t>
                </a:r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2570" y="3203"/>
                <a:ext cx="1492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test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</a:rPr>
                  <a:t>&amp; set (atomic r-m-w)</a:t>
                </a:r>
              </a:p>
            </p:txBody>
          </p:sp>
        </p:grp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020" y="3410"/>
              <a:ext cx="2983" cy="179"/>
              <a:chOff x="1020" y="3410"/>
              <a:chExt cx="2983" cy="179"/>
            </a:xfrm>
          </p:grpSpPr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020" y="3410"/>
                <a:ext cx="49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String</a:t>
                </a: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2570" y="3410"/>
                <a:ext cx="1433" cy="1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search, move, compare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020" y="3618"/>
              <a:ext cx="3275" cy="296"/>
              <a:chOff x="1020" y="3618"/>
              <a:chExt cx="3275" cy="296"/>
            </a:xfrm>
          </p:grpSpPr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1020" y="3618"/>
                <a:ext cx="70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b="1">
                    <a:solidFill>
                      <a:srgbClr val="0070C0"/>
                    </a:solidFill>
                  </a:rPr>
                  <a:t>Graphics</a:t>
                </a: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570" y="3618"/>
                <a:ext cx="1725" cy="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eaLnBrk="0" hangingPunct="0">
                  <a:lnSpc>
                    <a:spcPct val="85000"/>
                  </a:lnSpc>
                </a:pPr>
                <a:r>
                  <a:rPr lang="en-US" sz="1600" dirty="0">
                    <a:solidFill>
                      <a:srgbClr val="3333CC"/>
                    </a:solidFill>
                  </a:rPr>
                  <a:t>pixel and vertex operations, </a:t>
                </a:r>
                <a:br>
                  <a:rPr lang="en-US" sz="1600" dirty="0">
                    <a:solidFill>
                      <a:srgbClr val="3333CC"/>
                    </a:solidFill>
                  </a:rPr>
                </a:br>
                <a:r>
                  <a:rPr lang="en-US" sz="1600" dirty="0">
                    <a:solidFill>
                      <a:srgbClr val="3333CC"/>
                    </a:solidFill>
                  </a:rPr>
                  <a:t>compression/decompression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>
            <a:off x="1182129" y="2910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58329" y="4150397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58329" y="484730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58329" y="5196559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2673D24B-0B4D-46B0-B0E8-C9F2E4A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Frequently Used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3876"/>
              </p:ext>
            </p:extLst>
          </p:nvPr>
        </p:nvGraphicFramePr>
        <p:xfrm>
          <a:off x="664633" y="1587843"/>
          <a:ext cx="5410200" cy="4450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Instructions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  <a:r>
                        <a:rPr lang="en-US" baseline="0" dirty="0"/>
                        <a:t>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register to 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Procedure</a:t>
                      </a:r>
                      <a:r>
                        <a:rPr lang="en-US" baseline="0" dirty="0"/>
                        <a:t> 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715000" y="2114099"/>
            <a:ext cx="3124200" cy="9286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</a:rPr>
              <a:t>Make these instructions fast!</a:t>
            </a:r>
          </a:p>
          <a:p>
            <a:pPr algn="ctr" eaLnBrk="0" hangingPunct="0"/>
            <a:r>
              <a:rPr lang="en-US" dirty="0">
                <a:solidFill>
                  <a:srgbClr val="0000CC"/>
                </a:solidFill>
              </a:rPr>
              <a:t>Amdahl’s law – make the common cases fast!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26633" y="1991598"/>
            <a:ext cx="4114800" cy="1425045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C379089-F873-4EC1-AB56-C9188917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Concept #4: Instruction Formats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#4: Instruction Formats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8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Length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Fields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Type and Size of Operands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93046-6829-4494-88E7-C6F59E8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#10: Instruction Set Architecture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RISC vs CISC: The Famous Battle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5 Concepts in ISA Design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3.1	Concept #1: Data Storage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3.2	Concept #2: Memory and Addressing Mode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3.3	Concept #3: Operations in Instruction Set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3.4	Concept #4: Instruction Formats</a:t>
            </a:r>
          </a:p>
          <a:p>
            <a:pPr marL="1433513" lvl="1" indent="-717550">
              <a:buClrTx/>
              <a:buSzPct val="100000"/>
              <a:buNone/>
            </a:pPr>
            <a:r>
              <a:rPr lang="en-GB" sz="2400" dirty="0"/>
              <a:t>3.5	Concept #5: Encoding the Instruction Set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3.4 Instruction Length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22115"/>
            <a:ext cx="4876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</a:rPr>
              <a:t>Variable-length</a:t>
            </a:r>
            <a:r>
              <a:rPr lang="en-US" sz="2000" dirty="0"/>
              <a:t> instructions.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Intel 80x86: Instructions vary from 1 to 17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Digital VAX: Instructions vary from 1 to 54 bytes long.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Require multi-step fetch and decode.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800" dirty="0"/>
              <a:t>Allow for a more flexible (but complex) and compact instruction set.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334000" y="2769915"/>
            <a:ext cx="3552825" cy="950913"/>
            <a:chOff x="1513" y="1773"/>
            <a:chExt cx="2238" cy="59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13" y="1773"/>
              <a:ext cx="667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513" y="1994"/>
              <a:ext cx="1345" cy="15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513" y="2203"/>
              <a:ext cx="2238" cy="169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3912915"/>
            <a:ext cx="82296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Fixed-length</a:t>
            </a:r>
            <a:r>
              <a:rPr lang="en-US" sz="2000" b="1" dirty="0"/>
              <a:t> </a:t>
            </a:r>
            <a:r>
              <a:rPr lang="en-US" sz="2000" dirty="0"/>
              <a:t>instructions.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Used in most RISC (Reduced Instruction Set Computers)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MIPS, PowerPC: Instructions are 4 bytes long.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Allow for easy fetch and decode.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Simplify pipelining and parallelism.</a:t>
            </a:r>
          </a:p>
          <a:p>
            <a:pPr marL="669925" lvl="1" indent="-325438">
              <a:spcBef>
                <a:spcPct val="1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Instruction bits are scarce.</a:t>
            </a:r>
          </a:p>
          <a:p>
            <a:pPr marL="263525" indent="-263525">
              <a:spcBef>
                <a:spcPct val="5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6600"/>
                </a:solidFill>
              </a:rPr>
              <a:t>Hybrid</a:t>
            </a:r>
            <a:r>
              <a:rPr lang="en-US" sz="2000" dirty="0"/>
              <a:t> instructions: a mix of variable- and fixed-length instructions.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FFB2A92-9805-47AD-B6FC-1AAE8EED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Instruction Fields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09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An instruction consists of 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opcode</a:t>
            </a:r>
            <a:r>
              <a:rPr lang="en-US" dirty="0"/>
              <a:t>: unique code to specify the desired operation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operands</a:t>
            </a:r>
            <a:r>
              <a:rPr lang="en-US" b="1" dirty="0"/>
              <a:t>: </a:t>
            </a:r>
            <a:r>
              <a:rPr lang="en-US" dirty="0"/>
              <a:t>zero or more additional information needed for the operation</a:t>
            </a:r>
          </a:p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operation designates the type and size of the operands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/>
              <a:t>Typical type and size:</a:t>
            </a:r>
            <a:r>
              <a:rPr lang="en-US" dirty="0"/>
              <a:t> Character (8 bits), half-word (</a:t>
            </a:r>
            <a:r>
              <a:rPr lang="en-US" dirty="0" err="1"/>
              <a:t>eg</a:t>
            </a:r>
            <a:r>
              <a:rPr lang="en-US" dirty="0"/>
              <a:t>: 16 bits), word (</a:t>
            </a:r>
            <a:r>
              <a:rPr lang="en-US" dirty="0" err="1"/>
              <a:t>eg</a:t>
            </a:r>
            <a:r>
              <a:rPr lang="en-US" dirty="0"/>
              <a:t>: 32 bits), single-precision floating point (</a:t>
            </a:r>
            <a:r>
              <a:rPr lang="en-US" dirty="0" err="1"/>
              <a:t>eg</a:t>
            </a:r>
            <a:r>
              <a:rPr lang="en-US" dirty="0"/>
              <a:t>: 1 word), double-precision floating point (</a:t>
            </a:r>
            <a:r>
              <a:rPr lang="en-US" dirty="0" err="1"/>
              <a:t>eg</a:t>
            </a:r>
            <a:r>
              <a:rPr lang="en-US" dirty="0"/>
              <a:t>: 2 words).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Expectations from any new 32-bit architecture: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8-, 16- and 32-bit integer and 32-bit and 64-bit floating point operations. A 64-bit architecture would need to support 64-bit integers as well.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51D-2B15-4725-A762-E309CAE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Concept #5: Encoding the Instruction Set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139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Encoding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Encoding for Fixed-Length Instructions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731741" y="4806778"/>
            <a:ext cx="5107459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#5: Encoding the Instruction Set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04CAED5-C7E9-42B5-8BFB-3DDEDA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Instruction Encoding: Overview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33400" y="1306783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are instructions represented in binary format for execution by the processor?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Issues: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 size, speed/performance, design complexity.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Things to be decided: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registers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operands in an instruction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different competing forces: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many registers and addressing modes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code size</a:t>
            </a:r>
          </a:p>
          <a:p>
            <a:pPr marL="630238" lvl="1" indent="-271463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Have instruction length that is easy to handle (fixed-length instructions are easier to handle)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1BE0-6EC9-48B5-B27F-718F472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3.5 Encoding Choices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71685"/>
            <a:ext cx="822960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Three encoding choices: variable, fixed, hybrid.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65250" y="1965410"/>
            <a:ext cx="6629400" cy="4271963"/>
            <a:chOff x="860" y="1168"/>
            <a:chExt cx="4176" cy="2691"/>
          </a:xfrm>
        </p:grpSpPr>
        <p:pic>
          <p:nvPicPr>
            <p:cNvPr id="9" name="Picture 5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b="86368"/>
            <a:stretch>
              <a:fillRect/>
            </a:stretch>
          </p:blipFill>
          <p:spPr bwMode="auto">
            <a:xfrm>
              <a:off x="860" y="1168"/>
              <a:ext cx="417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22585" b="62222"/>
            <a:stretch>
              <a:fillRect/>
            </a:stretch>
          </p:blipFill>
          <p:spPr bwMode="auto">
            <a:xfrm>
              <a:off x="860" y="1733"/>
              <a:ext cx="4176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Ch2-fig23"/>
            <p:cNvPicPr>
              <a:picLocks noChangeAspect="1" noChangeArrowheads="1"/>
            </p:cNvPicPr>
            <p:nvPr/>
          </p:nvPicPr>
          <p:blipFill>
            <a:blip r:embed="rId3" cstate="print"/>
            <a:srcRect t="42677" b="16534"/>
            <a:stretch>
              <a:fillRect/>
            </a:stretch>
          </p:blipFill>
          <p:spPr bwMode="auto">
            <a:xfrm>
              <a:off x="860" y="2369"/>
              <a:ext cx="4176" cy="1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E760E0C-D9A4-4EDA-B8C6-9A407E5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(1/4)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412959"/>
            <a:ext cx="8229600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Fixed length instruction presents a much more interesting challenge: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Q: How to fit multiple sets of instruction types into same (limited) number of bits?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A: Work with the most constrained instruction types first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079958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b="1" kern="0" dirty="0">
                <a:solidFill>
                  <a:srgbClr val="C00000"/>
                </a:solidFill>
              </a:rPr>
              <a:t>Expanding Opcode</a:t>
            </a:r>
            <a:r>
              <a:rPr lang="en-US" sz="2800" kern="0" dirty="0">
                <a:solidFill>
                  <a:srgbClr val="C00000"/>
                </a:solidFill>
              </a:rPr>
              <a:t> </a:t>
            </a:r>
            <a:r>
              <a:rPr lang="en-US" sz="2800" kern="0" dirty="0"/>
              <a:t>scheme: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The opcode has variable lengths for different instructions.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kern="0" dirty="0"/>
              <a:t>A good way to maximize the instruction bits.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B03737-C54B-47BB-8A3A-D64E82AA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(2/4)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2603"/>
            <a:ext cx="8229600" cy="1676399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16-bit fixed length instructions, with 2 types of instructions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Type-A: </a:t>
            </a:r>
            <a:r>
              <a:rPr lang="en-US" dirty="0"/>
              <a:t>2 operands, each operand is 5-bit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Type-B: </a:t>
            </a:r>
            <a:r>
              <a:rPr lang="en-US" dirty="0"/>
              <a:t>1 operand of 5-bit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381000" y="3992002"/>
            <a:ext cx="5121275" cy="1609725"/>
            <a:chOff x="1686" y="1603"/>
            <a:chExt cx="3226" cy="1014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86" y="1762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734" y="2366"/>
              <a:ext cx="70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2518" y="1603"/>
              <a:ext cx="2394" cy="432"/>
              <a:chOff x="2699" y="1614"/>
              <a:chExt cx="2394" cy="432"/>
            </a:xfrm>
          </p:grpSpPr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518" y="2185"/>
              <a:ext cx="2394" cy="432"/>
              <a:chOff x="2518" y="2185"/>
              <a:chExt cx="2394" cy="432"/>
            </a:xfrm>
          </p:grpSpPr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518" y="2378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3427" y="2378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167" y="2378"/>
                <a:ext cx="745" cy="2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rgbClr val="C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345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4190" y="2185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unused</a:t>
                </a:r>
              </a:p>
            </p:txBody>
          </p:sp>
        </p:grpSp>
      </p:grp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5638800" y="2949015"/>
            <a:ext cx="30479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Wasted bits in </a:t>
            </a:r>
            <a:br>
              <a:rPr lang="en-US" sz="2000" dirty="0"/>
            </a:br>
            <a:r>
              <a:rPr lang="en-US" sz="2000" dirty="0"/>
              <a:t>Type-B instructions</a:t>
            </a:r>
          </a:p>
          <a:p>
            <a:pPr marL="542925" lvl="1" indent="-357188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000" dirty="0"/>
              <a:t>Maximum total number of instructions is 2</a:t>
            </a:r>
            <a:r>
              <a:rPr lang="en-US" sz="2000" baseline="30000" dirty="0"/>
              <a:t>6</a:t>
            </a:r>
            <a:r>
              <a:rPr lang="en-US" sz="2000" dirty="0"/>
              <a:t> or 64.</a:t>
            </a:r>
          </a:p>
        </p:txBody>
      </p:sp>
      <p:sp>
        <p:nvSpPr>
          <p:cNvPr id="35" name="Snip and Round Single Corner Rectangle 34"/>
          <p:cNvSpPr/>
          <p:nvPr/>
        </p:nvSpPr>
        <p:spPr>
          <a:xfrm>
            <a:off x="593725" y="3068077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First Attempt: </a:t>
            </a:r>
          </a:p>
          <a:p>
            <a:r>
              <a:rPr lang="en-US" dirty="0">
                <a:solidFill>
                  <a:srgbClr val="660066"/>
                </a:solidFill>
              </a:rPr>
              <a:t>Fixed length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61C56CD0-33EA-4782-ADEF-FBA84BE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(3/4)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01202"/>
            <a:ext cx="8229600" cy="1265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/>
              <a:t>expanding opcode </a:t>
            </a:r>
            <a:r>
              <a:rPr lang="en-US" dirty="0"/>
              <a:t>scheme:</a:t>
            </a:r>
            <a:endParaRPr lang="en-US" b="1" dirty="0"/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Extend the opcode for type-B instructions to </a:t>
            </a:r>
            <a:r>
              <a:rPr lang="en-US" b="1" dirty="0"/>
              <a:t>11 bits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No wasted bits and result in a larger instruction set</a:t>
            </a:r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124200" y="2743200"/>
            <a:ext cx="5045075" cy="1600200"/>
            <a:chOff x="1734" y="1659"/>
            <a:chExt cx="3178" cy="10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81000" y="4572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Questions: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distinguish between Type-A and Type-B?</a:t>
            </a:r>
          </a:p>
          <a:p>
            <a:pPr marL="715963" lvl="1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different instructions do we really have?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441325" y="2886075"/>
            <a:ext cx="2438400" cy="6096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Second Attempt: </a:t>
            </a:r>
          </a:p>
          <a:p>
            <a:r>
              <a:rPr lang="en-US" dirty="0">
                <a:solidFill>
                  <a:srgbClr val="660066"/>
                </a:solidFill>
              </a:rPr>
              <a:t>Expanding </a:t>
            </a:r>
            <a:r>
              <a:rPr lang="en-US" dirty="0" err="1">
                <a:solidFill>
                  <a:srgbClr val="660066"/>
                </a:solidFill>
              </a:rPr>
              <a:t>Opcode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88ABA7C4-C4B5-41E4-86B9-57A58C8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Fixed Length Instructions: Encoding (4/4)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172603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the maximum number of instructions?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" y="3763403"/>
            <a:ext cx="807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Reasoning: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For every 6-bit prefix (front-part) given to Type-B, we get </a:t>
            </a:r>
            <a:r>
              <a:rPr lang="en-US" sz="2000" b="1" dirty="0"/>
              <a:t>2</a:t>
            </a:r>
            <a:r>
              <a:rPr lang="en-US" sz="2000" b="1" baseline="30000" dirty="0"/>
              <a:t>5</a:t>
            </a:r>
            <a:r>
              <a:rPr lang="en-US" sz="2000" dirty="0"/>
              <a:t> unique patterns, e.g.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[111111]XXXXX </a:t>
            </a:r>
          </a:p>
          <a:p>
            <a:pPr marL="803275" lvl="1" indent="-346075">
              <a:spcBef>
                <a:spcPct val="30000"/>
              </a:spcBef>
              <a:buSzPct val="100000"/>
              <a:buFont typeface="+mj-lt"/>
              <a:buAutoNum type="arabicPeriod"/>
            </a:pPr>
            <a:r>
              <a:rPr lang="en-US" sz="2000" dirty="0"/>
              <a:t>So, we should minimize Type-A instruction and give </a:t>
            </a:r>
            <a:r>
              <a:rPr lang="en-US" sz="2000" dirty="0">
                <a:solidFill>
                  <a:srgbClr val="C00000"/>
                </a:solidFill>
              </a:rPr>
              <a:t>as many 6-bit prefixes as possible to Type-B</a:t>
            </a:r>
          </a:p>
          <a:p>
            <a:pPr marL="914400" lvl="1" indent="-457200">
              <a:spcBef>
                <a:spcPct val="30000"/>
              </a:spcBef>
              <a:buClr>
                <a:schemeClr val="accent1"/>
              </a:buClr>
              <a:buSzPct val="65000"/>
            </a:pPr>
            <a:r>
              <a:rPr lang="en-US" sz="2000" dirty="0">
                <a:sym typeface="Wingdings" pitchFamily="2" charset="2"/>
              </a:rPr>
              <a:t>        1 Type-A instruction,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– 1</a:t>
            </a:r>
            <a:r>
              <a:rPr lang="en-US" sz="2000" dirty="0">
                <a:sym typeface="Wingdings" pitchFamily="2" charset="2"/>
              </a:rPr>
              <a:t> prefixes for Type-B</a:t>
            </a:r>
            <a:endParaRPr lang="en-US" sz="2000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533400" y="1858403"/>
            <a:ext cx="5045075" cy="1600200"/>
            <a:chOff x="1734" y="1659"/>
            <a:chExt cx="3178" cy="1008"/>
          </a:xfrm>
        </p:grpSpPr>
        <p:sp>
          <p:nvSpPr>
            <p:cNvPr id="58" name="Text Box 5"/>
            <p:cNvSpPr txBox="1">
              <a:spLocks noChangeArrowheads="1"/>
            </p:cNvSpPr>
            <p:nvPr/>
          </p:nvSpPr>
          <p:spPr bwMode="auto">
            <a:xfrm>
              <a:off x="1734" y="1803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Type-A</a:t>
              </a: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734" y="2407"/>
              <a:ext cx="74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 dirty="0"/>
                <a:t>Type-B</a:t>
              </a:r>
            </a:p>
          </p:txBody>
        </p:sp>
        <p:grpSp>
          <p:nvGrpSpPr>
            <p:cNvPr id="60" name="Group 7"/>
            <p:cNvGrpSpPr>
              <a:grpSpLocks/>
            </p:cNvGrpSpPr>
            <p:nvPr/>
          </p:nvGrpSpPr>
          <p:grpSpPr bwMode="auto">
            <a:xfrm>
              <a:off x="2518" y="1659"/>
              <a:ext cx="2394" cy="432"/>
              <a:chOff x="2699" y="1614"/>
              <a:chExt cx="2394" cy="432"/>
            </a:xfrm>
          </p:grpSpPr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699" y="1807"/>
                <a:ext cx="915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6 bits</a:t>
                </a:r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360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4348" y="1807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5 bits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>
                <a:off x="2807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363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4371" y="1614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518" y="2235"/>
              <a:ext cx="2394" cy="432"/>
              <a:chOff x="2569" y="3353"/>
              <a:chExt cx="2394" cy="432"/>
            </a:xfrm>
          </p:grpSpPr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2569" y="3546"/>
                <a:ext cx="1661" cy="23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11 bits</a:t>
                </a: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4218" y="3546"/>
                <a:ext cx="745" cy="239"/>
              </a:xfrm>
              <a:prstGeom prst="rect">
                <a:avLst/>
              </a:prstGeom>
              <a:solidFill>
                <a:srgbClr val="CCECFF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5 bits</a:t>
                </a:r>
              </a:p>
            </p:txBody>
          </p:sp>
          <p:sp>
            <p:nvSpPr>
              <p:cNvPr id="64" name="Text Box 17"/>
              <p:cNvSpPr txBox="1">
                <a:spLocks noChangeArrowheads="1"/>
              </p:cNvSpPr>
              <p:nvPr/>
            </p:nvSpPr>
            <p:spPr bwMode="auto">
              <a:xfrm>
                <a:off x="3050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>
                    <a:solidFill>
                      <a:srgbClr val="800000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4241" y="3353"/>
                <a:ext cx="699" cy="1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operand</a:t>
                </a:r>
              </a:p>
            </p:txBody>
          </p:sp>
        </p:grpSp>
      </p:grpSp>
      <p:sp>
        <p:nvSpPr>
          <p:cNvPr id="72" name="Snip Single Corner Rectangle 71"/>
          <p:cNvSpPr/>
          <p:nvPr/>
        </p:nvSpPr>
        <p:spPr>
          <a:xfrm>
            <a:off x="6019800" y="1782203"/>
            <a:ext cx="2743200" cy="1828800"/>
          </a:xfrm>
          <a:prstGeom prst="snip1Rect">
            <a:avLst/>
          </a:prstGeom>
          <a:solidFill>
            <a:srgbClr val="FFFFCC"/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Answer: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1 + (2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6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–1) 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2</a:t>
            </a:r>
            <a:r>
              <a:rPr lang="en-US" sz="2400" b="1" baseline="30000" dirty="0">
                <a:solidFill>
                  <a:srgbClr val="C00000"/>
                </a:solidFill>
                <a:latin typeface="Arial" charset="0"/>
                <a:cs typeface="Arial" charset="0"/>
              </a:rPr>
              <a:t>5</a:t>
            </a:r>
            <a:r>
              <a:rPr lang="en-US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1 + 63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  <a:sym typeface="Symbol" pitchFamily="18" charset="2"/>
              </a:rPr>
              <a:t>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32 </a:t>
            </a:r>
          </a:p>
          <a:p>
            <a:pPr marL="342900" lvl="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= </a:t>
            </a: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2017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ctr"/>
            <a:endParaRPr lang="en-SG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D16C36D4-6D65-4D7A-AF0D-149006B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3.5 Expanding Opcode: Another Example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199" y="1299519"/>
            <a:ext cx="8035926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Design an expanding opcode for the following to be encoded in a 36-bit instruction format. An address takes up 15 bits and a register number 3 bits.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7 instructions with two addresses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500 instructions with one address and one register number.</a:t>
            </a:r>
          </a:p>
          <a:p>
            <a:pPr marL="630238" lvl="1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/>
              <a:t>50 instructions with no address or register. 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1905000" y="3356919"/>
            <a:ext cx="6283325" cy="3087688"/>
            <a:chOff x="910" y="1276"/>
            <a:chExt cx="3958" cy="1945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970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 </a:t>
              </a:r>
              <a:r>
                <a:rPr lang="en-US">
                  <a:sym typeface="Wingdings" pitchFamily="2" charset="2"/>
                </a:rPr>
                <a:t> 110</a:t>
              </a:r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039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208" y="1524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212" y="1524"/>
              <a:ext cx="58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124" y="1276"/>
              <a:ext cx="53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078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292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15 bits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231" y="1276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 bits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965" y="1689"/>
              <a:ext cx="769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134" y="2015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1887" y="1998"/>
              <a:ext cx="1108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000000 + 9 bits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1922" y="2189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943" y="2292"/>
              <a:ext cx="9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292" y="1998"/>
              <a:ext cx="623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address</a:t>
              </a: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241" y="1998"/>
              <a:ext cx="53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register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134" y="2676"/>
              <a:ext cx="441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111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1882" y="2512"/>
              <a:ext cx="702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000001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287" y="2676"/>
              <a:ext cx="600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190" y="2676"/>
              <a:ext cx="634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unused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882" y="2789"/>
              <a:ext cx="69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110010</a:t>
              </a: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152" y="2623"/>
              <a:ext cx="205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: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2475" y="2631"/>
              <a:ext cx="48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+ 9 0s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915" y="1491"/>
              <a:ext cx="3953" cy="1729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915" y="1954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910" y="2435"/>
              <a:ext cx="395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507" y="2292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29" y="2952"/>
              <a:ext cx="577" cy="1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opcode</a:t>
              </a:r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937" y="3055"/>
              <a:ext cx="97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501" y="3055"/>
              <a:ext cx="5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156" y="1491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6" y="1486"/>
              <a:ext cx="0" cy="172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1813" y="1497"/>
              <a:ext cx="0" cy="45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819" y="1966"/>
              <a:ext cx="0" cy="1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515144" y="3554563"/>
            <a:ext cx="1447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One possible answer:</a:t>
            </a: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B6352507-2B75-4A1F-89EF-46B6F5E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studied MIPS but it is only one example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There are many other assembly languages with different characteristics</a:t>
            </a:r>
            <a:endParaRPr lang="en-US" sz="2400" dirty="0"/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lecture gives a more </a:t>
            </a:r>
            <a:r>
              <a:rPr lang="en-US" sz="2800" dirty="0">
                <a:solidFill>
                  <a:srgbClr val="C00000"/>
                </a:solidFill>
              </a:rPr>
              <a:t>general view </a:t>
            </a:r>
            <a:r>
              <a:rPr lang="en-US" sz="2800" dirty="0"/>
              <a:t>on the design of Instruction Set Architecture (ISA)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Use your understanding of MIPS and explore other possibilities/alternatives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733167" y="3235295"/>
            <a:ext cx="783006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400" dirty="0"/>
              <a:t>What is the maximum number of instructions with one address?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15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16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240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256</a:t>
            </a:r>
          </a:p>
          <a:p>
            <a:pPr marL="1144588" lvl="1" indent="-4953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000" dirty="0"/>
              <a:t>None of the above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6853" y="463678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695DB97-ABD0-4212-9998-5A1A318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Past Midterm/Exam Questions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1474515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 certain machine has 12-bit instructions and 4-bit addresses. Some instructions have one address and others have two. Both types of instructions exist in the machine.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08454" y="3274482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US" dirty="0"/>
              <a:t>What is the minimum total number of instructions, assuming the encoding space is completely utilized (that is, no more instructions can be accommodated)?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31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32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48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256</a:t>
            </a:r>
          </a:p>
          <a:p>
            <a:pPr marL="1035050" lvl="1" indent="-4953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LcParenR"/>
            </a:pPr>
            <a:r>
              <a:rPr lang="en-US" dirty="0"/>
              <a:t>None of the above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2606" y="4304095"/>
            <a:ext cx="2209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Answer: (a)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20DB3E2-014F-4D6D-8F56-CE74FC2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46-53, 58-71.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2, </a:t>
            </a:r>
            <a:r>
              <a:rPr lang="en-US" sz="2400" dirty="0" err="1"/>
              <a:t>pg</a:t>
            </a:r>
            <a:r>
              <a:rPr lang="en-US" sz="2400" dirty="0"/>
              <a:t> 74-81, 86-87, 94-104.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8" name="Picture 8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AA5EB0C-746E-4F9B-9B98-99317D30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RISC vs CISC: The Famous Battle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Two major design philosophies for ISA: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omplex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nstruction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et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omputer (</a:t>
            </a:r>
            <a:r>
              <a:rPr lang="en-US" b="1" dirty="0">
                <a:solidFill>
                  <a:srgbClr val="C00000"/>
                </a:solidFill>
              </a:rPr>
              <a:t>CISC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x86-32 (IA32)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instruction performs complex operation</a:t>
            </a:r>
          </a:p>
          <a:p>
            <a:pPr marL="989013" lvl="2" indent="-2730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VAX architecture had an instruction to multiply polynomials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Smaller program size as memory was premium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implementation, no room for hardware optimization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R</a:t>
            </a:r>
            <a:r>
              <a:rPr lang="en-US" dirty="0">
                <a:solidFill>
                  <a:srgbClr val="006600"/>
                </a:solidFill>
              </a:rPr>
              <a:t>educed</a:t>
            </a:r>
            <a:r>
              <a:rPr lang="en-US" b="1" dirty="0">
                <a:solidFill>
                  <a:srgbClr val="006600"/>
                </a:solidFill>
              </a:rPr>
              <a:t> I</a:t>
            </a:r>
            <a:r>
              <a:rPr lang="en-US" dirty="0">
                <a:solidFill>
                  <a:srgbClr val="006600"/>
                </a:solidFill>
              </a:rPr>
              <a:t>nstruction</a:t>
            </a:r>
            <a:r>
              <a:rPr lang="en-US" b="1" dirty="0">
                <a:solidFill>
                  <a:srgbClr val="006600"/>
                </a:solidFill>
              </a:rPr>
              <a:t> S</a:t>
            </a:r>
            <a:r>
              <a:rPr lang="en-US" dirty="0">
                <a:solidFill>
                  <a:srgbClr val="006600"/>
                </a:solidFill>
              </a:rPr>
              <a:t>et</a:t>
            </a:r>
            <a:r>
              <a:rPr lang="en-US" b="1" dirty="0">
                <a:solidFill>
                  <a:srgbClr val="006600"/>
                </a:solidFill>
              </a:rPr>
              <a:t> C</a:t>
            </a:r>
            <a:r>
              <a:rPr lang="en-US" dirty="0">
                <a:solidFill>
                  <a:srgbClr val="006600"/>
                </a:solidFill>
              </a:rPr>
              <a:t>omputer (</a:t>
            </a:r>
            <a:r>
              <a:rPr lang="en-US" b="1" dirty="0">
                <a:solidFill>
                  <a:srgbClr val="006600"/>
                </a:solidFill>
              </a:rPr>
              <a:t>RISC</a:t>
            </a:r>
            <a:r>
              <a:rPr lang="en-US" dirty="0">
                <a:solidFill>
                  <a:srgbClr val="006600"/>
                </a:solidFill>
              </a:rPr>
              <a:t>)</a:t>
            </a:r>
            <a:r>
              <a:rPr lang="en-US" b="1" dirty="0">
                <a:solidFill>
                  <a:srgbClr val="006600"/>
                </a:solidFill>
              </a:rPr>
              <a:t>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1" dirty="0"/>
              <a:t>MIPS</a:t>
            </a:r>
            <a:r>
              <a:rPr lang="en-US" dirty="0"/>
              <a:t>, ARM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Keep the instruction set small and simple, makes it easier to build/optimize hardware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Burden on software to combine simpler operations to implement high-level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The 5 Concepts in ISA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01222529"/>
              </p:ext>
            </p:extLst>
          </p:nvPr>
        </p:nvGraphicFramePr>
        <p:xfrm>
          <a:off x="1732960" y="159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Concept #1: Data Storage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4335" y="1668162"/>
            <a:ext cx="7809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Storage Architecture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General Purpose Register Architecture</a:t>
            </a:r>
            <a:endParaRPr lang="en-US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81169" y="4806778"/>
            <a:ext cx="5058032" cy="1692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Concept #1: Data Storage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#2: Memory Addressing Modes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#3: Operations in the Instruction Set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#4: Instruction Formats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Concept #5: Encoding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Definition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0" name="Content Placeholder 21"/>
          <p:cNvSpPr>
            <a:spLocks noGrp="1"/>
          </p:cNvSpPr>
          <p:nvPr>
            <p:ph idx="1"/>
          </p:nvPr>
        </p:nvSpPr>
        <p:spPr>
          <a:xfrm>
            <a:off x="457200" y="2267465"/>
            <a:ext cx="8229600" cy="407352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von Neumann Architecture: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(operands) are stored in memory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 processor, </a:t>
            </a:r>
            <a:r>
              <a:rPr lang="en-US" b="1" dirty="0"/>
              <a:t>storage architecture </a:t>
            </a:r>
            <a:r>
              <a:rPr lang="en-US" dirty="0"/>
              <a:t>concerns with: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operands so that the computation can be performed?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Where do we store the computation result afterwards?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do we specify the operands? 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Major storage architectures … (next slide)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385888" y="1367352"/>
            <a:ext cx="6234113" cy="755649"/>
            <a:chOff x="1385888" y="1367352"/>
            <a:chExt cx="6234113" cy="755649"/>
          </a:xfrm>
        </p:grpSpPr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1385888" y="1367352"/>
              <a:ext cx="6234113" cy="755649"/>
              <a:chOff x="873" y="729"/>
              <a:chExt cx="3927" cy="476"/>
            </a:xfrm>
          </p:grpSpPr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3275" y="769"/>
                <a:ext cx="1525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Operands may be implicit or explicit.</a:t>
                </a:r>
              </a:p>
            </p:txBody>
          </p:sp>
          <p:grpSp>
            <p:nvGrpSpPr>
              <p:cNvPr id="33" name="Group 39"/>
              <p:cNvGrpSpPr>
                <a:grpSpLocks/>
              </p:cNvGrpSpPr>
              <p:nvPr/>
            </p:nvGrpSpPr>
            <p:grpSpPr bwMode="auto">
              <a:xfrm>
                <a:off x="873" y="729"/>
                <a:ext cx="2301" cy="476"/>
                <a:chOff x="873" y="729"/>
                <a:chExt cx="2301" cy="476"/>
              </a:xfrm>
            </p:grpSpPr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553" y="729"/>
                  <a:ext cx="983" cy="252"/>
                </a:xfrm>
                <a:prstGeom prst="rect">
                  <a:avLst/>
                </a:prstGeom>
                <a:solidFill>
                  <a:srgbClr val="FFFFCC"/>
                </a:solidFill>
                <a:ln w="12700" cap="sq">
                  <a:solidFill>
                    <a:schemeClr val="accent3">
                      <a:lumMod val="75000"/>
                    </a:schemeClr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 sz="2000" b="1" dirty="0">
                      <a:solidFill>
                        <a:srgbClr val="3333CC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 = A + B</a:t>
                  </a:r>
                  <a:endPara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73" y="992"/>
                  <a:ext cx="697" cy="213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operands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536" y="956"/>
                  <a:ext cx="638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latin typeface="+mn-lt"/>
                    </a:rPr>
                    <a:t>operator</a:t>
                  </a:r>
                </a:p>
              </p:txBody>
            </p:sp>
            <p:sp>
              <p:nvSpPr>
                <p:cNvPr id="38" name="Line 45"/>
                <p:cNvSpPr>
                  <a:spLocks noChangeShapeType="1"/>
                </p:cNvSpPr>
                <p:nvPr/>
              </p:nvSpPr>
              <p:spPr bwMode="auto">
                <a:xfrm>
                  <a:off x="1570" y="1129"/>
                  <a:ext cx="87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168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2446" y="952"/>
                  <a:ext cx="2" cy="169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1062"/>
                  <a:ext cx="280" cy="0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254" y="892"/>
                  <a:ext cx="2" cy="161"/>
                </a:xfrm>
                <a:prstGeom prst="line">
                  <a:avLst/>
                </a:prstGeom>
                <a:noFill/>
                <a:ln w="25400" cap="sq">
                  <a:solidFill>
                    <a:srgbClr val="800000"/>
                  </a:solidFill>
                  <a:round/>
                  <a:headEnd type="none" w="sm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3236709" y="1723245"/>
              <a:ext cx="3175" cy="26828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3.1 Storage Architecture: Common Design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72746"/>
            <a:ext cx="8305800" cy="518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Stack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Operands are implicitly on top of the stack.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Accumulator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operand is implicitly in the accumulator (a special register). Examples: IBM 701, DEC PDP-8.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General-purpose register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Only explicit operands.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Register-memory architecture </a:t>
            </a:r>
            <a:r>
              <a:rPr lang="en-US" dirty="0"/>
              <a:t>(one operand in memory). Examples: Motorola 68000, Intel 80386.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Register-register (or load-store) architecture. </a:t>
            </a:r>
          </a:p>
          <a:p>
            <a:pPr marL="358775" lvl="1" indent="0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dirty="0"/>
              <a:t>Examples: MIPS, DEC Alpha.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Memory-memory architecture: </a:t>
            </a:r>
          </a:p>
          <a:p>
            <a:pPr marL="630238" lvl="1" indent="-271463" fontAlgn="auto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operands in memory. Example: DEC VAX.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#10: Instruction Set Architecture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Storage Architecture: Example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1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72883"/>
              </p:ext>
            </p:extLst>
          </p:nvPr>
        </p:nvGraphicFramePr>
        <p:xfrm>
          <a:off x="457200" y="1351005"/>
          <a:ext cx="8077202" cy="1633540"/>
        </p:xfrm>
        <a:graphic>
          <a:graphicData uri="http://schemas.openxmlformats.org/drawingml/2006/table">
            <a:tbl>
              <a:tblPr/>
              <a:tblGrid>
                <a:gridCol w="134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Accumulator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(load-store)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Memory-Memory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R1,A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C, A,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Load R2,B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 R3,R1,R2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Store R3,C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42963" y="3109771"/>
            <a:ext cx="7305675" cy="3437320"/>
            <a:chOff x="457203" y="2980985"/>
            <a:chExt cx="7305675" cy="343732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3" y="3103605"/>
              <a:ext cx="59340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457203" y="3865605"/>
              <a:ext cx="1370696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+mn-lt"/>
                </a:rPr>
                <a:t>C = A+B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8118" y="3011883"/>
              <a:ext cx="1219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Memory-Memory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0725" y="2980985"/>
              <a:ext cx="6504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Stack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2313" y="2989305"/>
              <a:ext cx="93325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Accumulator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5840" y="3011883"/>
              <a:ext cx="1706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0000FF"/>
                  </a:solidFill>
                </a:rPr>
                <a:t>Register-register/load-store</a:t>
              </a:r>
              <a:endParaRPr lang="en-SG" sz="9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18946</TotalTime>
  <Words>2736</Words>
  <Application>Microsoft Office PowerPoint</Application>
  <PresentationFormat>On-screen Show (4:3)</PresentationFormat>
  <Paragraphs>582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#10: Instruction Set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1927</cp:revision>
  <cp:lastPrinted>2017-06-30T03:15:07Z</cp:lastPrinted>
  <dcterms:created xsi:type="dcterms:W3CDTF">1998-09-05T15:03:32Z</dcterms:created>
  <dcterms:modified xsi:type="dcterms:W3CDTF">2018-01-14T11:28:08Z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