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5"/>
  </p:notesMasterIdLst>
  <p:handoutMasterIdLst>
    <p:handoutMasterId r:id="rId46"/>
  </p:handoutMasterIdLst>
  <p:sldIdLst>
    <p:sldId id="256" r:id="rId2"/>
    <p:sldId id="468" r:id="rId3"/>
    <p:sldId id="638" r:id="rId4"/>
    <p:sldId id="639" r:id="rId5"/>
    <p:sldId id="729" r:id="rId6"/>
    <p:sldId id="601" r:id="rId7"/>
    <p:sldId id="728" r:id="rId8"/>
    <p:sldId id="604" r:id="rId9"/>
    <p:sldId id="605" r:id="rId10"/>
    <p:sldId id="709" r:id="rId11"/>
    <p:sldId id="710" r:id="rId12"/>
    <p:sldId id="711" r:id="rId13"/>
    <p:sldId id="712" r:id="rId14"/>
    <p:sldId id="606" r:id="rId15"/>
    <p:sldId id="608" r:id="rId16"/>
    <p:sldId id="610" r:id="rId17"/>
    <p:sldId id="613" r:id="rId18"/>
    <p:sldId id="730" r:id="rId19"/>
    <p:sldId id="731" r:id="rId20"/>
    <p:sldId id="661" r:id="rId21"/>
    <p:sldId id="732" r:id="rId22"/>
    <p:sldId id="733" r:id="rId23"/>
    <p:sldId id="734" r:id="rId24"/>
    <p:sldId id="664" r:id="rId25"/>
    <p:sldId id="665" r:id="rId26"/>
    <p:sldId id="666" r:id="rId27"/>
    <p:sldId id="708" r:id="rId28"/>
    <p:sldId id="699" r:id="rId29"/>
    <p:sldId id="700" r:id="rId30"/>
    <p:sldId id="701" r:id="rId31"/>
    <p:sldId id="702" r:id="rId32"/>
    <p:sldId id="704" r:id="rId33"/>
    <p:sldId id="722" r:id="rId34"/>
    <p:sldId id="723" r:id="rId35"/>
    <p:sldId id="735" r:id="rId36"/>
    <p:sldId id="736" r:id="rId37"/>
    <p:sldId id="705" r:id="rId38"/>
    <p:sldId id="667" r:id="rId39"/>
    <p:sldId id="727" r:id="rId40"/>
    <p:sldId id="726" r:id="rId41"/>
    <p:sldId id="737" r:id="rId42"/>
    <p:sldId id="738" r:id="rId43"/>
    <p:sldId id="308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FFFFCC"/>
    <a:srgbClr val="FFCC99"/>
    <a:srgbClr val="FF6600"/>
    <a:srgbClr val="006600"/>
    <a:srgbClr val="0000FF"/>
    <a:srgbClr val="99CCFF"/>
    <a:srgbClr val="CCECFF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78" d="100"/>
          <a:sy n="78" d="100"/>
        </p:scale>
        <p:origin x="11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A0C92-DE5D-4791-B7C3-51BFF45F12E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1249C8E-2D4F-4656-BE9E-A7614EF4F0D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SG" dirty="0" err="1"/>
            <a:t>Datapath</a:t>
          </a:r>
          <a:endParaRPr lang="en-SG" dirty="0"/>
        </a:p>
      </dgm:t>
    </dgm:pt>
    <dgm:pt modelId="{7982B357-7003-45F2-9550-D8BC77DDB8E7}" type="parTrans" cxnId="{9C055EAD-9150-4D9B-A1AD-98A31E31090C}">
      <dgm:prSet/>
      <dgm:spPr/>
      <dgm:t>
        <a:bodyPr/>
        <a:lstStyle/>
        <a:p>
          <a:endParaRPr lang="en-SG"/>
        </a:p>
      </dgm:t>
    </dgm:pt>
    <dgm:pt modelId="{2C5AD53B-59C1-4802-AC2B-A37FD555A33E}" type="sibTrans" cxnId="{9C055EAD-9150-4D9B-A1AD-98A31E31090C}">
      <dgm:prSet/>
      <dgm:spPr/>
      <dgm:t>
        <a:bodyPr/>
        <a:lstStyle/>
        <a:p>
          <a:endParaRPr lang="en-SG"/>
        </a:p>
      </dgm:t>
    </dgm:pt>
    <dgm:pt modelId="{B0B4F7BD-BC31-4F5E-B081-C4127633AF3A}">
      <dgm:prSet phldrT="[Text]"/>
      <dgm:spPr/>
      <dgm:t>
        <a:bodyPr/>
        <a:lstStyle/>
        <a:p>
          <a:r>
            <a:rPr lang="en-SG" dirty="0"/>
            <a:t>Collection of components that process data</a:t>
          </a:r>
        </a:p>
      </dgm:t>
    </dgm:pt>
    <dgm:pt modelId="{C6224A1E-BF08-4885-AEC6-200794B9540F}" type="parTrans" cxnId="{9CCA1A6A-B69C-4F9D-988E-E777C89D6297}">
      <dgm:prSet/>
      <dgm:spPr/>
      <dgm:t>
        <a:bodyPr/>
        <a:lstStyle/>
        <a:p>
          <a:endParaRPr lang="en-SG"/>
        </a:p>
      </dgm:t>
    </dgm:pt>
    <dgm:pt modelId="{8ECD84A2-62DE-4269-9587-EF73346D78E8}" type="sibTrans" cxnId="{9CCA1A6A-B69C-4F9D-988E-E777C89D6297}">
      <dgm:prSet/>
      <dgm:spPr/>
      <dgm:t>
        <a:bodyPr/>
        <a:lstStyle/>
        <a:p>
          <a:endParaRPr lang="en-SG"/>
        </a:p>
      </dgm:t>
    </dgm:pt>
    <dgm:pt modelId="{8153AD39-2C93-446E-AA4D-EF809681346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SG" dirty="0"/>
            <a:t>Control</a:t>
          </a:r>
        </a:p>
      </dgm:t>
    </dgm:pt>
    <dgm:pt modelId="{6B022222-EDFC-4226-9F9E-2571957DDB70}" type="parTrans" cxnId="{6E0A1DB5-950A-4DAC-9041-91FF43454778}">
      <dgm:prSet/>
      <dgm:spPr/>
      <dgm:t>
        <a:bodyPr/>
        <a:lstStyle/>
        <a:p>
          <a:endParaRPr lang="en-SG"/>
        </a:p>
      </dgm:t>
    </dgm:pt>
    <dgm:pt modelId="{15D094D7-28B1-4450-8163-075F19E7DAD6}" type="sibTrans" cxnId="{6E0A1DB5-950A-4DAC-9041-91FF43454778}">
      <dgm:prSet/>
      <dgm:spPr/>
      <dgm:t>
        <a:bodyPr/>
        <a:lstStyle/>
        <a:p>
          <a:endParaRPr lang="en-SG"/>
        </a:p>
      </dgm:t>
    </dgm:pt>
    <dgm:pt modelId="{B641DC3D-FC73-44FE-B4CA-7B5BEDF507DF}">
      <dgm:prSet phldrT="[Text]"/>
      <dgm:spPr/>
      <dgm:t>
        <a:bodyPr/>
        <a:lstStyle/>
        <a:p>
          <a:r>
            <a:rPr lang="en-SG" dirty="0"/>
            <a:t>Tells the </a:t>
          </a:r>
          <a:r>
            <a:rPr lang="en-SG" dirty="0" err="1"/>
            <a:t>datapath</a:t>
          </a:r>
          <a:r>
            <a:rPr lang="en-SG" dirty="0"/>
            <a:t>, memory and I/O devices what to do according to program instructions</a:t>
          </a:r>
        </a:p>
      </dgm:t>
    </dgm:pt>
    <dgm:pt modelId="{47B3FEF1-A109-45AA-A729-7E5F7C9374CB}" type="parTrans" cxnId="{9D2D5027-E125-4C99-9708-3F154EDDDACD}">
      <dgm:prSet/>
      <dgm:spPr/>
      <dgm:t>
        <a:bodyPr/>
        <a:lstStyle/>
        <a:p>
          <a:endParaRPr lang="en-SG"/>
        </a:p>
      </dgm:t>
    </dgm:pt>
    <dgm:pt modelId="{62127122-1E2C-47BC-A908-516923730AE8}" type="sibTrans" cxnId="{9D2D5027-E125-4C99-9708-3F154EDDDACD}">
      <dgm:prSet/>
      <dgm:spPr/>
      <dgm:t>
        <a:bodyPr/>
        <a:lstStyle/>
        <a:p>
          <a:endParaRPr lang="en-SG"/>
        </a:p>
      </dgm:t>
    </dgm:pt>
    <dgm:pt modelId="{16EE37D6-9BE6-4A9A-95F2-66C3BF567B4A}">
      <dgm:prSet phldrT="[Text]"/>
      <dgm:spPr/>
      <dgm:t>
        <a:bodyPr/>
        <a:lstStyle/>
        <a:p>
          <a:r>
            <a:rPr lang="en-SG" dirty="0"/>
            <a:t>Performs the arithmetic, logical and memory operations</a:t>
          </a:r>
        </a:p>
      </dgm:t>
    </dgm:pt>
    <dgm:pt modelId="{774A6C4C-2EE3-41E7-87C5-33C047448256}" type="parTrans" cxnId="{FD5A471F-860C-4C16-A826-801083619312}">
      <dgm:prSet/>
      <dgm:spPr/>
      <dgm:t>
        <a:bodyPr/>
        <a:lstStyle/>
        <a:p>
          <a:endParaRPr lang="en-SG"/>
        </a:p>
      </dgm:t>
    </dgm:pt>
    <dgm:pt modelId="{466DFE1A-0CF6-4675-BC1B-FFCD135636C0}" type="sibTrans" cxnId="{FD5A471F-860C-4C16-A826-801083619312}">
      <dgm:prSet/>
      <dgm:spPr/>
      <dgm:t>
        <a:bodyPr/>
        <a:lstStyle/>
        <a:p>
          <a:endParaRPr lang="en-SG"/>
        </a:p>
      </dgm:t>
    </dgm:pt>
    <dgm:pt modelId="{4B5D3308-211D-4359-B81B-0D1844249A0B}">
      <dgm:prSet phldrT="[Text]"/>
      <dgm:spPr/>
      <dgm:t>
        <a:bodyPr/>
        <a:lstStyle/>
        <a:p>
          <a:endParaRPr lang="en-SG" dirty="0"/>
        </a:p>
      </dgm:t>
    </dgm:pt>
    <dgm:pt modelId="{F29B7412-55B5-4769-8EAE-D8CC018766E2}" type="parTrans" cxnId="{B5B6552C-F4D9-4A5F-9A53-2920AE65ECE6}">
      <dgm:prSet/>
      <dgm:spPr/>
      <dgm:t>
        <a:bodyPr/>
        <a:lstStyle/>
        <a:p>
          <a:endParaRPr lang="en-SG"/>
        </a:p>
      </dgm:t>
    </dgm:pt>
    <dgm:pt modelId="{16D1F86D-701D-4E21-90CC-424C49183E9B}" type="sibTrans" cxnId="{B5B6552C-F4D9-4A5F-9A53-2920AE65ECE6}">
      <dgm:prSet/>
      <dgm:spPr/>
      <dgm:t>
        <a:bodyPr/>
        <a:lstStyle/>
        <a:p>
          <a:endParaRPr lang="en-SG"/>
        </a:p>
      </dgm:t>
    </dgm:pt>
    <dgm:pt modelId="{DA3E48B4-C61B-42C9-BF9E-822A96EE79CE}" type="pres">
      <dgm:prSet presAssocID="{36DA0C92-DE5D-4791-B7C3-51BFF45F12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AA2583-6F97-4904-A676-FDEE2ADEEA25}" type="pres">
      <dgm:prSet presAssocID="{91249C8E-2D4F-4656-BE9E-A7614EF4F0D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A3A90-3A74-47CB-B6B4-E84DE1115CA9}" type="pres">
      <dgm:prSet presAssocID="{91249C8E-2D4F-4656-BE9E-A7614EF4F0D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E82B4-9D98-484F-BD2B-0C02AFF071F3}" type="pres">
      <dgm:prSet presAssocID="{8153AD39-2C93-446E-AA4D-EF809681346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690-B843-46C4-9B5E-800B863CC06F}" type="pres">
      <dgm:prSet presAssocID="{8153AD39-2C93-446E-AA4D-EF809681346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0B21BA-1A85-4250-92EB-BB5361F767D5}" type="presOf" srcId="{4B5D3308-211D-4359-B81B-0D1844249A0B}" destId="{115A3A90-3A74-47CB-B6B4-E84DE1115CA9}" srcOrd="0" destOrd="2" presId="urn:microsoft.com/office/officeart/2005/8/layout/vList2"/>
    <dgm:cxn modelId="{9D49C20C-ACD8-42E9-99DC-9FB61FF73E43}" type="presOf" srcId="{91249C8E-2D4F-4656-BE9E-A7614EF4F0DF}" destId="{35AA2583-6F97-4904-A676-FDEE2ADEEA25}" srcOrd="0" destOrd="0" presId="urn:microsoft.com/office/officeart/2005/8/layout/vList2"/>
    <dgm:cxn modelId="{7E821A89-1814-4708-A1A8-B998335379A5}" type="presOf" srcId="{8153AD39-2C93-446E-AA4D-EF809681346D}" destId="{0A4E82B4-9D98-484F-BD2B-0C02AFF071F3}" srcOrd="0" destOrd="0" presId="urn:microsoft.com/office/officeart/2005/8/layout/vList2"/>
    <dgm:cxn modelId="{EE5ADD4F-378D-49BB-9E32-09BA08D36ACE}" type="presOf" srcId="{B0B4F7BD-BC31-4F5E-B081-C4127633AF3A}" destId="{115A3A90-3A74-47CB-B6B4-E84DE1115CA9}" srcOrd="0" destOrd="0" presId="urn:microsoft.com/office/officeart/2005/8/layout/vList2"/>
    <dgm:cxn modelId="{B5B6552C-F4D9-4A5F-9A53-2920AE65ECE6}" srcId="{91249C8E-2D4F-4656-BE9E-A7614EF4F0DF}" destId="{4B5D3308-211D-4359-B81B-0D1844249A0B}" srcOrd="2" destOrd="0" parTransId="{F29B7412-55B5-4769-8EAE-D8CC018766E2}" sibTransId="{16D1F86D-701D-4E21-90CC-424C49183E9B}"/>
    <dgm:cxn modelId="{A91B6CF3-8BB9-4B0D-B079-2455AEBBDCD8}" type="presOf" srcId="{B641DC3D-FC73-44FE-B4CA-7B5BEDF507DF}" destId="{35369690-B843-46C4-9B5E-800B863CC06F}" srcOrd="0" destOrd="0" presId="urn:microsoft.com/office/officeart/2005/8/layout/vList2"/>
    <dgm:cxn modelId="{9D2D5027-E125-4C99-9708-3F154EDDDACD}" srcId="{8153AD39-2C93-446E-AA4D-EF809681346D}" destId="{B641DC3D-FC73-44FE-B4CA-7B5BEDF507DF}" srcOrd="0" destOrd="0" parTransId="{47B3FEF1-A109-45AA-A729-7E5F7C9374CB}" sibTransId="{62127122-1E2C-47BC-A908-516923730AE8}"/>
    <dgm:cxn modelId="{9C055EAD-9150-4D9B-A1AD-98A31E31090C}" srcId="{36DA0C92-DE5D-4791-B7C3-51BFF45F12EF}" destId="{91249C8E-2D4F-4656-BE9E-A7614EF4F0DF}" srcOrd="0" destOrd="0" parTransId="{7982B357-7003-45F2-9550-D8BC77DDB8E7}" sibTransId="{2C5AD53B-59C1-4802-AC2B-A37FD555A33E}"/>
    <dgm:cxn modelId="{6E0A1DB5-950A-4DAC-9041-91FF43454778}" srcId="{36DA0C92-DE5D-4791-B7C3-51BFF45F12EF}" destId="{8153AD39-2C93-446E-AA4D-EF809681346D}" srcOrd="1" destOrd="0" parTransId="{6B022222-EDFC-4226-9F9E-2571957DDB70}" sibTransId="{15D094D7-28B1-4450-8163-075F19E7DAD6}"/>
    <dgm:cxn modelId="{3E3A9AF7-709A-4629-886A-08B7B1C93D8C}" type="presOf" srcId="{36DA0C92-DE5D-4791-B7C3-51BFF45F12EF}" destId="{DA3E48B4-C61B-42C9-BF9E-822A96EE79CE}" srcOrd="0" destOrd="0" presId="urn:microsoft.com/office/officeart/2005/8/layout/vList2"/>
    <dgm:cxn modelId="{29D72294-F5F1-4A6B-B867-5FB015124B05}" type="presOf" srcId="{16EE37D6-9BE6-4A9A-95F2-66C3BF567B4A}" destId="{115A3A90-3A74-47CB-B6B4-E84DE1115CA9}" srcOrd="0" destOrd="1" presId="urn:microsoft.com/office/officeart/2005/8/layout/vList2"/>
    <dgm:cxn modelId="{9CCA1A6A-B69C-4F9D-988E-E777C89D6297}" srcId="{91249C8E-2D4F-4656-BE9E-A7614EF4F0DF}" destId="{B0B4F7BD-BC31-4F5E-B081-C4127633AF3A}" srcOrd="0" destOrd="0" parTransId="{C6224A1E-BF08-4885-AEC6-200794B9540F}" sibTransId="{8ECD84A2-62DE-4269-9587-EF73346D78E8}"/>
    <dgm:cxn modelId="{FD5A471F-860C-4C16-A826-801083619312}" srcId="{91249C8E-2D4F-4656-BE9E-A7614EF4F0DF}" destId="{16EE37D6-9BE6-4A9A-95F2-66C3BF567B4A}" srcOrd="1" destOrd="0" parTransId="{774A6C4C-2EE3-41E7-87C5-33C047448256}" sibTransId="{466DFE1A-0CF6-4675-BC1B-FFCD135636C0}"/>
    <dgm:cxn modelId="{B741228E-FEA0-4DA4-8D6A-1C4162C792AF}" type="presParOf" srcId="{DA3E48B4-C61B-42C9-BF9E-822A96EE79CE}" destId="{35AA2583-6F97-4904-A676-FDEE2ADEEA25}" srcOrd="0" destOrd="0" presId="urn:microsoft.com/office/officeart/2005/8/layout/vList2"/>
    <dgm:cxn modelId="{37FE4FAA-019A-42E2-AE85-77270D26AFE0}" type="presParOf" srcId="{DA3E48B4-C61B-42C9-BF9E-822A96EE79CE}" destId="{115A3A90-3A74-47CB-B6B4-E84DE1115CA9}" srcOrd="1" destOrd="0" presId="urn:microsoft.com/office/officeart/2005/8/layout/vList2"/>
    <dgm:cxn modelId="{9086574E-7FC3-4E7C-85AC-BBD7351F5174}" type="presParOf" srcId="{DA3E48B4-C61B-42C9-BF9E-822A96EE79CE}" destId="{0A4E82B4-9D98-484F-BD2B-0C02AFF071F3}" srcOrd="2" destOrd="0" presId="urn:microsoft.com/office/officeart/2005/8/layout/vList2"/>
    <dgm:cxn modelId="{C6130BFF-161D-49B1-8138-45BEB3810753}" type="presParOf" srcId="{DA3E48B4-C61B-42C9-BF9E-822A96EE79CE}" destId="{35369690-B843-46C4-9B5E-800B863CC0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A2583-6F97-4904-A676-FDEE2ADEEA25}">
      <dsp:nvSpPr>
        <dsp:cNvPr id="0" name=""/>
        <dsp:cNvSpPr/>
      </dsp:nvSpPr>
      <dsp:spPr>
        <a:xfrm>
          <a:off x="0" y="27933"/>
          <a:ext cx="6930081" cy="748800"/>
        </a:xfrm>
        <a:prstGeom prst="roundRect">
          <a:avLst/>
        </a:prstGeom>
        <a:solidFill>
          <a:schemeClr val="tx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200" kern="1200" dirty="0" err="1"/>
            <a:t>Datapath</a:t>
          </a:r>
          <a:endParaRPr lang="en-SG" sz="3200" kern="1200" dirty="0"/>
        </a:p>
      </dsp:txBody>
      <dsp:txXfrm>
        <a:off x="36553" y="64486"/>
        <a:ext cx="6856975" cy="675694"/>
      </dsp:txXfrm>
    </dsp:sp>
    <dsp:sp modelId="{115A3A90-3A74-47CB-B6B4-E84DE1115CA9}">
      <dsp:nvSpPr>
        <dsp:cNvPr id="0" name=""/>
        <dsp:cNvSpPr/>
      </dsp:nvSpPr>
      <dsp:spPr>
        <a:xfrm>
          <a:off x="0" y="776733"/>
          <a:ext cx="6930081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SG" sz="2500" kern="1200" dirty="0"/>
            <a:t>Collection of components that process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SG" sz="2500" kern="1200" dirty="0"/>
            <a:t>Performs the arithmetic, logical and memory operations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SG" sz="2500" kern="1200" dirty="0"/>
        </a:p>
      </dsp:txBody>
      <dsp:txXfrm>
        <a:off x="0" y="776733"/>
        <a:ext cx="6930081" cy="1556640"/>
      </dsp:txXfrm>
    </dsp:sp>
    <dsp:sp modelId="{0A4E82B4-9D98-484F-BD2B-0C02AFF071F3}">
      <dsp:nvSpPr>
        <dsp:cNvPr id="0" name=""/>
        <dsp:cNvSpPr/>
      </dsp:nvSpPr>
      <dsp:spPr>
        <a:xfrm>
          <a:off x="0" y="2333374"/>
          <a:ext cx="6930081" cy="748800"/>
        </a:xfrm>
        <a:prstGeom prst="roundRect">
          <a:avLst/>
        </a:prstGeom>
        <a:solidFill>
          <a:schemeClr val="accent5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200" kern="1200" dirty="0"/>
            <a:t>Control</a:t>
          </a:r>
        </a:p>
      </dsp:txBody>
      <dsp:txXfrm>
        <a:off x="36553" y="2369927"/>
        <a:ext cx="6856975" cy="675694"/>
      </dsp:txXfrm>
    </dsp:sp>
    <dsp:sp modelId="{35369690-B843-46C4-9B5E-800B863CC06F}">
      <dsp:nvSpPr>
        <dsp:cNvPr id="0" name=""/>
        <dsp:cNvSpPr/>
      </dsp:nvSpPr>
      <dsp:spPr>
        <a:xfrm>
          <a:off x="0" y="3082173"/>
          <a:ext cx="6930081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SG" sz="2500" kern="1200" dirty="0"/>
            <a:t>Tells the </a:t>
          </a:r>
          <a:r>
            <a:rPr lang="en-SG" sz="2500" kern="1200" dirty="0" err="1"/>
            <a:t>datapath</a:t>
          </a:r>
          <a:r>
            <a:rPr lang="en-SG" sz="2500" kern="1200" dirty="0"/>
            <a:t>, memory and I/O devices what to do according to program instructions</a:t>
          </a:r>
        </a:p>
      </dsp:txBody>
      <dsp:txXfrm>
        <a:off x="0" y="3082173"/>
        <a:ext cx="6930081" cy="74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23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45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22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0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3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</a:t>
            </a:r>
            <a:r>
              <a:rPr lang="en-SG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Datapath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pSp>
        <p:nvGrpSpPr>
          <p:cNvPr id="8" name="Group 62">
            <a:extLst>
              <a:ext uri="{FF2B5EF4-FFF2-40B4-BE49-F238E27FC236}">
                <a16:creationId xmlns:a16="http://schemas.microsoft.com/office/drawing/2014/main" id="{3B4CC1B1-B910-4F72-B18D-FDC8BEDBAA7A}"/>
              </a:ext>
            </a:extLst>
          </p:cNvPr>
          <p:cNvGrpSpPr>
            <a:grpSpLocks/>
          </p:cNvGrpSpPr>
          <p:nvPr/>
        </p:nvGrpSpPr>
        <p:grpSpPr bwMode="auto">
          <a:xfrm>
            <a:off x="1993557" y="1827225"/>
            <a:ext cx="5409460" cy="2620786"/>
            <a:chOff x="624" y="2112"/>
            <a:chExt cx="3656" cy="1748"/>
          </a:xfrm>
        </p:grpSpPr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2FA461D0-B04E-49C6-93A5-8382B28F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871"/>
              <a:ext cx="992" cy="9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664C1FCC-3457-42D2-8434-8ABD5D88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89"/>
              <a:ext cx="242" cy="58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B4D46CD5-F519-44BF-B950-BA0C495E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92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6788FFE3-EA26-418D-AA02-8D0E8657A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1" y="2412"/>
              <a:ext cx="0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51A613FA-1BC9-48AB-A14E-87DDABA8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2412"/>
              <a:ext cx="1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BB5322F7-C0C6-4024-BB79-C6D2C6B6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242"/>
              <a:ext cx="52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FFAEBBEE-366E-48D0-AE91-7AA865F1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438"/>
              <a:ext cx="1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45071829-1EFB-4108-BD66-A24AB02B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5" y="2778"/>
              <a:ext cx="52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4CCE5CD-05AE-4265-B204-FFB5F7B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689"/>
              <a:ext cx="1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50E2CA95-D652-4A91-970C-A08F8E4DE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599"/>
              <a:ext cx="6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B78D18F-2F06-46E6-B21D-BE47CF5E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492"/>
              <a:ext cx="69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C9B40182-6964-4D8C-953B-44EE7F4A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242"/>
              <a:ext cx="1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94A52A83-33A7-426B-B978-92C30C40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2528"/>
              <a:ext cx="4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907EB675-F4FF-47B6-91EA-20BE943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787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DCED6D4D-FC65-4B06-93E5-17851090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599"/>
              <a:ext cx="2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00934585-7608-499B-820B-7340D420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5" y="2112"/>
              <a:ext cx="0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70A6B858-6EE9-480D-B1FC-CA45EC27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112"/>
              <a:ext cx="27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9AEE3FA8-B967-4FEF-AEE0-6A218BE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112"/>
              <a:ext cx="0" cy="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92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F5A96741-CF86-4463-BC05-1A8D801B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2905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E942B8D2-D2E2-4A49-BCCE-C5513869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2689"/>
              <a:ext cx="184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F5BFD891-54B2-466A-8B78-C566C396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383"/>
              <a:ext cx="2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CCA7393A-A5BA-4AD7-8AC4-9CECA922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921"/>
              <a:ext cx="468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74D77AC9-46BE-438F-A28C-6E8C8D91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3299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D5962ECB-06C8-4E37-B088-63A03880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3552"/>
              <a:ext cx="779" cy="3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A372C052-1E41-4F8A-8D84-FBB6961F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942"/>
              <a:ext cx="86" cy="100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Line Callout 2 (Accent Bar) 33">
            <a:extLst>
              <a:ext uri="{FF2B5EF4-FFF2-40B4-BE49-F238E27FC236}">
                <a16:creationId xmlns:a16="http://schemas.microsoft.com/office/drawing/2014/main" id="{E7CB94A4-CF67-402D-AC55-72B45A3BC819}"/>
              </a:ext>
            </a:extLst>
          </p:cNvPr>
          <p:cNvSpPr/>
          <p:nvPr/>
        </p:nvSpPr>
        <p:spPr>
          <a:xfrm>
            <a:off x="531330" y="4037025"/>
            <a:ext cx="1467775" cy="838200"/>
          </a:xfrm>
          <a:prstGeom prst="accentCallout2">
            <a:avLst>
              <a:gd name="adj1" fmla="val 39333"/>
              <a:gd name="adj2" fmla="val 109906"/>
              <a:gd name="adj3" fmla="val 22449"/>
              <a:gd name="adj4" fmla="val 124161"/>
              <a:gd name="adj5" fmla="val -55670"/>
              <a:gd name="adj6" fmla="val 12982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register</a:t>
            </a:r>
          </a:p>
        </p:txBody>
      </p:sp>
      <p:sp>
        <p:nvSpPr>
          <p:cNvPr id="39" name="Line Callout 2 (Accent Bar) 34">
            <a:extLst>
              <a:ext uri="{FF2B5EF4-FFF2-40B4-BE49-F238E27FC236}">
                <a16:creationId xmlns:a16="http://schemas.microsoft.com/office/drawing/2014/main" id="{9210BC88-759D-4219-8BEF-6E9CCECDEA97}"/>
              </a:ext>
            </a:extLst>
          </p:cNvPr>
          <p:cNvSpPr/>
          <p:nvPr/>
        </p:nvSpPr>
        <p:spPr>
          <a:xfrm>
            <a:off x="4059093" y="4987762"/>
            <a:ext cx="2049263" cy="955144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56667"/>
              <a:gd name="adj6" fmla="val -249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program instructions</a:t>
            </a:r>
          </a:p>
        </p:txBody>
      </p:sp>
      <p:sp>
        <p:nvSpPr>
          <p:cNvPr id="40" name="Line Callout 2 (Accent Bar) 35">
            <a:extLst>
              <a:ext uri="{FF2B5EF4-FFF2-40B4-BE49-F238E27FC236}">
                <a16:creationId xmlns:a16="http://schemas.microsoft.com/office/drawing/2014/main" id="{5D1064F0-3527-4F84-971B-CC4555149DD5}"/>
              </a:ext>
            </a:extLst>
          </p:cNvPr>
          <p:cNvSpPr/>
          <p:nvPr/>
        </p:nvSpPr>
        <p:spPr>
          <a:xfrm>
            <a:off x="6717217" y="1463376"/>
            <a:ext cx="1371600" cy="838200"/>
          </a:xfrm>
          <a:prstGeom prst="accentCallout2">
            <a:avLst>
              <a:gd name="adj1" fmla="val 48595"/>
              <a:gd name="adj2" fmla="val -10849"/>
              <a:gd name="adj3" fmla="val 55799"/>
              <a:gd name="adj4" fmla="val -37421"/>
              <a:gd name="adj5" fmla="val 90526"/>
              <a:gd name="adj6" fmla="val -7083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simple adder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EBEC3-8F6A-4F5F-A2BC-7AC0D8563653}"/>
              </a:ext>
            </a:extLst>
          </p:cNvPr>
          <p:cNvSpPr/>
          <p:nvPr/>
        </p:nvSpPr>
        <p:spPr>
          <a:xfrm>
            <a:off x="7403757" y="2665425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Decode Stage</a:t>
            </a:r>
          </a:p>
        </p:txBody>
      </p:sp>
      <p:sp>
        <p:nvSpPr>
          <p:cNvPr id="42" name="Text Box 58">
            <a:extLst>
              <a:ext uri="{FF2B5EF4-FFF2-40B4-BE49-F238E27FC236}">
                <a16:creationId xmlns:a16="http://schemas.microsoft.com/office/drawing/2014/main" id="{4116F34B-4D05-490D-BDC3-48C83CD7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157" y="3427425"/>
            <a:ext cx="152548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itchFamily="34" charset="0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Instruction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5CF8A79-0E1B-4BFD-B911-A4254F86E37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459275"/>
            <a:ext cx="5715000" cy="48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instructions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sequential circuit </a:t>
            </a:r>
            <a:r>
              <a:rPr lang="en-US" dirty="0"/>
              <a:t>(to be covered later)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Has an internal state that stores information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Clock signal is assumed and not shown</a:t>
            </a:r>
          </a:p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Supply instruction given the address 	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instruction address M as input, the memory outputs the content at address 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Conceptual diagram of the memory layout is given on the right </a:t>
            </a:r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grpSp>
        <p:nvGrpSpPr>
          <p:cNvPr id="25" name="Group 97">
            <a:extLst>
              <a:ext uri="{FF2B5EF4-FFF2-40B4-BE49-F238E27FC236}">
                <a16:creationId xmlns:a16="http://schemas.microsoft.com/office/drawing/2014/main" id="{8FDC6B13-A9BD-4FCD-8327-E1261987D464}"/>
              </a:ext>
            </a:extLst>
          </p:cNvPr>
          <p:cNvGrpSpPr>
            <a:grpSpLocks/>
          </p:cNvGrpSpPr>
          <p:nvPr/>
        </p:nvGrpSpPr>
        <p:grpSpPr bwMode="auto">
          <a:xfrm>
            <a:off x="5745892" y="1715090"/>
            <a:ext cx="2940908" cy="1905000"/>
            <a:chOff x="3792" y="2064"/>
            <a:chExt cx="1632" cy="1019"/>
          </a:xfrm>
        </p:grpSpPr>
        <p:sp>
          <p:nvSpPr>
            <p:cNvPr id="26" name="Rectangle 94">
              <a:extLst>
                <a:ext uri="{FF2B5EF4-FFF2-40B4-BE49-F238E27FC236}">
                  <a16:creationId xmlns:a16="http://schemas.microsoft.com/office/drawing/2014/main" id="{7B195E6F-9C3A-4A08-B194-E55061FC6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64"/>
              <a:ext cx="967" cy="10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89">
              <a:extLst>
                <a:ext uri="{FF2B5EF4-FFF2-40B4-BE49-F238E27FC236}">
                  <a16:creationId xmlns:a16="http://schemas.microsoft.com/office/drawing/2014/main" id="{9D0DF2CD-1F23-4F3E-B41A-FB92022A4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61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Line 90">
              <a:extLst>
                <a:ext uri="{FF2B5EF4-FFF2-40B4-BE49-F238E27FC236}">
                  <a16:creationId xmlns:a16="http://schemas.microsoft.com/office/drawing/2014/main" id="{D6D46A3A-A75E-400D-A6EB-67ED3D54A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2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91">
              <a:extLst>
                <a:ext uri="{FF2B5EF4-FFF2-40B4-BE49-F238E27FC236}">
                  <a16:creationId xmlns:a16="http://schemas.microsoft.com/office/drawing/2014/main" id="{D3B5988D-EC82-4060-A180-A50920100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779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0" name="Text Box 92">
              <a:extLst>
                <a:ext uri="{FF2B5EF4-FFF2-40B4-BE49-F238E27FC236}">
                  <a16:creationId xmlns:a16="http://schemas.microsoft.com/office/drawing/2014/main" id="{0BEE1DF7-B9D0-4BA8-9F1F-63612AA73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2211"/>
              <a:ext cx="61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1" name="Text Box 93">
              <a:extLst>
                <a:ext uri="{FF2B5EF4-FFF2-40B4-BE49-F238E27FC236}">
                  <a16:creationId xmlns:a16="http://schemas.microsoft.com/office/drawing/2014/main" id="{6F2E3F05-774B-4B67-8EDA-E24764F6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543"/>
              <a:ext cx="61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2F011C-2581-4512-8AD6-5264362AC997}"/>
              </a:ext>
            </a:extLst>
          </p:cNvPr>
          <p:cNvGrpSpPr/>
          <p:nvPr/>
        </p:nvGrpSpPr>
        <p:grpSpPr>
          <a:xfrm>
            <a:off x="6172200" y="4050076"/>
            <a:ext cx="2514600" cy="1828800"/>
            <a:chOff x="6172200" y="3810000"/>
            <a:chExt cx="2514600" cy="1828800"/>
          </a:xfrm>
        </p:grpSpPr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A7E927A1-D7E4-4D41-9F27-85D5F276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962400"/>
              <a:ext cx="2438400" cy="1676400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B6AACB23-49DA-4655-8099-4BA993965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810000"/>
              <a:ext cx="915315" cy="26058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C6D46-606E-440E-BAEA-AC166B64073F}"/>
                </a:ext>
              </a:extLst>
            </p:cNvPr>
            <p:cNvSpPr/>
            <p:nvPr/>
          </p:nvSpPr>
          <p:spPr>
            <a:xfrm>
              <a:off x="6172200" y="43434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2048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DDD6DA-8E0A-4CE6-B1A3-749B34C2D754}"/>
                </a:ext>
              </a:extLst>
            </p:cNvPr>
            <p:cNvSpPr/>
            <p:nvPr/>
          </p:nvSpPr>
          <p:spPr>
            <a:xfrm>
              <a:off x="6172200" y="46482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0CE134-22FB-411B-B5DF-267602FC3F98}"/>
                </a:ext>
              </a:extLst>
            </p:cNvPr>
            <p:cNvSpPr/>
            <p:nvPr/>
          </p:nvSpPr>
          <p:spPr>
            <a:xfrm>
              <a:off x="6172200" y="49530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1EBA3D-C7FF-4740-8429-328E55255F70}"/>
                </a:ext>
              </a:extLst>
            </p:cNvPr>
            <p:cNvSpPr/>
            <p:nvPr/>
          </p:nvSpPr>
          <p:spPr>
            <a:xfrm>
              <a:off x="6934200" y="49530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andi</a:t>
              </a:r>
              <a:r>
                <a:rPr lang="en-US" sz="1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$1, $4, 0xF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7FA71A-722F-4347-9068-29AF9623FF01}"/>
                </a:ext>
              </a:extLst>
            </p:cNvPr>
            <p:cNvSpPr/>
            <p:nvPr/>
          </p:nvSpPr>
          <p:spPr>
            <a:xfrm>
              <a:off x="6934200" y="46482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400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sll</a:t>
              </a:r>
              <a:r>
                <a:rPr lang="en-US" sz="14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$4, $3,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9F8191-C54F-42F6-92FD-2F8D907396E1}"/>
                </a:ext>
              </a:extLst>
            </p:cNvPr>
            <p:cNvSpPr/>
            <p:nvPr/>
          </p:nvSpPr>
          <p:spPr>
            <a:xfrm>
              <a:off x="6934200" y="43434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add $3, $1, $2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00ACD7-D537-4A77-B54D-D702B49BA66C}"/>
                </a:ext>
              </a:extLst>
            </p:cNvPr>
            <p:cNvSpPr/>
            <p:nvPr/>
          </p:nvSpPr>
          <p:spPr>
            <a:xfrm>
              <a:off x="6172200" y="52578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482997-630E-4083-BD34-AE820A3C74B4}"/>
                </a:ext>
              </a:extLst>
            </p:cNvPr>
            <p:cNvSpPr/>
            <p:nvPr/>
          </p:nvSpPr>
          <p:spPr>
            <a:xfrm>
              <a:off x="6934200" y="4114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62FAA4-9FD1-4B09-8145-D9658A2E5AD6}"/>
                </a:ext>
              </a:extLst>
            </p:cNvPr>
            <p:cNvSpPr/>
            <p:nvPr/>
          </p:nvSpPr>
          <p:spPr>
            <a:xfrm>
              <a:off x="6934200" y="5257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Adder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A95849-E6D9-4192-BED8-05966512E33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605280"/>
            <a:ext cx="6284912" cy="369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Combinational logic to implement  the addition of two numbers</a:t>
            </a:r>
            <a:endParaRPr lang="en-US" sz="2400" dirty="0"/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Two 32-bit numbers </a:t>
            </a:r>
            <a:r>
              <a:rPr lang="en-US" sz="2400" b="1" dirty="0"/>
              <a:t>A</a:t>
            </a:r>
            <a:r>
              <a:rPr lang="en-US" sz="2400" dirty="0"/>
              <a:t>, </a:t>
            </a:r>
            <a:r>
              <a:rPr lang="en-US" sz="2400" b="1" dirty="0"/>
              <a:t>B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Sum of the input numbers, </a:t>
            </a:r>
            <a:r>
              <a:rPr lang="en-US" sz="2400" b="1" dirty="0"/>
              <a:t>A + B</a:t>
            </a:r>
            <a:r>
              <a:rPr lang="en-US" sz="2400" dirty="0"/>
              <a:t>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4BB810-363A-4B0C-B9B0-FB8F3D9C82F5}"/>
              </a:ext>
            </a:extLst>
          </p:cNvPr>
          <p:cNvGrpSpPr/>
          <p:nvPr/>
        </p:nvGrpSpPr>
        <p:grpSpPr>
          <a:xfrm>
            <a:off x="5753100" y="2335847"/>
            <a:ext cx="2947612" cy="1700213"/>
            <a:chOff x="5753100" y="2335847"/>
            <a:chExt cx="2947612" cy="17002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4A8EE3-7222-4D6F-8EA3-66C465F97D71}"/>
                </a:ext>
              </a:extLst>
            </p:cNvPr>
            <p:cNvSpPr/>
            <p:nvPr/>
          </p:nvSpPr>
          <p:spPr>
            <a:xfrm>
              <a:off x="6116815" y="23358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9D65BB-7F07-40E2-9C7B-88660B48A93B}"/>
                </a:ext>
              </a:extLst>
            </p:cNvPr>
            <p:cNvSpPr/>
            <p:nvPr/>
          </p:nvSpPr>
          <p:spPr>
            <a:xfrm>
              <a:off x="6116815" y="34026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B83D55-722D-4365-93EA-8F9C6A393752}"/>
                </a:ext>
              </a:extLst>
            </p:cNvPr>
            <p:cNvSpPr/>
            <p:nvPr/>
          </p:nvSpPr>
          <p:spPr>
            <a:xfrm>
              <a:off x="8014912" y="2765643"/>
              <a:ext cx="685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A+B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5C0CAC-6025-4EC8-8B55-2C3CFF63A375}"/>
                </a:ext>
              </a:extLst>
            </p:cNvPr>
            <p:cNvGrpSpPr/>
            <p:nvPr/>
          </p:nvGrpSpPr>
          <p:grpSpPr>
            <a:xfrm>
              <a:off x="5753100" y="2423160"/>
              <a:ext cx="2933700" cy="1612900"/>
              <a:chOff x="5851525" y="2209800"/>
              <a:chExt cx="2933700" cy="1612900"/>
            </a:xfrm>
          </p:grpSpPr>
          <p:grpSp>
            <p:nvGrpSpPr>
              <p:cNvPr id="9" name="Group 97">
                <a:extLst>
                  <a:ext uri="{FF2B5EF4-FFF2-40B4-BE49-F238E27FC236}">
                    <a16:creationId xmlns:a16="http://schemas.microsoft.com/office/drawing/2014/main" id="{7F83667E-E902-4600-8BA0-F90D20E7A7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43600" y="2209800"/>
                <a:ext cx="2841625" cy="1612900"/>
                <a:chOff x="1767" y="2402"/>
                <a:chExt cx="1790" cy="1016"/>
              </a:xfrm>
            </p:grpSpPr>
            <p:sp>
              <p:nvSpPr>
                <p:cNvPr id="10" name="Line 85">
                  <a:extLst>
                    <a:ext uri="{FF2B5EF4-FFF2-40B4-BE49-F238E27FC236}">
                      <a16:creationId xmlns:a16="http://schemas.microsoft.com/office/drawing/2014/main" id="{42D13A5F-D354-4F37-9F41-8A4B96D26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402"/>
                  <a:ext cx="726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86">
                  <a:extLst>
                    <a:ext uri="{FF2B5EF4-FFF2-40B4-BE49-F238E27FC236}">
                      <a16:creationId xmlns:a16="http://schemas.microsoft.com/office/drawing/2014/main" id="{4318C1B5-A6B8-42B6-A0E0-55E1FA308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668"/>
                  <a:ext cx="0" cy="4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87">
                  <a:extLst>
                    <a:ext uri="{FF2B5EF4-FFF2-40B4-BE49-F238E27FC236}">
                      <a16:creationId xmlns:a16="http://schemas.microsoft.com/office/drawing/2014/main" id="{766977FC-DBD1-40D9-B1D2-BA44F4A28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1" y="3128"/>
                  <a:ext cx="726" cy="2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Line 88">
                  <a:extLst>
                    <a:ext uri="{FF2B5EF4-FFF2-40B4-BE49-F238E27FC236}">
                      <a16:creationId xmlns:a16="http://schemas.microsoft.com/office/drawing/2014/main" id="{F07E09D6-993B-47A6-8D14-F7F86917D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3007"/>
                  <a:ext cx="0" cy="4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89">
                  <a:extLst>
                    <a:ext uri="{FF2B5EF4-FFF2-40B4-BE49-F238E27FC236}">
                      <a16:creationId xmlns:a16="http://schemas.microsoft.com/office/drawing/2014/main" id="{7788E506-6C11-4BB8-BD86-4C775E3EB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886"/>
                  <a:ext cx="97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90">
                  <a:extLst>
                    <a:ext uri="{FF2B5EF4-FFF2-40B4-BE49-F238E27FC236}">
                      <a16:creationId xmlns:a16="http://schemas.microsoft.com/office/drawing/2014/main" id="{2B9ABC4F-D7B6-4E84-B3B2-1210FA949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741"/>
                  <a:ext cx="97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91">
                  <a:extLst>
                    <a:ext uri="{FF2B5EF4-FFF2-40B4-BE49-F238E27FC236}">
                      <a16:creationId xmlns:a16="http://schemas.microsoft.com/office/drawing/2014/main" id="{EB728E12-2E1A-4988-8ED3-440CCBBBF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402"/>
                  <a:ext cx="0" cy="3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92">
                  <a:extLst>
                    <a:ext uri="{FF2B5EF4-FFF2-40B4-BE49-F238E27FC236}">
                      <a16:creationId xmlns:a16="http://schemas.microsoft.com/office/drawing/2014/main" id="{FDFB681F-D329-4BC8-BF0C-C1E2AA37F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2548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Line 93">
                  <a:extLst>
                    <a:ext uri="{FF2B5EF4-FFF2-40B4-BE49-F238E27FC236}">
                      <a16:creationId xmlns:a16="http://schemas.microsoft.com/office/drawing/2014/main" id="{1FA8E586-BCEF-41E6-9334-F45FDA896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3225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94">
                  <a:extLst>
                    <a:ext uri="{FF2B5EF4-FFF2-40B4-BE49-F238E27FC236}">
                      <a16:creationId xmlns:a16="http://schemas.microsoft.com/office/drawing/2014/main" id="{32F9063D-3862-4044-A552-F9DC40034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862"/>
                  <a:ext cx="5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Text Box 95">
                  <a:extLst>
                    <a:ext uri="{FF2B5EF4-FFF2-40B4-BE49-F238E27FC236}">
                      <a16:creationId xmlns:a16="http://schemas.microsoft.com/office/drawing/2014/main" id="{2571518F-B4AF-4535-8B98-826F6C7B9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" y="2797"/>
                  <a:ext cx="315" cy="1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Sum</a:t>
                  </a:r>
                </a:p>
              </p:txBody>
            </p:sp>
            <p:sp>
              <p:nvSpPr>
                <p:cNvPr id="24" name="Text Box 96">
                  <a:extLst>
                    <a:ext uri="{FF2B5EF4-FFF2-40B4-BE49-F238E27FC236}">
                      <a16:creationId xmlns:a16="http://schemas.microsoft.com/office/drawing/2014/main" id="{83D837FD-3B9D-4856-959F-D8A498B634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8" y="2806"/>
                  <a:ext cx="325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>
                      <a:latin typeface="Verdana" pitchFamily="34" charset="0"/>
                    </a:rPr>
                    <a:t>Add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10EC092-8C75-4A39-9EEE-ACBBE8ED903E}"/>
                  </a:ext>
                </a:extLst>
              </p:cNvPr>
              <p:cNvGrpSpPr/>
              <p:nvPr/>
            </p:nvGrpSpPr>
            <p:grpSpPr>
              <a:xfrm>
                <a:off x="5851525" y="2209800"/>
                <a:ext cx="377026" cy="310230"/>
                <a:chOff x="7495387" y="4990819"/>
                <a:chExt cx="377026" cy="310230"/>
              </a:xfrm>
            </p:grpSpPr>
            <p:sp>
              <p:nvSpPr>
                <p:cNvPr id="29" name="Line 39">
                  <a:extLst>
                    <a:ext uri="{FF2B5EF4-FFF2-40B4-BE49-F238E27FC236}">
                      <a16:creationId xmlns:a16="http://schemas.microsoft.com/office/drawing/2014/main" id="{BC873CBC-2F3D-42FA-A51C-66D5D2C9C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Text Box 42">
                  <a:extLst>
                    <a:ext uri="{FF2B5EF4-FFF2-40B4-BE49-F238E27FC236}">
                      <a16:creationId xmlns:a16="http://schemas.microsoft.com/office/drawing/2014/main" id="{8B9BB52C-F316-493D-B775-9BA1FA2634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B6DDFB3-A237-484E-A7A3-57EF303A9707}"/>
                  </a:ext>
                </a:extLst>
              </p:cNvPr>
              <p:cNvGrpSpPr/>
              <p:nvPr/>
            </p:nvGrpSpPr>
            <p:grpSpPr>
              <a:xfrm>
                <a:off x="5894565" y="3304574"/>
                <a:ext cx="377026" cy="310230"/>
                <a:chOff x="7495387" y="4990819"/>
                <a:chExt cx="377026" cy="310230"/>
              </a:xfrm>
            </p:grpSpPr>
            <p:sp>
              <p:nvSpPr>
                <p:cNvPr id="32" name="Line 39">
                  <a:extLst>
                    <a:ext uri="{FF2B5EF4-FFF2-40B4-BE49-F238E27FC236}">
                      <a16:creationId xmlns:a16="http://schemas.microsoft.com/office/drawing/2014/main" id="{F5F6B323-42ED-47EA-B7E2-D5B1A97DF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Text Box 42">
                  <a:extLst>
                    <a:ext uri="{FF2B5EF4-FFF2-40B4-BE49-F238E27FC236}">
                      <a16:creationId xmlns:a16="http://schemas.microsoft.com/office/drawing/2014/main" id="{1F9AF9D5-27AC-4588-8691-7885AD845E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D8D50B4-9CD7-485E-8E21-831070D99301}"/>
                  </a:ext>
                </a:extLst>
              </p:cNvPr>
              <p:cNvGrpSpPr/>
              <p:nvPr/>
            </p:nvGrpSpPr>
            <p:grpSpPr>
              <a:xfrm>
                <a:off x="7880750" y="2725864"/>
                <a:ext cx="377026" cy="310230"/>
                <a:chOff x="7495387" y="4990819"/>
                <a:chExt cx="377026" cy="310230"/>
              </a:xfrm>
            </p:grpSpPr>
            <p:sp>
              <p:nvSpPr>
                <p:cNvPr id="35" name="Line 39">
                  <a:extLst>
                    <a:ext uri="{FF2B5EF4-FFF2-40B4-BE49-F238E27FC236}">
                      <a16:creationId xmlns:a16="http://schemas.microsoft.com/office/drawing/2014/main" id="{F1C41D9C-5797-461B-A376-335CB612F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Text Box 42">
                  <a:extLst>
                    <a:ext uri="{FF2B5EF4-FFF2-40B4-BE49-F238E27FC236}">
                      <a16:creationId xmlns:a16="http://schemas.microsoft.com/office/drawing/2014/main" id="{F2514EE3-E946-41B2-95FE-C70DE930E6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The Idea of Clocking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DEB6740-7FA1-4769-8B90-CFD90E6C469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78609"/>
            <a:ext cx="8305800" cy="279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seems that we are reading and updating the PC at the same time: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can it works properly?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Magic of clock</a:t>
            </a:r>
            <a:r>
              <a:rPr lang="en-US" sz="2800" dirty="0"/>
              <a:t>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PC is read during the first half of the clock period and it is updated with PC+4 at the </a:t>
            </a:r>
            <a:r>
              <a:rPr lang="en-US" sz="2400" b="1" dirty="0"/>
              <a:t>next rising clock edge</a:t>
            </a:r>
          </a:p>
        </p:txBody>
      </p:sp>
      <p:grpSp>
        <p:nvGrpSpPr>
          <p:cNvPr id="9" name="Group 80">
            <a:extLst>
              <a:ext uri="{FF2B5EF4-FFF2-40B4-BE49-F238E27FC236}">
                <a16:creationId xmlns:a16="http://schemas.microsoft.com/office/drawing/2014/main" id="{27A9A180-67FE-4FDC-AC20-4CF8AAC6EEE5}"/>
              </a:ext>
            </a:extLst>
          </p:cNvPr>
          <p:cNvGrpSpPr>
            <a:grpSpLocks/>
          </p:cNvGrpSpPr>
          <p:nvPr/>
        </p:nvGrpSpPr>
        <p:grpSpPr bwMode="auto">
          <a:xfrm>
            <a:off x="456476" y="4221152"/>
            <a:ext cx="3765550" cy="2139950"/>
            <a:chOff x="96" y="2111"/>
            <a:chExt cx="2372" cy="1348"/>
          </a:xfrm>
        </p:grpSpPr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1BED88C6-5BB1-4DC7-A390-477CA77CD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703"/>
              <a:ext cx="811" cy="75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54">
              <a:extLst>
                <a:ext uri="{FF2B5EF4-FFF2-40B4-BE49-F238E27FC236}">
                  <a16:creationId xmlns:a16="http://schemas.microsoft.com/office/drawing/2014/main" id="{8509BC47-32C7-477E-B609-03C34194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561"/>
              <a:ext cx="198" cy="45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79368EF5-6CEF-417D-876B-3AFA35A9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2797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EAC20A86-A95E-4688-9445-C08866BA7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" y="2345"/>
              <a:ext cx="0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860F2EB0-BEF6-402F-BA5B-9378CB4C0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2345"/>
              <a:ext cx="1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5FF60C8B-AE17-461F-8A56-5CCB12CF4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212"/>
              <a:ext cx="42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A8238262-B359-49EA-9A9A-06217187C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365"/>
              <a:ext cx="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B9147E24-D0B2-497F-94E4-464042910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5" y="2630"/>
              <a:ext cx="425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340EF192-B373-4F27-BECB-80AA6F906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561"/>
              <a:ext cx="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62">
              <a:extLst>
                <a:ext uri="{FF2B5EF4-FFF2-40B4-BE49-F238E27FC236}">
                  <a16:creationId xmlns:a16="http://schemas.microsoft.com/office/drawing/2014/main" id="{24B39B1B-C916-47C1-AC7C-E0AAB1320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491"/>
              <a:ext cx="56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63">
              <a:extLst>
                <a:ext uri="{FF2B5EF4-FFF2-40B4-BE49-F238E27FC236}">
                  <a16:creationId xmlns:a16="http://schemas.microsoft.com/office/drawing/2014/main" id="{57EE0F30-130B-476D-8CC9-0643BEACE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407"/>
              <a:ext cx="5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Line 64">
              <a:extLst>
                <a:ext uri="{FF2B5EF4-FFF2-40B4-BE49-F238E27FC236}">
                  <a16:creationId xmlns:a16="http://schemas.microsoft.com/office/drawing/2014/main" id="{DF9159F3-365E-4BC1-9D2A-2234A7D00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212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65">
              <a:extLst>
                <a:ext uri="{FF2B5EF4-FFF2-40B4-BE49-F238E27FC236}">
                  <a16:creationId xmlns:a16="http://schemas.microsoft.com/office/drawing/2014/main" id="{5F65DFE0-B9DA-4BB5-95BA-F510A0286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435"/>
              <a:ext cx="32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6" name="Line 66">
              <a:extLst>
                <a:ext uri="{FF2B5EF4-FFF2-40B4-BE49-F238E27FC236}">
                  <a16:creationId xmlns:a16="http://schemas.microsoft.com/office/drawing/2014/main" id="{480DEA08-37C4-43D2-A057-DEF7C0C31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2637"/>
              <a:ext cx="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D84DAF8E-F304-421A-9BFB-7DA1EBD15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249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Line 68">
              <a:extLst>
                <a:ext uri="{FF2B5EF4-FFF2-40B4-BE49-F238E27FC236}">
                  <a16:creationId xmlns:a16="http://schemas.microsoft.com/office/drawing/2014/main" id="{73FFAAB9-CF46-4FF9-94AE-1DD872FEC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8" y="2111"/>
              <a:ext cx="0" cy="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69">
              <a:extLst>
                <a:ext uri="{FF2B5EF4-FFF2-40B4-BE49-F238E27FC236}">
                  <a16:creationId xmlns:a16="http://schemas.microsoft.com/office/drawing/2014/main" id="{DF779DB8-E403-45AB-80E9-801B3F269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" y="2111"/>
              <a:ext cx="22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70">
              <a:extLst>
                <a:ext uri="{FF2B5EF4-FFF2-40B4-BE49-F238E27FC236}">
                  <a16:creationId xmlns:a16="http://schemas.microsoft.com/office/drawing/2014/main" id="{1A64F101-90A8-41B2-9AD8-4A184DECE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111"/>
              <a:ext cx="0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Line 71">
              <a:extLst>
                <a:ext uri="{FF2B5EF4-FFF2-40B4-BE49-F238E27FC236}">
                  <a16:creationId xmlns:a16="http://schemas.microsoft.com/office/drawing/2014/main" id="{6104A82D-7ACC-4F46-BFB2-C1B4848EE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797"/>
              <a:ext cx="1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69D90917-5664-4FF5-AA2C-1D8F04DA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726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3" name="Text Box 73">
              <a:extLst>
                <a:ext uri="{FF2B5EF4-FFF2-40B4-BE49-F238E27FC236}">
                  <a16:creationId xmlns:a16="http://schemas.microsoft.com/office/drawing/2014/main" id="{B85BAADF-FD12-4D7E-ABCF-72FB8A93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561"/>
              <a:ext cx="151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4" name="Line 74">
              <a:extLst>
                <a:ext uri="{FF2B5EF4-FFF2-40B4-BE49-F238E27FC236}">
                  <a16:creationId xmlns:a16="http://schemas.microsoft.com/office/drawing/2014/main" id="{6755BE52-9472-4C4E-A8F8-D83156867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9" y="3092"/>
              <a:ext cx="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A6893EA9-C659-4A1D-84DC-4EB3596D5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42"/>
              <a:ext cx="468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9DE36EC8-FE9D-4C91-890C-E621C5DDC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3023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7" name="Text Box 77">
              <a:extLst>
                <a:ext uri="{FF2B5EF4-FFF2-40B4-BE49-F238E27FC236}">
                  <a16:creationId xmlns:a16="http://schemas.microsoft.com/office/drawing/2014/main" id="{EE1E47CF-7472-4BE5-90A6-F3D152FCD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3171"/>
              <a:ext cx="72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>
                  <a:latin typeface="Verdana" pitchFamily="34" charset="0"/>
                </a:rPr>
                <a:t>memory</a:t>
              </a:r>
            </a:p>
          </p:txBody>
        </p:sp>
        <p:sp>
          <p:nvSpPr>
            <p:cNvPr id="38" name="Oval 78">
              <a:extLst>
                <a:ext uri="{FF2B5EF4-FFF2-40B4-BE49-F238E27FC236}">
                  <a16:creationId xmlns:a16="http://schemas.microsoft.com/office/drawing/2014/main" id="{C34751ED-B8BA-468C-A38F-174492A6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2758"/>
              <a:ext cx="71" cy="78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79">
              <a:extLst>
                <a:ext uri="{FF2B5EF4-FFF2-40B4-BE49-F238E27FC236}">
                  <a16:creationId xmlns:a16="http://schemas.microsoft.com/office/drawing/2014/main" id="{CB980779-584A-40EA-B504-234443A26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41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</p:grpSp>
      <p:grpSp>
        <p:nvGrpSpPr>
          <p:cNvPr id="40" name="Group 115">
            <a:extLst>
              <a:ext uri="{FF2B5EF4-FFF2-40B4-BE49-F238E27FC236}">
                <a16:creationId xmlns:a16="http://schemas.microsoft.com/office/drawing/2014/main" id="{3B336475-A994-44BF-B126-F3663F3EE81D}"/>
              </a:ext>
            </a:extLst>
          </p:cNvPr>
          <p:cNvGrpSpPr>
            <a:grpSpLocks/>
          </p:cNvGrpSpPr>
          <p:nvPr/>
        </p:nvGrpSpPr>
        <p:grpSpPr bwMode="auto">
          <a:xfrm>
            <a:off x="3980774" y="4645014"/>
            <a:ext cx="4897438" cy="1447800"/>
            <a:chOff x="1987" y="2736"/>
            <a:chExt cx="3757" cy="1241"/>
          </a:xfrm>
        </p:grpSpPr>
        <p:sp>
          <p:nvSpPr>
            <p:cNvPr id="41" name="Line 81">
              <a:extLst>
                <a:ext uri="{FF2B5EF4-FFF2-40B4-BE49-F238E27FC236}">
                  <a16:creationId xmlns:a16="http://schemas.microsoft.com/office/drawing/2014/main" id="{84CAC738-0583-44DF-B253-3EA0522D8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324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" name="Line 82">
              <a:extLst>
                <a:ext uri="{FF2B5EF4-FFF2-40B4-BE49-F238E27FC236}">
                  <a16:creationId xmlns:a16="http://schemas.microsoft.com/office/drawing/2014/main" id="{913FE217-8841-42BB-A06B-FD5D37BD8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4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83">
              <a:extLst>
                <a:ext uri="{FF2B5EF4-FFF2-40B4-BE49-F238E27FC236}">
                  <a16:creationId xmlns:a16="http://schemas.microsoft.com/office/drawing/2014/main" id="{84C546B3-7835-46E6-9BC4-2E010901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Line 84">
              <a:extLst>
                <a:ext uri="{FF2B5EF4-FFF2-40B4-BE49-F238E27FC236}">
                  <a16:creationId xmlns:a16="http://schemas.microsoft.com/office/drawing/2014/main" id="{E21C92EB-47AC-4030-B68A-97AF5EAE7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Line 85">
              <a:extLst>
                <a:ext uri="{FF2B5EF4-FFF2-40B4-BE49-F238E27FC236}">
                  <a16:creationId xmlns:a16="http://schemas.microsoft.com/office/drawing/2014/main" id="{51B28613-4612-4333-8853-BBC585DBC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" name="Line 86">
              <a:extLst>
                <a:ext uri="{FF2B5EF4-FFF2-40B4-BE49-F238E27FC236}">
                  <a16:creationId xmlns:a16="http://schemas.microsoft.com/office/drawing/2014/main" id="{A71420D8-CCBA-4D99-9383-B1CFED49B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Line 87">
              <a:extLst>
                <a:ext uri="{FF2B5EF4-FFF2-40B4-BE49-F238E27FC236}">
                  <a16:creationId xmlns:a16="http://schemas.microsoft.com/office/drawing/2014/main" id="{121F2595-D26D-4495-841E-AF52A17F3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1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" name="Line 88">
              <a:extLst>
                <a:ext uri="{FF2B5EF4-FFF2-40B4-BE49-F238E27FC236}">
                  <a16:creationId xmlns:a16="http://schemas.microsoft.com/office/drawing/2014/main" id="{0FF99812-28C1-425A-8AA3-346DE4353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89">
              <a:extLst>
                <a:ext uri="{FF2B5EF4-FFF2-40B4-BE49-F238E27FC236}">
                  <a16:creationId xmlns:a16="http://schemas.microsoft.com/office/drawing/2014/main" id="{ABC841A4-43C0-4373-9C47-BEB173083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Line 90">
              <a:extLst>
                <a:ext uri="{FF2B5EF4-FFF2-40B4-BE49-F238E27FC236}">
                  <a16:creationId xmlns:a16="http://schemas.microsoft.com/office/drawing/2014/main" id="{1D14FC56-A3CB-420A-AADE-34927EB13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7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91">
              <a:extLst>
                <a:ext uri="{FF2B5EF4-FFF2-40B4-BE49-F238E27FC236}">
                  <a16:creationId xmlns:a16="http://schemas.microsoft.com/office/drawing/2014/main" id="{0AABA099-30ED-4D95-8E72-9B61A7E67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120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Text Box 92">
              <a:extLst>
                <a:ext uri="{FF2B5EF4-FFF2-40B4-BE49-F238E27FC236}">
                  <a16:creationId xmlns:a16="http://schemas.microsoft.com/office/drawing/2014/main" id="{3EEAF852-0E16-4E66-AED0-C7C13C4EC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3034"/>
              <a:ext cx="2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Verdana" pitchFamily="34" charset="0"/>
                </a:rPr>
                <a:t>Clk</a:t>
              </a:r>
            </a:p>
          </p:txBody>
        </p:sp>
        <p:sp>
          <p:nvSpPr>
            <p:cNvPr id="53" name="Line 93">
              <a:extLst>
                <a:ext uri="{FF2B5EF4-FFF2-40B4-BE49-F238E27FC236}">
                  <a16:creationId xmlns:a16="http://schemas.microsoft.com/office/drawing/2014/main" id="{EAC143D7-DA99-47DA-B9C3-DD9DD4844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2928"/>
              <a:ext cx="3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Text Box 94">
              <a:extLst>
                <a:ext uri="{FF2B5EF4-FFF2-40B4-BE49-F238E27FC236}">
                  <a16:creationId xmlns:a16="http://schemas.microsoft.com/office/drawing/2014/main" id="{CE6B91CA-06C3-4EDD-A42A-A21D71A65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36"/>
              <a:ext cx="39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Verdana" pitchFamily="34" charset="0"/>
                </a:rPr>
                <a:t>Time</a:t>
              </a:r>
            </a:p>
          </p:txBody>
        </p:sp>
        <p:sp>
          <p:nvSpPr>
            <p:cNvPr id="55" name="Text Box 99">
              <a:extLst>
                <a:ext uri="{FF2B5EF4-FFF2-40B4-BE49-F238E27FC236}">
                  <a16:creationId xmlns:a16="http://schemas.microsoft.com/office/drawing/2014/main" id="{0488AADC-E2E8-4A63-AD4E-E1BECB6D6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490"/>
              <a:ext cx="255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PC</a:t>
              </a:r>
            </a:p>
          </p:txBody>
        </p:sp>
        <p:grpSp>
          <p:nvGrpSpPr>
            <p:cNvPr id="56" name="Group 114">
              <a:extLst>
                <a:ext uri="{FF2B5EF4-FFF2-40B4-BE49-F238E27FC236}">
                  <a16:creationId xmlns:a16="http://schemas.microsoft.com/office/drawing/2014/main" id="{8DC3C15C-A929-4128-847C-DEE68146A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434"/>
              <a:ext cx="3432" cy="229"/>
              <a:chOff x="2312" y="3434"/>
              <a:chExt cx="3432" cy="229"/>
            </a:xfrm>
          </p:grpSpPr>
          <p:sp>
            <p:nvSpPr>
              <p:cNvPr id="67" name="AutoShape 95">
                <a:extLst>
                  <a:ext uri="{FF2B5EF4-FFF2-40B4-BE49-F238E27FC236}">
                    <a16:creationId xmlns:a16="http://schemas.microsoft.com/office/drawing/2014/main" id="{98DB32B4-4A59-4DC9-901B-165898E0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446"/>
                <a:ext cx="349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AutoShape 96">
                <a:extLst>
                  <a:ext uri="{FF2B5EF4-FFF2-40B4-BE49-F238E27FC236}">
                    <a16:creationId xmlns:a16="http://schemas.microsoft.com/office/drawing/2014/main" id="{C63C038E-D587-451D-82C8-7AA2BA16E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3446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AutoShape 97">
                <a:extLst>
                  <a:ext uri="{FF2B5EF4-FFF2-40B4-BE49-F238E27FC236}">
                    <a16:creationId xmlns:a16="http://schemas.microsoft.com/office/drawing/2014/main" id="{742469F2-0754-427C-91CA-84A99925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3446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AutoShape 98">
                <a:extLst>
                  <a:ext uri="{FF2B5EF4-FFF2-40B4-BE49-F238E27FC236}">
                    <a16:creationId xmlns:a16="http://schemas.microsoft.com/office/drawing/2014/main" id="{0A61CDE6-259D-4754-BDA6-7198E8847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3434"/>
                <a:ext cx="1037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Text Box 100">
                <a:extLst>
                  <a:ext uri="{FF2B5EF4-FFF2-40B4-BE49-F238E27FC236}">
                    <a16:creationId xmlns:a16="http://schemas.microsoft.com/office/drawing/2014/main" id="{568ADC2A-BA56-4D6A-979D-8496F99B2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7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100</a:t>
                </a:r>
              </a:p>
            </p:txBody>
          </p:sp>
          <p:sp>
            <p:nvSpPr>
              <p:cNvPr id="74" name="Text Box 101">
                <a:extLst>
                  <a:ext uri="{FF2B5EF4-FFF2-40B4-BE49-F238E27FC236}">
                    <a16:creationId xmlns:a16="http://schemas.microsoft.com/office/drawing/2014/main" id="{B32B1B2E-C001-4269-B998-B79CC75C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75" name="Text Box 102">
                <a:extLst>
                  <a:ext uri="{FF2B5EF4-FFF2-40B4-BE49-F238E27FC236}">
                    <a16:creationId xmlns:a16="http://schemas.microsoft.com/office/drawing/2014/main" id="{3889D810-900C-4EF8-9AB9-9E77299A6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76" name="Text Box 103">
                <a:extLst>
                  <a:ext uri="{FF2B5EF4-FFF2-40B4-BE49-F238E27FC236}">
                    <a16:creationId xmlns:a16="http://schemas.microsoft.com/office/drawing/2014/main" id="{4F2006ED-7EFD-423E-9A7A-B90158D8E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</p:grpSp>
        <p:sp>
          <p:nvSpPr>
            <p:cNvPr id="57" name="Text Box 104">
              <a:extLst>
                <a:ext uri="{FF2B5EF4-FFF2-40B4-BE49-F238E27FC236}">
                  <a16:creationId xmlns:a16="http://schemas.microsoft.com/office/drawing/2014/main" id="{B7A00EBF-7397-4462-BA6A-16AD0ADBD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757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  <p:grpSp>
          <p:nvGrpSpPr>
            <p:cNvPr id="58" name="Group 113">
              <a:extLst>
                <a:ext uri="{FF2B5EF4-FFF2-40B4-BE49-F238E27FC236}">
                  <a16:creationId xmlns:a16="http://schemas.microsoft.com/office/drawing/2014/main" id="{508B7B1F-3E83-45E2-8022-D74946144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757"/>
              <a:ext cx="3432" cy="220"/>
              <a:chOff x="2312" y="3757"/>
              <a:chExt cx="3432" cy="220"/>
            </a:xfrm>
          </p:grpSpPr>
          <p:sp>
            <p:nvSpPr>
              <p:cNvPr id="59" name="AutoShape 105">
                <a:extLst>
                  <a:ext uri="{FF2B5EF4-FFF2-40B4-BE49-F238E27FC236}">
                    <a16:creationId xmlns:a16="http://schemas.microsoft.com/office/drawing/2014/main" id="{2190C078-85D8-4A43-A535-C4FBBFF5B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757"/>
                <a:ext cx="471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AutoShape 106">
                <a:extLst>
                  <a:ext uri="{FF2B5EF4-FFF2-40B4-BE49-F238E27FC236}">
                    <a16:creationId xmlns:a16="http://schemas.microsoft.com/office/drawing/2014/main" id="{11690A06-A402-4737-BB69-F60E193C7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760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AutoShape 107">
                <a:extLst>
                  <a:ext uri="{FF2B5EF4-FFF2-40B4-BE49-F238E27FC236}">
                    <a16:creationId xmlns:a16="http://schemas.microsoft.com/office/drawing/2014/main" id="{C80D4FCE-0863-4487-A25F-ECCFBBAB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2" y="3757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AutoShape 108">
                <a:extLst>
                  <a:ext uri="{FF2B5EF4-FFF2-40B4-BE49-F238E27FC236}">
                    <a16:creationId xmlns:a16="http://schemas.microsoft.com/office/drawing/2014/main" id="{5AB8774D-DE28-4D32-A5A0-0510FED5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757"/>
                <a:ext cx="915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Text Box 109">
                <a:extLst>
                  <a:ext uri="{FF2B5EF4-FFF2-40B4-BE49-F238E27FC236}">
                    <a16:creationId xmlns:a16="http://schemas.microsoft.com/office/drawing/2014/main" id="{CDE04FD2-ABD8-48AB-BF8C-C08ADF946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2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64" name="Text Box 110">
                <a:extLst>
                  <a:ext uri="{FF2B5EF4-FFF2-40B4-BE49-F238E27FC236}">
                    <a16:creationId xmlns:a16="http://schemas.microsoft.com/office/drawing/2014/main" id="{38F88C8A-464E-480D-A97F-19C16A43E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65" name="Text Box 111">
                <a:extLst>
                  <a:ext uri="{FF2B5EF4-FFF2-40B4-BE49-F238E27FC236}">
                    <a16:creationId xmlns:a16="http://schemas.microsoft.com/office/drawing/2014/main" id="{AD6D9C2B-CDC0-49E4-AF85-13C62FFEB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  <p:sp>
            <p:nvSpPr>
              <p:cNvPr id="66" name="Text Box 112">
                <a:extLst>
                  <a:ext uri="{FF2B5EF4-FFF2-40B4-BE49-F238E27FC236}">
                    <a16:creationId xmlns:a16="http://schemas.microsoft.com/office/drawing/2014/main" id="{A0D08023-9E38-4ECB-8530-28C9D5E3D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781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107DE22-DF33-415F-A1C2-72D186DF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</a:t>
            </a:r>
            <a:r>
              <a:rPr lang="en-US" b="1" dirty="0">
                <a:solidFill>
                  <a:srgbClr val="C00000"/>
                </a:solidFill>
              </a:rPr>
              <a:t>Decode Stage</a:t>
            </a:r>
            <a:r>
              <a:rPr lang="en-US" dirty="0"/>
              <a:t>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Gather data from the instruction fields: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 err="1">
                <a:solidFill>
                  <a:srgbClr val="006600"/>
                </a:solidFill>
              </a:rPr>
              <a:t>opcode</a:t>
            </a:r>
            <a:r>
              <a:rPr lang="en-US" dirty="0"/>
              <a:t> to determine instruction type and field lengths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data from all necessary registers</a:t>
            </a:r>
          </a:p>
          <a:p>
            <a:pPr marL="1074738" lvl="2" indent="-1730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be two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), one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 or zero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Fetch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to be executed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Operation and the necessary operands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7109B-9727-40D0-937C-1B3098BDF201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BCD08-E19F-479B-AC5E-5C06B55B879D}"/>
              </a:ext>
            </a:extLst>
          </p:cNvPr>
          <p:cNvSpPr/>
          <p:nvPr/>
        </p:nvSpPr>
        <p:spPr>
          <a:xfrm>
            <a:off x="834081" y="1758778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Fetch Stage</a:t>
            </a:r>
          </a:p>
        </p:txBody>
      </p:sp>
      <p:sp>
        <p:nvSpPr>
          <p:cNvPr id="31" name="Right Arrow 7">
            <a:extLst>
              <a:ext uri="{FF2B5EF4-FFF2-40B4-BE49-F238E27FC236}">
                <a16:creationId xmlns:a16="http://schemas.microsoft.com/office/drawing/2014/main" id="{2AF31EE3-FCAC-4917-A92F-43A6776C698E}"/>
              </a:ext>
            </a:extLst>
          </p:cNvPr>
          <p:cNvSpPr/>
          <p:nvPr/>
        </p:nvSpPr>
        <p:spPr>
          <a:xfrm>
            <a:off x="1367481" y="2292178"/>
            <a:ext cx="1371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Inst.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129" y="1950885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Data</a:t>
            </a: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4952BC4B-5DB0-4AEB-AE64-2D08FB90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932" y="1471313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latin typeface="Verdana" pitchFamily="34" charset="0"/>
              </a:rPr>
              <a:t>numbers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D98A56-D6F9-4B58-A24A-3B586C453A71}"/>
              </a:ext>
            </a:extLst>
          </p:cNvPr>
          <p:cNvSpPr/>
          <p:nvPr/>
        </p:nvSpPr>
        <p:spPr>
          <a:xfrm>
            <a:off x="7739998" y="1739728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ALU Stage</a:t>
            </a:r>
          </a:p>
        </p:txBody>
      </p:sp>
      <p:sp>
        <p:nvSpPr>
          <p:cNvPr id="55" name="Right Arrow 38">
            <a:extLst>
              <a:ext uri="{FF2B5EF4-FFF2-40B4-BE49-F238E27FC236}">
                <a16:creationId xmlns:a16="http://schemas.microsoft.com/office/drawing/2014/main" id="{21F8BB95-C37F-4016-BCD8-7D11FA6E83CD}"/>
              </a:ext>
            </a:extLst>
          </p:cNvPr>
          <p:cNvSpPr/>
          <p:nvPr/>
        </p:nvSpPr>
        <p:spPr>
          <a:xfrm>
            <a:off x="6372242" y="2444578"/>
            <a:ext cx="1404277" cy="609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57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5061575" y="4385825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tx1"/>
                </a:solidFill>
              </a:rPr>
              <a:t>register file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03F789-BD62-4207-BDC0-63E364CDAA1D}"/>
              </a:ext>
            </a:extLst>
          </p:cNvPr>
          <p:cNvGrpSpPr/>
          <p:nvPr/>
        </p:nvGrpSpPr>
        <p:grpSpPr>
          <a:xfrm>
            <a:off x="2902594" y="1911178"/>
            <a:ext cx="3384276" cy="1806575"/>
            <a:chOff x="2902594" y="1911178"/>
            <a:chExt cx="3384276" cy="1806575"/>
          </a:xfrm>
        </p:grpSpPr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6E6FB4DE-C8EB-43F0-B900-CFEB2407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144" y="1911178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D48089C-9E58-4FBE-A00C-8AB4A18C3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197785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2732D6A2-048C-4AE3-BA54-D210BAF45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423941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E97462DE-7C44-4D49-AF5B-09B74C21C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844628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3ADB558C-4DCF-429D-80BB-16DA2C901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2035003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37" name="Text Box 22">
              <a:extLst>
                <a:ext uri="{FF2B5EF4-FFF2-40B4-BE49-F238E27FC236}">
                  <a16:creationId xmlns:a16="http://schemas.microsoft.com/office/drawing/2014/main" id="{21352C96-D881-4247-BAB6-8ACF59F86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3073228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228678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259EB9F9-316E-4E88-BECA-C7820513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61285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C1C622EB-65C7-468E-B3CC-0D1B25B2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3046241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275D594-4053-437B-B549-00BEFFE1879D}"/>
                </a:ext>
              </a:extLst>
            </p:cNvPr>
            <p:cNvGrpSpPr/>
            <p:nvPr/>
          </p:nvGrpSpPr>
          <p:grpSpPr>
            <a:xfrm>
              <a:off x="5628331" y="2236616"/>
              <a:ext cx="446123" cy="1057275"/>
              <a:chOff x="5480050" y="1773238"/>
              <a:chExt cx="500063" cy="1057275"/>
            </a:xfrm>
          </p:grpSpPr>
          <p:sp>
            <p:nvSpPr>
              <p:cNvPr id="42" name="Line 28">
                <a:extLst>
                  <a:ext uri="{FF2B5EF4-FFF2-40B4-BE49-F238E27FC236}">
                    <a16:creationId xmlns:a16="http://schemas.microsoft.com/office/drawing/2014/main" id="{DFE3271B-64FE-44BA-9893-240BABB7A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Line 29">
                <a:extLst>
                  <a:ext uri="{FF2B5EF4-FFF2-40B4-BE49-F238E27FC236}">
                    <a16:creationId xmlns:a16="http://schemas.microsoft.com/office/drawing/2014/main" id="{2396A8A6-6828-4395-9A6D-494835B8C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4" name="AutoShape 30">
              <a:extLst>
                <a:ext uri="{FF2B5EF4-FFF2-40B4-BE49-F238E27FC236}">
                  <a16:creationId xmlns:a16="http://schemas.microsoft.com/office/drawing/2014/main" id="{F45BA8BC-D86B-4520-93D3-032C7A4E3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594" y="1911178"/>
              <a:ext cx="192088" cy="1365250"/>
            </a:xfrm>
            <a:prstGeom prst="leftBrace">
              <a:avLst>
                <a:gd name="adj1" fmla="val 592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387EB393-733E-4209-AAE8-71815567E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596" y="2520778"/>
              <a:ext cx="109970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A7F72507-E665-43A5-8F26-165B717FC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142953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214123C2-E081-4B7F-A81B-3769DD90A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52712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2B5E78D6-0F55-4F76-9D9F-87B3E6EDE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960516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82B78054-A577-4525-A421-E3B528055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019" y="198737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59DB82A8-393B-4322-9EE9-2116968C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3874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C0329C07-9805-4E49-8497-F214086B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8446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6" name="Right Brace 55">
              <a:extLst>
                <a:ext uri="{FF2B5EF4-FFF2-40B4-BE49-F238E27FC236}">
                  <a16:creationId xmlns:a16="http://schemas.microsoft.com/office/drawing/2014/main" id="{300F0A67-A3CD-4672-8475-922836CB7974}"/>
                </a:ext>
              </a:extLst>
            </p:cNvPr>
            <p:cNvSpPr/>
            <p:nvPr/>
          </p:nvSpPr>
          <p:spPr>
            <a:xfrm>
              <a:off x="5991389" y="2049677"/>
              <a:ext cx="295481" cy="1418535"/>
            </a:xfrm>
            <a:prstGeom prst="rightBrace">
              <a:avLst>
                <a:gd name="adj1" fmla="val 4076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8C9341-893B-4363-B1A7-BF690F76C495}"/>
                </a:ext>
              </a:extLst>
            </p:cNvPr>
            <p:cNvGrpSpPr/>
            <p:nvPr/>
          </p:nvGrpSpPr>
          <p:grpSpPr>
            <a:xfrm>
              <a:off x="5627505" y="2016942"/>
              <a:ext cx="367408" cy="298545"/>
              <a:chOff x="3168320" y="4474990"/>
              <a:chExt cx="367408" cy="298545"/>
            </a:xfrm>
          </p:grpSpPr>
          <p:sp>
            <p:nvSpPr>
              <p:cNvPr id="58" name="Text Box 40">
                <a:extLst>
                  <a:ext uri="{FF2B5EF4-FFF2-40B4-BE49-F238E27FC236}">
                    <a16:creationId xmlns:a16="http://schemas.microsoft.com/office/drawing/2014/main" id="{2FC1D12E-32E1-4C51-AF9A-36561BC13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59" name="Line 37">
                <a:extLst>
                  <a:ext uri="{FF2B5EF4-FFF2-40B4-BE49-F238E27FC236}">
                    <a16:creationId xmlns:a16="http://schemas.microsoft.com/office/drawing/2014/main" id="{9A44D424-4438-4A5A-9930-661E265C8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419D2DE-C91F-4328-AA30-68EB498EFB93}"/>
                </a:ext>
              </a:extLst>
            </p:cNvPr>
            <p:cNvGrpSpPr/>
            <p:nvPr/>
          </p:nvGrpSpPr>
          <p:grpSpPr>
            <a:xfrm>
              <a:off x="5627505" y="3082330"/>
              <a:ext cx="367408" cy="298545"/>
              <a:chOff x="3168320" y="4474990"/>
              <a:chExt cx="367408" cy="298545"/>
            </a:xfrm>
          </p:grpSpPr>
          <p:sp>
            <p:nvSpPr>
              <p:cNvPr id="61" name="Text Box 40">
                <a:extLst>
                  <a:ext uri="{FF2B5EF4-FFF2-40B4-BE49-F238E27FC236}">
                    <a16:creationId xmlns:a16="http://schemas.microsoft.com/office/drawing/2014/main" id="{F4C4E09E-1F9F-47A1-9F03-1420931B2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62" name="Line 37">
                <a:extLst>
                  <a:ext uri="{FF2B5EF4-FFF2-40B4-BE49-F238E27FC236}">
                    <a16:creationId xmlns:a16="http://schemas.microsoft.com/office/drawing/2014/main" id="{62469798-5FC7-47A9-AFAA-54ED6CFC1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Element: </a:t>
            </a:r>
            <a:r>
              <a:rPr lang="en-SG" sz="3600" b="1" dirty="0">
                <a:solidFill>
                  <a:srgbClr val="0000FF"/>
                </a:solidFill>
              </a:rPr>
              <a:t>Register File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173F3E-3B99-48BE-867D-0F13F53176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02405"/>
            <a:ext cx="8544560" cy="334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collection of 32 registers: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32-bit wide; can be read/written by specifying register number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at most two registers per instruction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at most one register per instruction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r>
              <a:rPr lang="en-US" dirty="0"/>
              <a:t> is a control signal to indicate: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Writing of register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1(True) = Write,  0 (False) = No Write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135003-6A3E-4C08-9872-F472050DEFDC}"/>
              </a:ext>
            </a:extLst>
          </p:cNvPr>
          <p:cNvGrpSpPr/>
          <p:nvPr/>
        </p:nvGrpSpPr>
        <p:grpSpPr>
          <a:xfrm>
            <a:off x="3414079" y="4323080"/>
            <a:ext cx="5192715" cy="2319339"/>
            <a:chOff x="3627439" y="3886200"/>
            <a:chExt cx="5192715" cy="2319339"/>
          </a:xfrm>
        </p:grpSpPr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3227E8A3-9D38-4E07-9B5A-9EB665F56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41465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66FB1D4B-2837-4A41-87AD-5304F6C6C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51847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id="{E921F522-6FFE-4828-9054-09660F014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5029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F494EF-9388-4573-ADEB-7564F6B81B53}"/>
                </a:ext>
              </a:extLst>
            </p:cNvPr>
            <p:cNvGrpSpPr/>
            <p:nvPr/>
          </p:nvGrpSpPr>
          <p:grpSpPr>
            <a:xfrm>
              <a:off x="3627439" y="3886200"/>
              <a:ext cx="5192715" cy="2319339"/>
              <a:chOff x="3627439" y="3886200"/>
              <a:chExt cx="5192715" cy="23193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90FB22-E557-4C69-8F39-9E56B84681A4}"/>
                  </a:ext>
                </a:extLst>
              </p:cNvPr>
              <p:cNvGrpSpPr/>
              <p:nvPr/>
            </p:nvGrpSpPr>
            <p:grpSpPr>
              <a:xfrm>
                <a:off x="3627439" y="3886200"/>
                <a:ext cx="5192715" cy="2319339"/>
                <a:chOff x="3627439" y="3886200"/>
                <a:chExt cx="5192715" cy="2319339"/>
              </a:xfrm>
            </p:grpSpPr>
            <p:grpSp>
              <p:nvGrpSpPr>
                <p:cNvPr id="9" name="Group 44">
                  <a:extLst>
                    <a:ext uri="{FF2B5EF4-FFF2-40B4-BE49-F238E27FC236}">
                      <a16:creationId xmlns:a16="http://schemas.microsoft.com/office/drawing/2014/main" id="{32502337-8BD7-47CA-862C-8815F9A01E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7439" y="3886200"/>
                  <a:ext cx="5192715" cy="2319339"/>
                  <a:chOff x="2237" y="2400"/>
                  <a:chExt cx="3271" cy="1461"/>
                </a:xfrm>
              </p:grpSpPr>
              <p:sp>
                <p:nvSpPr>
                  <p:cNvPr id="10" name="Rectangle 15">
                    <a:extLst>
                      <a:ext uri="{FF2B5EF4-FFF2-40B4-BE49-F238E27FC236}">
                        <a16:creationId xmlns:a16="http://schemas.microsoft.com/office/drawing/2014/main" id="{C816BDFC-3597-449B-82B5-B7D62D7C6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400"/>
                    <a:ext cx="1185" cy="1138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" name="Line 16">
                    <a:extLst>
                      <a:ext uri="{FF2B5EF4-FFF2-40B4-BE49-F238E27FC236}">
                        <a16:creationId xmlns:a16="http://schemas.microsoft.com/office/drawing/2014/main" id="{9D96A58A-BA9E-462E-BB0C-4C37FCFB87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9" y="3538"/>
                    <a:ext cx="0" cy="1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" name="Text Box 17">
                    <a:extLst>
                      <a:ext uri="{FF2B5EF4-FFF2-40B4-BE49-F238E27FC236}">
                        <a16:creationId xmlns:a16="http://schemas.microsoft.com/office/drawing/2014/main" id="{6FC672C0-C105-4D0F-8232-3E13B2A4F14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442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1</a:t>
                    </a:r>
                    <a:endParaRPr lang="en-US" sz="10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15" name="Text Box 18">
                    <a:extLst>
                      <a:ext uri="{FF2B5EF4-FFF2-40B4-BE49-F238E27FC236}">
                        <a16:creationId xmlns:a16="http://schemas.microsoft.com/office/drawing/2014/main" id="{9B633CDC-9AA8-49FA-9C11-CBD1540988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723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2</a:t>
                    </a:r>
                  </a:p>
                </p:txBody>
              </p:sp>
              <p:sp>
                <p:nvSpPr>
                  <p:cNvPr id="16" name="Text Box 19">
                    <a:extLst>
                      <a:ext uri="{FF2B5EF4-FFF2-40B4-BE49-F238E27FC236}">
                        <a16:creationId xmlns:a16="http://schemas.microsoft.com/office/drawing/2014/main" id="{D5307EFE-BAE1-4025-98C2-5E30F7820C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988"/>
                    <a:ext cx="508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</a:t>
                    </a:r>
                  </a:p>
                </p:txBody>
              </p:sp>
              <p:sp>
                <p:nvSpPr>
                  <p:cNvPr id="17" name="Text Box 20">
                    <a:extLst>
                      <a:ext uri="{FF2B5EF4-FFF2-40B4-BE49-F238E27FC236}">
                        <a16:creationId xmlns:a16="http://schemas.microsoft.com/office/drawing/2014/main" id="{5E52E630-8D70-4D62-94E1-6A5A608862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3276"/>
                    <a:ext cx="390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18" name="Text Box 21">
                    <a:extLst>
                      <a:ext uri="{FF2B5EF4-FFF2-40B4-BE49-F238E27FC236}">
                        <a16:creationId xmlns:a16="http://schemas.microsoft.com/office/drawing/2014/main" id="{3A3F0EE8-26B1-4683-8220-9D02D1E086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2478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1</a:t>
                    </a:r>
                  </a:p>
                </p:txBody>
              </p:sp>
              <p:sp>
                <p:nvSpPr>
                  <p:cNvPr id="19" name="Text Box 22">
                    <a:extLst>
                      <a:ext uri="{FF2B5EF4-FFF2-40B4-BE49-F238E27FC236}">
                        <a16:creationId xmlns:a16="http://schemas.microsoft.com/office/drawing/2014/main" id="{9923F372-5BB7-4135-A45C-F2DA2C796D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3132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2</a:t>
                    </a:r>
                  </a:p>
                </p:txBody>
              </p:sp>
              <p:sp>
                <p:nvSpPr>
                  <p:cNvPr id="20" name="Text Box 23">
                    <a:extLst>
                      <a:ext uri="{FF2B5EF4-FFF2-40B4-BE49-F238E27FC236}">
                        <a16:creationId xmlns:a16="http://schemas.microsoft.com/office/drawing/2014/main" id="{ABBB5BC5-6AD0-4014-8C96-B59D71B9BCE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3648"/>
                    <a:ext cx="738" cy="2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6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6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22" name="Line 24">
                    <a:extLst>
                      <a:ext uri="{FF2B5EF4-FFF2-40B4-BE49-F238E27FC236}">
                        <a16:creationId xmlns:a16="http://schemas.microsoft.com/office/drawing/2014/main" id="{0D9DADA4-42D0-4EFD-B945-F233E18201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600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Line 25">
                    <a:extLst>
                      <a:ext uri="{FF2B5EF4-FFF2-40B4-BE49-F238E27FC236}">
                        <a16:creationId xmlns:a16="http://schemas.microsoft.com/office/drawing/2014/main" id="{83ADC2AC-79D5-4B61-A338-03CFEA31A2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842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Line 26">
                    <a:extLst>
                      <a:ext uri="{FF2B5EF4-FFF2-40B4-BE49-F238E27FC236}">
                        <a16:creationId xmlns:a16="http://schemas.microsoft.com/office/drawing/2014/main" id="{2FE8CE2C-8F6D-4665-9DBC-2395F73E1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11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Line 27">
                    <a:extLst>
                      <a:ext uri="{FF2B5EF4-FFF2-40B4-BE49-F238E27FC236}">
                        <a16:creationId xmlns:a16="http://schemas.microsoft.com/office/drawing/2014/main" id="{925F8BB6-AD47-485A-8EBF-F4078D2FCE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403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Line 28">
                    <a:extLst>
                      <a:ext uri="{FF2B5EF4-FFF2-40B4-BE49-F238E27FC236}">
                        <a16:creationId xmlns:a16="http://schemas.microsoft.com/office/drawing/2014/main" id="{169CFCDF-3038-42A8-8E3E-5EFC7CE0F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260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Line 29">
                    <a:extLst>
                      <a:ext uri="{FF2B5EF4-FFF2-40B4-BE49-F238E27FC236}">
                        <a16:creationId xmlns:a16="http://schemas.microsoft.com/office/drawing/2014/main" id="{66AC04C5-B629-4FBD-8692-384A941965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3271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30">
                    <a:extLst>
                      <a:ext uri="{FF2B5EF4-FFF2-40B4-BE49-F238E27FC236}">
                        <a16:creationId xmlns:a16="http://schemas.microsoft.com/office/drawing/2014/main" id="{9B2E358B-0FBE-4514-9F7B-FE45FC0507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2400"/>
                    <a:ext cx="121" cy="860"/>
                  </a:xfrm>
                  <a:prstGeom prst="leftBrace">
                    <a:avLst>
                      <a:gd name="adj1" fmla="val 592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31">
                    <a:extLst>
                      <a:ext uri="{FF2B5EF4-FFF2-40B4-BE49-F238E27FC236}">
                        <a16:creationId xmlns:a16="http://schemas.microsoft.com/office/drawing/2014/main" id="{4C4C8ED6-0074-4F80-8868-C3B11FB74E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3271"/>
                    <a:ext cx="121" cy="277"/>
                  </a:xfrm>
                  <a:prstGeom prst="leftBrace">
                    <a:avLst>
                      <a:gd name="adj1" fmla="val 19077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32">
                    <a:extLst>
                      <a:ext uri="{FF2B5EF4-FFF2-40B4-BE49-F238E27FC236}">
                        <a16:creationId xmlns:a16="http://schemas.microsoft.com/office/drawing/2014/main" id="{0C47C51D-18CF-4B0E-98FA-8E3AAF12FD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3" y="2426"/>
                    <a:ext cx="314" cy="977"/>
                  </a:xfrm>
                  <a:prstGeom prst="rightBrace">
                    <a:avLst>
                      <a:gd name="adj1" fmla="val 259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Text Box 33">
                    <a:extLst>
                      <a:ext uri="{FF2B5EF4-FFF2-40B4-BE49-F238E27FC236}">
                        <a16:creationId xmlns:a16="http://schemas.microsoft.com/office/drawing/2014/main" id="{6AD5F665-F515-4A92-95BD-3987DF8DBE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7" y="2819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32" name="Text Box 34">
                    <a:extLst>
                      <a:ext uri="{FF2B5EF4-FFF2-40B4-BE49-F238E27FC236}">
                        <a16:creationId xmlns:a16="http://schemas.microsoft.com/office/drawing/2014/main" id="{36252722-2190-4DB2-83FD-71676AE6035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316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33" name="Text Box 35">
                    <a:extLst>
                      <a:ext uri="{FF2B5EF4-FFF2-40B4-BE49-F238E27FC236}">
                        <a16:creationId xmlns:a16="http://schemas.microsoft.com/office/drawing/2014/main" id="{FF97F53F-DC69-484C-9A4E-CD1B72299E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7" y="2669"/>
                    <a:ext cx="606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Register </a:t>
                    </a:r>
                  </a:p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numbers</a:t>
                    </a:r>
                    <a:endParaRPr lang="en-US" sz="11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34" name="Text Box 36">
                    <a:extLst>
                      <a:ext uri="{FF2B5EF4-FFF2-40B4-BE49-F238E27FC236}">
                        <a16:creationId xmlns:a16="http://schemas.microsoft.com/office/drawing/2014/main" id="{F05B6786-A5F3-448D-B2BB-3EEE6BA1C1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3" y="2803"/>
                    <a:ext cx="573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35" name="Line 37">
                    <a:extLst>
                      <a:ext uri="{FF2B5EF4-FFF2-40B4-BE49-F238E27FC236}">
                        <a16:creationId xmlns:a16="http://schemas.microsoft.com/office/drawing/2014/main" id="{D01D6779-4113-4C4C-B09A-22D7DE2401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546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Line 38">
                    <a:extLst>
                      <a:ext uri="{FF2B5EF4-FFF2-40B4-BE49-F238E27FC236}">
                        <a16:creationId xmlns:a16="http://schemas.microsoft.com/office/drawing/2014/main" id="{440EFDA7-DBC9-4BDE-99A8-EB5236A018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788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Line 39">
                    <a:extLst>
                      <a:ext uri="{FF2B5EF4-FFF2-40B4-BE49-F238E27FC236}">
                        <a16:creationId xmlns:a16="http://schemas.microsoft.com/office/drawing/2014/main" id="{1761E310-D246-422E-9B13-3DA426E32E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3061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Text Box 40">
                    <a:extLst>
                      <a:ext uri="{FF2B5EF4-FFF2-40B4-BE49-F238E27FC236}">
                        <a16:creationId xmlns:a16="http://schemas.microsoft.com/office/drawing/2014/main" id="{DB13E178-83FD-499C-BD2F-1B459FFA9BE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3" y="244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40" name="Text Box 41">
                    <a:extLst>
                      <a:ext uri="{FF2B5EF4-FFF2-40B4-BE49-F238E27FC236}">
                        <a16:creationId xmlns:a16="http://schemas.microsoft.com/office/drawing/2014/main" id="{8EF0F0F0-28F3-4A6A-A646-85D127C22D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700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41" name="Text Box 42">
                    <a:extLst>
                      <a:ext uri="{FF2B5EF4-FFF2-40B4-BE49-F238E27FC236}">
                        <a16:creationId xmlns:a16="http://schemas.microsoft.com/office/drawing/2014/main" id="{2F2F01E8-A9AA-4802-9F6B-CBE5A2E981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98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43" name="Text Box 40">
                  <a:extLst>
                    <a:ext uri="{FF2B5EF4-FFF2-40B4-BE49-F238E27FC236}">
                      <a16:creationId xmlns:a16="http://schemas.microsoft.com/office/drawing/2014/main" id="{E7D16DDD-2C68-48A6-9A1C-F3B4816745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62800" y="3990975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sp>
            <p:nvSpPr>
              <p:cNvPr id="47" name="Line 37">
                <a:extLst>
                  <a:ext uri="{FF2B5EF4-FFF2-40B4-BE49-F238E27FC236}">
                    <a16:creationId xmlns:a16="http://schemas.microsoft.com/office/drawing/2014/main" id="{F0789561-E916-46CD-9DEC-0DE2B782E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1100" y="5398215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Text Box 40">
                <a:extLst>
                  <a:ext uri="{FF2B5EF4-FFF2-40B4-BE49-F238E27FC236}">
                    <a16:creationId xmlns:a16="http://schemas.microsoft.com/office/drawing/2014/main" id="{4FFB9B3C-3FEF-446F-93B9-B1815D221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788" y="524264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500" dirty="0">
                <a:solidFill>
                  <a:srgbClr val="0000FF"/>
                </a:solidFill>
              </a:rPr>
              <a:t>5.2 Decode Stage: </a:t>
            </a:r>
            <a:r>
              <a:rPr lang="en-SG" sz="3500" b="1" dirty="0">
                <a:solidFill>
                  <a:srgbClr val="0000FF"/>
                </a:solidFill>
              </a:rPr>
              <a:t>R-Format Instruction</a:t>
            </a:r>
            <a:endParaRPr lang="en-US" sz="35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D9B22F-E21C-402B-84D4-A654214B0C33}"/>
              </a:ext>
            </a:extLst>
          </p:cNvPr>
          <p:cNvGrpSpPr/>
          <p:nvPr/>
        </p:nvGrpSpPr>
        <p:grpSpPr>
          <a:xfrm>
            <a:off x="800100" y="2199820"/>
            <a:ext cx="762000" cy="4114800"/>
            <a:chOff x="800100" y="2199820"/>
            <a:chExt cx="762000" cy="41148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88B0BB2-C556-4F6D-8DD1-2DE7B5DB7B9A}"/>
                </a:ext>
              </a:extLst>
            </p:cNvPr>
            <p:cNvGrpSpPr/>
            <p:nvPr/>
          </p:nvGrpSpPr>
          <p:grpSpPr>
            <a:xfrm rot="5400000">
              <a:off x="-1028700" y="402862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8B18C8-82D8-4081-9038-779FC8F995F0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DDA3A97-CC74-4665-BF1A-EC65240AE3F4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C7C2559-F567-44A6-B7B1-A74176D9F664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23E565-DDF7-4CB0-8984-661E0FE4B66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500760D-A22B-4B38-9B2B-E8CFCF189F1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D93FDA0-B002-43A9-947D-9849C765E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14CF14D-C002-4723-A3B8-AB2DD4C94E4D}"/>
                </a:ext>
              </a:extLst>
            </p:cNvPr>
            <p:cNvGrpSpPr/>
            <p:nvPr/>
          </p:nvGrpSpPr>
          <p:grpSpPr>
            <a:xfrm rot="5400000">
              <a:off x="-647700" y="4104820"/>
              <a:ext cx="4114800" cy="304800"/>
              <a:chOff x="457200" y="3429000"/>
              <a:chExt cx="8229600" cy="4572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CF88930-04E3-4C21-89B9-0B3BFFBE46F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0F90376-8F0C-41C9-9185-5B576115ACD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F6E737F-9CC5-45F7-BD12-2381AAFCEFE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F6C97B7-FF5F-4AF7-8C90-B91A8CF5129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FD3BB7-48BB-48A9-A56B-49EF4D90524A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18D9C7-DE42-4E5E-879F-9768FE99724E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CC363B06-3747-4FCC-8AA3-6FE1E6852AC8}"/>
              </a:ext>
            </a:extLst>
          </p:cNvPr>
          <p:cNvSpPr/>
          <p:nvPr/>
        </p:nvSpPr>
        <p:spPr>
          <a:xfrm>
            <a:off x="6743700" y="311422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390591-CDAD-4275-BFC2-6ED364EF6D2F}"/>
              </a:ext>
            </a:extLst>
          </p:cNvPr>
          <p:cNvSpPr/>
          <p:nvPr/>
        </p:nvSpPr>
        <p:spPr>
          <a:xfrm>
            <a:off x="6743700" y="418102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5987EF1-D119-4701-8BE3-A934C82A24C4}"/>
              </a:ext>
            </a:extLst>
          </p:cNvPr>
          <p:cNvGrpSpPr/>
          <p:nvPr/>
        </p:nvGrpSpPr>
        <p:grpSpPr>
          <a:xfrm>
            <a:off x="2247900" y="4630283"/>
            <a:ext cx="2141220" cy="1684337"/>
            <a:chOff x="2247900" y="4630283"/>
            <a:chExt cx="2141220" cy="168433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80DC0A9-19BD-432F-9DAE-B9E113B56A60}"/>
                </a:ext>
              </a:extLst>
            </p:cNvPr>
            <p:cNvCxnSpPr>
              <a:cxnSpLocks/>
              <a:stCxn id="100" idx="0"/>
              <a:endCxn id="83" idx="0"/>
            </p:cNvCxnSpPr>
            <p:nvPr/>
          </p:nvCxnSpPr>
          <p:spPr>
            <a:xfrm flipV="1">
              <a:off x="3318510" y="4630283"/>
              <a:ext cx="123190" cy="6175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69">
              <a:extLst>
                <a:ext uri="{FF2B5EF4-FFF2-40B4-BE49-F238E27FC236}">
                  <a16:creationId xmlns:a16="http://schemas.microsoft.com/office/drawing/2014/main" id="{1921270D-89F2-48BA-9E81-A8EB93DF1E4D}"/>
                </a:ext>
              </a:extLst>
            </p:cNvPr>
            <p:cNvSpPr/>
            <p:nvPr/>
          </p:nvSpPr>
          <p:spPr>
            <a:xfrm>
              <a:off x="2247900" y="5247820"/>
              <a:ext cx="214122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Result to be stored into register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$8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(produced by later stage)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76CE53-D4B5-43D4-86F3-EE07FA14615C}"/>
              </a:ext>
            </a:extLst>
          </p:cNvPr>
          <p:cNvGrpSpPr/>
          <p:nvPr/>
        </p:nvGrpSpPr>
        <p:grpSpPr>
          <a:xfrm>
            <a:off x="1562100" y="3038020"/>
            <a:ext cx="1879600" cy="1543050"/>
            <a:chOff x="1562100" y="3038020"/>
            <a:chExt cx="1879600" cy="154305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38098C-29B3-44A1-ABC2-D7430F62678F}"/>
                </a:ext>
              </a:extLst>
            </p:cNvPr>
            <p:cNvCxnSpPr>
              <a:stCxn id="66" idx="0"/>
              <a:endCxn id="80" idx="0"/>
            </p:cNvCxnSpPr>
            <p:nvPr/>
          </p:nvCxnSpPr>
          <p:spPr>
            <a:xfrm>
              <a:off x="1562100" y="3285670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428B511-8097-4B10-A795-AB301AE1EA69}"/>
                </a:ext>
              </a:extLst>
            </p:cNvPr>
            <p:cNvCxnSpPr>
              <a:stCxn id="67" idx="0"/>
              <a:endCxn id="81" idx="0"/>
            </p:cNvCxnSpPr>
            <p:nvPr/>
          </p:nvCxnSpPr>
          <p:spPr>
            <a:xfrm flipV="1">
              <a:off x="1562100" y="3739695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3F7C251-6165-45A4-A7CB-389BFF555A74}"/>
                </a:ext>
              </a:extLst>
            </p:cNvPr>
            <p:cNvCxnSpPr>
              <a:stCxn id="68" idx="0"/>
              <a:endCxn id="82" idx="0"/>
            </p:cNvCxnSpPr>
            <p:nvPr/>
          </p:nvCxnSpPr>
          <p:spPr>
            <a:xfrm flipV="1">
              <a:off x="1562100" y="4181019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 Box 309">
              <a:extLst>
                <a:ext uri="{FF2B5EF4-FFF2-40B4-BE49-F238E27FC236}">
                  <a16:creationId xmlns:a16="http://schemas.microsoft.com/office/drawing/2014/main" id="{2A1F32B9-03F8-4AB4-8E72-55C3F1D5F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03802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02" name="Text Box 310">
              <a:extLst>
                <a:ext uri="{FF2B5EF4-FFF2-40B4-BE49-F238E27FC236}">
                  <a16:creationId xmlns:a16="http://schemas.microsoft.com/office/drawing/2014/main" id="{17C60643-1A52-4D75-B9BE-2F147AE24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647743" y="3631745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03" name="Text Box 324">
              <a:extLst>
                <a:ext uri="{FF2B5EF4-FFF2-40B4-BE49-F238E27FC236}">
                  <a16:creationId xmlns:a16="http://schemas.microsoft.com/office/drawing/2014/main" id="{B69FBCE8-9B6E-4785-99C5-6912A4B98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652071" y="419580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104" name="Rounded Rectangle 75">
            <a:extLst>
              <a:ext uri="{FF2B5EF4-FFF2-40B4-BE49-F238E27FC236}">
                <a16:creationId xmlns:a16="http://schemas.microsoft.com/office/drawing/2014/main" id="{3BC4EC8F-A06D-4E20-9B07-4C921C47D755}"/>
              </a:ext>
            </a:extLst>
          </p:cNvPr>
          <p:cNvSpPr/>
          <p:nvPr/>
        </p:nvSpPr>
        <p:spPr>
          <a:xfrm>
            <a:off x="1849438" y="1967252"/>
            <a:ext cx="2667000" cy="838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Notation: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Inst [Y:X]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= bits X to Y in Instruction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05" name="Snip Single Corner Rectangle 55">
            <a:extLst>
              <a:ext uri="{FF2B5EF4-FFF2-40B4-BE49-F238E27FC236}">
                <a16:creationId xmlns:a16="http://schemas.microsoft.com/office/drawing/2014/main" id="{3A9696A2-3712-4909-BEF1-1B1E91C50090}"/>
              </a:ext>
            </a:extLst>
          </p:cNvPr>
          <p:cNvSpPr/>
          <p:nvPr/>
        </p:nvSpPr>
        <p:spPr>
          <a:xfrm>
            <a:off x="2552700" y="1285420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06" name="Shape 57">
            <a:extLst>
              <a:ext uri="{FF2B5EF4-FFF2-40B4-BE49-F238E27FC236}">
                <a16:creationId xmlns:a16="http://schemas.microsoft.com/office/drawing/2014/main" id="{BC451D1C-F551-4C62-9486-AC18774ECDF1}"/>
              </a:ext>
            </a:extLst>
          </p:cNvPr>
          <p:cNvCxnSpPr>
            <a:stCxn id="105" idx="2"/>
            <a:endCxn id="65" idx="1"/>
          </p:cNvCxnSpPr>
          <p:nvPr/>
        </p:nvCxnSpPr>
        <p:spPr>
          <a:xfrm rot="10800000" flipV="1">
            <a:off x="1409700" y="1552120"/>
            <a:ext cx="1143000" cy="6477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A2C147E-0CEB-4BF1-A48B-EAB95E25F4D5}"/>
              </a:ext>
            </a:extLst>
          </p:cNvPr>
          <p:cNvGrpSpPr/>
          <p:nvPr/>
        </p:nvGrpSpPr>
        <p:grpSpPr>
          <a:xfrm>
            <a:off x="3314700" y="3038020"/>
            <a:ext cx="3581400" cy="2288977"/>
            <a:chOff x="3314700" y="3038020"/>
            <a:chExt cx="3581400" cy="2288977"/>
          </a:xfrm>
        </p:grpSpPr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74AE4417-0262-4E55-A58D-986B9205E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700" y="3342820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A803E55B-2146-44A7-96E4-A02417057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373969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" name="Line 26">
              <a:extLst>
                <a:ext uri="{FF2B5EF4-FFF2-40B4-BE49-F238E27FC236}">
                  <a16:creationId xmlns:a16="http://schemas.microsoft.com/office/drawing/2014/main" id="{ADB1C5C4-CB51-4E5D-B997-17002C44C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900" y="4173082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3" name="Line 27">
              <a:extLst>
                <a:ext uri="{FF2B5EF4-FFF2-40B4-BE49-F238E27FC236}">
                  <a16:creationId xmlns:a16="http://schemas.microsoft.com/office/drawing/2014/main" id="{CE6097C3-E72E-49CD-8E60-2BE22FAAF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463028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464D9FA-B112-4A8B-A688-422321A2F36F}"/>
                </a:ext>
              </a:extLst>
            </p:cNvPr>
            <p:cNvGrpSpPr/>
            <p:nvPr/>
          </p:nvGrpSpPr>
          <p:grpSpPr>
            <a:xfrm>
              <a:off x="5822950" y="3363458"/>
              <a:ext cx="1073150" cy="1057275"/>
              <a:chOff x="5632450" y="3144838"/>
              <a:chExt cx="500063" cy="1057275"/>
            </a:xfrm>
          </p:grpSpPr>
          <p:sp>
            <p:nvSpPr>
              <p:cNvPr id="85" name="Line 28">
                <a:extLst>
                  <a:ext uri="{FF2B5EF4-FFF2-40B4-BE49-F238E27FC236}">
                    <a16:creationId xmlns:a16="http://schemas.microsoft.com/office/drawing/2014/main" id="{26CC6424-9A7F-4FC9-8BAD-B7FBD1063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29">
                <a:extLst>
                  <a:ext uri="{FF2B5EF4-FFF2-40B4-BE49-F238E27FC236}">
                    <a16:creationId xmlns:a16="http://schemas.microsoft.com/office/drawing/2014/main" id="{175A8037-FAC3-4DA4-A681-5C4AD0C95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4B5FF2-8248-4EBA-AC5D-42F794F869D9}"/>
                </a:ext>
              </a:extLst>
            </p:cNvPr>
            <p:cNvGrpSpPr/>
            <p:nvPr/>
          </p:nvGrpSpPr>
          <p:grpSpPr>
            <a:xfrm>
              <a:off x="3941763" y="3038020"/>
              <a:ext cx="1881188" cy="2288977"/>
              <a:chOff x="3941763" y="3038020"/>
              <a:chExt cx="1881188" cy="2288977"/>
            </a:xfrm>
          </p:grpSpPr>
          <p:sp>
            <p:nvSpPr>
              <p:cNvPr id="79" name="Text Box 23">
                <a:extLst>
                  <a:ext uri="{FF2B5EF4-FFF2-40B4-BE49-F238E27FC236}">
                    <a16:creationId xmlns:a16="http://schemas.microsoft.com/office/drawing/2014/main" id="{4CDC3B7D-EAF0-439D-A2DC-732D0E574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5300" y="5019220"/>
                <a:ext cx="104387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DE943D4-54AA-4C69-9731-B0040F896294}"/>
                  </a:ext>
                </a:extLst>
              </p:cNvPr>
              <p:cNvGrpSpPr/>
              <p:nvPr/>
            </p:nvGrpSpPr>
            <p:grpSpPr>
              <a:xfrm>
                <a:off x="3941763" y="3038020"/>
                <a:ext cx="1881188" cy="2074864"/>
                <a:chOff x="3941763" y="3038020"/>
                <a:chExt cx="1881188" cy="2074864"/>
              </a:xfrm>
            </p:grpSpPr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DFEB037C-943A-42D0-BFAD-6C17351C1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1763" y="3038020"/>
                  <a:ext cx="1881188" cy="1806576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16">
                  <a:extLst>
                    <a:ext uri="{FF2B5EF4-FFF2-40B4-BE49-F238E27FC236}">
                      <a16:creationId xmlns:a16="http://schemas.microsoft.com/office/drawing/2014/main" id="{8FE028EB-46E2-4B76-853A-76A5FCD9D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24413" y="4844596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ext Box 17">
                  <a:extLst>
                    <a:ext uri="{FF2B5EF4-FFF2-40B4-BE49-F238E27FC236}">
                      <a16:creationId xmlns:a16="http://schemas.microsoft.com/office/drawing/2014/main" id="{79EEDA63-DC14-4FE0-85B2-3064284B0C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104695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1</a:t>
                  </a:r>
                </a:p>
              </p:txBody>
            </p:sp>
            <p:sp>
              <p:nvSpPr>
                <p:cNvPr id="74" name="Text Box 18">
                  <a:extLst>
                    <a:ext uri="{FF2B5EF4-FFF2-40B4-BE49-F238E27FC236}">
                      <a16:creationId xmlns:a16="http://schemas.microsoft.com/office/drawing/2014/main" id="{3682A869-9E88-4041-84E9-D7621C1748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550783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2</a:t>
                  </a:r>
                </a:p>
              </p:txBody>
            </p:sp>
            <p:sp>
              <p:nvSpPr>
                <p:cNvPr id="75" name="Text Box 19">
                  <a:extLst>
                    <a:ext uri="{FF2B5EF4-FFF2-40B4-BE49-F238E27FC236}">
                      <a16:creationId xmlns:a16="http://schemas.microsoft.com/office/drawing/2014/main" id="{6A080DEA-AC83-430E-8954-6B1BA3E9F9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971470"/>
                  <a:ext cx="74295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</a:t>
                  </a:r>
                </a:p>
              </p:txBody>
            </p:sp>
            <p:sp>
              <p:nvSpPr>
                <p:cNvPr id="76" name="Text Box 20">
                  <a:extLst>
                    <a:ext uri="{FF2B5EF4-FFF2-40B4-BE49-F238E27FC236}">
                      <a16:creationId xmlns:a16="http://schemas.microsoft.com/office/drawing/2014/main" id="{288F7E22-27B9-467D-A3FB-4A7BC41FC2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4428671"/>
                  <a:ext cx="57467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77" name="Text Box 21">
                  <a:extLst>
                    <a:ext uri="{FF2B5EF4-FFF2-40B4-BE49-F238E27FC236}">
                      <a16:creationId xmlns:a16="http://schemas.microsoft.com/office/drawing/2014/main" id="{064CE692-D40E-47B6-B3CA-D6F1B00E0A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3161845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>
                      <a:latin typeface="Verdana" pitchFamily="34" charset="0"/>
                    </a:rPr>
                    <a:t>data 1</a:t>
                  </a:r>
                </a:p>
              </p:txBody>
            </p:sp>
            <p:sp>
              <p:nvSpPr>
                <p:cNvPr id="78" name="Text Box 22">
                  <a:extLst>
                    <a:ext uri="{FF2B5EF4-FFF2-40B4-BE49-F238E27FC236}">
                      <a16:creationId xmlns:a16="http://schemas.microsoft.com/office/drawing/2014/main" id="{362789D5-F267-4233-8221-8EB3F313A8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4200070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data 2</a:t>
                  </a:r>
                </a:p>
              </p:txBody>
            </p:sp>
            <p:sp>
              <p:nvSpPr>
                <p:cNvPr id="87" name="Text Box 36">
                  <a:extLst>
                    <a:ext uri="{FF2B5EF4-FFF2-40B4-BE49-F238E27FC236}">
                      <a16:creationId xmlns:a16="http://schemas.microsoft.com/office/drawing/2014/main" id="{BBD0CFBD-3A1E-4F1F-89F2-FA26AC94C4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0183" y="3647620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</p:grpSp>
        </p:grpSp>
        <p:sp>
          <p:nvSpPr>
            <p:cNvPr id="88" name="Line 37">
              <a:extLst>
                <a:ext uri="{FF2B5EF4-FFF2-40B4-BE49-F238E27FC236}">
                  <a16:creationId xmlns:a16="http://schemas.microsoft.com/office/drawing/2014/main" id="{BC9255B9-08FF-42B6-A7B4-EFA05FC76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26979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" name="Line 38">
              <a:extLst>
                <a:ext uri="{FF2B5EF4-FFF2-40B4-BE49-F238E27FC236}">
                  <a16:creationId xmlns:a16="http://schemas.microsoft.com/office/drawing/2014/main" id="{276872EF-7504-41C4-A2BF-A869FF459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65397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" name="Line 39">
              <a:extLst>
                <a:ext uri="{FF2B5EF4-FFF2-40B4-BE49-F238E27FC236}">
                  <a16:creationId xmlns:a16="http://schemas.microsoft.com/office/drawing/2014/main" id="{B5EC63ED-357F-40F0-B5AA-1F7DE80FB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408735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" name="Text Box 40">
              <a:extLst>
                <a:ext uri="{FF2B5EF4-FFF2-40B4-BE49-F238E27FC236}">
                  <a16:creationId xmlns:a16="http://schemas.microsoft.com/office/drawing/2014/main" id="{191DCEC4-8F8E-416B-A74C-07D3094CB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638" y="311422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2" name="Text Box 41">
              <a:extLst>
                <a:ext uri="{FF2B5EF4-FFF2-40B4-BE49-F238E27FC236}">
                  <a16:creationId xmlns:a16="http://schemas.microsoft.com/office/drawing/2014/main" id="{A536A82F-337B-4200-8DEC-7F0A23884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5142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1D348B23-71C3-4452-90DD-159DA5FC2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9714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E673A7A-F238-4E25-862E-E9BAC787B394}"/>
                </a:ext>
              </a:extLst>
            </p:cNvPr>
            <p:cNvGrpSpPr/>
            <p:nvPr/>
          </p:nvGrpSpPr>
          <p:grpSpPr>
            <a:xfrm>
              <a:off x="5842892" y="3114220"/>
              <a:ext cx="367408" cy="1389221"/>
              <a:chOff x="7131289" y="4039447"/>
              <a:chExt cx="367408" cy="138922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31205FF-5E53-4AEE-86EB-D774D66C94A1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12" name="Line 37">
                  <a:extLst>
                    <a:ext uri="{FF2B5EF4-FFF2-40B4-BE49-F238E27FC236}">
                      <a16:creationId xmlns:a16="http://schemas.microsoft.com/office/drawing/2014/main" id="{999BB7BF-C629-4259-A808-760DAE15F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Text Box 40">
                  <a:extLst>
                    <a:ext uri="{FF2B5EF4-FFF2-40B4-BE49-F238E27FC236}">
                      <a16:creationId xmlns:a16="http://schemas.microsoft.com/office/drawing/2014/main" id="{C7265DF8-EF01-46EB-A3D5-C1322C5DB2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6F705EE-326B-4561-9F58-15AD7BC06CE7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10" name="Line 37">
                  <a:extLst>
                    <a:ext uri="{FF2B5EF4-FFF2-40B4-BE49-F238E27FC236}">
                      <a16:creationId xmlns:a16="http://schemas.microsoft.com/office/drawing/2014/main" id="{EC12335E-938C-48B8-90B2-EF715E12E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Text Box 40">
                  <a:extLst>
                    <a:ext uri="{FF2B5EF4-FFF2-40B4-BE49-F238E27FC236}">
                      <a16:creationId xmlns:a16="http://schemas.microsoft.com/office/drawing/2014/main" id="{7CAEF8A1-9A87-40BC-B58E-08E6866D05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8897479-BEBD-431C-8DCE-C7CDF124798B}"/>
                </a:ext>
              </a:extLst>
            </p:cNvPr>
            <p:cNvGrpSpPr/>
            <p:nvPr/>
          </p:nvGrpSpPr>
          <p:grpSpPr>
            <a:xfrm>
              <a:off x="3382267" y="4389695"/>
              <a:ext cx="367408" cy="322421"/>
              <a:chOff x="7131289" y="4039447"/>
              <a:chExt cx="367408" cy="322421"/>
            </a:xfrm>
          </p:grpSpPr>
          <p:sp>
            <p:nvSpPr>
              <p:cNvPr id="119" name="Line 37">
                <a:extLst>
                  <a:ext uri="{FF2B5EF4-FFF2-40B4-BE49-F238E27FC236}">
                    <a16:creationId xmlns:a16="http://schemas.microsoft.com/office/drawing/2014/main" id="{35CA3FFD-FA5B-4117-897E-545AA7BEC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59889" y="4192005"/>
                <a:ext cx="115888" cy="1698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Text Box 40">
                <a:extLst>
                  <a:ext uri="{FF2B5EF4-FFF2-40B4-BE49-F238E27FC236}">
                    <a16:creationId xmlns:a16="http://schemas.microsoft.com/office/drawing/2014/main" id="{44743D4A-0CDD-4DCE-81C6-5E6ACC893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289" y="4039447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1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I-Format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7CF8E32-CA35-4783-B45B-907D719CB42C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Explosion 1 53">
            <a:extLst>
              <a:ext uri="{FF2B5EF4-FFF2-40B4-BE49-F238E27FC236}">
                <a16:creationId xmlns:a16="http://schemas.microsoft.com/office/drawing/2014/main" id="{658B4B38-206E-4F20-BF04-BF5E10208475}"/>
              </a:ext>
            </a:extLst>
          </p:cNvPr>
          <p:cNvSpPr/>
          <p:nvPr/>
        </p:nvSpPr>
        <p:spPr>
          <a:xfrm>
            <a:off x="2487827" y="3222172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2" name="Explosion 1 54">
            <a:extLst>
              <a:ext uri="{FF2B5EF4-FFF2-40B4-BE49-F238E27FC236}">
                <a16:creationId xmlns:a16="http://schemas.microsoft.com/office/drawing/2014/main" id="{1655A104-DFB5-4F15-A0FA-06122C9FCCDE}"/>
              </a:ext>
            </a:extLst>
          </p:cNvPr>
          <p:cNvSpPr/>
          <p:nvPr/>
        </p:nvSpPr>
        <p:spPr>
          <a:xfrm>
            <a:off x="6069227" y="3831772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2A9E19-59AE-4C65-AFDD-F19FF423F657}"/>
              </a:ext>
            </a:extLst>
          </p:cNvPr>
          <p:cNvGrpSpPr/>
          <p:nvPr/>
        </p:nvGrpSpPr>
        <p:grpSpPr>
          <a:xfrm>
            <a:off x="1421027" y="2612572"/>
            <a:ext cx="1879600" cy="1543050"/>
            <a:chOff x="1421027" y="2612572"/>
            <a:chExt cx="1879600" cy="154305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BCC588D-CEAF-44CB-A058-46E13528F34C}"/>
                </a:ext>
              </a:extLst>
            </p:cNvPr>
            <p:cNvCxnSpPr>
              <a:stCxn id="118" idx="0"/>
              <a:endCxn id="133" idx="0"/>
            </p:cNvCxnSpPr>
            <p:nvPr/>
          </p:nvCxnSpPr>
          <p:spPr>
            <a:xfrm flipV="1">
              <a:off x="1421027" y="3314247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8EFCCB7-C63C-4536-A19E-4242A47FFD74}"/>
                </a:ext>
              </a:extLst>
            </p:cNvPr>
            <p:cNvCxnSpPr>
              <a:endCxn id="134" idx="0"/>
            </p:cNvCxnSpPr>
            <p:nvPr/>
          </p:nvCxnSpPr>
          <p:spPr>
            <a:xfrm flipV="1">
              <a:off x="1421027" y="3755571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58" name="Text Box 310">
              <a:extLst>
                <a:ext uri="{FF2B5EF4-FFF2-40B4-BE49-F238E27FC236}">
                  <a16:creationId xmlns:a16="http://schemas.microsoft.com/office/drawing/2014/main" id="{4D5BD7AA-BE3C-4D37-A3DA-A5FAA7543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506670" y="3206297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59" name="Text Box 324">
              <a:extLst>
                <a:ext uri="{FF2B5EF4-FFF2-40B4-BE49-F238E27FC236}">
                  <a16:creationId xmlns:a16="http://schemas.microsoft.com/office/drawing/2014/main" id="{1CCBCFF6-95E0-4FBD-B2E3-EC516423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510998" y="377036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61" name="Rounded Rectangle 61">
            <a:extLst>
              <a:ext uri="{FF2B5EF4-FFF2-40B4-BE49-F238E27FC236}">
                <a16:creationId xmlns:a16="http://schemas.microsoft.com/office/drawing/2014/main" id="{40F3E70C-A416-4C75-AD37-8E2C33DCEB08}"/>
              </a:ext>
            </a:extLst>
          </p:cNvPr>
          <p:cNvSpPr/>
          <p:nvPr/>
        </p:nvSpPr>
        <p:spPr>
          <a:xfrm>
            <a:off x="1726514" y="5292273"/>
            <a:ext cx="7010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Problems: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Destination </a:t>
            </a:r>
            <a:r>
              <a:rPr lang="en-US" sz="2000" b="1" dirty="0">
                <a:solidFill>
                  <a:schemeClr val="tx1"/>
                </a:solidFill>
              </a:rPr>
              <a:t>$21 </a:t>
            </a:r>
            <a:r>
              <a:rPr lang="en-US" sz="2000" dirty="0">
                <a:solidFill>
                  <a:schemeClr val="tx1"/>
                </a:solidFill>
              </a:rPr>
              <a:t>is in the "wrong position"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Read Data 2 </a:t>
            </a:r>
            <a:r>
              <a:rPr lang="en-US" sz="2000" dirty="0">
                <a:solidFill>
                  <a:schemeClr val="tx1"/>
                </a:solidFill>
              </a:rPr>
              <a:t>is an immediate value, not from register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cxnSp>
        <p:nvCxnSpPr>
          <p:cNvPr id="169" name="Shape 57">
            <a:extLst>
              <a:ext uri="{FF2B5EF4-FFF2-40B4-BE49-F238E27FC236}">
                <a16:creationId xmlns:a16="http://schemas.microsoft.com/office/drawing/2014/main" id="{FB132651-F957-405A-94CB-04C679522616}"/>
              </a:ext>
            </a:extLst>
          </p:cNvPr>
          <p:cNvCxnSpPr>
            <a:cxnSpLocks/>
            <a:endCxn id="116" idx="1"/>
          </p:cNvCxnSpPr>
          <p:nvPr/>
        </p:nvCxnSpPr>
        <p:spPr>
          <a:xfrm rot="10800000" flipV="1">
            <a:off x="1268628" y="1317172"/>
            <a:ext cx="915773" cy="4572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89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 animBg="1"/>
      <p:bldP spid="152" grpId="0" animBg="1"/>
      <p:bldP spid="1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5.2 Decode Stage: </a:t>
            </a:r>
            <a:r>
              <a:rPr lang="en-SG" sz="3400" b="1" dirty="0">
                <a:solidFill>
                  <a:srgbClr val="0000FF"/>
                </a:solidFill>
              </a:rPr>
              <a:t>Choice in Destination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63" name="Rounded Rectangle 80">
            <a:extLst>
              <a:ext uri="{FF2B5EF4-FFF2-40B4-BE49-F238E27FC236}">
                <a16:creationId xmlns:a16="http://schemas.microsoft.com/office/drawing/2014/main" id="{0DB68714-4294-4E55-8879-EE0189DFF432}"/>
              </a:ext>
            </a:extLst>
          </p:cNvPr>
          <p:cNvSpPr/>
          <p:nvPr/>
        </p:nvSpPr>
        <p:spPr>
          <a:xfrm>
            <a:off x="1725827" y="5374047"/>
            <a:ext cx="3048000" cy="9906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 control signal to choose either Inst[20:16] or Inst[15:11] as the write register number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4" name="Rounded Rectangle 56">
            <a:extLst>
              <a:ext uri="{FF2B5EF4-FFF2-40B4-BE49-F238E27FC236}">
                <a16:creationId xmlns:a16="http://schemas.microsoft.com/office/drawing/2014/main" id="{BB7A43A9-D779-4F90-9703-E0089CD2A7EE}"/>
              </a:ext>
            </a:extLst>
          </p:cNvPr>
          <p:cNvSpPr/>
          <p:nvPr/>
        </p:nvSpPr>
        <p:spPr>
          <a:xfrm>
            <a:off x="5040527" y="5138285"/>
            <a:ext cx="40386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Write Reg. No.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2000" kern="0" dirty="0">
                <a:solidFill>
                  <a:prstClr val="black"/>
                </a:solidFill>
              </a:rPr>
              <a:t>Use a </a:t>
            </a:r>
            <a:r>
              <a:rPr lang="en-US" sz="2000" b="1" kern="0" dirty="0">
                <a:solidFill>
                  <a:prstClr val="black"/>
                </a:solidFill>
              </a:rPr>
              <a:t>multiplexer</a:t>
            </a:r>
            <a:r>
              <a:rPr lang="en-US" sz="2000" kern="0" dirty="0">
                <a:solidFill>
                  <a:prstClr val="black"/>
                </a:solidFill>
              </a:rPr>
              <a:t> to choose the correct write register number based on instruction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D1319CE-460D-493C-91E8-91C81D7F105E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1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#11: Processor: </a:t>
            </a:r>
            <a:r>
              <a:rPr lang="en-GB" sz="3600" dirty="0" err="1">
                <a:solidFill>
                  <a:srgbClr val="0000FF"/>
                </a:solidFill>
              </a:rPr>
              <a:t>Datapath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Building a Processor: </a:t>
            </a:r>
            <a:r>
              <a:rPr lang="en-GB" sz="2800" dirty="0" err="1"/>
              <a:t>Datapath</a:t>
            </a:r>
            <a:r>
              <a:rPr lang="en-GB" sz="2800" dirty="0"/>
              <a:t> &amp; Control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Processor: Implementation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 Cycle (Recap)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Execution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Let’s Build a MIPS Processor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5.1	Fetch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5.2	Decode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5.3	ALU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5.4	Memory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5.5	Register Write Stage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Complete </a:t>
            </a:r>
            <a:r>
              <a:rPr lang="en-GB" sz="2800" dirty="0" err="1"/>
              <a:t>Datapath</a:t>
            </a:r>
            <a:r>
              <a:rPr lang="en-GB" sz="2800" dirty="0"/>
              <a:t>!</a:t>
            </a:r>
            <a:endParaRPr lang="en-GB" sz="24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Multiplexer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780DAE1A-2CB4-4BC9-9D5B-285E19ED9735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588814"/>
            <a:ext cx="5602289" cy="481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Function: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Selects one input from multiple input lines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n</a:t>
            </a:r>
            <a:r>
              <a:rPr lang="en-US" dirty="0"/>
              <a:t> lines of same width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m</a:t>
            </a:r>
            <a:r>
              <a:rPr lang="en-US" dirty="0"/>
              <a:t> bits where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50000" dirty="0"/>
              <a:t>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input line if control = </a:t>
            </a:r>
            <a:r>
              <a:rPr lang="en-US" dirty="0" err="1"/>
              <a:t>i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499E36-ACC8-4582-993D-277D52A8B9F8}"/>
              </a:ext>
            </a:extLst>
          </p:cNvPr>
          <p:cNvGrpSpPr/>
          <p:nvPr/>
        </p:nvGrpSpPr>
        <p:grpSpPr>
          <a:xfrm>
            <a:off x="5256168" y="1758490"/>
            <a:ext cx="3583032" cy="3122090"/>
            <a:chOff x="5226823" y="1943841"/>
            <a:chExt cx="3583032" cy="3122090"/>
          </a:xfrm>
        </p:grpSpPr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936D4CAA-BC4B-48B2-A7B0-4F7519C3F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823" y="4419600"/>
              <a:ext cx="3583032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Verdana" pitchFamily="34" charset="0"/>
                </a:rPr>
                <a:t>Control=0 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0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  <a:sym typeface="Wingdings" pitchFamily="2" charset="2"/>
              </a:endParaRPr>
            </a:p>
            <a:p>
              <a:pPr algn="ctr"/>
              <a:r>
                <a:rPr lang="en-US" dirty="0">
                  <a:latin typeface="Verdana" pitchFamily="34" charset="0"/>
                  <a:sym typeface="Wingdings" pitchFamily="2" charset="2"/>
                </a:rPr>
                <a:t>Control=3 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3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0123AE-B0E0-46C7-AD45-1F46E5FAFC93}"/>
                </a:ext>
              </a:extLst>
            </p:cNvPr>
            <p:cNvGrpSpPr/>
            <p:nvPr/>
          </p:nvGrpSpPr>
          <p:grpSpPr>
            <a:xfrm>
              <a:off x="5629302" y="1943841"/>
              <a:ext cx="2753524" cy="2205970"/>
              <a:chOff x="5695976" y="1832630"/>
              <a:chExt cx="2753524" cy="2205970"/>
            </a:xfrm>
          </p:grpSpPr>
          <p:sp>
            <p:nvSpPr>
              <p:cNvPr id="50" name="Line 11">
                <a:extLst>
                  <a:ext uri="{FF2B5EF4-FFF2-40B4-BE49-F238E27FC236}">
                    <a16:creationId xmlns:a16="http://schemas.microsoft.com/office/drawing/2014/main" id="{7E09E2E1-5C8B-4441-B1EF-C16350C5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2789238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12">
                <a:extLst>
                  <a:ext uri="{FF2B5EF4-FFF2-40B4-BE49-F238E27FC236}">
                    <a16:creationId xmlns:a16="http://schemas.microsoft.com/office/drawing/2014/main" id="{BC5A8493-E2BB-4183-8AA3-24A2D4D80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3711575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DD07E2E0-371F-42BD-99E2-5C0B44745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27900" y="3249613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14">
                <a:extLst>
                  <a:ext uri="{FF2B5EF4-FFF2-40B4-BE49-F238E27FC236}">
                    <a16:creationId xmlns:a16="http://schemas.microsoft.com/office/drawing/2014/main" id="{055D1B4D-A5B2-4592-B966-7A1732B15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6125" y="1982788"/>
                <a:ext cx="0" cy="4222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15">
                <a:extLst>
                  <a:ext uri="{FF2B5EF4-FFF2-40B4-BE49-F238E27FC236}">
                    <a16:creationId xmlns:a16="http://schemas.microsoft.com/office/drawing/2014/main" id="{BB61DD2C-E4E4-4EFE-B3B7-A6989A39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1825" y="2136775"/>
                <a:ext cx="230188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C6BFED1B-7FB7-41A3-83F5-FD91D6E66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29" y="2635250"/>
                <a:ext cx="49244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baseline="-25000" dirty="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D9AF7810-6B75-4D27-9A75-872A10D7E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5976" y="3518441"/>
                <a:ext cx="6607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i="1" baseline="-25000" dirty="0">
                    <a:latin typeface="Verdana" pitchFamily="34" charset="0"/>
                  </a:rPr>
                  <a:t>n</a:t>
                </a:r>
                <a:r>
                  <a:rPr lang="en-US" baseline="-25000" dirty="0">
                    <a:latin typeface="Verdana" pitchFamily="34" charset="0"/>
                  </a:rPr>
                  <a:t>-1</a:t>
                </a:r>
              </a:p>
            </p:txBody>
          </p:sp>
          <p:sp>
            <p:nvSpPr>
              <p:cNvPr id="57" name="Text Box 18">
                <a:extLst>
                  <a:ext uri="{FF2B5EF4-FFF2-40B4-BE49-F238E27FC236}">
                    <a16:creationId xmlns:a16="http://schemas.microsoft.com/office/drawing/2014/main" id="{793EA510-DA6A-47BF-95A6-4370AD70C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8128" y="3064947"/>
                <a:ext cx="56137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out</a:t>
                </a:r>
              </a:p>
            </p:txBody>
          </p:sp>
          <p:sp>
            <p:nvSpPr>
              <p:cNvPr id="58" name="Text Box 19">
                <a:extLst>
                  <a:ext uri="{FF2B5EF4-FFF2-40B4-BE49-F238E27FC236}">
                    <a16:creationId xmlns:a16="http://schemas.microsoft.com/office/drawing/2014/main" id="{8DA579A1-A9B8-4E0C-9554-ECFBA5136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6565" y="1832630"/>
                <a:ext cx="98296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control</a:t>
                </a:r>
              </a:p>
            </p:txBody>
          </p:sp>
          <p:sp>
            <p:nvSpPr>
              <p:cNvPr id="59" name="Text Box 20">
                <a:extLst>
                  <a:ext uri="{FF2B5EF4-FFF2-40B4-BE49-F238E27FC236}">
                    <a16:creationId xmlns:a16="http://schemas.microsoft.com/office/drawing/2014/main" id="{49D51D6B-25FA-458F-8A0A-4381DA0DE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9658" y="2053409"/>
                <a:ext cx="3850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60" name="Text Box 21">
                <a:extLst>
                  <a:ext uri="{FF2B5EF4-FFF2-40B4-BE49-F238E27FC236}">
                    <a16:creationId xmlns:a16="http://schemas.microsoft.com/office/drawing/2014/main" id="{93A80AD2-E9D3-446F-8DB2-D1C365E47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2113" y="2873375"/>
                <a:ext cx="249238" cy="730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" name="Rounded Rectangle 27">
                <a:extLst>
                  <a:ext uri="{FF2B5EF4-FFF2-40B4-BE49-F238E27FC236}">
                    <a16:creationId xmlns:a16="http://schemas.microsoft.com/office/drawing/2014/main" id="{9A3A930D-5870-4DCA-A6C4-9FF7D2252DEB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381000" cy="1600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MUX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CCB9F84-8C3F-4BF2-8580-0FE9B102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Choice in Data 2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5" name="Rounded Rectangle 63">
            <a:extLst>
              <a:ext uri="{FF2B5EF4-FFF2-40B4-BE49-F238E27FC236}">
                <a16:creationId xmlns:a16="http://schemas.microsoft.com/office/drawing/2014/main" id="{1B0B3BE1-DAC3-4D51-805A-C013024AF1E8}"/>
              </a:ext>
            </a:extLst>
          </p:cNvPr>
          <p:cNvSpPr/>
          <p:nvPr/>
        </p:nvSpPr>
        <p:spPr>
          <a:xfrm>
            <a:off x="7347165" y="5013686"/>
            <a:ext cx="1752600" cy="16764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choose either "Read data 2" or the sign extended Inst[15:0] as the second operand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82">
            <a:extLst>
              <a:ext uri="{FF2B5EF4-FFF2-40B4-BE49-F238E27FC236}">
                <a16:creationId xmlns:a16="http://schemas.microsoft.com/office/drawing/2014/main" id="{D57896A2-388F-4DA6-87E7-2209096D973C}"/>
              </a:ext>
            </a:extLst>
          </p:cNvPr>
          <p:cNvSpPr/>
          <p:nvPr/>
        </p:nvSpPr>
        <p:spPr>
          <a:xfrm>
            <a:off x="1555965" y="5775686"/>
            <a:ext cx="56388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Rd. Data 2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Use a </a:t>
            </a:r>
            <a:r>
              <a:rPr lang="en-US" sz="1800" b="1" kern="0" dirty="0">
                <a:solidFill>
                  <a:prstClr val="black"/>
                </a:solidFill>
              </a:rPr>
              <a:t>multiplexer</a:t>
            </a:r>
            <a:r>
              <a:rPr lang="en-US" sz="1800" kern="0" dirty="0">
                <a:solidFill>
                  <a:prstClr val="black"/>
                </a:solidFill>
              </a:rPr>
              <a:t> to choose the correct operand 2.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Sign extend the 16-bit immediate value to 32-bit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Sign Extend</a:t>
              </a:r>
              <a:endParaRPr lang="en-SG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80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Load Word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100011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-50(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F3EE-117B-4A06-90A3-336D6695604E}"/>
              </a:ext>
            </a:extLst>
          </p:cNvPr>
          <p:cNvSpPr txBox="1"/>
          <p:nvPr/>
        </p:nvSpPr>
        <p:spPr>
          <a:xfrm>
            <a:off x="2404148" y="1989438"/>
            <a:ext cx="4576433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Do we need any modification?</a:t>
            </a:r>
          </a:p>
        </p:txBody>
      </p:sp>
    </p:spTree>
    <p:extLst>
      <p:ext uri="{BB962C8B-B14F-4D97-AF65-F5344CB8AC3E}">
        <p14:creationId xmlns:p14="http://schemas.microsoft.com/office/powerpoint/2010/main" val="887371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Branch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0000 0000 0000 0011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F3EE-117B-4A06-90A3-336D6695604E}"/>
              </a:ext>
            </a:extLst>
          </p:cNvPr>
          <p:cNvSpPr txBox="1"/>
          <p:nvPr/>
        </p:nvSpPr>
        <p:spPr>
          <a:xfrm>
            <a:off x="2514216" y="5585481"/>
            <a:ext cx="5764811" cy="1092607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Need to calculate branch outcome and target at the same time!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We will tackle this problem at the ALU stage</a:t>
            </a:r>
          </a:p>
        </p:txBody>
      </p:sp>
    </p:spTree>
    <p:extLst>
      <p:ext uri="{BB962C8B-B14F-4D97-AF65-F5344CB8AC3E}">
        <p14:creationId xmlns:p14="http://schemas.microsoft.com/office/powerpoint/2010/main" val="3829518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Summary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32DD65-445C-42CC-AE29-1CBCD8E17DA8}"/>
              </a:ext>
            </a:extLst>
          </p:cNvPr>
          <p:cNvGrpSpPr/>
          <p:nvPr/>
        </p:nvGrpSpPr>
        <p:grpSpPr>
          <a:xfrm>
            <a:off x="228600" y="1676400"/>
            <a:ext cx="8534400" cy="3810000"/>
            <a:chOff x="228600" y="1676400"/>
            <a:chExt cx="8534400" cy="381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E36F54-49FD-4BEE-BFB8-3FFAA3965E2A}"/>
                </a:ext>
              </a:extLst>
            </p:cNvPr>
            <p:cNvSpPr/>
            <p:nvPr/>
          </p:nvSpPr>
          <p:spPr>
            <a:xfrm>
              <a:off x="1828800" y="1676400"/>
              <a:ext cx="5181600" cy="3810000"/>
            </a:xfrm>
            <a:prstGeom prst="rect">
              <a:avLst/>
            </a:prstGeom>
            <a:solidFill>
              <a:srgbClr val="E2FF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58DC9374-20C1-47D5-AFFE-71B14661E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954" y="3980656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01B67BF5-9C4F-4E96-936E-341723939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492" y="2209800"/>
              <a:ext cx="1555355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196D494E-9DAD-49D0-B011-042958E0B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276475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8AA8F156-BFAD-4DB0-9DA5-93280B697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722563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28C1CAA5-E89F-46EE-B8B6-44DD8D199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143250"/>
              <a:ext cx="614267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6B27829D-770A-46FB-B180-C6338078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600451"/>
              <a:ext cx="47513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07603BB2-283D-40D8-8085-58C07BB49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2333625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99B5960A-CF45-484B-99E9-2078608D7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3371850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2</a:t>
              </a: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14F7597E-9960-46CC-B7AB-F95A09A27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514600"/>
              <a:ext cx="518452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EBB9C684-15AA-4945-995B-11E588964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895600"/>
              <a:ext cx="518452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0D8EE14E-B564-4EA6-97C3-1A9812AB0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041" y="3344862"/>
              <a:ext cx="455450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6BA36FD2-4BC1-4E34-ADE5-B500C9A3F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042" y="3802063"/>
              <a:ext cx="41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D11F461B-8386-4E53-8A52-D1997D37F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7846" y="2514600"/>
              <a:ext cx="1963554" cy="20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9C3ABE41-C96B-42E6-BC9D-9C796F17F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846" y="3592513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E2D300E7-0DF0-46E4-9888-6FC6D9E19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133" y="3036243"/>
              <a:ext cx="96212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 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27" name="Line 37">
              <a:extLst>
                <a:ext uri="{FF2B5EF4-FFF2-40B4-BE49-F238E27FC236}">
                  <a16:creationId xmlns:a16="http://schemas.microsoft.com/office/drawing/2014/main" id="{6EDB3AD9-07C4-4B5C-9A8A-95C51DC4D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441575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90C4B5DF-2D49-4A9F-A056-F0DD53DB4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825750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8C3C77ED-20DF-4143-868C-B71A6C805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3259138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D5792730-405C-48B3-B3F5-4B048E68F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606" y="228600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6A459C1E-77D8-49CB-8270-9705C06E1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26860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49B993C8-7687-4FB9-8DFC-579D33169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31432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CA1A8D-7A3B-46D2-9C5A-F4FE8738C8F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1905000" y="2457450"/>
              <a:ext cx="144904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DE1823-9778-4D3D-9DF4-013400B06ABB}"/>
                </a:ext>
              </a:extLst>
            </p:cNvPr>
            <p:cNvCxnSpPr>
              <a:endCxn id="20" idx="0"/>
            </p:cNvCxnSpPr>
            <p:nvPr/>
          </p:nvCxnSpPr>
          <p:spPr>
            <a:xfrm flipV="1">
              <a:off x="1905000" y="2895600"/>
              <a:ext cx="1449040" cy="2095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86B79-3A77-4373-8560-2E9245DBC055}"/>
                </a:ext>
              </a:extLst>
            </p:cNvPr>
            <p:cNvCxnSpPr/>
            <p:nvPr/>
          </p:nvCxnSpPr>
          <p:spPr>
            <a:xfrm flipV="1">
              <a:off x="1905000" y="4019548"/>
              <a:ext cx="945026" cy="19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09">
              <a:extLst>
                <a:ext uri="{FF2B5EF4-FFF2-40B4-BE49-F238E27FC236}">
                  <a16:creationId xmlns:a16="http://schemas.microsoft.com/office/drawing/2014/main" id="{B5945A5B-8F8E-482F-98D1-2552CC368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002" y="2209800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37" name="Text Box 310">
              <a:extLst>
                <a:ext uri="{FF2B5EF4-FFF2-40B4-BE49-F238E27FC236}">
                  <a16:creationId xmlns:a16="http://schemas.microsoft.com/office/drawing/2014/main" id="{F7CC0943-3F9C-4B21-B222-B346A1091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909631" y="277062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38" name="Text Box 324">
              <a:extLst>
                <a:ext uri="{FF2B5EF4-FFF2-40B4-BE49-F238E27FC236}">
                  <a16:creationId xmlns:a16="http://schemas.microsoft.com/office/drawing/2014/main" id="{9962AF93-18AC-449A-BAC0-5067A631F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79094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39" name="Rounded Rectangle 34">
              <a:extLst>
                <a:ext uri="{FF2B5EF4-FFF2-40B4-BE49-F238E27FC236}">
                  <a16:creationId xmlns:a16="http://schemas.microsoft.com/office/drawing/2014/main" id="{DC05DD40-DF29-45E6-ACCF-6CC8EE64DAF4}"/>
                </a:ext>
              </a:extLst>
            </p:cNvPr>
            <p:cNvSpPr/>
            <p:nvPr/>
          </p:nvSpPr>
          <p:spPr>
            <a:xfrm>
              <a:off x="2850026" y="32766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hape 35">
              <a:extLst>
                <a:ext uri="{FF2B5EF4-FFF2-40B4-BE49-F238E27FC236}">
                  <a16:creationId xmlns:a16="http://schemas.microsoft.com/office/drawing/2014/main" id="{56B2B240-9D0F-4940-8E06-547E5CB1EE68}"/>
                </a:ext>
              </a:extLst>
            </p:cNvPr>
            <p:cNvCxnSpPr>
              <a:stCxn id="37" idx="2"/>
            </p:cNvCxnSpPr>
            <p:nvPr/>
          </p:nvCxnSpPr>
          <p:spPr>
            <a:xfrm rot="16200000" flipH="1">
              <a:off x="2322933" y="3054308"/>
              <a:ext cx="567112" cy="487072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6E5939-C4C0-4011-9C32-D9D5AB8E4815}"/>
                </a:ext>
              </a:extLst>
            </p:cNvPr>
            <p:cNvCxnSpPr>
              <a:stCxn id="39" idx="3"/>
            </p:cNvCxnSpPr>
            <p:nvPr/>
          </p:nvCxnSpPr>
          <p:spPr>
            <a:xfrm flipV="1">
              <a:off x="3102033" y="3352800"/>
              <a:ext cx="315009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319">
              <a:extLst>
                <a:ext uri="{FF2B5EF4-FFF2-40B4-BE49-F238E27FC236}">
                  <a16:creationId xmlns:a16="http://schemas.microsoft.com/office/drawing/2014/main" id="{1C8FA4D0-80CC-4F64-AD7F-594F97E77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562" y="4419600"/>
              <a:ext cx="764995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id="{29182F95-EFEA-45E4-864B-03F10C9B8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29" y="4191000"/>
              <a:ext cx="0" cy="268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4" name="Straight Connector 53">
              <a:extLst>
                <a:ext uri="{FF2B5EF4-FFF2-40B4-BE49-F238E27FC236}">
                  <a16:creationId xmlns:a16="http://schemas.microsoft.com/office/drawing/2014/main" id="{A3F01B8D-7581-47E9-AD91-EE2216CEB68B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4876800" y="4171948"/>
              <a:ext cx="1375319" cy="74295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4">
              <a:extLst>
                <a:ext uri="{FF2B5EF4-FFF2-40B4-BE49-F238E27FC236}">
                  <a16:creationId xmlns:a16="http://schemas.microsoft.com/office/drawing/2014/main" id="{86F7A671-25CE-4E3F-AD09-BB7083AB8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724400"/>
              <a:ext cx="81535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46" name="Rounded Rectangle 41">
              <a:extLst>
                <a:ext uri="{FF2B5EF4-FFF2-40B4-BE49-F238E27FC236}">
                  <a16:creationId xmlns:a16="http://schemas.microsoft.com/office/drawing/2014/main" id="{8A352F86-34EC-4828-BA5F-12ABE6202B50}"/>
                </a:ext>
              </a:extLst>
            </p:cNvPr>
            <p:cNvSpPr/>
            <p:nvPr/>
          </p:nvSpPr>
          <p:spPr>
            <a:xfrm>
              <a:off x="6252119" y="34290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319">
              <a:extLst>
                <a:ext uri="{FF2B5EF4-FFF2-40B4-BE49-F238E27FC236}">
                  <a16:creationId xmlns:a16="http://schemas.microsoft.com/office/drawing/2014/main" id="{E307B788-605E-47C0-8D47-8F883E0BD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653" y="4572000"/>
              <a:ext cx="76499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DB70D05A-29A5-4A2B-998C-8DE20CCA5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8122" y="43434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58B2DC-0393-4470-BA94-D372BCEB396E}"/>
                </a:ext>
              </a:extLst>
            </p:cNvPr>
            <p:cNvCxnSpPr/>
            <p:nvPr/>
          </p:nvCxnSpPr>
          <p:spPr>
            <a:xfrm>
              <a:off x="1905000" y="4953000"/>
              <a:ext cx="195305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ine 28">
              <a:extLst>
                <a:ext uri="{FF2B5EF4-FFF2-40B4-BE49-F238E27FC236}">
                  <a16:creationId xmlns:a16="http://schemas.microsoft.com/office/drawing/2014/main" id="{C4D0F901-392C-4532-845F-EFDB8CA92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126" y="3886200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253EFBB5-20D2-4738-B069-0F2A897DC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169" y="4202112"/>
              <a:ext cx="86307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D31C9E-BE57-44ED-A1C4-96D6BCB5580C}"/>
                </a:ext>
              </a:extLst>
            </p:cNvPr>
            <p:cNvSpPr/>
            <p:nvPr/>
          </p:nvSpPr>
          <p:spPr>
            <a:xfrm>
              <a:off x="3810000" y="4648200"/>
              <a:ext cx="10668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586A3260-65A4-48DD-BE45-C68EF91F8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3233" y="4859337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E17AB598-821F-4CE9-8D45-CD24CE2D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690" y="4743449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58" name="Text Box 42">
              <a:extLst>
                <a:ext uri="{FF2B5EF4-FFF2-40B4-BE49-F238E27FC236}">
                  <a16:creationId xmlns:a16="http://schemas.microsoft.com/office/drawing/2014/main" id="{A91DA660-5014-4BB3-BC8E-48640BDD9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668" y="4724400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F030CA83-A944-4483-969F-29D8A6150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272" y="4826001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5870F8-C0BB-481E-8878-47FE3CF9C5D4}"/>
                </a:ext>
              </a:extLst>
            </p:cNvPr>
            <p:cNvSpPr/>
            <p:nvPr/>
          </p:nvSpPr>
          <p:spPr>
            <a:xfrm>
              <a:off x="7239000" y="22860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1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D86955D-FAB8-482D-8118-C45D70B295F5}"/>
                </a:ext>
              </a:extLst>
            </p:cNvPr>
            <p:cNvSpPr/>
            <p:nvPr/>
          </p:nvSpPr>
          <p:spPr>
            <a:xfrm>
              <a:off x="7239000" y="36576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2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878E0923-66E8-4936-A139-31DA6992342C}"/>
                </a:ext>
              </a:extLst>
            </p:cNvPr>
            <p:cNvSpPr/>
            <p:nvPr/>
          </p:nvSpPr>
          <p:spPr>
            <a:xfrm>
              <a:off x="1524000" y="2362200"/>
              <a:ext cx="350519" cy="2667000"/>
            </a:xfrm>
            <a:prstGeom prst="leftBrace">
              <a:avLst>
                <a:gd name="adj1" fmla="val 8333"/>
                <a:gd name="adj2" fmla="val 484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Line 28">
              <a:extLst>
                <a:ext uri="{FF2B5EF4-FFF2-40B4-BE49-F238E27FC236}">
                  <a16:creationId xmlns:a16="http://schemas.microsoft.com/office/drawing/2014/main" id="{B0DFC129-C4F6-43B9-83B1-A1F944FB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657601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C825AD-3B5E-4517-9D9A-2202A243807E}"/>
                </a:ext>
              </a:extLst>
            </p:cNvPr>
            <p:cNvSpPr/>
            <p:nvPr/>
          </p:nvSpPr>
          <p:spPr>
            <a:xfrm>
              <a:off x="228600" y="32004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Inst[31:0]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2DE83E5-E175-4B61-9C08-C4C47E6B1C7B}"/>
                </a:ext>
              </a:extLst>
            </p:cNvPr>
            <p:cNvGrpSpPr/>
            <p:nvPr/>
          </p:nvGrpSpPr>
          <p:grpSpPr>
            <a:xfrm>
              <a:off x="5414267" y="2314575"/>
              <a:ext cx="367408" cy="1389221"/>
              <a:chOff x="7131289" y="4039447"/>
              <a:chExt cx="367408" cy="1389221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5686E83-150A-494A-A90C-AF919EB7E279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70" name="Line 37">
                  <a:extLst>
                    <a:ext uri="{FF2B5EF4-FFF2-40B4-BE49-F238E27FC236}">
                      <a16:creationId xmlns:a16="http://schemas.microsoft.com/office/drawing/2014/main" id="{1A5CA4B5-7FF1-42A6-8E64-8EFD6732E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ext Box 40">
                  <a:extLst>
                    <a:ext uri="{FF2B5EF4-FFF2-40B4-BE49-F238E27FC236}">
                      <a16:creationId xmlns:a16="http://schemas.microsoft.com/office/drawing/2014/main" id="{C68196B8-4424-4CCD-94D6-D5249364E4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9BC1498-66FA-4D35-807E-93D6603624F3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68" name="Line 37">
                  <a:extLst>
                    <a:ext uri="{FF2B5EF4-FFF2-40B4-BE49-F238E27FC236}">
                      <a16:creationId xmlns:a16="http://schemas.microsoft.com/office/drawing/2014/main" id="{6FEF71DD-9DD5-4A58-96D8-BD362C6FE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Text Box 40">
                  <a:extLst>
                    <a:ext uri="{FF2B5EF4-FFF2-40B4-BE49-F238E27FC236}">
                      <a16:creationId xmlns:a16="http://schemas.microsoft.com/office/drawing/2014/main" id="{9DBDCE16-CDD4-4405-82F1-BA26FD6BAA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359F12FB-00D8-402B-993A-5582454E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ALU Stage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: Requirements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9B22-6DA1-456B-9010-EC416F8B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886"/>
            <a:ext cx="8229600" cy="478403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>
                <a:solidFill>
                  <a:srgbClr val="C00000"/>
                </a:solidFill>
              </a:rPr>
              <a:t>ALU Stage</a:t>
            </a:r>
            <a:r>
              <a:rPr lang="en-SG" dirty="0"/>
              <a:t>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ALU = Arithmetic-Logic Unit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Also called the </a:t>
            </a:r>
            <a:r>
              <a:rPr lang="en-SG" b="1" dirty="0"/>
              <a:t>Execution stage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Perform the real work for most instructions here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Arithmetic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/>
              <a:t>), Shifting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dirty="0"/>
              <a:t>), Logical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)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Memory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/>
              <a:t>): Address calculation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Branch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): Perform register comparison and target address calculation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Decode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Operation and Operand(s)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Memory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Calculation result</a:t>
            </a:r>
            <a:endParaRPr lang="en-SG" dirty="0"/>
          </a:p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3821E-F325-4231-A993-6D22B21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3B188-A362-4643-9865-54350B9006B8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C48520CA-4C0A-4FAD-A68A-9E01657FBFC6}"/>
              </a:ext>
            </a:extLst>
          </p:cNvPr>
          <p:cNvSpPr/>
          <p:nvPr/>
        </p:nvSpPr>
        <p:spPr>
          <a:xfrm>
            <a:off x="5210175" y="4208798"/>
            <a:ext cx="2435221" cy="1105288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73022"/>
              <a:gd name="adj6" fmla="val -348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Logic to perform arithmetic and logical operations</a:t>
            </a:r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</a:t>
            </a:r>
            <a:r>
              <a:rPr lang="en-SG" sz="3600" b="1" dirty="0">
                <a:solidFill>
                  <a:srgbClr val="0000FF"/>
                </a:solidFill>
              </a:rPr>
              <a:t>ALU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43F9F97C-F527-4FE4-839B-341448311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1868488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" name="Line 33">
            <a:extLst>
              <a:ext uri="{FF2B5EF4-FFF2-40B4-BE49-F238E27FC236}">
                <a16:creationId xmlns:a16="http://schemas.microsoft.com/office/drawing/2014/main" id="{3E348B87-FC08-4235-BC78-A3778BC7F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290763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" name="Line 34">
            <a:extLst>
              <a:ext uri="{FF2B5EF4-FFF2-40B4-BE49-F238E27FC236}">
                <a16:creationId xmlns:a16="http://schemas.microsoft.com/office/drawing/2014/main" id="{07069F66-9F09-4F52-9AC7-DDF9C1D8A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4950" y="3021013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" name="Line 35">
            <a:extLst>
              <a:ext uri="{FF2B5EF4-FFF2-40B4-BE49-F238E27FC236}">
                <a16:creationId xmlns:a16="http://schemas.microsoft.com/office/drawing/2014/main" id="{3A1B9D56-B016-427A-91B4-6670090C2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950" y="28289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7C4B06AD-ADE0-497A-B08E-93E011EE2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950" y="2636838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69831040-3F9D-4A43-ACF5-00CBF0F70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2406650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" name="Line 38">
            <a:extLst>
              <a:ext uri="{FF2B5EF4-FFF2-40B4-BE49-F238E27FC236}">
                <a16:creationId xmlns:a16="http://schemas.microsoft.com/office/drawing/2014/main" id="{5A5054A2-B631-4F2E-9026-56180BAB4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950" y="1868488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2965D4-E5F8-45B9-97E9-E024C3425938}"/>
              </a:ext>
            </a:extLst>
          </p:cNvPr>
          <p:cNvGrpSpPr/>
          <p:nvPr/>
        </p:nvGrpSpPr>
        <p:grpSpPr>
          <a:xfrm>
            <a:off x="3429000" y="2100263"/>
            <a:ext cx="615950" cy="1074737"/>
            <a:chOff x="2743200" y="2100263"/>
            <a:chExt cx="768350" cy="1074737"/>
          </a:xfrm>
        </p:grpSpPr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22ADB36F-0901-438B-B7EC-E51811AA3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2100263"/>
              <a:ext cx="768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Line 40">
              <a:extLst>
                <a:ext uri="{FF2B5EF4-FFF2-40B4-BE49-F238E27FC236}">
                  <a16:creationId xmlns:a16="http://schemas.microsoft.com/office/drawing/2014/main" id="{85CE9AEB-8DD5-4D46-902D-1C6B1C63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175000"/>
              <a:ext cx="768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5" name="Line 43">
            <a:extLst>
              <a:ext uri="{FF2B5EF4-FFF2-40B4-BE49-F238E27FC236}">
                <a16:creationId xmlns:a16="http://schemas.microsoft.com/office/drawing/2014/main" id="{215FC605-1DD8-493F-8A49-44EDC32A8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908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id="{4FC78536-D0AA-436D-AFBC-CAAAA3C54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9" y="2286000"/>
            <a:ext cx="13620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ALU result</a:t>
            </a:r>
          </a:p>
        </p:txBody>
      </p:sp>
      <p:sp>
        <p:nvSpPr>
          <p:cNvPr id="27" name="Text Box 45">
            <a:extLst>
              <a:ext uri="{FF2B5EF4-FFF2-40B4-BE49-F238E27FC236}">
                <a16:creationId xmlns:a16="http://schemas.microsoft.com/office/drawing/2014/main" id="{899B5F16-1D4C-4463-BFD7-579FA59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396" y="2467749"/>
            <a:ext cx="6415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latin typeface="Verdana" pitchFamily="34" charset="0"/>
              </a:rPr>
              <a:t>ALU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3AE513-A792-4C9C-AFA3-267FDF8E36CB}"/>
              </a:ext>
            </a:extLst>
          </p:cNvPr>
          <p:cNvSpPr/>
          <p:nvPr/>
        </p:nvSpPr>
        <p:spPr>
          <a:xfrm>
            <a:off x="1143000" y="152400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Decode Stage</a:t>
            </a:r>
          </a:p>
        </p:txBody>
      </p:sp>
      <p:sp>
        <p:nvSpPr>
          <p:cNvPr id="29" name="Right Arrow 26">
            <a:extLst>
              <a:ext uri="{FF2B5EF4-FFF2-40B4-BE49-F238E27FC236}">
                <a16:creationId xmlns:a16="http://schemas.microsoft.com/office/drawing/2014/main" id="{9F86FE00-9ED0-4527-9576-63EBE99F91F3}"/>
              </a:ext>
            </a:extLst>
          </p:cNvPr>
          <p:cNvSpPr/>
          <p:nvPr/>
        </p:nvSpPr>
        <p:spPr>
          <a:xfrm>
            <a:off x="1676400" y="2286000"/>
            <a:ext cx="1371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B308B8-EF9E-4DAB-BDAE-1A3737DAFCEA}"/>
              </a:ext>
            </a:extLst>
          </p:cNvPr>
          <p:cNvSpPr/>
          <p:nvPr/>
        </p:nvSpPr>
        <p:spPr>
          <a:xfrm>
            <a:off x="6705600" y="1524000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Memory Stage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6B5007F-B7E9-41D0-AE5D-5EA9DF0CDA7C}"/>
              </a:ext>
            </a:extLst>
          </p:cNvPr>
          <p:cNvSpPr/>
          <p:nvPr/>
        </p:nvSpPr>
        <p:spPr>
          <a:xfrm>
            <a:off x="3124200" y="1828800"/>
            <a:ext cx="304800" cy="1524000"/>
          </a:xfrm>
          <a:prstGeom prst="leftBrace">
            <a:avLst>
              <a:gd name="adj1" fmla="val 8333"/>
              <a:gd name="adj2" fmla="val 49444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2C0386B2-CD80-43D8-8FE8-7647569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Element: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Arithmetic Logic Unit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C4E3-1081-4535-BA06-D0B8F490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6275FB-6FDA-4ED5-9282-E00072BCC3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86559"/>
            <a:ext cx="51054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ALU (Arithmetic Logic Unit</a:t>
            </a:r>
            <a:r>
              <a:rPr lang="en-US" dirty="0"/>
              <a:t>)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 logic to implement arithmetic and logical operations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32-bit numbers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4-bit to decide the particular operation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of arithmetic/logical operation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1-bit signal to indicate whether result is zero</a:t>
            </a:r>
            <a:r>
              <a:rPr lang="en-US" sz="1800" dirty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31" name="Group 85">
            <a:extLst>
              <a:ext uri="{FF2B5EF4-FFF2-40B4-BE49-F238E27FC236}">
                <a16:creationId xmlns:a16="http://schemas.microsoft.com/office/drawing/2014/main" id="{775966A4-1A65-40AD-A80E-1729586CC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913934"/>
              </p:ext>
            </p:extLst>
          </p:nvPr>
        </p:nvGraphicFramePr>
        <p:xfrm>
          <a:off x="5638800" y="3672559"/>
          <a:ext cx="2895600" cy="23164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D126A02-9153-4FED-9EF8-4E0CDBAC9A0F}"/>
              </a:ext>
            </a:extLst>
          </p:cNvPr>
          <p:cNvGrpSpPr/>
          <p:nvPr/>
        </p:nvGrpSpPr>
        <p:grpSpPr>
          <a:xfrm>
            <a:off x="5638800" y="1367509"/>
            <a:ext cx="3246438" cy="1976438"/>
            <a:chOff x="5638800" y="1367509"/>
            <a:chExt cx="3246438" cy="1976438"/>
          </a:xfrm>
        </p:grpSpPr>
        <p:grpSp>
          <p:nvGrpSpPr>
            <p:cNvPr id="9" name="Group 50">
              <a:extLst>
                <a:ext uri="{FF2B5EF4-FFF2-40B4-BE49-F238E27FC236}">
                  <a16:creationId xmlns:a16="http://schemas.microsoft.com/office/drawing/2014/main" id="{CCE89FB2-9E19-4C0A-B1DD-442610B8E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1367509"/>
              <a:ext cx="2841625" cy="1976438"/>
              <a:chOff x="533" y="2512"/>
              <a:chExt cx="1790" cy="1245"/>
            </a:xfrm>
          </p:grpSpPr>
          <p:sp>
            <p:nvSpPr>
              <p:cNvPr id="10" name="Line 32">
                <a:extLst>
                  <a:ext uri="{FF2B5EF4-FFF2-40B4-BE49-F238E27FC236}">
                    <a16:creationId xmlns:a16="http://schemas.microsoft.com/office/drawing/2014/main" id="{965611CC-5146-4CDB-ACD1-AA853B930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2741"/>
                <a:ext cx="726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Line 33">
                <a:extLst>
                  <a:ext uri="{FF2B5EF4-FFF2-40B4-BE49-F238E27FC236}">
                    <a16:creationId xmlns:a16="http://schemas.microsoft.com/office/drawing/2014/main" id="{F57775DF-D8F5-4A39-8692-159A3DBFA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007"/>
                <a:ext cx="0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34">
                <a:extLst>
                  <a:ext uri="{FF2B5EF4-FFF2-40B4-BE49-F238E27FC236}">
                    <a16:creationId xmlns:a16="http://schemas.microsoft.com/office/drawing/2014/main" id="{F2FB897A-8EFA-4338-9F53-B9D66D9FD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7" y="3467"/>
                <a:ext cx="726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35">
                <a:extLst>
                  <a:ext uri="{FF2B5EF4-FFF2-40B4-BE49-F238E27FC236}">
                    <a16:creationId xmlns:a16="http://schemas.microsoft.com/office/drawing/2014/main" id="{D8CF8D0D-BD51-4E58-9905-C65B3011E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346"/>
                <a:ext cx="0" cy="4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36">
                <a:extLst>
                  <a:ext uri="{FF2B5EF4-FFF2-40B4-BE49-F238E27FC236}">
                    <a16:creationId xmlns:a16="http://schemas.microsoft.com/office/drawing/2014/main" id="{7509BF24-16FF-47AC-878C-274794A3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225"/>
                <a:ext cx="97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37">
                <a:extLst>
                  <a:ext uri="{FF2B5EF4-FFF2-40B4-BE49-F238E27FC236}">
                    <a16:creationId xmlns:a16="http://schemas.microsoft.com/office/drawing/2014/main" id="{B0F7F2EF-E5BA-42F4-9C17-68706D9B4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3080"/>
                <a:ext cx="97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38">
                <a:extLst>
                  <a:ext uri="{FF2B5EF4-FFF2-40B4-BE49-F238E27FC236}">
                    <a16:creationId xmlns:a16="http://schemas.microsoft.com/office/drawing/2014/main" id="{67F1F304-AC78-4277-B245-ACFE60788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2741"/>
                <a:ext cx="0" cy="3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39">
                <a:extLst>
                  <a:ext uri="{FF2B5EF4-FFF2-40B4-BE49-F238E27FC236}">
                    <a16:creationId xmlns:a16="http://schemas.microsoft.com/office/drawing/2014/main" id="{C51B5578-24A9-488A-8979-2D4866847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2887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40">
                <a:extLst>
                  <a:ext uri="{FF2B5EF4-FFF2-40B4-BE49-F238E27FC236}">
                    <a16:creationId xmlns:a16="http://schemas.microsoft.com/office/drawing/2014/main" id="{3B686A60-EF55-4107-A634-F0941F000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3564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41">
                <a:extLst>
                  <a:ext uri="{FF2B5EF4-FFF2-40B4-BE49-F238E27FC236}">
                    <a16:creationId xmlns:a16="http://schemas.microsoft.com/office/drawing/2014/main" id="{4D8E213E-295F-4AB1-85C1-541F717A1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0" y="2524"/>
                <a:ext cx="0" cy="338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23" name="Line 42">
                <a:extLst>
                  <a:ext uri="{FF2B5EF4-FFF2-40B4-BE49-F238E27FC236}">
                    <a16:creationId xmlns:a16="http://schemas.microsoft.com/office/drawing/2014/main" id="{687100FC-3B2F-4E83-9954-4785BB2B1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3" y="310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43">
                <a:extLst>
                  <a:ext uri="{FF2B5EF4-FFF2-40B4-BE49-F238E27FC236}">
                    <a16:creationId xmlns:a16="http://schemas.microsoft.com/office/drawing/2014/main" id="{A10914B5-B805-4F66-8592-AF2C22BE2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346"/>
                <a:ext cx="5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8138DD8D-2432-4E1A-A616-333ACDC42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" y="3174"/>
                <a:ext cx="406" cy="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ALU</a:t>
                </a:r>
              </a:p>
              <a:p>
                <a:pPr algn="ctr"/>
                <a:r>
                  <a:rPr lang="en-US" sz="1100" b="1" dirty="0">
                    <a:latin typeface="Verdana" pitchFamily="34" charset="0"/>
                  </a:rPr>
                  <a:t>result</a:t>
                </a:r>
                <a:endParaRPr lang="en-US" sz="1000" b="1" dirty="0">
                  <a:latin typeface="Verdana" pitchFamily="34" charset="0"/>
                </a:endParaRP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DF8CA674-24D8-491D-BD60-BA3700B61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164"/>
                <a:ext cx="368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30AD2B7D-579E-446B-B13C-B5AA1B767D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2512"/>
                <a:ext cx="81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Line 47">
                <a:extLst>
                  <a:ext uri="{FF2B5EF4-FFF2-40B4-BE49-F238E27FC236}">
                    <a16:creationId xmlns:a16="http://schemas.microsoft.com/office/drawing/2014/main" id="{53934420-624F-49C7-9354-CFB57B5B0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7" y="2766"/>
                <a:ext cx="145" cy="4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9" name="Text Box 48">
                <a:extLst>
                  <a:ext uri="{FF2B5EF4-FFF2-40B4-BE49-F238E27FC236}">
                    <a16:creationId xmlns:a16="http://schemas.microsoft.com/office/drawing/2014/main" id="{31498100-031A-4CE7-B83A-937081B61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628"/>
                <a:ext cx="180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30" name="Text Box 49">
                <a:extLst>
                  <a:ext uri="{FF2B5EF4-FFF2-40B4-BE49-F238E27FC236}">
                    <a16:creationId xmlns:a16="http://schemas.microsoft.com/office/drawing/2014/main" id="{754FFFB8-E2A7-4848-9FC7-E4030E9E4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3004"/>
                <a:ext cx="505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err="1">
                    <a:latin typeface="Verdana" pitchFamily="34" charset="0"/>
                  </a:rPr>
                  <a:t>isZero</a:t>
                </a:r>
                <a:r>
                  <a:rPr lang="en-US" sz="1100" b="1" dirty="0">
                    <a:latin typeface="Verdana" pitchFamily="34" charset="0"/>
                  </a:rPr>
                  <a:t>?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EC52EE-7369-4557-8023-CDFC72AABC71}"/>
                </a:ext>
              </a:extLst>
            </p:cNvPr>
            <p:cNvSpPr/>
            <p:nvPr/>
          </p:nvSpPr>
          <p:spPr>
            <a:xfrm>
              <a:off x="5648326" y="163043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A3CDE-0EEA-4419-B2B0-A8C453F422CA}"/>
                </a:ext>
              </a:extLst>
            </p:cNvPr>
            <p:cNvSpPr/>
            <p:nvPr/>
          </p:nvSpPr>
          <p:spPr>
            <a:xfrm>
              <a:off x="5638800" y="2672825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4B667-03B2-48B5-92A0-C1F94FA414DA}"/>
                </a:ext>
              </a:extLst>
            </p:cNvPr>
            <p:cNvSpPr/>
            <p:nvPr/>
          </p:nvSpPr>
          <p:spPr>
            <a:xfrm>
              <a:off x="7847648" y="2740098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 op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24628B-D043-4100-B4AF-49A0F3ACACF0}"/>
                </a:ext>
              </a:extLst>
            </p:cNvPr>
            <p:cNvSpPr/>
            <p:nvPr/>
          </p:nvSpPr>
          <p:spPr>
            <a:xfrm>
              <a:off x="7666038" y="1972666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(A op B) == 0?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E8BD67-1664-4917-AC22-3A85A864DDDE}"/>
              </a:ext>
            </a:extLst>
          </p:cNvPr>
          <p:cNvGrpSpPr/>
          <p:nvPr/>
        </p:nvGrpSpPr>
        <p:grpSpPr>
          <a:xfrm>
            <a:off x="5948717" y="1887269"/>
            <a:ext cx="386644" cy="329762"/>
            <a:chOff x="5948717" y="1887269"/>
            <a:chExt cx="386644" cy="329762"/>
          </a:xfrm>
        </p:grpSpPr>
        <p:sp>
          <p:nvSpPr>
            <p:cNvPr id="36" name="Line 47">
              <a:extLst>
                <a:ext uri="{FF2B5EF4-FFF2-40B4-BE49-F238E27FC236}">
                  <a16:creationId xmlns:a16="http://schemas.microsoft.com/office/drawing/2014/main" id="{A2086BD0-4FCB-4E0E-8E66-B08C4F29C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20A007-78E1-4BCC-B35C-1F2FAA8BA71E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F82CF3-65E6-4662-BCF0-42FB2E118D78}"/>
              </a:ext>
            </a:extLst>
          </p:cNvPr>
          <p:cNvGrpSpPr/>
          <p:nvPr/>
        </p:nvGrpSpPr>
        <p:grpSpPr>
          <a:xfrm>
            <a:off x="5936845" y="2976270"/>
            <a:ext cx="386644" cy="329762"/>
            <a:chOff x="5948717" y="1887269"/>
            <a:chExt cx="386644" cy="329762"/>
          </a:xfrm>
        </p:grpSpPr>
        <p:sp>
          <p:nvSpPr>
            <p:cNvPr id="38" name="Line 47">
              <a:extLst>
                <a:ext uri="{FF2B5EF4-FFF2-40B4-BE49-F238E27FC236}">
                  <a16:creationId xmlns:a16="http://schemas.microsoft.com/office/drawing/2014/main" id="{E096BAC0-CA71-413C-AB3B-C6DF31B15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39DA57-08ED-4D8A-90E5-F466A82C35F2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0FE349-073C-4F66-ACF4-97B23D9CE309}"/>
              </a:ext>
            </a:extLst>
          </p:cNvPr>
          <p:cNvGrpSpPr/>
          <p:nvPr/>
        </p:nvGrpSpPr>
        <p:grpSpPr>
          <a:xfrm>
            <a:off x="7575551" y="2410824"/>
            <a:ext cx="386644" cy="357900"/>
            <a:chOff x="5825775" y="1690698"/>
            <a:chExt cx="386644" cy="357900"/>
          </a:xfrm>
        </p:grpSpPr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588E6E79-236A-4295-8D31-7F6277ABD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FFDF7C-8C2D-4A69-B367-3B8309B50DA4}"/>
                </a:ext>
              </a:extLst>
            </p:cNvPr>
            <p:cNvSpPr/>
            <p:nvPr/>
          </p:nvSpPr>
          <p:spPr>
            <a:xfrm>
              <a:off x="5825775" y="1690698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5.3 ALU Stage: </a:t>
            </a:r>
            <a:r>
              <a:rPr lang="en-SG" sz="3400" b="1" dirty="0">
                <a:solidFill>
                  <a:srgbClr val="0000FF"/>
                </a:solidFill>
              </a:rPr>
              <a:t>Non-Branch Instructions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2E265D9-85EA-4403-B362-105B2A7B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9" name="Content Placeholder 119">
            <a:extLst>
              <a:ext uri="{FF2B5EF4-FFF2-40B4-BE49-F238E27FC236}">
                <a16:creationId xmlns:a16="http://schemas.microsoft.com/office/drawing/2014/main" id="{77CEADAF-13F7-46E0-BD0B-146E7B72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608"/>
            <a:ext cx="8229600" cy="609600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handle non-branch instructions easily: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90" name="Snip Single Corner Rectangle 90">
            <a:extLst>
              <a:ext uri="{FF2B5EF4-FFF2-40B4-BE49-F238E27FC236}">
                <a16:creationId xmlns:a16="http://schemas.microsoft.com/office/drawing/2014/main" id="{2318F6C1-7E8C-4DF9-97EE-87C1A71436E8}"/>
              </a:ext>
            </a:extLst>
          </p:cNvPr>
          <p:cNvSpPr/>
          <p:nvPr/>
        </p:nvSpPr>
        <p:spPr>
          <a:xfrm>
            <a:off x="2417020" y="17780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067091-B4E8-4931-807E-DE19268266E7}"/>
              </a:ext>
            </a:extLst>
          </p:cNvPr>
          <p:cNvGrpSpPr/>
          <p:nvPr/>
        </p:nvGrpSpPr>
        <p:grpSpPr>
          <a:xfrm>
            <a:off x="483078" y="1981200"/>
            <a:ext cx="7594121" cy="4114800"/>
            <a:chOff x="483078" y="1981200"/>
            <a:chExt cx="7594121" cy="4114800"/>
          </a:xfrm>
        </p:grpSpPr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64664561-5D4D-4A68-8F06-213D1C9B7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108" y="4629566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46B99FD0-B087-4BB3-9D04-470AAE4DC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033" y="2819400"/>
              <a:ext cx="1630256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89F5DA64-8BB2-45CE-9E3A-12902B36D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2886075"/>
              <a:ext cx="75941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4746C22A-E9CC-45C4-B611-238AC7287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3332163"/>
              <a:ext cx="75941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2C684561-7EF4-481B-9BB2-DB60ECE6C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3752850"/>
              <a:ext cx="64384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DA5969F5-B1A7-4A8A-A12F-761B55751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4210051"/>
              <a:ext cx="49801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0C3DBF68-7A01-4062-AA75-6390788D1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742" y="2943225"/>
              <a:ext cx="54754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765C5EF1-3841-4B96-8DB2-04873831D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742" y="3981450"/>
              <a:ext cx="54754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2</a:t>
              </a: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2D734157-E49A-4F8F-BADE-C83793D9F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614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5CC2B076-5B89-470B-B407-45EA99C7E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614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C050DB2D-EB0A-4CDC-A8F5-F5C833747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649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A6AFC99E-8066-407D-8693-597A7C42D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673" y="4411663"/>
              <a:ext cx="43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B37B237F-A600-44F7-90FC-BE76BEACB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00" y="3124200"/>
              <a:ext cx="13716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CA2E6162-530A-46D8-BA34-8E94F0D43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288" y="4202113"/>
              <a:ext cx="9300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36">
              <a:extLst>
                <a:ext uri="{FF2B5EF4-FFF2-40B4-BE49-F238E27FC236}">
                  <a16:creationId xmlns:a16="http://schemas.microsoft.com/office/drawing/2014/main" id="{210F9B46-3E84-433D-B8A4-202208382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108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29" name="Line 37">
              <a:extLst>
                <a:ext uri="{FF2B5EF4-FFF2-40B4-BE49-F238E27FC236}">
                  <a16:creationId xmlns:a16="http://schemas.microsoft.com/office/drawing/2014/main" id="{8C89891C-2736-47C1-961D-B468F557B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103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" name="Line 38">
              <a:extLst>
                <a:ext uri="{FF2B5EF4-FFF2-40B4-BE49-F238E27FC236}">
                  <a16:creationId xmlns:a16="http://schemas.microsoft.com/office/drawing/2014/main" id="{A9509DA7-F24F-4519-99E2-5EDCB9CF5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103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090974AC-C372-4D71-B71F-AD4C30D8D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103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Text Box 40">
              <a:extLst>
                <a:ext uri="{FF2B5EF4-FFF2-40B4-BE49-F238E27FC236}">
                  <a16:creationId xmlns:a16="http://schemas.microsoft.com/office/drawing/2014/main" id="{A3486C29-2EC8-48A0-A265-D2B1C9856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52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3" name="Text Box 41">
              <a:extLst>
                <a:ext uri="{FF2B5EF4-FFF2-40B4-BE49-F238E27FC236}">
                  <a16:creationId xmlns:a16="http://schemas.microsoft.com/office/drawing/2014/main" id="{694A4E22-13DA-4615-B867-ABA829871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413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7E18D09D-B6FB-4364-8A45-9F50621B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413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F0B9DA-BB72-492A-9923-EBD0A135D8BC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1259793" y="3067051"/>
              <a:ext cx="151882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73C97C2-6C95-4B7A-B7D0-EFE4111C1234}"/>
                </a:ext>
              </a:extLst>
            </p:cNvPr>
            <p:cNvCxnSpPr>
              <a:endCxn id="20" idx="0"/>
            </p:cNvCxnSpPr>
            <p:nvPr/>
          </p:nvCxnSpPr>
          <p:spPr>
            <a:xfrm flipV="1">
              <a:off x="1259793" y="3505200"/>
              <a:ext cx="151882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27BB8B-C708-43AF-9BF7-3C1A1220946A}"/>
                </a:ext>
              </a:extLst>
            </p:cNvPr>
            <p:cNvCxnSpPr/>
            <p:nvPr/>
          </p:nvCxnSpPr>
          <p:spPr>
            <a:xfrm>
              <a:off x="1219200" y="4419600"/>
              <a:ext cx="1031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 Box 309">
              <a:extLst>
                <a:ext uri="{FF2B5EF4-FFF2-40B4-BE49-F238E27FC236}">
                  <a16:creationId xmlns:a16="http://schemas.microsoft.com/office/drawing/2014/main" id="{8E6CF359-2571-4018-9E95-445E02372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39" name="Text Box 310">
              <a:extLst>
                <a:ext uri="{FF2B5EF4-FFF2-40B4-BE49-F238E27FC236}">
                  <a16:creationId xmlns:a16="http://schemas.microsoft.com/office/drawing/2014/main" id="{38E68066-3FBB-4F79-96DC-3185C17BD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64647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40" name="Text Box 324">
              <a:extLst>
                <a:ext uri="{FF2B5EF4-FFF2-40B4-BE49-F238E27FC236}">
                  <a16:creationId xmlns:a16="http://schemas.microsoft.com/office/drawing/2014/main" id="{AF5C7F1F-D9E2-44D7-AF77-493A6AFE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793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41" name="Rounded Rectangle 62">
              <a:extLst>
                <a:ext uri="{FF2B5EF4-FFF2-40B4-BE49-F238E27FC236}">
                  <a16:creationId xmlns:a16="http://schemas.microsoft.com/office/drawing/2014/main" id="{CA01C4E1-068A-4E3F-8288-A5DC9F54A05B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hape 74">
              <a:extLst>
                <a:ext uri="{FF2B5EF4-FFF2-40B4-BE49-F238E27FC236}">
                  <a16:creationId xmlns:a16="http://schemas.microsoft.com/office/drawing/2014/main" id="{BD1BCAB9-9168-4E0F-A8E3-91CAC58D6CAE}"/>
                </a:ext>
              </a:extLst>
            </p:cNvPr>
            <p:cNvCxnSpPr>
              <a:stCxn id="39" idx="2"/>
            </p:cNvCxnSpPr>
            <p:nvPr/>
          </p:nvCxnSpPr>
          <p:spPr>
            <a:xfrm rot="16200000" flipH="1">
              <a:off x="1711508" y="3652180"/>
              <a:ext cx="567112" cy="510528"/>
            </a:xfrm>
            <a:prstGeom prst="bentConnector2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1010C34-306F-4098-8DDC-223918616C6D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2514471" y="3962400"/>
              <a:ext cx="330178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9">
              <a:extLst>
                <a:ext uri="{FF2B5EF4-FFF2-40B4-BE49-F238E27FC236}">
                  <a16:creationId xmlns:a16="http://schemas.microsoft.com/office/drawing/2014/main" id="{2DA755AF-4DC7-43AD-ABAE-B004779F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80" y="5014495"/>
              <a:ext cx="80183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Line 16">
              <a:extLst>
                <a:ext uri="{FF2B5EF4-FFF2-40B4-BE49-F238E27FC236}">
                  <a16:creationId xmlns:a16="http://schemas.microsoft.com/office/drawing/2014/main" id="{A9676119-B4CB-441D-AF32-258477BD5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400" y="48006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6" name="Straight Connector 53">
              <a:extLst>
                <a:ext uri="{FF2B5EF4-FFF2-40B4-BE49-F238E27FC236}">
                  <a16:creationId xmlns:a16="http://schemas.microsoft.com/office/drawing/2014/main" id="{1F49D89F-3AA7-4A1E-92E5-2F7F4242BE19}"/>
                </a:ext>
              </a:extLst>
            </p:cNvPr>
            <p:cNvCxnSpPr>
              <a:stCxn id="54" idx="6"/>
            </p:cNvCxnSpPr>
            <p:nvPr/>
          </p:nvCxnSpPr>
          <p:spPr>
            <a:xfrm flipV="1">
              <a:off x="4343399" y="4781548"/>
              <a:ext cx="1472856" cy="742952"/>
            </a:xfrm>
            <a:prstGeom prst="bentConnector3">
              <a:avLst>
                <a:gd name="adj1" fmla="val 60347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324">
              <a:extLst>
                <a:ext uri="{FF2B5EF4-FFF2-40B4-BE49-F238E27FC236}">
                  <a16:creationId xmlns:a16="http://schemas.microsoft.com/office/drawing/2014/main" id="{E5D88074-DC9E-4CAA-B811-AEC573028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793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48" name="Rounded Rectangle 56">
              <a:extLst>
                <a:ext uri="{FF2B5EF4-FFF2-40B4-BE49-F238E27FC236}">
                  <a16:creationId xmlns:a16="http://schemas.microsoft.com/office/drawing/2014/main" id="{5093A9D0-178A-4A50-9CB7-847ADA302A26}"/>
                </a:ext>
              </a:extLst>
            </p:cNvPr>
            <p:cNvSpPr/>
            <p:nvPr/>
          </p:nvSpPr>
          <p:spPr>
            <a:xfrm>
              <a:off x="5644428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 Box 319">
              <a:extLst>
                <a:ext uri="{FF2B5EF4-FFF2-40B4-BE49-F238E27FC236}">
                  <a16:creationId xmlns:a16="http://schemas.microsoft.com/office/drawing/2014/main" id="{AEE77DCD-7845-4360-9BBD-718630EFE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4112" y="5166240"/>
              <a:ext cx="829073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83E745E3-5D2B-4CAE-9D4E-C167DE4D5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6499" y="49530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4E0807-B42C-40B1-BCC7-96607BCC8942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466DD70E-FA9F-4D72-B41A-E81D07412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571" y="4495800"/>
              <a:ext cx="416029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23">
              <a:extLst>
                <a:ext uri="{FF2B5EF4-FFF2-40B4-BE49-F238E27FC236}">
                  <a16:creationId xmlns:a16="http://schemas.microsoft.com/office/drawing/2014/main" id="{3500A40F-8C29-40E5-9D08-32573A539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367" y="4827686"/>
              <a:ext cx="90463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D079E0C-8C00-421C-A876-1159C9101A82}"/>
                </a:ext>
              </a:extLst>
            </p:cNvPr>
            <p:cNvSpPr/>
            <p:nvPr/>
          </p:nvSpPr>
          <p:spPr>
            <a:xfrm>
              <a:off x="320040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84A168F7-5324-43E2-9A3D-3488829F6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8362" y="5468937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" name="Text Box 42">
              <a:extLst>
                <a:ext uri="{FF2B5EF4-FFF2-40B4-BE49-F238E27FC236}">
                  <a16:creationId xmlns:a16="http://schemas.microsoft.com/office/drawing/2014/main" id="{E0515080-D493-4235-9D14-742ECFFE5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452" y="5353049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2954FF8B-1362-4C2F-807D-D7A3E7F05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042" y="5305237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8" name="Line 39">
              <a:extLst>
                <a:ext uri="{FF2B5EF4-FFF2-40B4-BE49-F238E27FC236}">
                  <a16:creationId xmlns:a16="http://schemas.microsoft.com/office/drawing/2014/main" id="{D762C7A8-9CC7-4418-8757-D3CC0F69F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3868" y="5435601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" name="Line 32">
              <a:extLst>
                <a:ext uri="{FF2B5EF4-FFF2-40B4-BE49-F238E27FC236}">
                  <a16:creationId xmlns:a16="http://schemas.microsoft.com/office/drawing/2014/main" id="{C25972D6-AB74-4C82-95C9-A3129D6EC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011488"/>
              <a:ext cx="11525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33">
              <a:extLst>
                <a:ext uri="{FF2B5EF4-FFF2-40B4-BE49-F238E27FC236}">
                  <a16:creationId xmlns:a16="http://schemas.microsoft.com/office/drawing/2014/main" id="{7ED5E670-BA4A-4332-BCBC-6D064255A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7125" y="3433763"/>
              <a:ext cx="0" cy="730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92071287-BD3F-4DEE-BFA9-62065D1B1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4600" y="4164013"/>
              <a:ext cx="1152525" cy="46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35">
              <a:extLst>
                <a:ext uri="{FF2B5EF4-FFF2-40B4-BE49-F238E27FC236}">
                  <a16:creationId xmlns:a16="http://schemas.microsoft.com/office/drawing/2014/main" id="{9077ACA3-2558-4BC7-BA6E-340EBCDE3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36">
              <a:extLst>
                <a:ext uri="{FF2B5EF4-FFF2-40B4-BE49-F238E27FC236}">
                  <a16:creationId xmlns:a16="http://schemas.microsoft.com/office/drawing/2014/main" id="{EE963482-4097-4599-A9A1-7DA9BF14A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3B77711E-3AAE-42E6-8941-549225ABC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278F4CCD-B667-40DB-9AAF-72033AC68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6" name="Line 41">
              <a:extLst>
                <a:ext uri="{FF2B5EF4-FFF2-40B4-BE49-F238E27FC236}">
                  <a16:creationId xmlns:a16="http://schemas.microsoft.com/office/drawing/2014/main" id="{55B4BBE6-742B-4263-AEDE-EFE307ED3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199" y="2895601"/>
              <a:ext cx="0" cy="34649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67" name="Line 42">
              <a:extLst>
                <a:ext uri="{FF2B5EF4-FFF2-40B4-BE49-F238E27FC236}">
                  <a16:creationId xmlns:a16="http://schemas.microsoft.com/office/drawing/2014/main" id="{BC3C4DFC-853B-4E4A-8865-0E995C523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7601" y="3581400"/>
              <a:ext cx="53339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Line 43">
              <a:extLst>
                <a:ext uri="{FF2B5EF4-FFF2-40B4-BE49-F238E27FC236}">
                  <a16:creationId xmlns:a16="http://schemas.microsoft.com/office/drawing/2014/main" id="{64E72FB0-79C2-47E6-B945-292B7C766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3962398"/>
              <a:ext cx="609599" cy="1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9" name="Text Box 44">
              <a:extLst>
                <a:ext uri="{FF2B5EF4-FFF2-40B4-BE49-F238E27FC236}">
                  <a16:creationId xmlns:a16="http://schemas.microsoft.com/office/drawing/2014/main" id="{330F90AA-C76D-4C75-9BDD-E095CD13E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2899" y="3763924"/>
              <a:ext cx="644728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ALU</a:t>
              </a:r>
            </a:p>
            <a:p>
              <a:pPr algn="ctr"/>
              <a:r>
                <a:rPr lang="en-US" sz="11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70" name="Text Box 45">
              <a:extLst>
                <a:ext uri="{FF2B5EF4-FFF2-40B4-BE49-F238E27FC236}">
                  <a16:creationId xmlns:a16="http://schemas.microsoft.com/office/drawing/2014/main" id="{AFED39BA-2507-4434-BFD4-11DC38213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130" y="3703860"/>
              <a:ext cx="58381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71" name="Text Box 46">
              <a:extLst>
                <a:ext uri="{FF2B5EF4-FFF2-40B4-BE49-F238E27FC236}">
                  <a16:creationId xmlns:a16="http://schemas.microsoft.com/office/drawing/2014/main" id="{34347EAD-4B14-4ECC-9E38-E79F5505D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322" y="2584257"/>
              <a:ext cx="14189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Line 47">
              <a:extLst>
                <a:ext uri="{FF2B5EF4-FFF2-40B4-BE49-F238E27FC236}">
                  <a16:creationId xmlns:a16="http://schemas.microsoft.com/office/drawing/2014/main" id="{86C53E1A-4DFF-4684-870E-80264E45D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5665" y="3064931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73" name="Text Box 48">
              <a:extLst>
                <a:ext uri="{FF2B5EF4-FFF2-40B4-BE49-F238E27FC236}">
                  <a16:creationId xmlns:a16="http://schemas.microsoft.com/office/drawing/2014/main" id="{7A747DFE-8973-43A8-81E9-B780FBC16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517" y="2882351"/>
              <a:ext cx="285656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74" name="Text Box 49">
              <a:extLst>
                <a:ext uri="{FF2B5EF4-FFF2-40B4-BE49-F238E27FC236}">
                  <a16:creationId xmlns:a16="http://schemas.microsoft.com/office/drawing/2014/main" id="{4F5449FC-A6C1-42D3-8A32-F3916F462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5450" y="3429000"/>
              <a:ext cx="801688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 err="1">
                  <a:latin typeface="Verdana" pitchFamily="34" charset="0"/>
                </a:rPr>
                <a:t>isZero</a:t>
              </a:r>
              <a:r>
                <a:rPr lang="en-US" sz="1100" b="1" dirty="0">
                  <a:latin typeface="Verdana" pitchFamily="34" charset="0"/>
                </a:rPr>
                <a:t>?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C26F065-5A37-40F7-9EFD-C3800831DFA1}"/>
                </a:ext>
              </a:extLst>
            </p:cNvPr>
            <p:cNvGrpSpPr/>
            <p:nvPr/>
          </p:nvGrpSpPr>
          <p:grpSpPr>
            <a:xfrm rot="5400000">
              <a:off x="-1345722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E24E737-ABBA-475B-AE89-A7A294C6D66C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4DAE3AE-C5A3-4D1E-9FD5-5DE19DE20282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EFF0E43-D828-4541-9708-2954DB266D85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9011C19-BF0E-48E0-B718-67B157059B6C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6B36AF9-7F6D-43EB-B111-A60A44B0549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7108D7C-BD77-4D55-AACB-CB0FE79796D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E232CAA-E133-4C53-A15D-B24398BFCD70}"/>
                </a:ext>
              </a:extLst>
            </p:cNvPr>
            <p:cNvGrpSpPr/>
            <p:nvPr/>
          </p:nvGrpSpPr>
          <p:grpSpPr>
            <a:xfrm rot="5400000">
              <a:off x="-964722" y="3886200"/>
              <a:ext cx="4114800" cy="304800"/>
              <a:chOff x="457200" y="3429000"/>
              <a:chExt cx="8229600" cy="4572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539E910-BF3F-440C-9A90-39324CC77A0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5AB7F54-F60F-4BFC-84B4-09C075A0671A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9504DB9-815A-4BCC-8F30-AD26A015FE5C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C6BA738-8E1B-4E2E-81DE-FD80EBC2279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0E4FDED-AA28-4264-98FB-5F3756A16720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F12F129-40B3-47B2-B915-42C93C352BA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91" name="Text Box 42">
              <a:extLst>
                <a:ext uri="{FF2B5EF4-FFF2-40B4-BE49-F238E27FC236}">
                  <a16:creationId xmlns:a16="http://schemas.microsoft.com/office/drawing/2014/main" id="{9BCF0C01-7736-4012-8653-A3310EFE4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473" y="291814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92" name="Line 39">
              <a:extLst>
                <a:ext uri="{FF2B5EF4-FFF2-40B4-BE49-F238E27FC236}">
                  <a16:creationId xmlns:a16="http://schemas.microsoft.com/office/drawing/2014/main" id="{24D3B070-D3CB-40CE-9480-152A9BA26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4930" y="301974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672905D4-3E83-4F88-81FD-1F36DBBB8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8181" y="399224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83AF35FA-BD37-4ED1-819C-3F6CF7F10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2638" y="409384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" name="Text Box 42">
              <a:extLst>
                <a:ext uri="{FF2B5EF4-FFF2-40B4-BE49-F238E27FC236}">
                  <a16:creationId xmlns:a16="http://schemas.microsoft.com/office/drawing/2014/main" id="{CF77F0BF-3169-443F-AF62-A93439757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0670" y="3759518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74377AED-6900-4103-BF44-169F766D3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5127" y="3861119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C065C74-34F2-4B53-8F17-3C9A8F6B9440}"/>
              </a:ext>
            </a:extLst>
          </p:cNvPr>
          <p:cNvGrpSpPr/>
          <p:nvPr/>
        </p:nvGrpSpPr>
        <p:grpSpPr>
          <a:xfrm>
            <a:off x="6324600" y="2804160"/>
            <a:ext cx="2667000" cy="3291840"/>
            <a:chOff x="6324600" y="2804160"/>
            <a:chExt cx="2667000" cy="3291840"/>
          </a:xfrm>
        </p:grpSpPr>
        <p:sp>
          <p:nvSpPr>
            <p:cNvPr id="89" name="Rounded Rectangle 156">
              <a:extLst>
                <a:ext uri="{FF2B5EF4-FFF2-40B4-BE49-F238E27FC236}">
                  <a16:creationId xmlns:a16="http://schemas.microsoft.com/office/drawing/2014/main" id="{F9ACAB9D-97BA-4F06-9F2D-98F250474D81}"/>
                </a:ext>
              </a:extLst>
            </p:cNvPr>
            <p:cNvSpPr/>
            <p:nvPr/>
          </p:nvSpPr>
          <p:spPr>
            <a:xfrm>
              <a:off x="6324600" y="5257800"/>
              <a:ext cx="2667000" cy="8382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ALUcontrol</a:t>
              </a:r>
              <a:r>
                <a:rPr lang="en-US" sz="1600" b="1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Set using </a:t>
              </a:r>
              <a:r>
                <a:rPr lang="en-US" sz="1600" dirty="0" err="1">
                  <a:solidFill>
                    <a:schemeClr val="tx1"/>
                  </a:solidFill>
                </a:rPr>
                <a:t>opcode</a:t>
              </a:r>
              <a:r>
                <a:rPr lang="en-US" sz="1600" dirty="0">
                  <a:solidFill>
                    <a:schemeClr val="tx1"/>
                  </a:solidFill>
                </a:rPr>
                <a:t> + </a:t>
              </a:r>
              <a:r>
                <a:rPr lang="en-US" sz="1600" dirty="0" err="1">
                  <a:solidFill>
                    <a:schemeClr val="tx1"/>
                  </a:solidFill>
                </a:rPr>
                <a:t>funct</a:t>
              </a:r>
              <a:r>
                <a:rPr lang="en-US" sz="1600" dirty="0">
                  <a:solidFill>
                    <a:schemeClr val="tx1"/>
                  </a:solidFill>
                </a:rPr>
                <a:t> field (more in next lecture)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F9A485-8AAC-4C45-BD0E-0D0A0A7C8C66}"/>
                </a:ext>
              </a:extLst>
            </p:cNvPr>
            <p:cNvSpPr/>
            <p:nvPr/>
          </p:nvSpPr>
          <p:spPr>
            <a:xfrm>
              <a:off x="7772400" y="2804160"/>
              <a:ext cx="896001" cy="2397760"/>
            </a:xfrm>
            <a:custGeom>
              <a:avLst/>
              <a:gdLst>
                <a:gd name="connsiteX0" fmla="*/ 629920 w 896001"/>
                <a:gd name="connsiteY0" fmla="*/ 2397760 h 2397760"/>
                <a:gd name="connsiteX1" fmla="*/ 863600 w 896001"/>
                <a:gd name="connsiteY1" fmla="*/ 965200 h 2397760"/>
                <a:gd name="connsiteX2" fmla="*/ 0 w 896001"/>
                <a:gd name="connsiteY2" fmla="*/ 0 h 239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001" h="2397760">
                  <a:moveTo>
                    <a:pt x="629920" y="2397760"/>
                  </a:moveTo>
                  <a:cubicBezTo>
                    <a:pt x="799253" y="1881293"/>
                    <a:pt x="968587" y="1364827"/>
                    <a:pt x="863600" y="965200"/>
                  </a:cubicBezTo>
                  <a:cubicBezTo>
                    <a:pt x="758613" y="565573"/>
                    <a:pt x="379306" y="282786"/>
                    <a:pt x="0" y="0"/>
                  </a:cubicBezTo>
                </a:path>
              </a:pathLst>
            </a:custGeom>
            <a:noFill/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ALU Stage: </a:t>
            </a:r>
            <a:r>
              <a:rPr lang="en-SG" sz="3600" b="1" dirty="0">
                <a:solidFill>
                  <a:srgbClr val="0000FF"/>
                </a:solidFill>
              </a:rPr>
              <a:t>Branch Instructions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8" name="Content Placeholder 49">
            <a:extLst>
              <a:ext uri="{FF2B5EF4-FFF2-40B4-BE49-F238E27FC236}">
                <a16:creationId xmlns:a16="http://schemas.microsoft.com/office/drawing/2014/main" id="{24782FA9-FC04-47BD-955C-2117AFF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62499"/>
          </a:xfrm>
        </p:spPr>
        <p:txBody>
          <a:bodyPr>
            <a:normAutofit/>
          </a:bodyPr>
          <a:lstStyle/>
          <a:p>
            <a:pPr marL="355600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Branch instruction is harder as we need to perform two calculations:</a:t>
            </a:r>
          </a:p>
          <a:p>
            <a:pPr marL="355600" indent="-355600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"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"</a:t>
            </a:r>
          </a:p>
          <a:p>
            <a:pPr marL="723900" lvl="1" indent="-38100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Outcome: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Use ALU to compare the register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1-bit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dirty="0"/>
              <a:t>" signal is enough to handle equal/not equal check (how?)</a:t>
            </a:r>
            <a:endParaRPr lang="en-US" sz="2200" dirty="0"/>
          </a:p>
          <a:p>
            <a:pPr marL="723900" lvl="1" indent="-38100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Target Address: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Introduce additional logic to calculate the address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PC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Fetch Stage</a:t>
            </a:r>
            <a:r>
              <a:rPr lang="en-US" sz="2000" dirty="0"/>
              <a:t>)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Offset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Decode Stage</a:t>
            </a:r>
            <a:r>
              <a:rPr lang="en-US" sz="2000" dirty="0"/>
              <a:t>)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1. Building a Processor: </a:t>
            </a:r>
            <a:r>
              <a:rPr lang="en-SG" sz="3200" dirty="0" err="1">
                <a:solidFill>
                  <a:srgbClr val="0000FF"/>
                </a:solidFill>
                <a:latin typeface="+mn-lt"/>
              </a:rPr>
              <a:t>Datapath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 &amp; Control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major components for a processor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3FDBC0-4B66-48CC-83BB-5DD117A3D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937296"/>
              </p:ext>
            </p:extLst>
          </p:nvPr>
        </p:nvGraphicFramePr>
        <p:xfrm>
          <a:off x="1043879" y="1977081"/>
          <a:ext cx="6930081" cy="38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74EB561-A9DA-4E59-972E-B2D9B63F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17F59F-03EF-4AB7-94E4-76E5F1782DF1}"/>
              </a:ext>
            </a:extLst>
          </p:cNvPr>
          <p:cNvGrpSpPr/>
          <p:nvPr/>
        </p:nvGrpSpPr>
        <p:grpSpPr>
          <a:xfrm>
            <a:off x="457200" y="990601"/>
            <a:ext cx="7848601" cy="5334000"/>
            <a:chOff x="533400" y="762000"/>
            <a:chExt cx="7848601" cy="5334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C38D63-8659-404D-85FA-13AD9E5A57DE}"/>
                </a:ext>
              </a:extLst>
            </p:cNvPr>
            <p:cNvGrpSpPr/>
            <p:nvPr/>
          </p:nvGrpSpPr>
          <p:grpSpPr>
            <a:xfrm>
              <a:off x="533400" y="1981200"/>
              <a:ext cx="7848601" cy="4114800"/>
              <a:chOff x="533400" y="1981200"/>
              <a:chExt cx="7848601" cy="41148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C37190-6B88-490E-B606-637AAE79827B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26391" cy="4114800"/>
                <a:chOff x="533400" y="1981200"/>
                <a:chExt cx="726391" cy="4114800"/>
              </a:xfrm>
            </p:grpSpPr>
            <p:grpSp>
              <p:nvGrpSpPr>
                <p:cNvPr id="79" name="Group 13">
                  <a:extLst>
                    <a:ext uri="{FF2B5EF4-FFF2-40B4-BE49-F238E27FC236}">
                      <a16:creationId xmlns:a16="http://schemas.microsoft.com/office/drawing/2014/main" id="{C3308F1A-AAA2-4242-9C0B-940D91A52543}"/>
                    </a:ext>
                  </a:extLst>
                </p:cNvPr>
                <p:cNvGrpSpPr/>
                <p:nvPr/>
              </p:nvGrpSpPr>
              <p:grpSpPr>
                <a:xfrm rot="5400000">
                  <a:off x="-891583" y="3868426"/>
                  <a:ext cx="4038600" cy="264149"/>
                  <a:chOff x="457200" y="3428991"/>
                  <a:chExt cx="8077198" cy="457209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F3100CC5-C6F4-4BC0-AD55-D161CBA0E73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8996"/>
                    <a:ext cx="1524000" cy="457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000100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242CA0D3-91C8-4C29-ABD4-1BB2917070D9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01001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529FDA5-5348-4383-B520-C186E99A6DCE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00000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990CED92-BC41-49F8-B81E-902CFC456EC2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8991"/>
                    <a:ext cx="3962398" cy="4571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0000 0000 0000 0011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C777543-69CA-4A39-B31F-0D502F5E8F90}"/>
                    </a:ext>
                  </a:extLst>
                </p:cNvPr>
                <p:cNvSpPr/>
                <p:nvPr/>
              </p:nvSpPr>
              <p:spPr>
                <a:xfrm rot="5400000">
                  <a:off x="-264175" y="4836175"/>
                  <a:ext cx="2057400" cy="462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Immediate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81" name="Group 56">
                  <a:extLst>
                    <a:ext uri="{FF2B5EF4-FFF2-40B4-BE49-F238E27FC236}">
                      <a16:creationId xmlns:a16="http://schemas.microsoft.com/office/drawing/2014/main" id="{6AF1B60B-604B-4311-94D2-1C02D466CA68}"/>
                    </a:ext>
                  </a:extLst>
                </p:cNvPr>
                <p:cNvGrpSpPr/>
                <p:nvPr/>
              </p:nvGrpSpPr>
              <p:grpSpPr>
                <a:xfrm rot="5400000">
                  <a:off x="-231157" y="2811793"/>
                  <a:ext cx="2057400" cy="396214"/>
                  <a:chOff x="457200" y="3429000"/>
                  <a:chExt cx="4114800" cy="457200"/>
                </a:xfrm>
                <a:noFill/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905EA2E3-9BD9-41B4-A5C8-D66AEBD2C5D5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opcode</a:t>
                    </a:r>
                    <a:endPara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31:26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BB1BBD3-C83F-4DAE-B9BA-DDB8E4CDF8AE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rs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25:21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39822287-F895-4EE3-86BC-1A5FAE35A76D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rt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20:16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7" name="Line 16">
                <a:extLst>
                  <a:ext uri="{FF2B5EF4-FFF2-40B4-BE49-F238E27FC236}">
                    <a16:creationId xmlns:a16="http://schemas.microsoft.com/office/drawing/2014/main" id="{B046DD0C-ED01-4C83-8D42-39E040CEE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149" y="4624388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D8879881-2B81-4E86-B515-64CC40484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2033" y="2819400"/>
                <a:ext cx="1630256" cy="1806576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FB9957C6-131C-45FD-8100-0FFCBFA49E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2886075"/>
                <a:ext cx="75941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Read</a:t>
                </a:r>
              </a:p>
              <a:p>
                <a:r>
                  <a:rPr lang="en-US" sz="1000" b="1" dirty="0">
                    <a:latin typeface="Verdana" pitchFamily="34" charset="0"/>
                  </a:rPr>
                  <a:t>register 1</a:t>
                </a:r>
              </a:p>
            </p:txBody>
          </p:sp>
          <p:sp>
            <p:nvSpPr>
              <p:cNvPr id="20" name="Text Box 18">
                <a:extLst>
                  <a:ext uri="{FF2B5EF4-FFF2-40B4-BE49-F238E27FC236}">
                    <a16:creationId xmlns:a16="http://schemas.microsoft.com/office/drawing/2014/main" id="{BCDE1360-C1A3-40E9-A837-5FA29AD10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3332163"/>
                <a:ext cx="75941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Read</a:t>
                </a:r>
              </a:p>
              <a:p>
                <a:r>
                  <a:rPr lang="en-US" sz="1000" b="1">
                    <a:latin typeface="Verdana" pitchFamily="34" charset="0"/>
                  </a:rPr>
                  <a:t>register 2</a:t>
                </a:r>
              </a:p>
            </p:txBody>
          </p:sp>
          <p:sp>
            <p:nvSpPr>
              <p:cNvPr id="22" name="Text Box 19">
                <a:extLst>
                  <a:ext uri="{FF2B5EF4-FFF2-40B4-BE49-F238E27FC236}">
                    <a16:creationId xmlns:a16="http://schemas.microsoft.com/office/drawing/2014/main" id="{E11321EA-AB90-4EDD-8B29-535B481658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3752850"/>
                <a:ext cx="643848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Write</a:t>
                </a:r>
              </a:p>
              <a:p>
                <a:r>
                  <a:rPr lang="en-US" sz="1000" b="1">
                    <a:latin typeface="Verdana" pitchFamily="34" charset="0"/>
                  </a:rPr>
                  <a:t>register</a:t>
                </a:r>
              </a:p>
            </p:txBody>
          </p:sp>
          <p:sp>
            <p:nvSpPr>
              <p:cNvPr id="23" name="Text Box 20">
                <a:extLst>
                  <a:ext uri="{FF2B5EF4-FFF2-40B4-BE49-F238E27FC236}">
                    <a16:creationId xmlns:a16="http://schemas.microsoft.com/office/drawing/2014/main" id="{370B8D7E-594A-434A-8C3D-30BC847A8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4210051"/>
                <a:ext cx="498019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Write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24" name="Text Box 21">
                <a:extLst>
                  <a:ext uri="{FF2B5EF4-FFF2-40B4-BE49-F238E27FC236}">
                    <a16:creationId xmlns:a16="http://schemas.microsoft.com/office/drawing/2014/main" id="{B048F7C7-3D6F-4057-8D6F-ACF398FBBF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4742" y="2943225"/>
                <a:ext cx="54754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>
                    <a:latin typeface="Verdana" pitchFamily="34" charset="0"/>
                  </a:rPr>
                  <a:t>Read</a:t>
                </a:r>
              </a:p>
              <a:p>
                <a:pPr algn="r"/>
                <a:r>
                  <a:rPr lang="en-US" sz="1000" b="1">
                    <a:latin typeface="Verdana" pitchFamily="34" charset="0"/>
                  </a:rPr>
                  <a:t>data 1</a:t>
                </a:r>
              </a:p>
            </p:txBody>
          </p:sp>
          <p:sp>
            <p:nvSpPr>
              <p:cNvPr id="25" name="Text Box 22">
                <a:extLst>
                  <a:ext uri="{FF2B5EF4-FFF2-40B4-BE49-F238E27FC236}">
                    <a16:creationId xmlns:a16="http://schemas.microsoft.com/office/drawing/2014/main" id="{2F6893C1-D0B1-4890-B564-3AC1BFEDD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4742" y="3981450"/>
                <a:ext cx="54754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>
                    <a:latin typeface="Verdana" pitchFamily="34" charset="0"/>
                  </a:rPr>
                  <a:t>Read</a:t>
                </a:r>
              </a:p>
              <a:p>
                <a:pPr algn="r"/>
                <a:r>
                  <a:rPr lang="en-US" sz="1000" b="1">
                    <a:latin typeface="Verdana" pitchFamily="34" charset="0"/>
                  </a:rPr>
                  <a:t>data 2</a:t>
                </a: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7F403865-1445-4E4B-893D-855F0042F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CFB67CD2-1C3F-44EE-ADDD-3D500CF69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288150D0-9271-42B8-AB47-DA87CC8BE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C1531376-B268-4E84-9CE4-6413E3126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673" y="4411663"/>
                <a:ext cx="433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4C16652E-2DC6-4C59-BFD1-DFB35E770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3000" y="3124200"/>
                <a:ext cx="137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1E49127C-73F8-497C-997D-C0F163886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2288" y="4202113"/>
                <a:ext cx="9300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Text Box 36">
                <a:extLst>
                  <a:ext uri="{FF2B5EF4-FFF2-40B4-BE49-F238E27FC236}">
                    <a16:creationId xmlns:a16="http://schemas.microsoft.com/office/drawing/2014/main" id="{90018288-F1D7-43A5-815D-28C1BAD2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108" y="3429000"/>
                <a:ext cx="90922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33" name="Line 37">
                <a:extLst>
                  <a:ext uri="{FF2B5EF4-FFF2-40B4-BE49-F238E27FC236}">
                    <a16:creationId xmlns:a16="http://schemas.microsoft.com/office/drawing/2014/main" id="{289E18E8-1F94-41A4-AD03-1DEBC0A99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38">
                <a:extLst>
                  <a:ext uri="{FF2B5EF4-FFF2-40B4-BE49-F238E27FC236}">
                    <a16:creationId xmlns:a16="http://schemas.microsoft.com/office/drawing/2014/main" id="{EF9E142D-0287-4055-8E96-4EC41E5DA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39">
                <a:extLst>
                  <a:ext uri="{FF2B5EF4-FFF2-40B4-BE49-F238E27FC236}">
                    <a16:creationId xmlns:a16="http://schemas.microsoft.com/office/drawing/2014/main" id="{0E0CEBD1-D3EF-437A-AFEE-AE4F40785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Text Box 40">
                <a:extLst>
                  <a:ext uri="{FF2B5EF4-FFF2-40B4-BE49-F238E27FC236}">
                    <a16:creationId xmlns:a16="http://schemas.microsoft.com/office/drawing/2014/main" id="{3195F1E7-298A-405A-A490-AAAA07B67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37" name="Text Box 41">
                <a:extLst>
                  <a:ext uri="{FF2B5EF4-FFF2-40B4-BE49-F238E27FC236}">
                    <a16:creationId xmlns:a16="http://schemas.microsoft.com/office/drawing/2014/main" id="{099E9492-FDCB-455A-A978-38FBE1E3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38" name="Text Box 42">
                <a:extLst>
                  <a:ext uri="{FF2B5EF4-FFF2-40B4-BE49-F238E27FC236}">
                    <a16:creationId xmlns:a16="http://schemas.microsoft.com/office/drawing/2014/main" id="{09D7DAC7-14FC-449C-AEA2-FD75925C3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194FAE7-517C-4E26-86C5-B711A0F6A952}"/>
                  </a:ext>
                </a:extLst>
              </p:cNvPr>
              <p:cNvCxnSpPr>
                <a:stCxn id="86" idx="0"/>
                <a:endCxn id="26" idx="0"/>
              </p:cNvCxnSpPr>
              <p:nvPr/>
            </p:nvCxnSpPr>
            <p:spPr>
              <a:xfrm>
                <a:off x="1259793" y="3067051"/>
                <a:ext cx="1518821" cy="571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AE5DD32-A07E-4F4B-AD76-C2B17548028D}"/>
                  </a:ext>
                </a:extLst>
              </p:cNvPr>
              <p:cNvCxnSpPr>
                <a:stCxn id="87" idx="0"/>
                <a:endCxn id="27" idx="0"/>
              </p:cNvCxnSpPr>
              <p:nvPr/>
            </p:nvCxnSpPr>
            <p:spPr>
              <a:xfrm flipV="1">
                <a:off x="1259793" y="3505200"/>
                <a:ext cx="1518821" cy="209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FA6C138-118E-49BF-AABF-F059974EB2A6}"/>
                  </a:ext>
                </a:extLst>
              </p:cNvPr>
              <p:cNvCxnSpPr/>
              <p:nvPr/>
            </p:nvCxnSpPr>
            <p:spPr>
              <a:xfrm flipV="1">
                <a:off x="1259793" y="4629148"/>
                <a:ext cx="990535" cy="19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 Box 309">
                <a:extLst>
                  <a:ext uri="{FF2B5EF4-FFF2-40B4-BE49-F238E27FC236}">
                    <a16:creationId xmlns:a16="http://schemas.microsoft.com/office/drawing/2014/main" id="{A4B3EC4C-570D-4A79-9535-9F38900A8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829" y="2819400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43" name="Text Box 310">
                <a:extLst>
                  <a:ext uri="{FF2B5EF4-FFF2-40B4-BE49-F238E27FC236}">
                    <a16:creationId xmlns:a16="http://schemas.microsoft.com/office/drawing/2014/main" id="{F981F096-0A6D-4E2F-AA45-DD26C6973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264647" y="338022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44" name="Text Box 324">
                <a:extLst>
                  <a:ext uri="{FF2B5EF4-FFF2-40B4-BE49-F238E27FC236}">
                    <a16:creationId xmlns:a16="http://schemas.microsoft.com/office/drawing/2014/main" id="{F3233F18-661E-42E8-8C06-18F3A034F9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793" y="440054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45" name="Rounded Rectangle 62">
                <a:extLst>
                  <a:ext uri="{FF2B5EF4-FFF2-40B4-BE49-F238E27FC236}">
                    <a16:creationId xmlns:a16="http://schemas.microsoft.com/office/drawing/2014/main" id="{E4D81B34-3C1D-424D-AE23-4D63C18B2825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hape 74">
                <a:extLst>
                  <a:ext uri="{FF2B5EF4-FFF2-40B4-BE49-F238E27FC236}">
                    <a16:creationId xmlns:a16="http://schemas.microsoft.com/office/drawing/2014/main" id="{A866D0FA-587C-4AEB-BABB-869674E5FC4E}"/>
                  </a:ext>
                </a:extLst>
              </p:cNvPr>
              <p:cNvCxnSpPr>
                <a:stCxn id="43" idx="2"/>
              </p:cNvCxnSpPr>
              <p:nvPr/>
            </p:nvCxnSpPr>
            <p:spPr>
              <a:xfrm rot="16200000" flipH="1">
                <a:off x="1711508" y="3652180"/>
                <a:ext cx="567112" cy="510528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A561AF-45D8-49EB-A009-AE892475E61A}"/>
                  </a:ext>
                </a:extLst>
              </p:cNvPr>
              <p:cNvCxnSpPr>
                <a:stCxn id="45" idx="3"/>
              </p:cNvCxnSpPr>
              <p:nvPr/>
            </p:nvCxnSpPr>
            <p:spPr>
              <a:xfrm flipV="1">
                <a:off x="2514471" y="3962400"/>
                <a:ext cx="330178" cy="381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319">
                <a:extLst>
                  <a:ext uri="{FF2B5EF4-FFF2-40B4-BE49-F238E27FC236}">
                    <a16:creationId xmlns:a16="http://schemas.microsoft.com/office/drawing/2014/main" id="{8FF73061-9C32-4C0C-9FCD-4EF4999BE8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103" y="5029200"/>
                <a:ext cx="801834" cy="3385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RegDst</a:t>
                </a:r>
                <a:endParaRPr lang="en-US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Line 16">
                <a:extLst>
                  <a:ext uri="{FF2B5EF4-FFF2-40B4-BE49-F238E27FC236}">
                    <a16:creationId xmlns:a16="http://schemas.microsoft.com/office/drawing/2014/main" id="{5047C487-ECCE-4A97-B598-12EA90813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2400" y="4800600"/>
                <a:ext cx="0" cy="268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50" name="Straight Connector 53">
                <a:extLst>
                  <a:ext uri="{FF2B5EF4-FFF2-40B4-BE49-F238E27FC236}">
                    <a16:creationId xmlns:a16="http://schemas.microsoft.com/office/drawing/2014/main" id="{119B6FFE-CCF9-49A3-BABF-334623F991EB}"/>
                  </a:ext>
                </a:extLst>
              </p:cNvPr>
              <p:cNvCxnSpPr>
                <a:stCxn id="58" idx="6"/>
              </p:cNvCxnSpPr>
              <p:nvPr/>
            </p:nvCxnSpPr>
            <p:spPr>
              <a:xfrm flipV="1">
                <a:off x="4343399" y="4781548"/>
                <a:ext cx="1472856" cy="742952"/>
              </a:xfrm>
              <a:prstGeom prst="bentConnector3">
                <a:avLst>
                  <a:gd name="adj1" fmla="val 60347"/>
                </a:avLst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 Box 324">
                <a:extLst>
                  <a:ext uri="{FF2B5EF4-FFF2-40B4-BE49-F238E27FC236}">
                    <a16:creationId xmlns:a16="http://schemas.microsoft.com/office/drawing/2014/main" id="{E2D619FF-FB07-46F2-A6DF-280CD026D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793" y="5334000"/>
                <a:ext cx="854622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52" name="Rounded Rectangle 56">
                <a:extLst>
                  <a:ext uri="{FF2B5EF4-FFF2-40B4-BE49-F238E27FC236}">
                    <a16:creationId xmlns:a16="http://schemas.microsoft.com/office/drawing/2014/main" id="{97CCA5B5-2791-4903-9122-D2624B79796D}"/>
                  </a:ext>
                </a:extLst>
              </p:cNvPr>
              <p:cNvSpPr/>
              <p:nvPr/>
            </p:nvSpPr>
            <p:spPr>
              <a:xfrm>
                <a:off x="5644428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 Box 319">
                <a:extLst>
                  <a:ext uri="{FF2B5EF4-FFF2-40B4-BE49-F238E27FC236}">
                    <a16:creationId xmlns:a16="http://schemas.microsoft.com/office/drawing/2014/main" id="{3102467F-8B13-4585-8822-B819B19EF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0200" y="5181600"/>
                <a:ext cx="801833" cy="3385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ALUSrc</a:t>
                </a:r>
                <a:endParaRPr lang="en-US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Line 16">
                <a:extLst>
                  <a:ext uri="{FF2B5EF4-FFF2-40B4-BE49-F238E27FC236}">
                    <a16:creationId xmlns:a16="http://schemas.microsoft.com/office/drawing/2014/main" id="{62EE75E9-A529-459D-9F80-4F3377D02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6499" y="49530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562B2B1-55C2-4D76-B972-000D3C9EBDC5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Line 28">
                <a:extLst>
                  <a:ext uri="{FF2B5EF4-FFF2-40B4-BE49-F238E27FC236}">
                    <a16:creationId xmlns:a16="http://schemas.microsoft.com/office/drawing/2014/main" id="{F885319C-C47F-468E-8B35-03E807DAD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8571" y="4495800"/>
                <a:ext cx="4160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Text Box 23">
                <a:extLst>
                  <a:ext uri="{FF2B5EF4-FFF2-40B4-BE49-F238E27FC236}">
                    <a16:creationId xmlns:a16="http://schemas.microsoft.com/office/drawing/2014/main" id="{6F39BCB1-C1EA-4569-842A-0B01A6877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6819" y="4828491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D38ABE-B179-497A-A33B-FFC1326047D2}"/>
                  </a:ext>
                </a:extLst>
              </p:cNvPr>
              <p:cNvSpPr/>
              <p:nvPr/>
            </p:nvSpPr>
            <p:spPr>
              <a:xfrm>
                <a:off x="320040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Sign Extend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Line 39">
                <a:extLst>
                  <a:ext uri="{FF2B5EF4-FFF2-40B4-BE49-F238E27FC236}">
                    <a16:creationId xmlns:a16="http://schemas.microsoft.com/office/drawing/2014/main" id="{15F3227D-9A71-4C53-9F12-38A493879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8362" y="5468937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Text Box 42">
                <a:extLst>
                  <a:ext uri="{FF2B5EF4-FFF2-40B4-BE49-F238E27FC236}">
                    <a16:creationId xmlns:a16="http://schemas.microsoft.com/office/drawing/2014/main" id="{605D19D7-F20D-4BF8-9474-21DFB29F7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4452" y="5353049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16</a:t>
                </a:r>
              </a:p>
            </p:txBody>
          </p:sp>
          <p:sp>
            <p:nvSpPr>
              <p:cNvPr id="61" name="Text Box 42">
                <a:extLst>
                  <a:ext uri="{FF2B5EF4-FFF2-40B4-BE49-F238E27FC236}">
                    <a16:creationId xmlns:a16="http://schemas.microsoft.com/office/drawing/2014/main" id="{7C937ABE-7591-475D-909C-1AAB502AD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3807" y="531249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62" name="Line 39">
                <a:extLst>
                  <a:ext uri="{FF2B5EF4-FFF2-40B4-BE49-F238E27FC236}">
                    <a16:creationId xmlns:a16="http://schemas.microsoft.com/office/drawing/2014/main" id="{F12FFE00-452E-47FE-A40D-AAFFB0A94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3868" y="543560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2">
                <a:extLst>
                  <a:ext uri="{FF2B5EF4-FFF2-40B4-BE49-F238E27FC236}">
                    <a16:creationId xmlns:a16="http://schemas.microsoft.com/office/drawing/2014/main" id="{B4820817-2FB6-4B77-B88F-5BE5D28AE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4600" y="3011488"/>
                <a:ext cx="1152525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33">
                <a:extLst>
                  <a:ext uri="{FF2B5EF4-FFF2-40B4-BE49-F238E27FC236}">
                    <a16:creationId xmlns:a16="http://schemas.microsoft.com/office/drawing/2014/main" id="{A2404D0D-A63C-4C95-8310-E83177883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7125" y="3433763"/>
                <a:ext cx="0" cy="730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34">
                <a:extLst>
                  <a:ext uri="{FF2B5EF4-FFF2-40B4-BE49-F238E27FC236}">
                    <a16:creationId xmlns:a16="http://schemas.microsoft.com/office/drawing/2014/main" id="{6E42D0CA-E273-4C46-B056-8C00D8F33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24600" y="4164013"/>
                <a:ext cx="1152525" cy="460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35">
                <a:extLst>
                  <a:ext uri="{FF2B5EF4-FFF2-40B4-BE49-F238E27FC236}">
                    <a16:creationId xmlns:a16="http://schemas.microsoft.com/office/drawing/2014/main" id="{620A3E99-9AC3-4812-BE3E-B7C24F926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24600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36">
                <a:extLst>
                  <a:ext uri="{FF2B5EF4-FFF2-40B4-BE49-F238E27FC236}">
                    <a16:creationId xmlns:a16="http://schemas.microsoft.com/office/drawing/2014/main" id="{D78603A3-E0B4-4099-833F-D24F2672C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24600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37">
                <a:extLst>
                  <a:ext uri="{FF2B5EF4-FFF2-40B4-BE49-F238E27FC236}">
                    <a16:creationId xmlns:a16="http://schemas.microsoft.com/office/drawing/2014/main" id="{AC808151-1356-45B2-A06C-4A455ADDE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4600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38">
                <a:extLst>
                  <a:ext uri="{FF2B5EF4-FFF2-40B4-BE49-F238E27FC236}">
                    <a16:creationId xmlns:a16="http://schemas.microsoft.com/office/drawing/2014/main" id="{3F2080F1-522D-4D89-A36A-ED1345F60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24600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41">
                <a:extLst>
                  <a:ext uri="{FF2B5EF4-FFF2-40B4-BE49-F238E27FC236}">
                    <a16:creationId xmlns:a16="http://schemas.microsoft.com/office/drawing/2014/main" id="{B071D7A6-7C56-4220-A977-AF72218A8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34199" y="2895600"/>
                <a:ext cx="0" cy="325437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71" name="Line 42">
                <a:extLst>
                  <a:ext uri="{FF2B5EF4-FFF2-40B4-BE49-F238E27FC236}">
                    <a16:creationId xmlns:a16="http://schemas.microsoft.com/office/drawing/2014/main" id="{C61F70E5-91A2-424F-B320-E89CC8D45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7601" y="3581400"/>
                <a:ext cx="914400" cy="0"/>
              </a:xfrm>
              <a:prstGeom prst="line">
                <a:avLst/>
              </a:prstGeom>
              <a:noFill/>
              <a:ln w="2222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43">
                <a:extLst>
                  <a:ext uri="{FF2B5EF4-FFF2-40B4-BE49-F238E27FC236}">
                    <a16:creationId xmlns:a16="http://schemas.microsoft.com/office/drawing/2014/main" id="{4420A935-B377-465F-880E-7EEAB74F8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7601" y="3962398"/>
                <a:ext cx="53340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Text Box 44">
                <a:extLst>
                  <a:ext uri="{FF2B5EF4-FFF2-40B4-BE49-F238E27FC236}">
                    <a16:creationId xmlns:a16="http://schemas.microsoft.com/office/drawing/2014/main" id="{3ECE8767-22AF-403D-A2E9-C3DCFC0BF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0" y="3755766"/>
                <a:ext cx="644728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ALU</a:t>
                </a:r>
              </a:p>
              <a:p>
                <a:pPr algn="ctr"/>
                <a:r>
                  <a:rPr lang="en-US" sz="1100" b="1" dirty="0">
                    <a:latin typeface="Verdana" pitchFamily="34" charset="0"/>
                  </a:rPr>
                  <a:t>result</a:t>
                </a:r>
                <a:endParaRPr lang="en-US" sz="1000" b="1" dirty="0">
                  <a:latin typeface="Verdana" pitchFamily="34" charset="0"/>
                </a:endParaRPr>
              </a:p>
            </p:txBody>
          </p:sp>
          <p:sp>
            <p:nvSpPr>
              <p:cNvPr id="74" name="Text Box 45">
                <a:extLst>
                  <a:ext uri="{FF2B5EF4-FFF2-40B4-BE49-F238E27FC236}">
                    <a16:creationId xmlns:a16="http://schemas.microsoft.com/office/drawing/2014/main" id="{FED04C67-8725-4075-B0D8-4C9A786B6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7819" y="3652838"/>
                <a:ext cx="58381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75" name="Text Box 46">
                <a:extLst>
                  <a:ext uri="{FF2B5EF4-FFF2-40B4-BE49-F238E27FC236}">
                    <a16:creationId xmlns:a16="http://schemas.microsoft.com/office/drawing/2014/main" id="{9A116BA6-5FFF-4140-9751-40FE33EE0C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1689" y="2605893"/>
                <a:ext cx="1418978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Line 47">
                <a:extLst>
                  <a:ext uri="{FF2B5EF4-FFF2-40B4-BE49-F238E27FC236}">
                    <a16:creationId xmlns:a16="http://schemas.microsoft.com/office/drawing/2014/main" id="{8AF5BDF0-B16C-494A-901D-28250C52F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15665" y="3064931"/>
                <a:ext cx="230188" cy="777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77" name="Text Box 48">
                <a:extLst>
                  <a:ext uri="{FF2B5EF4-FFF2-40B4-BE49-F238E27FC236}">
                    <a16:creationId xmlns:a16="http://schemas.microsoft.com/office/drawing/2014/main" id="{697FD4EF-3C38-487D-9F1F-8138FC977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7143" y="2871586"/>
                <a:ext cx="285656" cy="2616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78" name="Text Box 49">
                <a:extLst>
                  <a:ext uri="{FF2B5EF4-FFF2-40B4-BE49-F238E27FC236}">
                    <a16:creationId xmlns:a16="http://schemas.microsoft.com/office/drawing/2014/main" id="{81CA4BA4-9198-4359-AACA-810AD6C76B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450" y="3429000"/>
                <a:ext cx="801688" cy="2616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err="1">
                    <a:latin typeface="Verdana" pitchFamily="34" charset="0"/>
                  </a:rPr>
                  <a:t>isZero</a:t>
                </a:r>
                <a:r>
                  <a:rPr lang="en-US" sz="1100" b="1" dirty="0">
                    <a:latin typeface="Verdana" pitchFamily="34" charset="0"/>
                  </a:rPr>
                  <a:t>?</a:t>
                </a: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03605AC-8530-4570-905B-7D2BED84495C}"/>
                </a:ext>
              </a:extLst>
            </p:cNvPr>
            <p:cNvCxnSpPr/>
            <p:nvPr/>
          </p:nvCxnSpPr>
          <p:spPr>
            <a:xfrm flipV="1">
              <a:off x="5240866" y="1981200"/>
              <a:ext cx="0" cy="2819400"/>
            </a:xfrm>
            <a:prstGeom prst="line">
              <a:avLst/>
            </a:prstGeom>
            <a:ln w="22225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170C6986-FA30-47F8-8D7D-631500CFF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1905000"/>
              <a:ext cx="5334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84008BF-728F-4B40-BD1A-8E7441DBF20D}"/>
                </a:ext>
              </a:extLst>
            </p:cNvPr>
            <p:cNvSpPr/>
            <p:nvPr/>
          </p:nvSpPr>
          <p:spPr>
            <a:xfrm>
              <a:off x="4467866" y="1627717"/>
              <a:ext cx="1371599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Left Shift 2-bit</a:t>
              </a:r>
              <a:endParaRPr lang="en-SG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146240B-B074-4E93-9FD1-DC61A5050517}"/>
                </a:ext>
              </a:extLst>
            </p:cNvPr>
            <p:cNvGrpSpPr/>
            <p:nvPr/>
          </p:nvGrpSpPr>
          <p:grpSpPr>
            <a:xfrm>
              <a:off x="990600" y="762000"/>
              <a:ext cx="1604963" cy="762000"/>
              <a:chOff x="533400" y="1905000"/>
              <a:chExt cx="1604963" cy="762000"/>
            </a:xfrm>
          </p:grpSpPr>
          <p:sp>
            <p:nvSpPr>
              <p:cNvPr id="93" name="Rectangle 152">
                <a:extLst>
                  <a:ext uri="{FF2B5EF4-FFF2-40B4-BE49-F238E27FC236}">
                    <a16:creationId xmlns:a16="http://schemas.microsoft.com/office/drawing/2014/main" id="{15A247B3-A78D-4A6A-BBE5-24FC925BF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4" name="Line 155">
                <a:extLst>
                  <a:ext uri="{FF2B5EF4-FFF2-40B4-BE49-F238E27FC236}">
                    <a16:creationId xmlns:a16="http://schemas.microsoft.com/office/drawing/2014/main" id="{443CA95E-E802-475E-8800-CA37F8BD2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156">
                <a:extLst>
                  <a:ext uri="{FF2B5EF4-FFF2-40B4-BE49-F238E27FC236}">
                    <a16:creationId xmlns:a16="http://schemas.microsoft.com/office/drawing/2014/main" id="{3EF68CBC-3C7B-4A23-84E7-33E87043F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157">
                <a:extLst>
                  <a:ext uri="{FF2B5EF4-FFF2-40B4-BE49-F238E27FC236}">
                    <a16:creationId xmlns:a16="http://schemas.microsoft.com/office/drawing/2014/main" id="{487834A7-8773-454C-BB8A-2EF0E70C3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58">
                <a:extLst>
                  <a:ext uri="{FF2B5EF4-FFF2-40B4-BE49-F238E27FC236}">
                    <a16:creationId xmlns:a16="http://schemas.microsoft.com/office/drawing/2014/main" id="{57CE08AA-A23D-4A3B-AA39-AE32974F9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59">
                <a:extLst>
                  <a:ext uri="{FF2B5EF4-FFF2-40B4-BE49-F238E27FC236}">
                    <a16:creationId xmlns:a16="http://schemas.microsoft.com/office/drawing/2014/main" id="{B853988A-19FC-4541-9274-08A199AD7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60">
                <a:extLst>
                  <a:ext uri="{FF2B5EF4-FFF2-40B4-BE49-F238E27FC236}">
                    <a16:creationId xmlns:a16="http://schemas.microsoft.com/office/drawing/2014/main" id="{E4F9F8DA-1C5D-4277-8B66-1539C49E1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161">
                <a:extLst>
                  <a:ext uri="{FF2B5EF4-FFF2-40B4-BE49-F238E27FC236}">
                    <a16:creationId xmlns:a16="http://schemas.microsoft.com/office/drawing/2014/main" id="{7364F180-46D4-495A-B829-2748AAD0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Text Box 162">
                <a:extLst>
                  <a:ext uri="{FF2B5EF4-FFF2-40B4-BE49-F238E27FC236}">
                    <a16:creationId xmlns:a16="http://schemas.microsoft.com/office/drawing/2014/main" id="{52786B9C-C52C-4171-BAD3-59A9A5092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102" name="Line 163">
                <a:extLst>
                  <a:ext uri="{FF2B5EF4-FFF2-40B4-BE49-F238E27FC236}">
                    <a16:creationId xmlns:a16="http://schemas.microsoft.com/office/drawing/2014/main" id="{9679F720-E8DB-4461-8583-EAD00294E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Text Box 167">
                <a:extLst>
                  <a:ext uri="{FF2B5EF4-FFF2-40B4-BE49-F238E27FC236}">
                    <a16:creationId xmlns:a16="http://schemas.microsoft.com/office/drawing/2014/main" id="{467B801D-5361-4C96-A782-1578C74B5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4" name="Line 175">
                <a:extLst>
                  <a:ext uri="{FF2B5EF4-FFF2-40B4-BE49-F238E27FC236}">
                    <a16:creationId xmlns:a16="http://schemas.microsoft.com/office/drawing/2014/main" id="{D033E07A-F131-4229-AADC-DB37E71C6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0600" y="2057400"/>
                <a:ext cx="6096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" name="Line 28">
              <a:extLst>
                <a:ext uri="{FF2B5EF4-FFF2-40B4-BE49-F238E27FC236}">
                  <a16:creationId xmlns:a16="http://schemas.microsoft.com/office/drawing/2014/main" id="{FDC22C13-502F-4B42-984F-CC60BF82A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1143000"/>
              <a:ext cx="45720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6" name="Line 28">
              <a:extLst>
                <a:ext uri="{FF2B5EF4-FFF2-40B4-BE49-F238E27FC236}">
                  <a16:creationId xmlns:a16="http://schemas.microsoft.com/office/drawing/2014/main" id="{CF884093-B934-40D2-B44E-1FC26764A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1676400"/>
              <a:ext cx="3810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ED69504-A943-46BC-85CB-DE92E2558827}"/>
                </a:ext>
              </a:extLst>
            </p:cNvPr>
            <p:cNvGrpSpPr/>
            <p:nvPr/>
          </p:nvGrpSpPr>
          <p:grpSpPr>
            <a:xfrm>
              <a:off x="6172200" y="1371600"/>
              <a:ext cx="587374" cy="673099"/>
              <a:chOff x="5945188" y="2195513"/>
              <a:chExt cx="587374" cy="673099"/>
            </a:xfrm>
          </p:grpSpPr>
          <p:sp>
            <p:nvSpPr>
              <p:cNvPr id="108" name="Line 176">
                <a:extLst>
                  <a:ext uri="{FF2B5EF4-FFF2-40B4-BE49-F238E27FC236}">
                    <a16:creationId xmlns:a16="http://schemas.microsoft.com/office/drawing/2014/main" id="{B42AED42-C3C0-4B73-B0C0-A7F630B76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177">
                <a:extLst>
                  <a:ext uri="{FF2B5EF4-FFF2-40B4-BE49-F238E27FC236}">
                    <a16:creationId xmlns:a16="http://schemas.microsoft.com/office/drawing/2014/main" id="{BF27E668-AE32-4DAC-A479-16AC13056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178">
                <a:extLst>
                  <a:ext uri="{FF2B5EF4-FFF2-40B4-BE49-F238E27FC236}">
                    <a16:creationId xmlns:a16="http://schemas.microsoft.com/office/drawing/2014/main" id="{DEB7ED1D-3F5C-49AB-8033-799351E1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179">
                <a:extLst>
                  <a:ext uri="{FF2B5EF4-FFF2-40B4-BE49-F238E27FC236}">
                    <a16:creationId xmlns:a16="http://schemas.microsoft.com/office/drawing/2014/main" id="{10D9C44A-CAEE-4C16-88C0-7F320BD14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180">
                <a:extLst>
                  <a:ext uri="{FF2B5EF4-FFF2-40B4-BE49-F238E27FC236}">
                    <a16:creationId xmlns:a16="http://schemas.microsoft.com/office/drawing/2014/main" id="{99BC4CF1-980B-46C4-9448-A5F6B9034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181">
                <a:extLst>
                  <a:ext uri="{FF2B5EF4-FFF2-40B4-BE49-F238E27FC236}">
                    <a16:creationId xmlns:a16="http://schemas.microsoft.com/office/drawing/2014/main" id="{B8EE77A3-C494-4C82-BDD1-F32D9F06B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182">
                <a:extLst>
                  <a:ext uri="{FF2B5EF4-FFF2-40B4-BE49-F238E27FC236}">
                    <a16:creationId xmlns:a16="http://schemas.microsoft.com/office/drawing/2014/main" id="{2BB3DAA2-BAC2-430A-86F9-11EAC9F2D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Text Box 183">
                <a:extLst>
                  <a:ext uri="{FF2B5EF4-FFF2-40B4-BE49-F238E27FC236}">
                    <a16:creationId xmlns:a16="http://schemas.microsoft.com/office/drawing/2014/main" id="{B1C3D2B7-68B0-4F86-8BEE-EE4ADA7AE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6" name="Rounded Rectangle 141">
              <a:extLst>
                <a:ext uri="{FF2B5EF4-FFF2-40B4-BE49-F238E27FC236}">
                  <a16:creationId xmlns:a16="http://schemas.microsoft.com/office/drawing/2014/main" id="{7295CEC2-AD25-446E-8E91-A123FEA80B7F}"/>
                </a:ext>
              </a:extLst>
            </p:cNvPr>
            <p:cNvSpPr/>
            <p:nvPr/>
          </p:nvSpPr>
          <p:spPr>
            <a:xfrm>
              <a:off x="7162800" y="990600"/>
              <a:ext cx="264143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MUX</a:t>
              </a:r>
              <a:endParaRPr lang="en-SG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 Box 319">
              <a:extLst>
                <a:ext uri="{FF2B5EF4-FFF2-40B4-BE49-F238E27FC236}">
                  <a16:creationId xmlns:a16="http://schemas.microsoft.com/office/drawing/2014/main" id="{6B8FFC31-64CF-4028-AE11-C322C4818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2088148"/>
              <a:ext cx="80182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PCSrc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Line 16">
              <a:extLst>
                <a:ext uri="{FF2B5EF4-FFF2-40B4-BE49-F238E27FC236}">
                  <a16:creationId xmlns:a16="http://schemas.microsoft.com/office/drawing/2014/main" id="{9F54EFCC-1A9C-4CD1-8107-48BFFA8E6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4871" y="19050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36">
              <a:extLst>
                <a:ext uri="{FF2B5EF4-FFF2-40B4-BE49-F238E27FC236}">
                  <a16:creationId xmlns:a16="http://schemas.microsoft.com/office/drawing/2014/main" id="{E7C57FF5-1BAB-47AF-AACC-C5785957F1AC}"/>
                </a:ext>
              </a:extLst>
            </p:cNvPr>
            <p:cNvCxnSpPr>
              <a:stCxn id="116" idx="3"/>
              <a:endCxn id="93" idx="0"/>
            </p:cNvCxnSpPr>
            <p:nvPr/>
          </p:nvCxnSpPr>
          <p:spPr>
            <a:xfrm flipH="1" flipV="1">
              <a:off x="1219200" y="762000"/>
              <a:ext cx="6207743" cy="685800"/>
            </a:xfrm>
            <a:prstGeom prst="bentConnector4">
              <a:avLst>
                <a:gd name="adj1" fmla="val -3682"/>
                <a:gd name="adj2" fmla="val 133333"/>
              </a:avLst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Straight Arrow Connector 136">
              <a:extLst>
                <a:ext uri="{FF2B5EF4-FFF2-40B4-BE49-F238E27FC236}">
                  <a16:creationId xmlns:a16="http://schemas.microsoft.com/office/drawing/2014/main" id="{F379BCCC-102A-45D2-80F4-18557839645F}"/>
                </a:ext>
              </a:extLst>
            </p:cNvPr>
            <p:cNvCxnSpPr/>
            <p:nvPr/>
          </p:nvCxnSpPr>
          <p:spPr>
            <a:xfrm>
              <a:off x="5257800" y="1143000"/>
              <a:ext cx="912813" cy="351365"/>
            </a:xfrm>
            <a:prstGeom prst="bentConnector3">
              <a:avLst>
                <a:gd name="adj1" fmla="val 841"/>
              </a:avLst>
            </a:prstGeom>
            <a:noFill/>
            <a:ln w="22225">
              <a:solidFill>
                <a:srgbClr val="C00000"/>
              </a:solidFill>
              <a:round/>
              <a:headEnd type="oval"/>
              <a:tailEnd type="triangle" w="med" len="med"/>
            </a:ln>
          </p:spPr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6A9608-D006-4CC0-8344-32C61D9EE50B}"/>
              </a:ext>
            </a:extLst>
          </p:cNvPr>
          <p:cNvSpPr/>
          <p:nvPr/>
        </p:nvSpPr>
        <p:spPr>
          <a:xfrm rot="16200000">
            <a:off x="1453152" y="-1442448"/>
            <a:ext cx="457200" cy="3342096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ALU Stage</a:t>
            </a:r>
          </a:p>
        </p:txBody>
      </p:sp>
      <p:sp>
        <p:nvSpPr>
          <p:cNvPr id="123" name="Rounded Rectangle 135">
            <a:extLst>
              <a:ext uri="{FF2B5EF4-FFF2-40B4-BE49-F238E27FC236}">
                <a16:creationId xmlns:a16="http://schemas.microsoft.com/office/drawing/2014/main" id="{8F1253E6-30D2-475B-A961-7203D8874BA0}"/>
              </a:ext>
            </a:extLst>
          </p:cNvPr>
          <p:cNvSpPr/>
          <p:nvPr/>
        </p:nvSpPr>
        <p:spPr>
          <a:xfrm>
            <a:off x="7637771" y="1676623"/>
            <a:ext cx="1447800" cy="1600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</a:rPr>
              <a:t>PCSrc</a:t>
            </a:r>
            <a:r>
              <a:rPr lang="en-US" sz="1600" b="1" dirty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Control Signal to select between (PC+4) or Branch Target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4" name="Snip Single Corner Rectangle 55">
            <a:extLst>
              <a:ext uri="{FF2B5EF4-FFF2-40B4-BE49-F238E27FC236}">
                <a16:creationId xmlns:a16="http://schemas.microsoft.com/office/drawing/2014/main" id="{19E85AD7-0761-4780-9239-529CD2FBC949}"/>
              </a:ext>
            </a:extLst>
          </p:cNvPr>
          <p:cNvSpPr/>
          <p:nvPr/>
        </p:nvSpPr>
        <p:spPr>
          <a:xfrm>
            <a:off x="5299239" y="5899152"/>
            <a:ext cx="3574721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CEC143-F81E-47A8-8BAA-A46FF82BA009}"/>
              </a:ext>
            </a:extLst>
          </p:cNvPr>
          <p:cNvGrpSpPr/>
          <p:nvPr/>
        </p:nvGrpSpPr>
        <p:grpSpPr>
          <a:xfrm>
            <a:off x="5260308" y="3151972"/>
            <a:ext cx="318399" cy="271464"/>
            <a:chOff x="4425611" y="5715001"/>
            <a:chExt cx="318399" cy="271464"/>
          </a:xfrm>
        </p:grpSpPr>
        <p:sp>
          <p:nvSpPr>
            <p:cNvPr id="125" name="Text Box 42">
              <a:extLst>
                <a:ext uri="{FF2B5EF4-FFF2-40B4-BE49-F238E27FC236}">
                  <a16:creationId xmlns:a16="http://schemas.microsoft.com/office/drawing/2014/main" id="{BC010E31-C4CE-4D24-8CEE-11C5A88EC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26" name="Line 39">
              <a:extLst>
                <a:ext uri="{FF2B5EF4-FFF2-40B4-BE49-F238E27FC236}">
                  <a16:creationId xmlns:a16="http://schemas.microsoft.com/office/drawing/2014/main" id="{3B7E8860-57B8-4553-B20B-5565F7628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130E9B6-F91E-43E6-AD6C-7391802B696B}"/>
              </a:ext>
            </a:extLst>
          </p:cNvPr>
          <p:cNvGrpSpPr/>
          <p:nvPr/>
        </p:nvGrpSpPr>
        <p:grpSpPr>
          <a:xfrm>
            <a:off x="5158395" y="4209343"/>
            <a:ext cx="318399" cy="271464"/>
            <a:chOff x="4425611" y="5715001"/>
            <a:chExt cx="318399" cy="271464"/>
          </a:xfrm>
        </p:grpSpPr>
        <p:sp>
          <p:nvSpPr>
            <p:cNvPr id="128" name="Text Box 42">
              <a:extLst>
                <a:ext uri="{FF2B5EF4-FFF2-40B4-BE49-F238E27FC236}">
                  <a16:creationId xmlns:a16="http://schemas.microsoft.com/office/drawing/2014/main" id="{787CFFB3-3DD2-453C-A3E9-EF4AE7C50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29" name="Line 39">
              <a:extLst>
                <a:ext uri="{FF2B5EF4-FFF2-40B4-BE49-F238E27FC236}">
                  <a16:creationId xmlns:a16="http://schemas.microsoft.com/office/drawing/2014/main" id="{0933E308-5294-45A3-AD67-2E2CCA491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B333AE1-8C07-45C6-8268-5F9F57716357}"/>
              </a:ext>
            </a:extLst>
          </p:cNvPr>
          <p:cNvGrpSpPr/>
          <p:nvPr/>
        </p:nvGrpSpPr>
        <p:grpSpPr>
          <a:xfrm>
            <a:off x="7424423" y="3983534"/>
            <a:ext cx="318399" cy="271464"/>
            <a:chOff x="4425611" y="5715001"/>
            <a:chExt cx="318399" cy="271464"/>
          </a:xfrm>
        </p:grpSpPr>
        <p:sp>
          <p:nvSpPr>
            <p:cNvPr id="131" name="Text Box 42">
              <a:extLst>
                <a:ext uri="{FF2B5EF4-FFF2-40B4-BE49-F238E27FC236}">
                  <a16:creationId xmlns:a16="http://schemas.microsoft.com/office/drawing/2014/main" id="{DB828AF6-B725-4D95-BBB7-5F6CC7960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32" name="Line 39">
              <a:extLst>
                <a:ext uri="{FF2B5EF4-FFF2-40B4-BE49-F238E27FC236}">
                  <a16:creationId xmlns:a16="http://schemas.microsoft.com/office/drawing/2014/main" id="{881BB4D6-4F0E-439B-8032-F2F824BA7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578368-0DE7-4886-A75D-6511F8E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601A25C-4BA3-4595-B468-F5E5E2D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5041900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/>
              <a:t>Memory Access Stage</a:t>
            </a:r>
            <a:r>
              <a:rPr lang="en-SG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Only the </a:t>
            </a:r>
            <a:r>
              <a:rPr lang="en-SG" dirty="0">
                <a:solidFill>
                  <a:srgbClr val="C00000"/>
                </a:solidFill>
              </a:rPr>
              <a:t>load</a:t>
            </a:r>
            <a:r>
              <a:rPr lang="en-SG" dirty="0"/>
              <a:t> and </a:t>
            </a:r>
            <a:r>
              <a:rPr lang="en-SG" dirty="0">
                <a:solidFill>
                  <a:srgbClr val="C00000"/>
                </a:solidFill>
              </a:rPr>
              <a:t>store</a:t>
            </a:r>
            <a:r>
              <a:rPr lang="en-SG" dirty="0"/>
              <a:t> instructions need to perform operation in this stage: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memory address calculated by ALU Stage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Read from or write to data memory</a:t>
            </a:r>
            <a:endParaRPr lang="en-SG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All other instructions remain idle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from ALU Stage will pass through to be used in Register Write stage (see section 5.5) if applicable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Computation result to be used as memory address (if applicable)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Register Write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to be stored (if applicable)</a:t>
            </a:r>
          </a:p>
          <a:p>
            <a:pPr lvl="2"/>
            <a:endParaRPr lang="en-SG" dirty="0"/>
          </a:p>
          <a:p>
            <a:pPr lvl="1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11B6B-6BE6-45B1-8966-06CA2F5B21F8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EFACD66A-8223-4EBC-96A0-17F60DAD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42" name="Line Callout 2 (Accent Bar) 31">
            <a:extLst>
              <a:ext uri="{FF2B5EF4-FFF2-40B4-BE49-F238E27FC236}">
                <a16:creationId xmlns:a16="http://schemas.microsoft.com/office/drawing/2014/main" id="{5DD9C94E-AD05-4515-91A6-143749D2F824}"/>
              </a:ext>
            </a:extLst>
          </p:cNvPr>
          <p:cNvSpPr/>
          <p:nvPr/>
        </p:nvSpPr>
        <p:spPr>
          <a:xfrm>
            <a:off x="1320800" y="4652582"/>
            <a:ext cx="2286000" cy="786728"/>
          </a:xfrm>
          <a:prstGeom prst="accentCallout2">
            <a:avLst>
              <a:gd name="adj1" fmla="val 43374"/>
              <a:gd name="adj2" fmla="val 107051"/>
              <a:gd name="adj3" fmla="val -45069"/>
              <a:gd name="adj4" fmla="val 119335"/>
              <a:gd name="adj5" fmla="val -103287"/>
              <a:gd name="adj6" fmla="val 15297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data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98F823-0E37-443D-954B-8672B9B730CC}"/>
              </a:ext>
            </a:extLst>
          </p:cNvPr>
          <p:cNvGrpSpPr/>
          <p:nvPr/>
        </p:nvGrpSpPr>
        <p:grpSpPr>
          <a:xfrm>
            <a:off x="1320800" y="1727200"/>
            <a:ext cx="6400800" cy="2776954"/>
            <a:chOff x="1320800" y="1727200"/>
            <a:chExt cx="6400800" cy="2776954"/>
          </a:xfrm>
        </p:grpSpPr>
        <p:sp>
          <p:nvSpPr>
            <p:cNvPr id="37" name="Line 43">
              <a:extLst>
                <a:ext uri="{FF2B5EF4-FFF2-40B4-BE49-F238E27FC236}">
                  <a16:creationId xmlns:a16="http://schemas.microsoft.com/office/drawing/2014/main" id="{2D5506AA-2455-4A0D-A1CA-E1386EA13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400" y="3022600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45503B-29CD-4568-9003-BC4691D8F813}"/>
                </a:ext>
              </a:extLst>
            </p:cNvPr>
            <p:cNvSpPr/>
            <p:nvPr/>
          </p:nvSpPr>
          <p:spPr>
            <a:xfrm>
              <a:off x="1320800" y="1955800"/>
              <a:ext cx="609600" cy="2209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ALU Stage</a:t>
              </a:r>
            </a:p>
          </p:txBody>
        </p:sp>
        <p:sp>
          <p:nvSpPr>
            <p:cNvPr id="39" name="Right Arrow 26">
              <a:extLst>
                <a:ext uri="{FF2B5EF4-FFF2-40B4-BE49-F238E27FC236}">
                  <a16:creationId xmlns:a16="http://schemas.microsoft.com/office/drawing/2014/main" id="{1FA55FF0-8140-48B0-A635-53D8D92AD93F}"/>
                </a:ext>
              </a:extLst>
            </p:cNvPr>
            <p:cNvSpPr/>
            <p:nvPr/>
          </p:nvSpPr>
          <p:spPr>
            <a:xfrm>
              <a:off x="1854200" y="2717800"/>
              <a:ext cx="1371600" cy="609600"/>
            </a:xfrm>
            <a:prstGeom prst="rightArrow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3C0DE3-CD99-4C0E-A52C-1577E34672A7}"/>
                </a:ext>
              </a:extLst>
            </p:cNvPr>
            <p:cNvSpPr/>
            <p:nvPr/>
          </p:nvSpPr>
          <p:spPr>
            <a:xfrm>
              <a:off x="6883400" y="1955800"/>
              <a:ext cx="838200" cy="2209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</a:rPr>
                <a:t>Register Write Stage</a:t>
              </a: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4A65C4D-200E-4C1C-9640-21CBCB11A930}"/>
                </a:ext>
              </a:extLst>
            </p:cNvPr>
            <p:cNvSpPr/>
            <p:nvPr/>
          </p:nvSpPr>
          <p:spPr>
            <a:xfrm>
              <a:off x="3302000" y="2260600"/>
              <a:ext cx="304800" cy="1524000"/>
            </a:xfrm>
            <a:prstGeom prst="leftBrace">
              <a:avLst>
                <a:gd name="adj1" fmla="val 38333"/>
                <a:gd name="adj2" fmla="val 4944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C9F19F69-5AEB-4809-889A-F42D1575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23114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C2586459-0271-4EE8-8ADC-41A14F002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26162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" name="Text Box 55">
              <a:extLst>
                <a:ext uri="{FF2B5EF4-FFF2-40B4-BE49-F238E27FC236}">
                  <a16:creationId xmlns:a16="http://schemas.microsoft.com/office/drawing/2014/main" id="{7FE19B55-09E4-4310-9F2A-1E23B634E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238" y="3263443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6" name="Text Box 56">
              <a:extLst>
                <a:ext uri="{FF2B5EF4-FFF2-40B4-BE49-F238E27FC236}">
                  <a16:creationId xmlns:a16="http://schemas.microsoft.com/office/drawing/2014/main" id="{718D306A-68A8-427A-8ADE-7DCF58D8E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089" y="24622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47" name="Text Box 57">
              <a:extLst>
                <a:ext uri="{FF2B5EF4-FFF2-40B4-BE49-F238E27FC236}">
                  <a16:creationId xmlns:a16="http://schemas.microsoft.com/office/drawing/2014/main" id="{D9CF6E2E-A280-46A5-9251-80AAD16D3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200" y="2819400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89B274E0-5999-477F-B24D-504A9D9E5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33020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9" name="Text Box 59">
              <a:extLst>
                <a:ext uri="{FF2B5EF4-FFF2-40B4-BE49-F238E27FC236}">
                  <a16:creationId xmlns:a16="http://schemas.microsoft.com/office/drawing/2014/main" id="{25677E12-578C-4D83-A0AD-BDCAFCFC7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2D68D57C-C92D-4915-B795-0E6AA0B6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38354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739B7227-2C7E-4FF0-993A-1B62B45A4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20066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BF724C7B-EA91-4C42-A670-6E489EE59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4165600"/>
              <a:ext cx="130997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DC695102-91F7-4F6E-86AC-03C43F3D6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1727200"/>
              <a:ext cx="13644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63A39F-773B-49E0-8BFD-0D92E8B91958}"/>
              </a:ext>
            </a:extLst>
          </p:cNvPr>
          <p:cNvGrpSpPr/>
          <p:nvPr/>
        </p:nvGrpSpPr>
        <p:grpSpPr>
          <a:xfrm>
            <a:off x="3761446" y="2411293"/>
            <a:ext cx="318399" cy="271464"/>
            <a:chOff x="4425611" y="5715001"/>
            <a:chExt cx="318399" cy="271464"/>
          </a:xfrm>
        </p:grpSpPr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C8D6747E-851C-43FC-B448-F573DA09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1CA1D32F-228E-4753-92C5-A98606D2A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96993E-AB53-4F3B-AD93-09E27616FB00}"/>
              </a:ext>
            </a:extLst>
          </p:cNvPr>
          <p:cNvGrpSpPr/>
          <p:nvPr/>
        </p:nvGrpSpPr>
        <p:grpSpPr>
          <a:xfrm>
            <a:off x="3783973" y="3077567"/>
            <a:ext cx="318399" cy="271464"/>
            <a:chOff x="4425611" y="5715001"/>
            <a:chExt cx="318399" cy="271464"/>
          </a:xfrm>
        </p:grpSpPr>
        <p:sp>
          <p:nvSpPr>
            <p:cNvPr id="58" name="Text Box 42">
              <a:extLst>
                <a:ext uri="{FF2B5EF4-FFF2-40B4-BE49-F238E27FC236}">
                  <a16:creationId xmlns:a16="http://schemas.microsoft.com/office/drawing/2014/main" id="{37829113-703B-4967-A92F-3A3396CE1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6E6B5A94-70A3-4385-8825-D94326423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AADC26-8875-4190-A3F6-08D1141EEC15}"/>
              </a:ext>
            </a:extLst>
          </p:cNvPr>
          <p:cNvGrpSpPr/>
          <p:nvPr/>
        </p:nvGrpSpPr>
        <p:grpSpPr>
          <a:xfrm>
            <a:off x="6077511" y="2807638"/>
            <a:ext cx="318399" cy="271464"/>
            <a:chOff x="4425611" y="5715001"/>
            <a:chExt cx="318399" cy="271464"/>
          </a:xfrm>
        </p:grpSpPr>
        <p:sp>
          <p:nvSpPr>
            <p:cNvPr id="61" name="Text Box 42">
              <a:extLst>
                <a:ext uri="{FF2B5EF4-FFF2-40B4-BE49-F238E27FC236}">
                  <a16:creationId xmlns:a16="http://schemas.microsoft.com/office/drawing/2014/main" id="{0F376F52-AA5B-4F32-AC13-761FEAA7D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7770C83-C921-47DF-A3BB-1AFE8E0D5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Element: </a:t>
            </a:r>
            <a:r>
              <a:rPr lang="en-SG" sz="3600" b="1" dirty="0">
                <a:solidFill>
                  <a:srgbClr val="0000FF"/>
                </a:solidFill>
              </a:rPr>
              <a:t>Data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2A57EDD8-020A-443D-B49C-77796241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AC80A9B-93DE-4EC3-B029-9F1470C7BBA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6"/>
            <a:ext cx="6324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data of a program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Address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to be written (Write Data) for store instructions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and Write controls; only one can be asserted at any point of time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read from memory (Read Data) for load instructions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951703-0D4A-4428-A36F-712E75FA54E7}"/>
              </a:ext>
            </a:extLst>
          </p:cNvPr>
          <p:cNvGrpSpPr/>
          <p:nvPr/>
        </p:nvGrpSpPr>
        <p:grpSpPr>
          <a:xfrm>
            <a:off x="6172200" y="2130623"/>
            <a:ext cx="2667000" cy="2746177"/>
            <a:chOff x="6096000" y="2209800"/>
            <a:chExt cx="2667000" cy="2746177"/>
          </a:xfrm>
        </p:grpSpPr>
        <p:sp>
          <p:nvSpPr>
            <p:cNvPr id="35" name="Rectangle 52">
              <a:extLst>
                <a:ext uri="{FF2B5EF4-FFF2-40B4-BE49-F238E27FC236}">
                  <a16:creationId xmlns:a16="http://schemas.microsoft.com/office/drawing/2014/main" id="{F728EFA1-4764-498B-A4DA-39885208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940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53">
              <a:extLst>
                <a:ext uri="{FF2B5EF4-FFF2-40B4-BE49-F238E27FC236}">
                  <a16:creationId xmlns:a16="http://schemas.microsoft.com/office/drawing/2014/main" id="{A14B7618-A793-4F37-9DED-4D94DE709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560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55">
              <a:extLst>
                <a:ext uri="{FF2B5EF4-FFF2-40B4-BE49-F238E27FC236}">
                  <a16:creationId xmlns:a16="http://schemas.microsoft.com/office/drawing/2014/main" id="{3AD2DEE8-231C-4DD6-8C46-863A40895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3718" y="3781575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8" name="Text Box 56">
              <a:extLst>
                <a:ext uri="{FF2B5EF4-FFF2-40B4-BE49-F238E27FC236}">
                  <a16:creationId xmlns:a16="http://schemas.microsoft.com/office/drawing/2014/main" id="{FE19969E-11F7-47BB-9D69-E62E36FA8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0489" y="29448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9" name="Text Box 57">
              <a:extLst>
                <a:ext uri="{FF2B5EF4-FFF2-40B4-BE49-F238E27FC236}">
                  <a16:creationId xmlns:a16="http://schemas.microsoft.com/office/drawing/2014/main" id="{BB232A3A-4C77-4355-83F7-37D8CD033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2883" y="3326997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6B39EE4-E3AD-41D6-922B-4543390014D3}"/>
                </a:ext>
              </a:extLst>
            </p:cNvPr>
            <p:cNvGrpSpPr/>
            <p:nvPr/>
          </p:nvGrpSpPr>
          <p:grpSpPr>
            <a:xfrm>
              <a:off x="6096000" y="3098800"/>
              <a:ext cx="457200" cy="685800"/>
              <a:chOff x="5715000" y="3098800"/>
              <a:chExt cx="838200" cy="685800"/>
            </a:xfrm>
          </p:grpSpPr>
          <p:sp>
            <p:nvSpPr>
              <p:cNvPr id="46" name="Line 54">
                <a:extLst>
                  <a:ext uri="{FF2B5EF4-FFF2-40B4-BE49-F238E27FC236}">
                    <a16:creationId xmlns:a16="http://schemas.microsoft.com/office/drawing/2014/main" id="{1BF94D3B-E22A-4D28-97AF-BBF3F96F6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0988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7" name="Line 58">
                <a:extLst>
                  <a:ext uri="{FF2B5EF4-FFF2-40B4-BE49-F238E27FC236}">
                    <a16:creationId xmlns:a16="http://schemas.microsoft.com/office/drawing/2014/main" id="{7ED3B730-5823-4389-917C-BA2956A09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7846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" name="Text Box 59">
              <a:extLst>
                <a:ext uri="{FF2B5EF4-FFF2-40B4-BE49-F238E27FC236}">
                  <a16:creationId xmlns:a16="http://schemas.microsoft.com/office/drawing/2014/main" id="{D7C5D049-82DC-48E9-A5F2-E290FEAE6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306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42" name="Line 60">
              <a:extLst>
                <a:ext uri="{FF2B5EF4-FFF2-40B4-BE49-F238E27FC236}">
                  <a16:creationId xmlns:a16="http://schemas.microsoft.com/office/drawing/2014/main" id="{483600B2-ED28-4AE0-8B41-9E90F3CCC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3180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" name="Line 61">
              <a:extLst>
                <a:ext uri="{FF2B5EF4-FFF2-40B4-BE49-F238E27FC236}">
                  <a16:creationId xmlns:a16="http://schemas.microsoft.com/office/drawing/2014/main" id="{AD40F484-63BC-4BFD-AD7B-4B681F31A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4892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 Box 62">
              <a:extLst>
                <a:ext uri="{FF2B5EF4-FFF2-40B4-BE49-F238E27FC236}">
                  <a16:creationId xmlns:a16="http://schemas.microsoft.com/office/drawing/2014/main" id="{ED763338-28E2-49CA-A60E-EA79B2D53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16891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A47AC91B-C25E-4ADC-B81E-A85056B66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12170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CEBE9-F8AA-420A-B476-77CA3EE1490F}"/>
              </a:ext>
            </a:extLst>
          </p:cNvPr>
          <p:cNvGrpSpPr/>
          <p:nvPr/>
        </p:nvGrpSpPr>
        <p:grpSpPr>
          <a:xfrm>
            <a:off x="6158601" y="2804173"/>
            <a:ext cx="318399" cy="271464"/>
            <a:chOff x="4425611" y="5715001"/>
            <a:chExt cx="318399" cy="271464"/>
          </a:xfrm>
        </p:grpSpPr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A94C4198-3B01-41D0-A410-5C244B2B9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5F288FA7-0FDC-4BF1-8C07-984C0AB4D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692C9E-8486-4154-9412-5FAB2CE6F794}"/>
              </a:ext>
            </a:extLst>
          </p:cNvPr>
          <p:cNvGrpSpPr/>
          <p:nvPr/>
        </p:nvGrpSpPr>
        <p:grpSpPr>
          <a:xfrm>
            <a:off x="6172200" y="3507435"/>
            <a:ext cx="318399" cy="271464"/>
            <a:chOff x="4425611" y="5715001"/>
            <a:chExt cx="318399" cy="271464"/>
          </a:xfrm>
        </p:grpSpPr>
        <p:sp>
          <p:nvSpPr>
            <p:cNvPr id="52" name="Text Box 42">
              <a:extLst>
                <a:ext uri="{FF2B5EF4-FFF2-40B4-BE49-F238E27FC236}">
                  <a16:creationId xmlns:a16="http://schemas.microsoft.com/office/drawing/2014/main" id="{BFB0E25C-32B0-4646-8C25-D0C24D292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id="{57931572-B8F8-4A9E-9406-2B66088DD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22F656D-12EC-43D2-BE69-4E1327A624AA}"/>
              </a:ext>
            </a:extLst>
          </p:cNvPr>
          <p:cNvGrpSpPr/>
          <p:nvPr/>
        </p:nvGrpSpPr>
        <p:grpSpPr>
          <a:xfrm>
            <a:off x="8292201" y="3249923"/>
            <a:ext cx="318399" cy="271464"/>
            <a:chOff x="4425611" y="5715001"/>
            <a:chExt cx="318399" cy="271464"/>
          </a:xfrm>
        </p:grpSpPr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5B507D9A-1780-4758-868C-5107EAE82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2263AC6F-ECD4-43C7-9A12-3006A8DF4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Load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 fontScale="92500"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relevant parts of Decode and ALU Stages are shown</a:t>
            </a:r>
            <a:endParaRPr lang="en-SG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A0F803-4F6C-4D76-87CF-A71EE54BC32F}"/>
              </a:ext>
            </a:extLst>
          </p:cNvPr>
          <p:cNvGrpSpPr/>
          <p:nvPr/>
        </p:nvGrpSpPr>
        <p:grpSpPr>
          <a:xfrm>
            <a:off x="533400" y="1981200"/>
            <a:ext cx="7924800" cy="4114800"/>
            <a:chOff x="533400" y="1981200"/>
            <a:chExt cx="7924800" cy="4114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B8C5E0-0328-4156-87A6-083ECFF277B3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68AEC0B-A778-47CE-B47E-51F8FAD1E9F3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924800" cy="4114800"/>
                <a:chOff x="533400" y="1981200"/>
                <a:chExt cx="7924800" cy="4114800"/>
              </a:xfrm>
            </p:grpSpPr>
            <p:grpSp>
              <p:nvGrpSpPr>
                <p:cNvPr id="26" name="Group 107">
                  <a:extLst>
                    <a:ext uri="{FF2B5EF4-FFF2-40B4-BE49-F238E27FC236}">
                      <a16:creationId xmlns:a16="http://schemas.microsoft.com/office/drawing/2014/main" id="{D0673323-BF9F-4665-8716-AB864FFE8823}"/>
                    </a:ext>
                  </a:extLst>
                </p:cNvPr>
                <p:cNvGrpSpPr/>
                <p:nvPr/>
              </p:nvGrpSpPr>
              <p:grpSpPr>
                <a:xfrm>
                  <a:off x="533400" y="1981200"/>
                  <a:ext cx="726391" cy="4114800"/>
                  <a:chOff x="533400" y="1981200"/>
                  <a:chExt cx="726391" cy="4114800"/>
                </a:xfrm>
              </p:grpSpPr>
              <p:grpSp>
                <p:nvGrpSpPr>
                  <p:cNvPr id="27" name="Group 13">
                    <a:extLst>
                      <a:ext uri="{FF2B5EF4-FFF2-40B4-BE49-F238E27FC236}">
                        <a16:creationId xmlns:a16="http://schemas.microsoft.com/office/drawing/2014/main" id="{F3A2F8F5-179D-4B9D-BF9C-D260229E16D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891583" y="3868426"/>
                    <a:ext cx="4038600" cy="264149"/>
                    <a:chOff x="457200" y="3428991"/>
                    <a:chExt cx="8077198" cy="457209"/>
                  </a:xfrm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55028ADC-24F4-4631-BB91-9134503B1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8996"/>
                      <a:ext cx="1524000" cy="4571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000100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D9A66008-44F6-4A8F-A4E5-F4EA1D9F8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01001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4FA52EC5-578C-46B1-A9D0-BD6F5F1A9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00000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1BD7E7DA-BCD6-4959-ACAB-A97CDB526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0" y="3428991"/>
                      <a:ext cx="3962398" cy="4571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eaLnBrk="0" hangingPunct="0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0000 0000 0000 0011</a:t>
                      </a:r>
                      <a:endParaRPr lang="en-US" sz="1050" dirty="0">
                        <a:solidFill>
                          <a:srgbClr val="002060"/>
                        </a:solidFill>
                        <a:latin typeface="Helvetica" pitchFamily="34" charset="0"/>
                      </a:endParaRPr>
                    </a:p>
                  </p:txBody>
                </p:sp>
              </p:grp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A4F1CC6-F451-4029-BD42-074AEDF2A4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264175" y="4836175"/>
                    <a:ext cx="2057400" cy="462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Immediate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15:0</a:t>
                    </a:r>
                    <a:endParaRPr lang="en-SG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grpSp>
                <p:nvGrpSpPr>
                  <p:cNvPr id="29" name="Group 56">
                    <a:extLst>
                      <a:ext uri="{FF2B5EF4-FFF2-40B4-BE49-F238E27FC236}">
                        <a16:creationId xmlns:a16="http://schemas.microsoft.com/office/drawing/2014/main" id="{EB8FF120-A69E-45C7-B50E-9CACEDB8F56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231157" y="2811793"/>
                    <a:ext cx="2057400" cy="396214"/>
                    <a:chOff x="457200" y="3429000"/>
                    <a:chExt cx="4114800" cy="457200"/>
                  </a:xfrm>
                  <a:noFill/>
                </p:grpSpPr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D1021EBE-6622-491A-B278-89ECF9E60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9000"/>
                      <a:ext cx="15240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31:26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6F41BD41-3316-495E-AA0C-363BECE36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25:21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581D0580-03FD-4D56-8347-7DB654B91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20:16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</p:grpSp>
            </p:grpSp>
            <p:sp>
              <p:nvSpPr>
                <p:cNvPr id="37" name="Line 28">
                  <a:extLst>
                    <a:ext uri="{FF2B5EF4-FFF2-40B4-BE49-F238E27FC236}">
                      <a16:creationId xmlns:a16="http://schemas.microsoft.com/office/drawing/2014/main" id="{5DE3DF98-46D6-461F-8D1D-B9DBA96D7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1000" y="3200400"/>
                  <a:ext cx="13716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29">
                  <a:extLst>
                    <a:ext uri="{FF2B5EF4-FFF2-40B4-BE49-F238E27FC236}">
                      <a16:creationId xmlns:a16="http://schemas.microsoft.com/office/drawing/2014/main" id="{D553C482-C659-4740-8CFD-E8A66CD93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7200" y="4191000"/>
                  <a:ext cx="930002" cy="11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D8C51E-8504-4680-BDDF-36C5BD9162F0}"/>
                    </a:ext>
                  </a:extLst>
                </p:cNvPr>
                <p:cNvCxnSpPr>
                  <a:stCxn id="34" idx="0"/>
                  <a:endCxn id="76" idx="0"/>
                </p:cNvCxnSpPr>
                <p:nvPr/>
              </p:nvCxnSpPr>
              <p:spPr>
                <a:xfrm>
                  <a:off x="1259786" y="3067051"/>
                  <a:ext cx="1300651" cy="571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EEE16B0-7C13-4F08-813C-B4AD47D9DDAD}"/>
                    </a:ext>
                  </a:extLst>
                </p:cNvPr>
                <p:cNvCxnSpPr>
                  <a:stCxn id="35" idx="0"/>
                  <a:endCxn id="77" idx="0"/>
                </p:cNvCxnSpPr>
                <p:nvPr/>
              </p:nvCxnSpPr>
              <p:spPr>
                <a:xfrm flipV="1">
                  <a:off x="1259786" y="3505200"/>
                  <a:ext cx="1300651" cy="2095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721E461-DE20-4AB5-A714-9DA48A2ADF74}"/>
                    </a:ext>
                  </a:extLst>
                </p:cNvPr>
                <p:cNvCxnSpPr/>
                <p:nvPr/>
              </p:nvCxnSpPr>
              <p:spPr>
                <a:xfrm flipV="1">
                  <a:off x="1259793" y="4629148"/>
                  <a:ext cx="990535" cy="190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309">
                  <a:extLst>
                    <a:ext uri="{FF2B5EF4-FFF2-40B4-BE49-F238E27FC236}">
                      <a16:creationId xmlns:a16="http://schemas.microsoft.com/office/drawing/2014/main" id="{42097D34-91C7-427D-9504-AD61586B95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5829" y="2819400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[25:21]</a:t>
                  </a:r>
                </a:p>
              </p:txBody>
            </p:sp>
            <p:sp>
              <p:nvSpPr>
                <p:cNvPr id="43" name="Text Box 310">
                  <a:extLst>
                    <a:ext uri="{FF2B5EF4-FFF2-40B4-BE49-F238E27FC236}">
                      <a16:creationId xmlns:a16="http://schemas.microsoft.com/office/drawing/2014/main" id="{7B11FE27-2473-4979-B49F-DE52FAD750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202696">
                  <a:off x="1306408" y="338022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[20:16]</a:t>
                  </a:r>
                </a:p>
              </p:txBody>
            </p:sp>
            <p:sp>
              <p:nvSpPr>
                <p:cNvPr id="44" name="Text Box 324">
                  <a:extLst>
                    <a:ext uri="{FF2B5EF4-FFF2-40B4-BE49-F238E27FC236}">
                      <a16:creationId xmlns:a16="http://schemas.microsoft.com/office/drawing/2014/main" id="{7D9AD96A-D0C9-4724-A07E-51DF00885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3924" y="440054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[15:11]</a:t>
                  </a:r>
                </a:p>
              </p:txBody>
            </p:sp>
            <p:sp>
              <p:nvSpPr>
                <p:cNvPr id="45" name="Rounded Rectangle 38">
                  <a:extLst>
                    <a:ext uri="{FF2B5EF4-FFF2-40B4-BE49-F238E27FC236}">
                      <a16:creationId xmlns:a16="http://schemas.microsoft.com/office/drawing/2014/main" id="{600C0111-0025-4596-A17C-5421C84C4F76}"/>
                    </a:ext>
                  </a:extLst>
                </p:cNvPr>
                <p:cNvSpPr/>
                <p:nvPr/>
              </p:nvSpPr>
              <p:spPr>
                <a:xfrm>
                  <a:off x="2250328" y="38862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Shape 39">
                  <a:extLst>
                    <a:ext uri="{FF2B5EF4-FFF2-40B4-BE49-F238E27FC236}">
                      <a16:creationId xmlns:a16="http://schemas.microsoft.com/office/drawing/2014/main" id="{A4A89A1B-4238-4962-999E-F0E4A1F0FAB1}"/>
                    </a:ext>
                  </a:extLst>
                </p:cNvPr>
                <p:cNvCxnSpPr>
                  <a:stCxn id="43" idx="2"/>
                  <a:endCxn id="45" idx="1"/>
                </p:cNvCxnSpPr>
                <p:nvPr/>
              </p:nvCxnSpPr>
              <p:spPr>
                <a:xfrm rot="16200000" flipH="1">
                  <a:off x="1657129" y="3750201"/>
                  <a:ext cx="719512" cy="466886"/>
                </a:xfrm>
                <a:prstGeom prst="bentConnector2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A694AB1-D239-43AA-A49B-01E5617F9BE7}"/>
                    </a:ext>
                  </a:extLst>
                </p:cNvPr>
                <p:cNvCxnSpPr>
                  <a:stCxn id="45" idx="3"/>
                  <a:endCxn id="78" idx="0"/>
                </p:cNvCxnSpPr>
                <p:nvPr/>
              </p:nvCxnSpPr>
              <p:spPr>
                <a:xfrm flipV="1">
                  <a:off x="2514471" y="3962399"/>
                  <a:ext cx="112001" cy="38100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 Box 319">
                  <a:extLst>
                    <a:ext uri="{FF2B5EF4-FFF2-40B4-BE49-F238E27FC236}">
                      <a16:creationId xmlns:a16="http://schemas.microsoft.com/office/drawing/2014/main" id="{3F050189-4F26-4084-8656-6498AABC03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2484" y="50292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RegDst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9" name="Line 16">
                  <a:extLst>
                    <a:ext uri="{FF2B5EF4-FFF2-40B4-BE49-F238E27FC236}">
                      <a16:creationId xmlns:a16="http://schemas.microsoft.com/office/drawing/2014/main" id="{64885D69-4702-435F-8EF9-7BED23FBB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2400" y="4800600"/>
                  <a:ext cx="0" cy="268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50" name="Straight Connector 53">
                  <a:extLst>
                    <a:ext uri="{FF2B5EF4-FFF2-40B4-BE49-F238E27FC236}">
                      <a16:creationId xmlns:a16="http://schemas.microsoft.com/office/drawing/2014/main" id="{1774CFAB-B65B-41DA-B222-1A13C90CCFD5}"/>
                    </a:ext>
                  </a:extLst>
                </p:cNvPr>
                <p:cNvCxnSpPr>
                  <a:stCxn id="96" idx="6"/>
                  <a:endCxn id="52" idx="1"/>
                </p:cNvCxnSpPr>
                <p:nvPr/>
              </p:nvCxnSpPr>
              <p:spPr>
                <a:xfrm flipV="1">
                  <a:off x="4171389" y="4495800"/>
                  <a:ext cx="787951" cy="1028700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 Box 324">
                  <a:extLst>
                    <a:ext uri="{FF2B5EF4-FFF2-40B4-BE49-F238E27FC236}">
                      <a16:creationId xmlns:a16="http://schemas.microsoft.com/office/drawing/2014/main" id="{D54D2254-6FBF-4307-9518-8EAA5E796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978" y="5334000"/>
                  <a:ext cx="854622" cy="24622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[15:0]</a:t>
                  </a:r>
                </a:p>
              </p:txBody>
            </p:sp>
            <p:sp>
              <p:nvSpPr>
                <p:cNvPr id="52" name="Rounded Rectangle 45">
                  <a:extLst>
                    <a:ext uri="{FF2B5EF4-FFF2-40B4-BE49-F238E27FC236}">
                      <a16:creationId xmlns:a16="http://schemas.microsoft.com/office/drawing/2014/main" id="{68841C0E-55A6-4D26-8D47-ABB990DAB7DB}"/>
                    </a:ext>
                  </a:extLst>
                </p:cNvPr>
                <p:cNvSpPr/>
                <p:nvPr/>
              </p:nvSpPr>
              <p:spPr>
                <a:xfrm>
                  <a:off x="4959340" y="40386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 Box 319">
                  <a:extLst>
                    <a:ext uri="{FF2B5EF4-FFF2-40B4-BE49-F238E27FC236}">
                      <a16:creationId xmlns:a16="http://schemas.microsoft.com/office/drawing/2014/main" id="{8017EC72-2DD3-4FD7-8BC9-E0BEAD99CF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1492" y="51816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ALUSrc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54" name="Line 16">
                  <a:extLst>
                    <a:ext uri="{FF2B5EF4-FFF2-40B4-BE49-F238E27FC236}">
                      <a16:creationId xmlns:a16="http://schemas.microsoft.com/office/drawing/2014/main" id="{4D05D116-30C5-4F78-8A8F-7F5530462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1411" y="49530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D81B0FD-FAF2-4741-9CC5-89BA6DA3B496}"/>
                    </a:ext>
                  </a:extLst>
                </p:cNvPr>
                <p:cNvCxnSpPr/>
                <p:nvPr/>
              </p:nvCxnSpPr>
              <p:spPr>
                <a:xfrm>
                  <a:off x="1259793" y="5562600"/>
                  <a:ext cx="204710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28">
                  <a:extLst>
                    <a:ext uri="{FF2B5EF4-FFF2-40B4-BE49-F238E27FC236}">
                      <a16:creationId xmlns:a16="http://schemas.microsoft.com/office/drawing/2014/main" id="{768F1BCE-E0D2-4A0D-B09E-DBB34118C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23483" y="4495800"/>
                  <a:ext cx="3391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AACB5680-69CD-4D13-B6A3-279DAE229418}"/>
                    </a:ext>
                  </a:extLst>
                </p:cNvPr>
                <p:cNvGrpSpPr/>
                <p:nvPr/>
              </p:nvGrpSpPr>
              <p:grpSpPr>
                <a:xfrm>
                  <a:off x="2560437" y="2895600"/>
                  <a:ext cx="1717186" cy="2158802"/>
                  <a:chOff x="2778614" y="2895600"/>
                  <a:chExt cx="1717186" cy="2158802"/>
                </a:xfrm>
              </p:grpSpPr>
              <p:sp>
                <p:nvSpPr>
                  <p:cNvPr id="76" name="Line 24">
                    <a:extLst>
                      <a:ext uri="{FF2B5EF4-FFF2-40B4-BE49-F238E27FC236}">
                        <a16:creationId xmlns:a16="http://schemas.microsoft.com/office/drawing/2014/main" id="{3B6BFE3A-1FA2-4C44-BC24-EDECFFD85A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124200"/>
                    <a:ext cx="543419" cy="127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Line 25">
                    <a:extLst>
                      <a:ext uri="{FF2B5EF4-FFF2-40B4-BE49-F238E27FC236}">
                        <a16:creationId xmlns:a16="http://schemas.microsoft.com/office/drawing/2014/main" id="{C34CCEBF-7D07-4A8F-A05B-9ADA1DC9AD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505200"/>
                    <a:ext cx="543419" cy="158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Line 26">
                    <a:extLst>
                      <a:ext uri="{FF2B5EF4-FFF2-40B4-BE49-F238E27FC236}">
                        <a16:creationId xmlns:a16="http://schemas.microsoft.com/office/drawing/2014/main" id="{CD956F9D-B07A-43BE-AFC2-F82CD6D22D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4649" y="3954462"/>
                    <a:ext cx="477383" cy="79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Line 27">
                    <a:extLst>
                      <a:ext uri="{FF2B5EF4-FFF2-40B4-BE49-F238E27FC236}">
                        <a16:creationId xmlns:a16="http://schemas.microsoft.com/office/drawing/2014/main" id="{979B95FF-5D00-4C3D-9916-5D9FD9263B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8673" y="4411663"/>
                    <a:ext cx="4333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16">
                    <a:extLst>
                      <a:ext uri="{FF2B5EF4-FFF2-40B4-BE49-F238E27FC236}">
                        <a16:creationId xmlns:a16="http://schemas.microsoft.com/office/drawing/2014/main" id="{B535CF84-AE51-4BBC-B3B5-58C48E48E9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7021" y="4495800"/>
                    <a:ext cx="0" cy="268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15">
                    <a:extLst>
                      <a:ext uri="{FF2B5EF4-FFF2-40B4-BE49-F238E27FC236}">
                        <a16:creationId xmlns:a16="http://schemas.microsoft.com/office/drawing/2014/main" id="{18356603-9A38-4759-A36D-2B0B28A98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1216" y="2895601"/>
                    <a:ext cx="1129733" cy="16764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square" anchor="ctr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Text Box 17">
                    <a:extLst>
                      <a:ext uri="{FF2B5EF4-FFF2-40B4-BE49-F238E27FC236}">
                        <a16:creationId xmlns:a16="http://schemas.microsoft.com/office/drawing/2014/main" id="{DA25E1A9-C21D-420A-86BE-9C7864698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030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RR1</a:t>
                    </a:r>
                  </a:p>
                </p:txBody>
              </p:sp>
              <p:sp>
                <p:nvSpPr>
                  <p:cNvPr id="83" name="Text Box 18">
                    <a:extLst>
                      <a:ext uri="{FF2B5EF4-FFF2-40B4-BE49-F238E27FC236}">
                        <a16:creationId xmlns:a16="http://schemas.microsoft.com/office/drawing/2014/main" id="{4D5B73A4-BDEC-4986-83DD-A5C75EAB3F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411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RR2</a:t>
                    </a:r>
                  </a:p>
                </p:txBody>
              </p:sp>
              <p:sp>
                <p:nvSpPr>
                  <p:cNvPr id="84" name="Text Box 19">
                    <a:extLst>
                      <a:ext uri="{FF2B5EF4-FFF2-40B4-BE49-F238E27FC236}">
                        <a16:creationId xmlns:a16="http://schemas.microsoft.com/office/drawing/2014/main" id="{5895A931-C6E6-466F-928B-97E1D273C0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810000"/>
                    <a:ext cx="32756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</a:t>
                    </a:r>
                  </a:p>
                </p:txBody>
              </p:sp>
              <p:sp>
                <p:nvSpPr>
                  <p:cNvPr id="85" name="Text Box 20">
                    <a:extLst>
                      <a:ext uri="{FF2B5EF4-FFF2-40B4-BE49-F238E27FC236}">
                        <a16:creationId xmlns:a16="http://schemas.microsoft.com/office/drawing/2014/main" id="{A3FCF38A-A2B5-4A70-9FFD-207DBB2803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4325779"/>
                    <a:ext cx="33122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WD</a:t>
                    </a:r>
                  </a:p>
                </p:txBody>
              </p:sp>
              <p:sp>
                <p:nvSpPr>
                  <p:cNvPr id="86" name="Text Box 21">
                    <a:extLst>
                      <a:ext uri="{FF2B5EF4-FFF2-40B4-BE49-F238E27FC236}">
                        <a16:creationId xmlns:a16="http://schemas.microsoft.com/office/drawing/2014/main" id="{48687D04-1BFE-42B3-A55D-2F86C1E979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3048000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RD1</a:t>
                    </a:r>
                  </a:p>
                </p:txBody>
              </p:sp>
              <p:sp>
                <p:nvSpPr>
                  <p:cNvPr id="87" name="Text Box 22">
                    <a:extLst>
                      <a:ext uri="{FF2B5EF4-FFF2-40B4-BE49-F238E27FC236}">
                        <a16:creationId xmlns:a16="http://schemas.microsoft.com/office/drawing/2014/main" id="{2F7BE83F-6184-45DC-A022-471B65CB68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4097179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RD2</a:t>
                    </a:r>
                  </a:p>
                </p:txBody>
              </p:sp>
              <p:sp>
                <p:nvSpPr>
                  <p:cNvPr id="88" name="Text Box 36">
                    <a:extLst>
                      <a:ext uri="{FF2B5EF4-FFF2-40B4-BE49-F238E27FC236}">
                        <a16:creationId xmlns:a16="http://schemas.microsoft.com/office/drawing/2014/main" id="{B3089F45-E756-4CD6-9166-68D466E6B9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1389" y="3581857"/>
                    <a:ext cx="909223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89" name="Line 37">
                    <a:extLst>
                      <a:ext uri="{FF2B5EF4-FFF2-40B4-BE49-F238E27FC236}">
                        <a16:creationId xmlns:a16="http://schemas.microsoft.com/office/drawing/2014/main" id="{4E4B6FF2-D04C-4C67-B55A-DEED9E8595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051175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Line 38">
                    <a:extLst>
                      <a:ext uri="{FF2B5EF4-FFF2-40B4-BE49-F238E27FC236}">
                        <a16:creationId xmlns:a16="http://schemas.microsoft.com/office/drawing/2014/main" id="{2AB90CE2-5DE7-4EE7-880F-3DB808EED6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435350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Line 39">
                    <a:extLst>
                      <a:ext uri="{FF2B5EF4-FFF2-40B4-BE49-F238E27FC236}">
                        <a16:creationId xmlns:a16="http://schemas.microsoft.com/office/drawing/2014/main" id="{BF0A133E-669E-4EFD-A040-DDC5338425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868738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Text Box 40">
                    <a:extLst>
                      <a:ext uri="{FF2B5EF4-FFF2-40B4-BE49-F238E27FC236}">
                        <a16:creationId xmlns:a16="http://schemas.microsoft.com/office/drawing/2014/main" id="{F1FF404A-4ED5-4BB0-AB8D-F05521CE21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95552" y="289560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3" name="Text Box 41">
                    <a:extLst>
                      <a:ext uri="{FF2B5EF4-FFF2-40B4-BE49-F238E27FC236}">
                        <a16:creationId xmlns:a16="http://schemas.microsoft.com/office/drawing/2014/main" id="{6D08D70D-A051-432F-83B8-872EDF0033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2956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4" name="Text Box 42">
                    <a:extLst>
                      <a:ext uri="{FF2B5EF4-FFF2-40B4-BE49-F238E27FC236}">
                        <a16:creationId xmlns:a16="http://schemas.microsoft.com/office/drawing/2014/main" id="{827E4B54-681F-4EED-80DB-1C286E5467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7528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5" name="Text Box 23">
                    <a:extLst>
                      <a:ext uri="{FF2B5EF4-FFF2-40B4-BE49-F238E27FC236}">
                        <a16:creationId xmlns:a16="http://schemas.microsoft.com/office/drawing/2014/main" id="{83037EB5-76CD-42FE-895F-02250824AD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8344" y="4746625"/>
                    <a:ext cx="90463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4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35A789E3-2E5F-4F42-A027-F40866EAC48D}"/>
                    </a:ext>
                  </a:extLst>
                </p:cNvPr>
                <p:cNvSpPr/>
                <p:nvPr/>
              </p:nvSpPr>
              <p:spPr>
                <a:xfrm>
                  <a:off x="3028390" y="5257800"/>
                  <a:ext cx="1142999" cy="533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Sign Extend</a:t>
                  </a:r>
                  <a:endParaRPr lang="en-SG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Line 39">
                  <a:extLst>
                    <a:ext uri="{FF2B5EF4-FFF2-40B4-BE49-F238E27FC236}">
                      <a16:creationId xmlns:a16="http://schemas.microsoft.com/office/drawing/2014/main" id="{472B1E4C-0E07-408B-B3EE-625D509A3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36352" y="5468937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Text Box 42">
                  <a:extLst>
                    <a:ext uri="{FF2B5EF4-FFF2-40B4-BE49-F238E27FC236}">
                      <a16:creationId xmlns:a16="http://schemas.microsoft.com/office/drawing/2014/main" id="{149D9465-8F7A-4024-B7EC-ECFEED6341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2442" y="5353049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16</a:t>
                  </a:r>
                </a:p>
              </p:txBody>
            </p:sp>
            <p:sp>
              <p:nvSpPr>
                <p:cNvPr id="99" name="Text Box 42">
                  <a:extLst>
                    <a:ext uri="{FF2B5EF4-FFF2-40B4-BE49-F238E27FC236}">
                      <a16:creationId xmlns:a16="http://schemas.microsoft.com/office/drawing/2014/main" id="{FE6321BB-B15A-4782-AA76-F4F7D1CD4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7401" y="53340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00" name="Line 39">
                  <a:extLst>
                    <a:ext uri="{FF2B5EF4-FFF2-40B4-BE49-F238E27FC236}">
                      <a16:creationId xmlns:a16="http://schemas.microsoft.com/office/drawing/2014/main" id="{61B69CA8-9F74-4D0B-9030-983B84C15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91858" y="54356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32">
                  <a:extLst>
                    <a:ext uri="{FF2B5EF4-FFF2-40B4-BE49-F238E27FC236}">
                      <a16:creationId xmlns:a16="http://schemas.microsoft.com/office/drawing/2014/main" id="{F7263A67-3867-4B8B-8FE3-B0F9828F3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600" y="3011489"/>
                  <a:ext cx="762000" cy="341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34">
                  <a:extLst>
                    <a:ext uri="{FF2B5EF4-FFF2-40B4-BE49-F238E27FC236}">
                      <a16:creationId xmlns:a16="http://schemas.microsoft.com/office/drawing/2014/main" id="{B09A4A33-1652-4089-AF08-A819D2C74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62599" y="4267200"/>
                  <a:ext cx="762000" cy="357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35">
                  <a:extLst>
                    <a:ext uri="{FF2B5EF4-FFF2-40B4-BE49-F238E27FC236}">
                      <a16:creationId xmlns:a16="http://schemas.microsoft.com/office/drawing/2014/main" id="{F123A3D4-DBBF-4174-9751-F42DA42B90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971925"/>
                  <a:ext cx="0" cy="6524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36">
                  <a:extLst>
                    <a:ext uri="{FF2B5EF4-FFF2-40B4-BE49-F238E27FC236}">
                      <a16:creationId xmlns:a16="http://schemas.microsoft.com/office/drawing/2014/main" id="{E0DB2F93-EEFA-4B16-BBAD-C0397D3BD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779838"/>
                  <a:ext cx="153988" cy="1920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37">
                  <a:extLst>
                    <a:ext uri="{FF2B5EF4-FFF2-40B4-BE49-F238E27FC236}">
                      <a16:creationId xmlns:a16="http://schemas.microsoft.com/office/drawing/2014/main" id="{99B3B31F-19F1-4DB3-96CB-318725AC7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599" y="3549650"/>
                  <a:ext cx="153988" cy="230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38">
                  <a:extLst>
                    <a:ext uri="{FF2B5EF4-FFF2-40B4-BE49-F238E27FC236}">
                      <a16:creationId xmlns:a16="http://schemas.microsoft.com/office/drawing/2014/main" id="{B35BA425-A1B8-46CE-BF19-E1D3E6D54A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599" y="3011488"/>
                  <a:ext cx="0" cy="538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41">
                  <a:extLst>
                    <a:ext uri="{FF2B5EF4-FFF2-40B4-BE49-F238E27FC236}">
                      <a16:creationId xmlns:a16="http://schemas.microsoft.com/office/drawing/2014/main" id="{24FAEA72-66EF-4060-94D9-CDC90EE86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1862" y="2667000"/>
                  <a:ext cx="0" cy="53657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08" name="Text Box 44">
                  <a:extLst>
                    <a:ext uri="{FF2B5EF4-FFF2-40B4-BE49-F238E27FC236}">
                      <a16:creationId xmlns:a16="http://schemas.microsoft.com/office/drawing/2014/main" id="{52D85DB0-A146-4B51-8C52-88D45623AA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2706" y="3870325"/>
                  <a:ext cx="5969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ALU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result</a:t>
                  </a:r>
                </a:p>
              </p:txBody>
            </p:sp>
            <p:sp>
              <p:nvSpPr>
                <p:cNvPr id="109" name="Text Box 45">
                  <a:extLst>
                    <a:ext uri="{FF2B5EF4-FFF2-40B4-BE49-F238E27FC236}">
                      <a16:creationId xmlns:a16="http://schemas.microsoft.com/office/drawing/2014/main" id="{CD424B6C-E1A4-4466-8A17-8B61FCA9C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08106" y="3582988"/>
                  <a:ext cx="523875" cy="2746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ALU</a:t>
                  </a:r>
                </a:p>
              </p:txBody>
            </p:sp>
            <p:sp>
              <p:nvSpPr>
                <p:cNvPr id="110" name="Text Box 46">
                  <a:extLst>
                    <a:ext uri="{FF2B5EF4-FFF2-40B4-BE49-F238E27FC236}">
                      <a16:creationId xmlns:a16="http://schemas.microsoft.com/office/drawing/2014/main" id="{674D7F7D-6A80-41F5-8B85-3EB1647D25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247" y="2421478"/>
                  <a:ext cx="1296988" cy="3079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ALUcontrol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11" name="Line 47">
                  <a:extLst>
                    <a:ext uri="{FF2B5EF4-FFF2-40B4-BE49-F238E27FC236}">
                      <a16:creationId xmlns:a16="http://schemas.microsoft.com/office/drawing/2014/main" id="{88C7625A-6E01-4E61-ADC0-4ECCF1C5A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974" y="3051175"/>
                  <a:ext cx="230188" cy="777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12" name="Text Box 48">
                  <a:extLst>
                    <a:ext uri="{FF2B5EF4-FFF2-40B4-BE49-F238E27FC236}">
                      <a16:creationId xmlns:a16="http://schemas.microsoft.com/office/drawing/2014/main" id="{EDA6A0F1-AA0A-411E-8C0B-4A502088CC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14999" y="2832100"/>
                  <a:ext cx="274638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solidFill>
                        <a:srgbClr val="660066"/>
                      </a:solidFill>
                      <a:latin typeface="Verdana" pitchFamily="34" charset="0"/>
                    </a:rPr>
                    <a:t>4</a:t>
                  </a:r>
                </a:p>
              </p:txBody>
            </p:sp>
            <p:grpSp>
              <p:nvGrpSpPr>
                <p:cNvPr id="113" name="Group 13">
                  <a:extLst>
                    <a:ext uri="{FF2B5EF4-FFF2-40B4-BE49-F238E27FC236}">
                      <a16:creationId xmlns:a16="http://schemas.microsoft.com/office/drawing/2014/main" id="{28E5BD62-A78B-4725-90E7-D8F8153DA61D}"/>
                    </a:ext>
                  </a:extLst>
                </p:cNvPr>
                <p:cNvGrpSpPr/>
                <p:nvPr/>
              </p:nvGrpSpPr>
              <p:grpSpPr>
                <a:xfrm rot="5400000">
                  <a:off x="-876300" y="3848100"/>
                  <a:ext cx="4038600" cy="304800"/>
                  <a:chOff x="457200" y="3429000"/>
                  <a:chExt cx="8077200" cy="457200"/>
                </a:xfrm>
              </p:grpSpPr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B24442F3-F181-47FF-B36E-1890D297800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100011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C39569D7-6710-443D-9102-826E34404021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10110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B6F5FB75-949B-4304-B0A5-BB19B29AAA8B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62A8C5EC-0FA8-4EAB-AE83-14707ECD246F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9000"/>
                    <a:ext cx="3962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1111 1111 1100 1110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A7EC883-B835-4FC0-9D2A-36FB5185CEA7}"/>
                    </a:ext>
                  </a:extLst>
                </p:cNvPr>
                <p:cNvGrpSpPr/>
                <p:nvPr/>
              </p:nvGrpSpPr>
              <p:grpSpPr>
                <a:xfrm>
                  <a:off x="6319324" y="3257490"/>
                  <a:ext cx="2138876" cy="2599879"/>
                  <a:chOff x="6319324" y="3257490"/>
                  <a:chExt cx="2138876" cy="2599879"/>
                </a:xfrm>
              </p:grpSpPr>
              <p:sp>
                <p:nvSpPr>
                  <p:cNvPr id="123" name="Line 60">
                    <a:extLst>
                      <a:ext uri="{FF2B5EF4-FFF2-40B4-BE49-F238E27FC236}">
                        <a16:creationId xmlns:a16="http://schemas.microsoft.com/office/drawing/2014/main" id="{D643A8C0-752C-4C6A-B510-25C115C17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54280" y="5275421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Line 61">
                    <a:extLst>
                      <a:ext uri="{FF2B5EF4-FFF2-40B4-BE49-F238E27FC236}">
                        <a16:creationId xmlns:a16="http://schemas.microsoft.com/office/drawing/2014/main" id="{FEDF0AAE-FCA7-48D2-B3AC-2A400D3FE6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28263" y="3549650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33">
                    <a:extLst>
                      <a:ext uri="{FF2B5EF4-FFF2-40B4-BE49-F238E27FC236}">
                        <a16:creationId xmlns:a16="http://schemas.microsoft.com/office/drawing/2014/main" id="{44BE9736-3641-45D2-AEEF-D842A2DCE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4599" y="3352800"/>
                    <a:ext cx="0" cy="9144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Rectangle 52">
                    <a:extLst>
                      <a:ext uri="{FF2B5EF4-FFF2-40B4-BE49-F238E27FC236}">
                        <a16:creationId xmlns:a16="http://schemas.microsoft.com/office/drawing/2014/main" id="{A92854CE-9B90-467D-A993-954A32F992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49143" y="3801534"/>
                    <a:ext cx="1175657" cy="1524000"/>
                  </a:xfrm>
                  <a:prstGeom prst="rect">
                    <a:avLst/>
                  </a:prstGeom>
                  <a:solidFill>
                    <a:srgbClr val="E2FFC5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Text Box 56">
                    <a:extLst>
                      <a:ext uri="{FF2B5EF4-FFF2-40B4-BE49-F238E27FC236}">
                        <a16:creationId xmlns:a16="http://schemas.microsoft.com/office/drawing/2014/main" id="{789BEFB1-1C93-482A-B6A8-EB3AA31F0A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79429" y="3933110"/>
                    <a:ext cx="806631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 dirty="0">
                        <a:latin typeface="Verdana" pitchFamily="34" charset="0"/>
                      </a:rPr>
                      <a:t> Address</a:t>
                    </a:r>
                  </a:p>
                </p:txBody>
              </p:sp>
              <p:sp>
                <p:nvSpPr>
                  <p:cNvPr id="122" name="Text Box 59">
                    <a:extLst>
                      <a:ext uri="{FF2B5EF4-FFF2-40B4-BE49-F238E27FC236}">
                        <a16:creationId xmlns:a16="http://schemas.microsoft.com/office/drawing/2014/main" id="{55522BA4-3272-4BCF-BE2A-0C6D21B86E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6396" y="4949010"/>
                    <a:ext cx="577761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Write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125" name="Text Box 62">
                    <a:extLst>
                      <a:ext uri="{FF2B5EF4-FFF2-40B4-BE49-F238E27FC236}">
                        <a16:creationId xmlns:a16="http://schemas.microsoft.com/office/drawing/2014/main" id="{9D939082-3B90-4016-B67E-CD00F0F27E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49143" y="5549592"/>
                    <a:ext cx="116891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MemRead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sp>
                <p:nvSpPr>
                  <p:cNvPr id="126" name="Text Box 63">
                    <a:extLst>
                      <a:ext uri="{FF2B5EF4-FFF2-40B4-BE49-F238E27FC236}">
                        <a16:creationId xmlns:a16="http://schemas.microsoft.com/office/drawing/2014/main" id="{A790A215-9AE0-437C-8B9A-CDECA99FA35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7800" y="3257490"/>
                    <a:ext cx="1217000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MemWrite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81955A20-50EB-4C93-882F-38319DDAB3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9324" y="4062031"/>
                    <a:ext cx="436565" cy="4208"/>
                  </a:xfrm>
                  <a:prstGeom prst="straightConnector1">
                    <a:avLst/>
                  </a:prstGeom>
                  <a:ln w="222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Line 53">
                    <a:extLst>
                      <a:ext uri="{FF2B5EF4-FFF2-40B4-BE49-F238E27FC236}">
                        <a16:creationId xmlns:a16="http://schemas.microsoft.com/office/drawing/2014/main" id="{533460CE-8187-4C7A-91A4-33C1A95577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9154" y="4962525"/>
                    <a:ext cx="52904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Text Box 55">
                    <a:extLst>
                      <a:ext uri="{FF2B5EF4-FFF2-40B4-BE49-F238E27FC236}">
                        <a16:creationId xmlns:a16="http://schemas.microsoft.com/office/drawing/2014/main" id="{41ACF50F-E47F-417B-B8FD-EFF5B2E827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07181" y="4191000"/>
                    <a:ext cx="878767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Data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Memory</a:t>
                    </a:r>
                  </a:p>
                </p:txBody>
              </p:sp>
              <p:sp>
                <p:nvSpPr>
                  <p:cNvPr id="130" name="Text Box 57">
                    <a:extLst>
                      <a:ext uri="{FF2B5EF4-FFF2-40B4-BE49-F238E27FC236}">
                        <a16:creationId xmlns:a16="http://schemas.microsoft.com/office/drawing/2014/main" id="{1D607E04-8E1D-43D4-9AD3-704394E59A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58891" y="4708525"/>
                    <a:ext cx="450669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Read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0414EB-F614-4EDC-9F52-0E4244797291}"/>
                  </a:ext>
                </a:extLst>
              </p:cNvPr>
              <p:cNvGrpSpPr/>
              <p:nvPr/>
            </p:nvGrpSpPr>
            <p:grpSpPr>
              <a:xfrm>
                <a:off x="4412160" y="3972054"/>
                <a:ext cx="318399" cy="271464"/>
                <a:chOff x="4329801" y="5486400"/>
                <a:chExt cx="318399" cy="271464"/>
              </a:xfrm>
            </p:grpSpPr>
            <p:sp>
              <p:nvSpPr>
                <p:cNvPr id="132" name="Text Box 42">
                  <a:extLst>
                    <a:ext uri="{FF2B5EF4-FFF2-40B4-BE49-F238E27FC236}">
                      <a16:creationId xmlns:a16="http://schemas.microsoft.com/office/drawing/2014/main" id="{D2F504EC-C20C-4F13-A831-AE67490F0E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9801" y="54864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33" name="Line 39">
                  <a:extLst>
                    <a:ext uri="{FF2B5EF4-FFF2-40B4-BE49-F238E27FC236}">
                      <a16:creationId xmlns:a16="http://schemas.microsoft.com/office/drawing/2014/main" id="{C57BA225-C381-4F4A-A5F3-73234EED0A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44258" y="55880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" name="Text Box 42">
                <a:extLst>
                  <a:ext uri="{FF2B5EF4-FFF2-40B4-BE49-F238E27FC236}">
                    <a16:creationId xmlns:a16="http://schemas.microsoft.com/office/drawing/2014/main" id="{7C9DA62C-A11A-48DF-8B99-696DE5301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6106" y="386072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37" name="Line 39">
                <a:extLst>
                  <a:ext uri="{FF2B5EF4-FFF2-40B4-BE49-F238E27FC236}">
                    <a16:creationId xmlns:a16="http://schemas.microsoft.com/office/drawing/2014/main" id="{9DF49499-CF0F-4F40-96A4-9E1EBB50B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60563" y="396232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Text Box 42">
                <a:extLst>
                  <a:ext uri="{FF2B5EF4-FFF2-40B4-BE49-F238E27FC236}">
                    <a16:creationId xmlns:a16="http://schemas.microsoft.com/office/drawing/2014/main" id="{27F26E47-AAD2-4738-8804-0241DB017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6680" y="4746625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39" name="Line 39">
                <a:extLst>
                  <a:ext uri="{FF2B5EF4-FFF2-40B4-BE49-F238E27FC236}">
                    <a16:creationId xmlns:a16="http://schemas.microsoft.com/office/drawing/2014/main" id="{75032E87-8274-4C9B-B15E-79C5C10BD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91137" y="4848226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2" name="Text Box 42">
              <a:extLst>
                <a:ext uri="{FF2B5EF4-FFF2-40B4-BE49-F238E27FC236}">
                  <a16:creationId xmlns:a16="http://schemas.microsoft.com/office/drawing/2014/main" id="{82890C49-B079-45A2-9385-D8E45DF0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735" y="2995997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D13DB7F6-A03A-4046-A3FE-75F5481CD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3192" y="3097598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Store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Need </a:t>
            </a:r>
            <a:r>
              <a:rPr lang="en-US" sz="2200" b="1" i="1" dirty="0"/>
              <a:t>Read Data 2 </a:t>
            </a:r>
            <a:r>
              <a:rPr lang="en-US" sz="2200" dirty="0"/>
              <a:t>(from Decode stage) as the </a:t>
            </a:r>
            <a:r>
              <a:rPr lang="en-US" sz="2200" b="1" i="1" dirty="0"/>
              <a:t>Write Data</a:t>
            </a:r>
            <a:endParaRPr lang="en-SG" sz="2200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F5F3E0-0A51-4FCD-9372-6F18B9D16D4A}"/>
              </a:ext>
            </a:extLst>
          </p:cNvPr>
          <p:cNvGrpSpPr/>
          <p:nvPr/>
        </p:nvGrpSpPr>
        <p:grpSpPr>
          <a:xfrm>
            <a:off x="533400" y="1981200"/>
            <a:ext cx="7924800" cy="4114800"/>
            <a:chOff x="533400" y="1981200"/>
            <a:chExt cx="7924800" cy="41148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BF7199-2F28-4B18-A000-41DC3103498C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140" name="Group 107">
                <a:extLst>
                  <a:ext uri="{FF2B5EF4-FFF2-40B4-BE49-F238E27FC236}">
                    <a16:creationId xmlns:a16="http://schemas.microsoft.com/office/drawing/2014/main" id="{C775257A-A76B-4ECB-9AED-E126E8E70180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26391" cy="4114800"/>
                <a:chOff x="533400" y="1981200"/>
                <a:chExt cx="726391" cy="4114800"/>
              </a:xfrm>
            </p:grpSpPr>
            <p:grpSp>
              <p:nvGrpSpPr>
                <p:cNvPr id="141" name="Group 13">
                  <a:extLst>
                    <a:ext uri="{FF2B5EF4-FFF2-40B4-BE49-F238E27FC236}">
                      <a16:creationId xmlns:a16="http://schemas.microsoft.com/office/drawing/2014/main" id="{9413D5C3-F437-421C-BDDD-A57EA1D50048}"/>
                    </a:ext>
                  </a:extLst>
                </p:cNvPr>
                <p:cNvGrpSpPr/>
                <p:nvPr/>
              </p:nvGrpSpPr>
              <p:grpSpPr>
                <a:xfrm rot="5400000">
                  <a:off x="-891583" y="3868426"/>
                  <a:ext cx="4038600" cy="264149"/>
                  <a:chOff x="457200" y="3428991"/>
                  <a:chExt cx="8077198" cy="457209"/>
                </a:xfrm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0F7AD0B0-8AD8-47FF-A149-A8C52FA17F66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8996"/>
                    <a:ext cx="1524000" cy="457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000100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8D1FE34-B8CE-4072-8721-907A1D473B5F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01001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708EB5ED-4BD4-4E76-948F-03857D6AA921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00000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31E835F8-5B60-47C5-9C8A-0384B2C451C2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8991"/>
                    <a:ext cx="3962398" cy="4571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0000 0000 0000 0011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2D4A4BA-1DF0-48C2-9693-49A077B6488D}"/>
                    </a:ext>
                  </a:extLst>
                </p:cNvPr>
                <p:cNvSpPr/>
                <p:nvPr/>
              </p:nvSpPr>
              <p:spPr>
                <a:xfrm rot="5400000">
                  <a:off x="-264175" y="4836175"/>
                  <a:ext cx="2057400" cy="462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Immediate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143" name="Group 56">
                  <a:extLst>
                    <a:ext uri="{FF2B5EF4-FFF2-40B4-BE49-F238E27FC236}">
                      <a16:creationId xmlns:a16="http://schemas.microsoft.com/office/drawing/2014/main" id="{6A44A0BC-4198-4361-A14E-BE9A04DE8B6F}"/>
                    </a:ext>
                  </a:extLst>
                </p:cNvPr>
                <p:cNvGrpSpPr/>
                <p:nvPr/>
              </p:nvGrpSpPr>
              <p:grpSpPr>
                <a:xfrm rot="5400000">
                  <a:off x="-231157" y="2811793"/>
                  <a:ext cx="2057400" cy="396214"/>
                  <a:chOff x="457200" y="3429000"/>
                  <a:chExt cx="4114800" cy="457200"/>
                </a:xfrm>
                <a:noFill/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3BA9B891-B23F-41A4-82C2-957B62BCA99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opcode</a:t>
                    </a:r>
                    <a:endPara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31:26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77636583-4E4D-47A1-9DC6-68A945A20B5F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rs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25:21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85308BBD-B732-4E4A-83F0-E8946DA347DE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rt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20:16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51" name="Line 28">
                <a:extLst>
                  <a:ext uri="{FF2B5EF4-FFF2-40B4-BE49-F238E27FC236}">
                    <a16:creationId xmlns:a16="http://schemas.microsoft.com/office/drawing/2014/main" id="{88F8A3FC-DDBE-4189-9E66-E1B700521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29">
                <a:extLst>
                  <a:ext uri="{FF2B5EF4-FFF2-40B4-BE49-F238E27FC236}">
                    <a16:creationId xmlns:a16="http://schemas.microsoft.com/office/drawing/2014/main" id="{33C42E97-D576-4007-BF4E-D03E3D824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3481792-8578-4A94-9D92-69B05CEAAF55}"/>
                  </a:ext>
                </a:extLst>
              </p:cNvPr>
              <p:cNvCxnSpPr>
                <a:stCxn id="148" idx="0"/>
                <a:endCxn id="170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51ED7BC-633F-4D13-9EF7-7BDB36E1D2A3}"/>
                  </a:ext>
                </a:extLst>
              </p:cNvPr>
              <p:cNvCxnSpPr>
                <a:stCxn id="149" idx="0"/>
                <a:endCxn id="171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1877027-EAD8-475F-9E08-BE046BC47E9C}"/>
                  </a:ext>
                </a:extLst>
              </p:cNvPr>
              <p:cNvCxnSpPr/>
              <p:nvPr/>
            </p:nvCxnSpPr>
            <p:spPr>
              <a:xfrm flipV="1">
                <a:off x="1259793" y="4629148"/>
                <a:ext cx="990535" cy="19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309">
                <a:extLst>
                  <a:ext uri="{FF2B5EF4-FFF2-40B4-BE49-F238E27FC236}">
                    <a16:creationId xmlns:a16="http://schemas.microsoft.com/office/drawing/2014/main" id="{151A3CC9-0AA7-4B8F-852B-DA0E0547C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829" y="2819400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157" name="Text Box 310">
                <a:extLst>
                  <a:ext uri="{FF2B5EF4-FFF2-40B4-BE49-F238E27FC236}">
                    <a16:creationId xmlns:a16="http://schemas.microsoft.com/office/drawing/2014/main" id="{4DD039CD-9259-426F-8BED-C4984FC9F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306408" y="338022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158" name="Text Box 324">
                <a:extLst>
                  <a:ext uri="{FF2B5EF4-FFF2-40B4-BE49-F238E27FC236}">
                    <a16:creationId xmlns:a16="http://schemas.microsoft.com/office/drawing/2014/main" id="{0E6A104F-23AA-446E-9941-BF319CBAF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3924" y="440054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159" name="Rounded Rectangle 38">
                <a:extLst>
                  <a:ext uri="{FF2B5EF4-FFF2-40B4-BE49-F238E27FC236}">
                    <a16:creationId xmlns:a16="http://schemas.microsoft.com/office/drawing/2014/main" id="{660C1A6A-2978-4D87-8FD3-5F4636221B92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hape 39">
                <a:extLst>
                  <a:ext uri="{FF2B5EF4-FFF2-40B4-BE49-F238E27FC236}">
                    <a16:creationId xmlns:a16="http://schemas.microsoft.com/office/drawing/2014/main" id="{D6367511-4A08-441B-8AB7-70E8F5919F05}"/>
                  </a:ext>
                </a:extLst>
              </p:cNvPr>
              <p:cNvCxnSpPr>
                <a:stCxn id="157" idx="2"/>
                <a:endCxn id="159" idx="1"/>
              </p:cNvCxnSpPr>
              <p:nvPr/>
            </p:nvCxnSpPr>
            <p:spPr>
              <a:xfrm rot="16200000" flipH="1">
                <a:off x="1657129" y="3750201"/>
                <a:ext cx="719512" cy="46688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DC1B210-9297-4147-8887-52299969224D}"/>
                  </a:ext>
                </a:extLst>
              </p:cNvPr>
              <p:cNvCxnSpPr>
                <a:stCxn id="159" idx="3"/>
                <a:endCxn id="172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 Box 319">
                <a:extLst>
                  <a:ext uri="{FF2B5EF4-FFF2-40B4-BE49-F238E27FC236}">
                    <a16:creationId xmlns:a16="http://schemas.microsoft.com/office/drawing/2014/main" id="{B81C92F2-793B-406D-9AFA-94351C9AA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484" y="5029200"/>
                <a:ext cx="829073" cy="3077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RegDst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3" name="Line 16">
                <a:extLst>
                  <a:ext uri="{FF2B5EF4-FFF2-40B4-BE49-F238E27FC236}">
                    <a16:creationId xmlns:a16="http://schemas.microsoft.com/office/drawing/2014/main" id="{3CCB5D5E-2F9B-44D9-8A44-F9EECF55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2400" y="4800600"/>
                <a:ext cx="0" cy="268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64" name="Straight Connector 53">
                <a:extLst>
                  <a:ext uri="{FF2B5EF4-FFF2-40B4-BE49-F238E27FC236}">
                    <a16:creationId xmlns:a16="http://schemas.microsoft.com/office/drawing/2014/main" id="{5450241C-F8DD-4462-ADAB-3115118A63ED}"/>
                  </a:ext>
                </a:extLst>
              </p:cNvPr>
              <p:cNvCxnSpPr>
                <a:stCxn id="190" idx="6"/>
                <a:endCxn id="166" idx="1"/>
              </p:cNvCxnSpPr>
              <p:nvPr/>
            </p:nvCxnSpPr>
            <p:spPr>
              <a:xfrm flipV="1">
                <a:off x="4171389" y="4495800"/>
                <a:ext cx="787951" cy="1028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 Box 324">
                <a:extLst>
                  <a:ext uri="{FF2B5EF4-FFF2-40B4-BE49-F238E27FC236}">
                    <a16:creationId xmlns:a16="http://schemas.microsoft.com/office/drawing/2014/main" id="{E4596DFE-DAF6-4A91-89C8-E9235F4B0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978" y="5334000"/>
                <a:ext cx="854622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166" name="Rounded Rectangle 45">
                <a:extLst>
                  <a:ext uri="{FF2B5EF4-FFF2-40B4-BE49-F238E27FC236}">
                    <a16:creationId xmlns:a16="http://schemas.microsoft.com/office/drawing/2014/main" id="{BB852856-79ED-4A76-B96A-26796FB01F4B}"/>
                  </a:ext>
                </a:extLst>
              </p:cNvPr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4F5C5F9-D7F8-4BEC-9ED9-224DB0A8EC34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Line 28">
                <a:extLst>
                  <a:ext uri="{FF2B5EF4-FFF2-40B4-BE49-F238E27FC236}">
                    <a16:creationId xmlns:a16="http://schemas.microsoft.com/office/drawing/2014/main" id="{36798E30-02B0-4219-9B74-E8087B901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9" name="Group 88">
                <a:extLst>
                  <a:ext uri="{FF2B5EF4-FFF2-40B4-BE49-F238E27FC236}">
                    <a16:creationId xmlns:a16="http://schemas.microsoft.com/office/drawing/2014/main" id="{8D9E85E4-B9EB-4C0B-B044-0D77706185ED}"/>
                  </a:ext>
                </a:extLst>
              </p:cNvPr>
              <p:cNvGrpSpPr/>
              <p:nvPr/>
            </p:nvGrpSpPr>
            <p:grpSpPr>
              <a:xfrm>
                <a:off x="2560437" y="2895600"/>
                <a:ext cx="1717186" cy="2158802"/>
                <a:chOff x="2778614" y="2895600"/>
                <a:chExt cx="1717186" cy="2158802"/>
              </a:xfrm>
            </p:grpSpPr>
            <p:sp>
              <p:nvSpPr>
                <p:cNvPr id="170" name="Line 24">
                  <a:extLst>
                    <a:ext uri="{FF2B5EF4-FFF2-40B4-BE49-F238E27FC236}">
                      <a16:creationId xmlns:a16="http://schemas.microsoft.com/office/drawing/2014/main" id="{D3BA0844-2CD1-4F17-B16A-F6CD05B27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124200"/>
                  <a:ext cx="543419" cy="127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Line 25">
                  <a:extLst>
                    <a:ext uri="{FF2B5EF4-FFF2-40B4-BE49-F238E27FC236}">
                      <a16:creationId xmlns:a16="http://schemas.microsoft.com/office/drawing/2014/main" id="{D2CC5B6C-B06B-439C-A051-B1A5FE79E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505200"/>
                  <a:ext cx="543419" cy="158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Line 26">
                  <a:extLst>
                    <a:ext uri="{FF2B5EF4-FFF2-40B4-BE49-F238E27FC236}">
                      <a16:creationId xmlns:a16="http://schemas.microsoft.com/office/drawing/2014/main" id="{F12360C6-D33C-44D1-9A4D-62CA4F8C1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4649" y="3954462"/>
                  <a:ext cx="477383" cy="79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Line 27">
                  <a:extLst>
                    <a:ext uri="{FF2B5EF4-FFF2-40B4-BE49-F238E27FC236}">
                      <a16:creationId xmlns:a16="http://schemas.microsoft.com/office/drawing/2014/main" id="{21B95824-1DF9-4319-9EF7-EF81031C5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673" y="4411663"/>
                  <a:ext cx="4333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Line 16">
                  <a:extLst>
                    <a:ext uri="{FF2B5EF4-FFF2-40B4-BE49-F238E27FC236}">
                      <a16:creationId xmlns:a16="http://schemas.microsoft.com/office/drawing/2014/main" id="{50752750-A347-424C-AFA8-746199AAE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7021" y="44958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Rectangle 15">
                  <a:extLst>
                    <a:ext uri="{FF2B5EF4-FFF2-40B4-BE49-F238E27FC236}">
                      <a16:creationId xmlns:a16="http://schemas.microsoft.com/office/drawing/2014/main" id="{396E5C72-1BDC-410E-BFFE-C0BA3A767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216" y="2895601"/>
                  <a:ext cx="1129733" cy="1676400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Text Box 17">
                  <a:extLst>
                    <a:ext uri="{FF2B5EF4-FFF2-40B4-BE49-F238E27FC236}">
                      <a16:creationId xmlns:a16="http://schemas.microsoft.com/office/drawing/2014/main" id="{52E19A51-285B-4C55-AAD7-5B7D2CFD78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030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RR1</a:t>
                  </a:r>
                </a:p>
              </p:txBody>
            </p:sp>
            <p:sp>
              <p:nvSpPr>
                <p:cNvPr id="177" name="Text Box 18">
                  <a:extLst>
                    <a:ext uri="{FF2B5EF4-FFF2-40B4-BE49-F238E27FC236}">
                      <a16:creationId xmlns:a16="http://schemas.microsoft.com/office/drawing/2014/main" id="{49A34A25-B9E7-4DF8-86F1-8F2BD73A26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411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RR2</a:t>
                  </a:r>
                </a:p>
              </p:txBody>
            </p:sp>
            <p:sp>
              <p:nvSpPr>
                <p:cNvPr id="178" name="Text Box 19">
                  <a:extLst>
                    <a:ext uri="{FF2B5EF4-FFF2-40B4-BE49-F238E27FC236}">
                      <a16:creationId xmlns:a16="http://schemas.microsoft.com/office/drawing/2014/main" id="{802A773F-57D9-435B-A407-E20A7A20CD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810000"/>
                  <a:ext cx="32756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</a:t>
                  </a:r>
                </a:p>
              </p:txBody>
            </p:sp>
            <p:sp>
              <p:nvSpPr>
                <p:cNvPr id="179" name="Text Box 20">
                  <a:extLst>
                    <a:ext uri="{FF2B5EF4-FFF2-40B4-BE49-F238E27FC236}">
                      <a16:creationId xmlns:a16="http://schemas.microsoft.com/office/drawing/2014/main" id="{1BFAE4A5-FA03-4CDA-A9EF-7C2333FC9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4325779"/>
                  <a:ext cx="33122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WD</a:t>
                  </a:r>
                </a:p>
              </p:txBody>
            </p:sp>
            <p:sp>
              <p:nvSpPr>
                <p:cNvPr id="180" name="Text Box 21">
                  <a:extLst>
                    <a:ext uri="{FF2B5EF4-FFF2-40B4-BE49-F238E27FC236}">
                      <a16:creationId xmlns:a16="http://schemas.microsoft.com/office/drawing/2014/main" id="{74B235F9-4444-4A04-A3EC-94C9B2D7AE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3048000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RD1</a:t>
                  </a:r>
                </a:p>
              </p:txBody>
            </p:sp>
            <p:sp>
              <p:nvSpPr>
                <p:cNvPr id="181" name="Text Box 22">
                  <a:extLst>
                    <a:ext uri="{FF2B5EF4-FFF2-40B4-BE49-F238E27FC236}">
                      <a16:creationId xmlns:a16="http://schemas.microsoft.com/office/drawing/2014/main" id="{48AB697A-99ED-4B40-B297-D0E93D6831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4097179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RD2</a:t>
                  </a:r>
                </a:p>
              </p:txBody>
            </p:sp>
            <p:sp>
              <p:nvSpPr>
                <p:cNvPr id="182" name="Text Box 36">
                  <a:extLst>
                    <a:ext uri="{FF2B5EF4-FFF2-40B4-BE49-F238E27FC236}">
                      <a16:creationId xmlns:a16="http://schemas.microsoft.com/office/drawing/2014/main" id="{BF90495E-AD09-4BE7-91DB-64C6FEAC7D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0699" y="3581399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  <p:sp>
              <p:nvSpPr>
                <p:cNvPr id="183" name="Line 37">
                  <a:extLst>
                    <a:ext uri="{FF2B5EF4-FFF2-40B4-BE49-F238E27FC236}">
                      <a16:creationId xmlns:a16="http://schemas.microsoft.com/office/drawing/2014/main" id="{120FED89-5B9A-492C-AC63-7AF792D16C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051175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Line 38">
                  <a:extLst>
                    <a:ext uri="{FF2B5EF4-FFF2-40B4-BE49-F238E27FC236}">
                      <a16:creationId xmlns:a16="http://schemas.microsoft.com/office/drawing/2014/main" id="{820A5FDF-1655-4C31-8AEA-945DE1F02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435350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Line 39">
                  <a:extLst>
                    <a:ext uri="{FF2B5EF4-FFF2-40B4-BE49-F238E27FC236}">
                      <a16:creationId xmlns:a16="http://schemas.microsoft.com/office/drawing/2014/main" id="{BE115A6D-1E29-4FFC-8365-F40599E61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868738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Text Box 40">
                  <a:extLst>
                    <a:ext uri="{FF2B5EF4-FFF2-40B4-BE49-F238E27FC236}">
                      <a16:creationId xmlns:a16="http://schemas.microsoft.com/office/drawing/2014/main" id="{EF91201D-82A9-42CD-B543-871EC77103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5552" y="289560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7" name="Text Box 41">
                  <a:extLst>
                    <a:ext uri="{FF2B5EF4-FFF2-40B4-BE49-F238E27FC236}">
                      <a16:creationId xmlns:a16="http://schemas.microsoft.com/office/drawing/2014/main" id="{18B55D5A-A531-4C01-88A8-E05B2E562C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2956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8" name="Text Box 42">
                  <a:extLst>
                    <a:ext uri="{FF2B5EF4-FFF2-40B4-BE49-F238E27FC236}">
                      <a16:creationId xmlns:a16="http://schemas.microsoft.com/office/drawing/2014/main" id="{84C93A4C-E331-4E99-9F43-7F58FB98CD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7528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9" name="Text Box 23">
                  <a:extLst>
                    <a:ext uri="{FF2B5EF4-FFF2-40B4-BE49-F238E27FC236}">
                      <a16:creationId xmlns:a16="http://schemas.microsoft.com/office/drawing/2014/main" id="{68C70E2D-86A3-4B47-831B-ACF73108F1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8344" y="4746625"/>
                  <a:ext cx="904633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RegWrite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73AD4AD-44E1-4DA4-987C-84FDD97B32B1}"/>
                  </a:ext>
                </a:extLst>
              </p:cNvPr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Sign Extend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Line 39">
                <a:extLst>
                  <a:ext uri="{FF2B5EF4-FFF2-40B4-BE49-F238E27FC236}">
                    <a16:creationId xmlns:a16="http://schemas.microsoft.com/office/drawing/2014/main" id="{EB77A209-B4B4-43B7-87EA-7C9B55219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352" y="5468937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Text Box 42">
                <a:extLst>
                  <a:ext uri="{FF2B5EF4-FFF2-40B4-BE49-F238E27FC236}">
                    <a16:creationId xmlns:a16="http://schemas.microsoft.com/office/drawing/2014/main" id="{381C8A17-B283-4D06-89D5-EE31096C9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2442" y="5353049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16</a:t>
                </a:r>
              </a:p>
            </p:txBody>
          </p:sp>
          <p:sp>
            <p:nvSpPr>
              <p:cNvPr id="193" name="Text Box 42">
                <a:extLst>
                  <a:ext uri="{FF2B5EF4-FFF2-40B4-BE49-F238E27FC236}">
                    <a16:creationId xmlns:a16="http://schemas.microsoft.com/office/drawing/2014/main" id="{5878F3BC-630F-47A0-95D5-257835C63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7401" y="533400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94" name="Line 39">
                <a:extLst>
                  <a:ext uri="{FF2B5EF4-FFF2-40B4-BE49-F238E27FC236}">
                    <a16:creationId xmlns:a16="http://schemas.microsoft.com/office/drawing/2014/main" id="{499A8346-E5A0-4B12-9A24-07BA2F264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91858" y="543560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32">
                <a:extLst>
                  <a:ext uri="{FF2B5EF4-FFF2-40B4-BE49-F238E27FC236}">
                    <a16:creationId xmlns:a16="http://schemas.microsoft.com/office/drawing/2014/main" id="{3BE6F3E0-72E8-4DA5-B733-A07617231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34">
                <a:extLst>
                  <a:ext uri="{FF2B5EF4-FFF2-40B4-BE49-F238E27FC236}">
                    <a16:creationId xmlns:a16="http://schemas.microsoft.com/office/drawing/2014/main" id="{FD4F407A-C131-4295-8832-CDD45CC26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35">
                <a:extLst>
                  <a:ext uri="{FF2B5EF4-FFF2-40B4-BE49-F238E27FC236}">
                    <a16:creationId xmlns:a16="http://schemas.microsoft.com/office/drawing/2014/main" id="{48D87EC9-C993-4FF1-BC72-74D56FBC4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36">
                <a:extLst>
                  <a:ext uri="{FF2B5EF4-FFF2-40B4-BE49-F238E27FC236}">
                    <a16:creationId xmlns:a16="http://schemas.microsoft.com/office/drawing/2014/main" id="{B1410EC5-78CC-4884-9D6B-DCE0B5CEC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37">
                <a:extLst>
                  <a:ext uri="{FF2B5EF4-FFF2-40B4-BE49-F238E27FC236}">
                    <a16:creationId xmlns:a16="http://schemas.microsoft.com/office/drawing/2014/main" id="{AD0F6945-A33E-43E3-874B-E22B02E1A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Line 38">
                <a:extLst>
                  <a:ext uri="{FF2B5EF4-FFF2-40B4-BE49-F238E27FC236}">
                    <a16:creationId xmlns:a16="http://schemas.microsoft.com/office/drawing/2014/main" id="{252697BA-25E2-4045-AC12-897DCCD64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Line 41">
                <a:extLst>
                  <a:ext uri="{FF2B5EF4-FFF2-40B4-BE49-F238E27FC236}">
                    <a16:creationId xmlns:a16="http://schemas.microsoft.com/office/drawing/2014/main" id="{8F867AF3-1F3C-49AB-B486-AB2780867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1862" y="2667000"/>
                <a:ext cx="0" cy="5365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02" name="Text Box 44">
                <a:extLst>
                  <a:ext uri="{FF2B5EF4-FFF2-40B4-BE49-F238E27FC236}">
                    <a16:creationId xmlns:a16="http://schemas.microsoft.com/office/drawing/2014/main" id="{E642CC09-6EC4-4DA0-BDE6-95DEABD49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2857" y="3848498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203" name="Text Box 45">
                <a:extLst>
                  <a:ext uri="{FF2B5EF4-FFF2-40B4-BE49-F238E27FC236}">
                    <a16:creationId xmlns:a16="http://schemas.microsoft.com/office/drawing/2014/main" id="{605F663D-2951-41CA-AC93-9333AEC3C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0094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04" name="Text Box 46">
                <a:extLst>
                  <a:ext uri="{FF2B5EF4-FFF2-40B4-BE49-F238E27FC236}">
                    <a16:creationId xmlns:a16="http://schemas.microsoft.com/office/drawing/2014/main" id="{FABBE15D-FD02-4A08-A600-0E8956A007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7202" y="2412206"/>
                <a:ext cx="1296988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5" name="Line 47">
                <a:extLst>
                  <a:ext uri="{FF2B5EF4-FFF2-40B4-BE49-F238E27FC236}">
                    <a16:creationId xmlns:a16="http://schemas.microsoft.com/office/drawing/2014/main" id="{CAD02B2A-1751-4E41-A423-91D14FF36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5974" y="3051175"/>
                <a:ext cx="230188" cy="777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06" name="Text Box 48">
                <a:extLst>
                  <a:ext uri="{FF2B5EF4-FFF2-40B4-BE49-F238E27FC236}">
                    <a16:creationId xmlns:a16="http://schemas.microsoft.com/office/drawing/2014/main" id="{E64152D7-9125-482E-8E40-86679C3B2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999" y="28321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grpSp>
            <p:nvGrpSpPr>
              <p:cNvPr id="207" name="Group 13">
                <a:extLst>
                  <a:ext uri="{FF2B5EF4-FFF2-40B4-BE49-F238E27FC236}">
                    <a16:creationId xmlns:a16="http://schemas.microsoft.com/office/drawing/2014/main" id="{445F38ED-7221-4843-8793-962E9862206E}"/>
                  </a:ext>
                </a:extLst>
              </p:cNvPr>
              <p:cNvGrpSpPr/>
              <p:nvPr/>
            </p:nvGrpSpPr>
            <p:grpSpPr>
              <a:xfrm rot="5400000">
                <a:off x="-876300" y="3848100"/>
                <a:ext cx="4038600" cy="304800"/>
                <a:chOff x="457200" y="3429000"/>
                <a:chExt cx="8077200" cy="45720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CCB759D1-1930-4EC8-B361-B1B11073E311}"/>
                    </a:ext>
                  </a:extLst>
                </p:cNvPr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101011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475BFAA-13FA-4B07-8611-0B0BA2161637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10110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C0B24DD-F9AA-4D5E-873B-534A17D4791E}"/>
                    </a:ext>
                  </a:extLst>
                </p:cNvPr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10101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868AFAE-E950-431F-BFF7-55656D5BAD1A}"/>
                    </a:ext>
                  </a:extLst>
                </p:cNvPr>
                <p:cNvSpPr/>
                <p:nvPr/>
              </p:nvSpPr>
              <p:spPr>
                <a:xfrm>
                  <a:off x="4572000" y="3429000"/>
                  <a:ext cx="3962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hangingPunct="0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1111 1111 1100 1110</a:t>
                  </a:r>
                  <a:endParaRPr lang="en-US" sz="105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cxnSp>
            <p:nvCxnSpPr>
              <p:cNvPr id="212" name="Elbow Connector 92">
                <a:extLst>
                  <a:ext uri="{FF2B5EF4-FFF2-40B4-BE49-F238E27FC236}">
                    <a16:creationId xmlns:a16="http://schemas.microsoft.com/office/drawing/2014/main" id="{F589D337-4E1E-466A-9228-013C77E2BA11}"/>
                  </a:ext>
                </a:extLst>
              </p:cNvPr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206"/>
                </a:avLst>
              </a:prstGeom>
              <a:ln w="22225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410D2DA2-2F8B-496D-81E3-88B20C9AB8DD}"/>
                  </a:ext>
                </a:extLst>
              </p:cNvPr>
              <p:cNvGrpSpPr/>
              <p:nvPr/>
            </p:nvGrpSpPr>
            <p:grpSpPr>
              <a:xfrm>
                <a:off x="6323727" y="3288176"/>
                <a:ext cx="2134473" cy="2580712"/>
                <a:chOff x="6323727" y="3288176"/>
                <a:chExt cx="2134473" cy="2580712"/>
              </a:xfrm>
            </p:grpSpPr>
            <p:sp>
              <p:nvSpPr>
                <p:cNvPr id="218" name="Line 60">
                  <a:extLst>
                    <a:ext uri="{FF2B5EF4-FFF2-40B4-BE49-F238E27FC236}">
                      <a16:creationId xmlns:a16="http://schemas.microsoft.com/office/drawing/2014/main" id="{8EE5C227-95BE-4C10-94D8-83796F2084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5279549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Line 61">
                  <a:extLst>
                    <a:ext uri="{FF2B5EF4-FFF2-40B4-BE49-F238E27FC236}">
                      <a16:creationId xmlns:a16="http://schemas.microsoft.com/office/drawing/2014/main" id="{BB825961-B005-45D5-BEDB-C5BB551E5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3564045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Line 33">
                  <a:extLst>
                    <a:ext uri="{FF2B5EF4-FFF2-40B4-BE49-F238E27FC236}">
                      <a16:creationId xmlns:a16="http://schemas.microsoft.com/office/drawing/2014/main" id="{CEDB8C72-5590-447C-BA16-16D173842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4599" y="3352800"/>
                  <a:ext cx="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Rectangle 52">
                  <a:extLst>
                    <a:ext uri="{FF2B5EF4-FFF2-40B4-BE49-F238E27FC236}">
                      <a16:creationId xmlns:a16="http://schemas.microsoft.com/office/drawing/2014/main" id="{7579103C-E54E-4A52-B257-DCC5EF299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9143" y="3801534"/>
                  <a:ext cx="1175657" cy="1524000"/>
                </a:xfrm>
                <a:prstGeom prst="rect">
                  <a:avLst/>
                </a:prstGeom>
                <a:solidFill>
                  <a:srgbClr val="E2FFC5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Text Box 56">
                  <a:extLst>
                    <a:ext uri="{FF2B5EF4-FFF2-40B4-BE49-F238E27FC236}">
                      <a16:creationId xmlns:a16="http://schemas.microsoft.com/office/drawing/2014/main" id="{BE2CFCB6-89EC-4C45-9A15-AC06DF6DBB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9136" y="3952954"/>
                  <a:ext cx="806631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 Address</a:t>
                  </a:r>
                </a:p>
              </p:txBody>
            </p:sp>
            <p:sp>
              <p:nvSpPr>
                <p:cNvPr id="217" name="Text Box 59">
                  <a:extLst>
                    <a:ext uri="{FF2B5EF4-FFF2-40B4-BE49-F238E27FC236}">
                      <a16:creationId xmlns:a16="http://schemas.microsoft.com/office/drawing/2014/main" id="{7D1044D1-3793-4F3D-8E0A-9DE25F81D6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47926" y="4953000"/>
                  <a:ext cx="476386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Write </a:t>
                  </a:r>
                </a:p>
                <a:p>
                  <a:r>
                    <a:rPr lang="en-US" sz="1000" b="1" dirty="0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220" name="Text Box 62">
                  <a:extLst>
                    <a:ext uri="{FF2B5EF4-FFF2-40B4-BE49-F238E27FC236}">
                      <a16:creationId xmlns:a16="http://schemas.microsoft.com/office/drawing/2014/main" id="{37873DDC-F978-4979-9FFF-B26EC04860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55922" y="5561111"/>
                  <a:ext cx="1168911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MemRead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21" name="Text Box 63">
                  <a:extLst>
                    <a:ext uri="{FF2B5EF4-FFF2-40B4-BE49-F238E27FC236}">
                      <a16:creationId xmlns:a16="http://schemas.microsoft.com/office/drawing/2014/main" id="{A2F331F2-55B1-4BA0-908E-00237DFD86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05600" y="3288176"/>
                  <a:ext cx="1217000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MemWrite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EDB37755-64E5-496D-B399-A084242FF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727" y="4079718"/>
                  <a:ext cx="444023" cy="14605"/>
                </a:xfrm>
                <a:prstGeom prst="straightConnector1">
                  <a:avLst/>
                </a:prstGeom>
                <a:ln w="2222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Line 53">
                  <a:extLst>
                    <a:ext uri="{FF2B5EF4-FFF2-40B4-BE49-F238E27FC236}">
                      <a16:creationId xmlns:a16="http://schemas.microsoft.com/office/drawing/2014/main" id="{345D09C4-C84F-41C5-99A0-7D670C82C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29154" y="4962525"/>
                  <a:ext cx="5290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Text Box 55">
                  <a:extLst>
                    <a:ext uri="{FF2B5EF4-FFF2-40B4-BE49-F238E27FC236}">
                      <a16:creationId xmlns:a16="http://schemas.microsoft.com/office/drawing/2014/main" id="{EC1425FE-6471-40EA-9A4E-54323A3C16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07181" y="4191000"/>
                  <a:ext cx="878767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Data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Memory</a:t>
                  </a:r>
                </a:p>
              </p:txBody>
            </p:sp>
            <p:sp>
              <p:nvSpPr>
                <p:cNvPr id="225" name="Text Box 57">
                  <a:extLst>
                    <a:ext uri="{FF2B5EF4-FFF2-40B4-BE49-F238E27FC236}">
                      <a16:creationId xmlns:a16="http://schemas.microsoft.com/office/drawing/2014/main" id="{1F0B4012-55F6-408A-B721-865A0AAE9E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58891" y="4708525"/>
                  <a:ext cx="450669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 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0F8B8C-09DF-41AE-964D-9D6E4D75CB44}"/>
                </a:ext>
              </a:extLst>
            </p:cNvPr>
            <p:cNvGrpSpPr/>
            <p:nvPr/>
          </p:nvGrpSpPr>
          <p:grpSpPr>
            <a:xfrm>
              <a:off x="4458735" y="2995997"/>
              <a:ext cx="318399" cy="271464"/>
              <a:chOff x="4458735" y="2995997"/>
              <a:chExt cx="318399" cy="271464"/>
            </a:xfrm>
          </p:grpSpPr>
          <p:sp>
            <p:nvSpPr>
              <p:cNvPr id="226" name="Text Box 42">
                <a:extLst>
                  <a:ext uri="{FF2B5EF4-FFF2-40B4-BE49-F238E27FC236}">
                    <a16:creationId xmlns:a16="http://schemas.microsoft.com/office/drawing/2014/main" id="{68F2198F-8E69-4F5E-A597-5F926FDB0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27" name="Line 39">
                <a:extLst>
                  <a:ext uri="{FF2B5EF4-FFF2-40B4-BE49-F238E27FC236}">
                    <a16:creationId xmlns:a16="http://schemas.microsoft.com/office/drawing/2014/main" id="{4E7B3A38-BDF2-4D1A-8F3D-B73F56BF1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0AB77CB-56D2-4C40-8068-82EEB74728D2}"/>
                </a:ext>
              </a:extLst>
            </p:cNvPr>
            <p:cNvGrpSpPr/>
            <p:nvPr/>
          </p:nvGrpSpPr>
          <p:grpSpPr>
            <a:xfrm>
              <a:off x="4316737" y="3971925"/>
              <a:ext cx="318399" cy="271464"/>
              <a:chOff x="4458735" y="2995997"/>
              <a:chExt cx="318399" cy="271464"/>
            </a:xfrm>
          </p:grpSpPr>
          <p:sp>
            <p:nvSpPr>
              <p:cNvPr id="229" name="Text Box 42">
                <a:extLst>
                  <a:ext uri="{FF2B5EF4-FFF2-40B4-BE49-F238E27FC236}">
                    <a16:creationId xmlns:a16="http://schemas.microsoft.com/office/drawing/2014/main" id="{62FF5079-7A6E-4D98-8DA9-54C46A1E0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0" name="Line 39">
                <a:extLst>
                  <a:ext uri="{FF2B5EF4-FFF2-40B4-BE49-F238E27FC236}">
                    <a16:creationId xmlns:a16="http://schemas.microsoft.com/office/drawing/2014/main" id="{1ACBD26B-65B8-4CD1-8A91-964E8BE4A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B513AFA-0C84-46A0-80B5-5A2CD639675B}"/>
                </a:ext>
              </a:extLst>
            </p:cNvPr>
            <p:cNvGrpSpPr/>
            <p:nvPr/>
          </p:nvGrpSpPr>
          <p:grpSpPr>
            <a:xfrm>
              <a:off x="6325817" y="3875882"/>
              <a:ext cx="318399" cy="271464"/>
              <a:chOff x="4458735" y="2995997"/>
              <a:chExt cx="318399" cy="271464"/>
            </a:xfrm>
          </p:grpSpPr>
          <p:sp>
            <p:nvSpPr>
              <p:cNvPr id="232" name="Text Box 42">
                <a:extLst>
                  <a:ext uri="{FF2B5EF4-FFF2-40B4-BE49-F238E27FC236}">
                    <a16:creationId xmlns:a16="http://schemas.microsoft.com/office/drawing/2014/main" id="{94B8AF52-16B3-4D22-985E-97356E463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3" name="Line 39">
                <a:extLst>
                  <a:ext uri="{FF2B5EF4-FFF2-40B4-BE49-F238E27FC236}">
                    <a16:creationId xmlns:a16="http://schemas.microsoft.com/office/drawing/2014/main" id="{EC502F0C-8FE7-43BF-BEFE-0A8A87843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94208D6-3F21-4216-B274-80EFAA67B677}"/>
                </a:ext>
              </a:extLst>
            </p:cNvPr>
            <p:cNvGrpSpPr/>
            <p:nvPr/>
          </p:nvGrpSpPr>
          <p:grpSpPr>
            <a:xfrm>
              <a:off x="7922600" y="4749800"/>
              <a:ext cx="318399" cy="271464"/>
              <a:chOff x="4458735" y="2995997"/>
              <a:chExt cx="318399" cy="271464"/>
            </a:xfrm>
          </p:grpSpPr>
          <p:sp>
            <p:nvSpPr>
              <p:cNvPr id="235" name="Text Box 42">
                <a:extLst>
                  <a:ext uri="{FF2B5EF4-FFF2-40B4-BE49-F238E27FC236}">
                    <a16:creationId xmlns:a16="http://schemas.microsoft.com/office/drawing/2014/main" id="{09F350FD-256C-42EF-8C72-9B5B0E5BC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6" name="Line 39">
                <a:extLst>
                  <a:ext uri="{FF2B5EF4-FFF2-40B4-BE49-F238E27FC236}">
                    <a16:creationId xmlns:a16="http://schemas.microsoft.com/office/drawing/2014/main" id="{D56BBF0E-9508-4706-AB85-A591D147A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529934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Non-Memory Inst.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 a multiplexer to choose the result to be stored</a:t>
            </a:r>
            <a:endParaRPr lang="en-SG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1FEC4-3307-44CC-BFE4-4A29A9BCFD28}"/>
              </a:ext>
            </a:extLst>
          </p:cNvPr>
          <p:cNvGrpSpPr/>
          <p:nvPr/>
        </p:nvGrpSpPr>
        <p:grpSpPr>
          <a:xfrm>
            <a:off x="533400" y="1981200"/>
            <a:ext cx="8534400" cy="4191000"/>
            <a:chOff x="533400" y="1981200"/>
            <a:chExt cx="8534400" cy="4191000"/>
          </a:xfrm>
        </p:grpSpPr>
        <p:sp>
          <p:nvSpPr>
            <p:cNvPr id="108" name="Line 53">
              <a:extLst>
                <a:ext uri="{FF2B5EF4-FFF2-40B4-BE49-F238E27FC236}">
                  <a16:creationId xmlns:a16="http://schemas.microsoft.com/office/drawing/2014/main" id="{9F3E7C88-A205-40A8-9EC3-41CD5C905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0600" y="5181600"/>
              <a:ext cx="2286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9" name="Line 28">
              <a:extLst>
                <a:ext uri="{FF2B5EF4-FFF2-40B4-BE49-F238E27FC236}">
                  <a16:creationId xmlns:a16="http://schemas.microsoft.com/office/drawing/2014/main" id="{3E450402-2875-4BF0-B00B-A83D3EFE9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10" name="Line 29">
              <a:extLst>
                <a:ext uri="{FF2B5EF4-FFF2-40B4-BE49-F238E27FC236}">
                  <a16:creationId xmlns:a16="http://schemas.microsoft.com/office/drawing/2014/main" id="{7535CEC7-71F4-4EA5-A284-D20CAF9DA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BF1E50-C960-4AD7-9BCE-96C17FB19770}"/>
                </a:ext>
              </a:extLst>
            </p:cNvPr>
            <p:cNvCxnSpPr>
              <a:endCxn id="128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1F4E60B-15AD-4494-8AEA-E65409E4A2EA}"/>
                </a:ext>
              </a:extLst>
            </p:cNvPr>
            <p:cNvCxnSpPr>
              <a:endCxn id="129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2995F4C-57BA-4396-8153-E0ADF3F71D47}"/>
                </a:ext>
              </a:extLst>
            </p:cNvPr>
            <p:cNvCxnSpPr/>
            <p:nvPr/>
          </p:nvCxnSpPr>
          <p:spPr>
            <a:xfrm>
              <a:off x="1295400" y="4572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 Box 309">
              <a:extLst>
                <a:ext uri="{FF2B5EF4-FFF2-40B4-BE49-F238E27FC236}">
                  <a16:creationId xmlns:a16="http://schemas.microsoft.com/office/drawing/2014/main" id="{4DE7FDE1-3950-4DE5-9801-859A54D49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15" name="Text Box 310">
              <a:extLst>
                <a:ext uri="{FF2B5EF4-FFF2-40B4-BE49-F238E27FC236}">
                  <a16:creationId xmlns:a16="http://schemas.microsoft.com/office/drawing/2014/main" id="{D00570A0-BC7B-4C4B-AA31-4B0D0F59C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16" name="Text Box 324">
              <a:extLst>
                <a:ext uri="{FF2B5EF4-FFF2-40B4-BE49-F238E27FC236}">
                  <a16:creationId xmlns:a16="http://schemas.microsoft.com/office/drawing/2014/main" id="{40E8E06F-7F8D-4821-BF40-5A4FC9E36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572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17" name="Rounded Rectangle 38">
              <a:extLst>
                <a:ext uri="{FF2B5EF4-FFF2-40B4-BE49-F238E27FC236}">
                  <a16:creationId xmlns:a16="http://schemas.microsoft.com/office/drawing/2014/main" id="{AC1F0A26-761E-4233-9983-154E7F33580A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hape 39">
              <a:extLst>
                <a:ext uri="{FF2B5EF4-FFF2-40B4-BE49-F238E27FC236}">
                  <a16:creationId xmlns:a16="http://schemas.microsoft.com/office/drawing/2014/main" id="{35DFAD14-B310-4F73-AB9F-7A363ABE936D}"/>
                </a:ext>
              </a:extLst>
            </p:cNvPr>
            <p:cNvCxnSpPr>
              <a:stCxn id="115" idx="2"/>
              <a:endCxn id="117" idx="1"/>
            </p:cNvCxnSpPr>
            <p:nvPr/>
          </p:nvCxnSpPr>
          <p:spPr>
            <a:xfrm rot="16200000" flipH="1">
              <a:off x="1657129" y="3750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9325FDE-002E-4EDB-B564-75572C805C04}"/>
                </a:ext>
              </a:extLst>
            </p:cNvPr>
            <p:cNvCxnSpPr>
              <a:stCxn id="117" idx="3"/>
              <a:endCxn id="130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9">
              <a:extLst>
                <a:ext uri="{FF2B5EF4-FFF2-40B4-BE49-F238E27FC236}">
                  <a16:creationId xmlns:a16="http://schemas.microsoft.com/office/drawing/2014/main" id="{C4CC45D8-FA1E-4A6D-9680-5C266C4CB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03" y="5029200"/>
              <a:ext cx="80183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7DAFE98-BCA9-4FD8-9E78-45C3ADDE9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400" y="48006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22" name="Straight Connector 53">
              <a:extLst>
                <a:ext uri="{FF2B5EF4-FFF2-40B4-BE49-F238E27FC236}">
                  <a16:creationId xmlns:a16="http://schemas.microsoft.com/office/drawing/2014/main" id="{4A2336C5-4490-4725-BE7B-7A7E6BE221CD}"/>
                </a:ext>
              </a:extLst>
            </p:cNvPr>
            <p:cNvCxnSpPr>
              <a:stCxn id="246" idx="6"/>
              <a:endCxn id="124" idx="1"/>
            </p:cNvCxnSpPr>
            <p:nvPr/>
          </p:nvCxnSpPr>
          <p:spPr>
            <a:xfrm flipV="1">
              <a:off x="4171389" y="4495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 Box 324">
              <a:extLst>
                <a:ext uri="{FF2B5EF4-FFF2-40B4-BE49-F238E27FC236}">
                  <a16:creationId xmlns:a16="http://schemas.microsoft.com/office/drawing/2014/main" id="{A7A4392F-A500-4C79-B44D-EF27AE77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24" name="Rounded Rectangle 45">
              <a:extLst>
                <a:ext uri="{FF2B5EF4-FFF2-40B4-BE49-F238E27FC236}">
                  <a16:creationId xmlns:a16="http://schemas.microsoft.com/office/drawing/2014/main" id="{0A49664E-6D82-4683-B26D-7297017C5C93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042657-8F81-4EA6-BFB5-956D8F3D10D2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Line 28">
              <a:extLst>
                <a:ext uri="{FF2B5EF4-FFF2-40B4-BE49-F238E27FC236}">
                  <a16:creationId xmlns:a16="http://schemas.microsoft.com/office/drawing/2014/main" id="{2B2D2674-2EE5-46B5-9A3E-B3EC66E24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127" name="Group 88">
              <a:extLst>
                <a:ext uri="{FF2B5EF4-FFF2-40B4-BE49-F238E27FC236}">
                  <a16:creationId xmlns:a16="http://schemas.microsoft.com/office/drawing/2014/main" id="{EA41CC87-D315-4365-97F2-DF9498969874}"/>
                </a:ext>
              </a:extLst>
            </p:cNvPr>
            <p:cNvGrpSpPr/>
            <p:nvPr/>
          </p:nvGrpSpPr>
          <p:grpSpPr>
            <a:xfrm>
              <a:off x="2560437" y="2895600"/>
              <a:ext cx="1717186" cy="2158802"/>
              <a:chOff x="2778614" y="2895600"/>
              <a:chExt cx="1717186" cy="2158802"/>
            </a:xfrm>
          </p:grpSpPr>
          <p:sp>
            <p:nvSpPr>
              <p:cNvPr id="128" name="Line 24">
                <a:extLst>
                  <a:ext uri="{FF2B5EF4-FFF2-40B4-BE49-F238E27FC236}">
                    <a16:creationId xmlns:a16="http://schemas.microsoft.com/office/drawing/2014/main" id="{10417423-A688-4852-8B69-CFE23F4F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25">
                <a:extLst>
                  <a:ext uri="{FF2B5EF4-FFF2-40B4-BE49-F238E27FC236}">
                    <a16:creationId xmlns:a16="http://schemas.microsoft.com/office/drawing/2014/main" id="{029FF117-0275-4199-9CD6-DAB5DDFC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26">
                <a:extLst>
                  <a:ext uri="{FF2B5EF4-FFF2-40B4-BE49-F238E27FC236}">
                    <a16:creationId xmlns:a16="http://schemas.microsoft.com/office/drawing/2014/main" id="{6DF23F17-BE7D-4069-910A-491275D9F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27">
                <a:extLst>
                  <a:ext uri="{FF2B5EF4-FFF2-40B4-BE49-F238E27FC236}">
                    <a16:creationId xmlns:a16="http://schemas.microsoft.com/office/drawing/2014/main" id="{0E153E74-782B-4160-BC4A-AF471B6A6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673" y="4411663"/>
                <a:ext cx="433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16">
                <a:extLst>
                  <a:ext uri="{FF2B5EF4-FFF2-40B4-BE49-F238E27FC236}">
                    <a16:creationId xmlns:a16="http://schemas.microsoft.com/office/drawing/2014/main" id="{ED3888FB-1DEE-45FC-9C73-182E76AA5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Rectangle 15">
                <a:extLst>
                  <a:ext uri="{FF2B5EF4-FFF2-40B4-BE49-F238E27FC236}">
                    <a16:creationId xmlns:a16="http://schemas.microsoft.com/office/drawing/2014/main" id="{2DC07EB6-EE80-442C-A821-49EAFE4E9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5" name="Text Box 17">
                <a:extLst>
                  <a:ext uri="{FF2B5EF4-FFF2-40B4-BE49-F238E27FC236}">
                    <a16:creationId xmlns:a16="http://schemas.microsoft.com/office/drawing/2014/main" id="{43F8FA02-892F-4434-A454-3726EEAFA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136" name="Text Box 18">
                <a:extLst>
                  <a:ext uri="{FF2B5EF4-FFF2-40B4-BE49-F238E27FC236}">
                    <a16:creationId xmlns:a16="http://schemas.microsoft.com/office/drawing/2014/main" id="{6F5AECD5-06F4-4B2F-BEA5-5432325EB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137" name="Text Box 19">
                <a:extLst>
                  <a:ext uri="{FF2B5EF4-FFF2-40B4-BE49-F238E27FC236}">
                    <a16:creationId xmlns:a16="http://schemas.microsoft.com/office/drawing/2014/main" id="{96E47BCC-C683-4621-B7BF-902C3C705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138" name="Text Box 20">
                <a:extLst>
                  <a:ext uri="{FF2B5EF4-FFF2-40B4-BE49-F238E27FC236}">
                    <a16:creationId xmlns:a16="http://schemas.microsoft.com/office/drawing/2014/main" id="{EBB86184-094D-4903-A069-1AD6F9BEC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4325779"/>
                <a:ext cx="33122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139" name="Text Box 21">
                <a:extLst>
                  <a:ext uri="{FF2B5EF4-FFF2-40B4-BE49-F238E27FC236}">
                    <a16:creationId xmlns:a16="http://schemas.microsoft.com/office/drawing/2014/main" id="{0FAFEDF3-CE0D-4509-9908-DE19C26EA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237" name="Text Box 22">
                <a:extLst>
                  <a:ext uri="{FF2B5EF4-FFF2-40B4-BE49-F238E27FC236}">
                    <a16:creationId xmlns:a16="http://schemas.microsoft.com/office/drawing/2014/main" id="{97A50680-86BC-4A72-9F69-8F69D2255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238" name="Text Box 36">
                <a:extLst>
                  <a:ext uri="{FF2B5EF4-FFF2-40B4-BE49-F238E27FC236}">
                    <a16:creationId xmlns:a16="http://schemas.microsoft.com/office/drawing/2014/main" id="{BAE3A5F2-FB68-4A93-97B5-ABFEFDD4B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232" y="3589040"/>
                <a:ext cx="90922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239" name="Line 37">
                <a:extLst>
                  <a:ext uri="{FF2B5EF4-FFF2-40B4-BE49-F238E27FC236}">
                    <a16:creationId xmlns:a16="http://schemas.microsoft.com/office/drawing/2014/main" id="{2529176C-9A8C-4EE8-94CF-8DDA544A0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0" name="Line 38">
                <a:extLst>
                  <a:ext uri="{FF2B5EF4-FFF2-40B4-BE49-F238E27FC236}">
                    <a16:creationId xmlns:a16="http://schemas.microsoft.com/office/drawing/2014/main" id="{D4A66730-AD43-4744-BCFE-B43D28B51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" name="Line 39">
                <a:extLst>
                  <a:ext uri="{FF2B5EF4-FFF2-40B4-BE49-F238E27FC236}">
                    <a16:creationId xmlns:a16="http://schemas.microsoft.com/office/drawing/2014/main" id="{8B9EBDC0-882E-4791-BCAD-8628B63C4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2" name="Text Box 40">
                <a:extLst>
                  <a:ext uri="{FF2B5EF4-FFF2-40B4-BE49-F238E27FC236}">
                    <a16:creationId xmlns:a16="http://schemas.microsoft.com/office/drawing/2014/main" id="{43E80451-E137-40D7-A4D9-7AD441246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3" name="Text Box 41">
                <a:extLst>
                  <a:ext uri="{FF2B5EF4-FFF2-40B4-BE49-F238E27FC236}">
                    <a16:creationId xmlns:a16="http://schemas.microsoft.com/office/drawing/2014/main" id="{99B1CBC7-9B79-4FBE-B5DD-B17A1BE9F6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4" name="Text Box 42">
                <a:extLst>
                  <a:ext uri="{FF2B5EF4-FFF2-40B4-BE49-F238E27FC236}">
                    <a16:creationId xmlns:a16="http://schemas.microsoft.com/office/drawing/2014/main" id="{44234B99-E167-42FC-A881-B6FDC2EBD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5" name="Text Box 23">
                <a:extLst>
                  <a:ext uri="{FF2B5EF4-FFF2-40B4-BE49-F238E27FC236}">
                    <a16:creationId xmlns:a16="http://schemas.microsoft.com/office/drawing/2014/main" id="{29D9363B-B5B7-448D-9724-8869AFCB2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FE44795-6565-4E19-A287-C22D76641887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Line 39">
              <a:extLst>
                <a:ext uri="{FF2B5EF4-FFF2-40B4-BE49-F238E27FC236}">
                  <a16:creationId xmlns:a16="http://schemas.microsoft.com/office/drawing/2014/main" id="{1783C9BB-DCDB-4B84-BE5C-6E78D4826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6352" y="5468937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8" name="Text Box 42">
              <a:extLst>
                <a:ext uri="{FF2B5EF4-FFF2-40B4-BE49-F238E27FC236}">
                  <a16:creationId xmlns:a16="http://schemas.microsoft.com/office/drawing/2014/main" id="{51281481-5E82-4270-A89C-AA2100CBE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442" y="5353049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249" name="Text Box 42">
              <a:extLst>
                <a:ext uri="{FF2B5EF4-FFF2-40B4-BE49-F238E27FC236}">
                  <a16:creationId xmlns:a16="http://schemas.microsoft.com/office/drawing/2014/main" id="{58960535-DB39-4044-B538-967F5958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401" y="5334000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50" name="Line 39">
              <a:extLst>
                <a:ext uri="{FF2B5EF4-FFF2-40B4-BE49-F238E27FC236}">
                  <a16:creationId xmlns:a16="http://schemas.microsoft.com/office/drawing/2014/main" id="{308B4BB6-F039-4D46-8ECF-F2FE3C863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1858" y="5435601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1" name="Line 32">
              <a:extLst>
                <a:ext uri="{FF2B5EF4-FFF2-40B4-BE49-F238E27FC236}">
                  <a16:creationId xmlns:a16="http://schemas.microsoft.com/office/drawing/2014/main" id="{BFB69E5A-3CE5-419E-86CC-8A958C434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2" name="Line 33">
              <a:extLst>
                <a:ext uri="{FF2B5EF4-FFF2-40B4-BE49-F238E27FC236}">
                  <a16:creationId xmlns:a16="http://schemas.microsoft.com/office/drawing/2014/main" id="{60045469-F56A-49B1-B761-712146386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3" name="Line 34">
              <a:extLst>
                <a:ext uri="{FF2B5EF4-FFF2-40B4-BE49-F238E27FC236}">
                  <a16:creationId xmlns:a16="http://schemas.microsoft.com/office/drawing/2014/main" id="{D7421C18-EBCB-4836-AAC3-493A4EA58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4" name="Line 35">
              <a:extLst>
                <a:ext uri="{FF2B5EF4-FFF2-40B4-BE49-F238E27FC236}">
                  <a16:creationId xmlns:a16="http://schemas.microsoft.com/office/drawing/2014/main" id="{31E68A31-9372-4154-9666-601ECD68E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5" name="Line 36">
              <a:extLst>
                <a:ext uri="{FF2B5EF4-FFF2-40B4-BE49-F238E27FC236}">
                  <a16:creationId xmlns:a16="http://schemas.microsoft.com/office/drawing/2014/main" id="{2F3282E5-D43F-41FD-A3E7-1B86E2A26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6" name="Line 37">
              <a:extLst>
                <a:ext uri="{FF2B5EF4-FFF2-40B4-BE49-F238E27FC236}">
                  <a16:creationId xmlns:a16="http://schemas.microsoft.com/office/drawing/2014/main" id="{5EC5E0B3-8AF6-4171-9D08-711C553E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7" name="Line 38">
              <a:extLst>
                <a:ext uri="{FF2B5EF4-FFF2-40B4-BE49-F238E27FC236}">
                  <a16:creationId xmlns:a16="http://schemas.microsoft.com/office/drawing/2014/main" id="{C93A4CB0-270E-497C-B782-05727C525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8" name="Line 41">
              <a:extLst>
                <a:ext uri="{FF2B5EF4-FFF2-40B4-BE49-F238E27FC236}">
                  <a16:creationId xmlns:a16="http://schemas.microsoft.com/office/drawing/2014/main" id="{BA55393C-BC06-4509-A3DE-272133569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667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59" name="Text Box 44">
              <a:extLst>
                <a:ext uri="{FF2B5EF4-FFF2-40B4-BE49-F238E27FC236}">
                  <a16:creationId xmlns:a16="http://schemas.microsoft.com/office/drawing/2014/main" id="{77ADA7F3-E950-4CE1-99D6-D20230DC3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7956" y="387810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260" name="Text Box 45">
              <a:extLst>
                <a:ext uri="{FF2B5EF4-FFF2-40B4-BE49-F238E27FC236}">
                  <a16:creationId xmlns:a16="http://schemas.microsoft.com/office/drawing/2014/main" id="{D88AAF31-0BC8-4732-B675-E3D1D20CE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259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261" name="Text Box 46">
              <a:extLst>
                <a:ext uri="{FF2B5EF4-FFF2-40B4-BE49-F238E27FC236}">
                  <a16:creationId xmlns:a16="http://schemas.microsoft.com/office/drawing/2014/main" id="{501A09B2-4527-4691-B451-4EBE1FB7D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62200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2" name="Line 47">
              <a:extLst>
                <a:ext uri="{FF2B5EF4-FFF2-40B4-BE49-F238E27FC236}">
                  <a16:creationId xmlns:a16="http://schemas.microsoft.com/office/drawing/2014/main" id="{7836D4CD-19A3-4686-A65B-829F5CFAC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63" name="Text Box 48">
              <a:extLst>
                <a:ext uri="{FF2B5EF4-FFF2-40B4-BE49-F238E27FC236}">
                  <a16:creationId xmlns:a16="http://schemas.microsoft.com/office/drawing/2014/main" id="{88766193-E789-4DFA-A29D-9C238D192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264" name="Rectangle 52">
              <a:extLst>
                <a:ext uri="{FF2B5EF4-FFF2-40B4-BE49-F238E27FC236}">
                  <a16:creationId xmlns:a16="http://schemas.microsoft.com/office/drawing/2014/main" id="{D89ECA09-A8E0-45D4-9099-68E5D130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" name="Line 53">
              <a:extLst>
                <a:ext uri="{FF2B5EF4-FFF2-40B4-BE49-F238E27FC236}">
                  <a16:creationId xmlns:a16="http://schemas.microsoft.com/office/drawing/2014/main" id="{6B5204E4-FB69-485A-B85B-2E069730E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66" name="Text Box 55">
              <a:extLst>
                <a:ext uri="{FF2B5EF4-FFF2-40B4-BE49-F238E27FC236}">
                  <a16:creationId xmlns:a16="http://schemas.microsoft.com/office/drawing/2014/main" id="{66E84172-0FC1-47A7-A763-1368E85F1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67" name="Text Box 56">
              <a:extLst>
                <a:ext uri="{FF2B5EF4-FFF2-40B4-BE49-F238E27FC236}">
                  <a16:creationId xmlns:a16="http://schemas.microsoft.com/office/drawing/2014/main" id="{B0791F3D-4C20-49EF-847C-2D9B70B05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403" y="3953669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268" name="Text Box 57">
              <a:extLst>
                <a:ext uri="{FF2B5EF4-FFF2-40B4-BE49-F238E27FC236}">
                  <a16:creationId xmlns:a16="http://schemas.microsoft.com/office/drawing/2014/main" id="{C8D5C09E-66A2-4CC0-93FD-9093CEC95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269" name="Text Box 59">
              <a:extLst>
                <a:ext uri="{FF2B5EF4-FFF2-40B4-BE49-F238E27FC236}">
                  <a16:creationId xmlns:a16="http://schemas.microsoft.com/office/drawing/2014/main" id="{77D3EA5A-D8D8-4F8C-8713-E89DFCFC2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53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270" name="Line 61">
              <a:extLst>
                <a:ext uri="{FF2B5EF4-FFF2-40B4-BE49-F238E27FC236}">
                  <a16:creationId xmlns:a16="http://schemas.microsoft.com/office/drawing/2014/main" id="{C4820456-88EE-4C80-984F-B31DA42EE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496734"/>
              <a:ext cx="0" cy="3048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1" name="Text Box 63">
              <a:extLst>
                <a:ext uri="{FF2B5EF4-FFF2-40B4-BE49-F238E27FC236}">
                  <a16:creationId xmlns:a16="http://schemas.microsoft.com/office/drawing/2014/main" id="{AFD12BD1-3647-420E-AFED-95456F5A6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3217334"/>
              <a:ext cx="93882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272" name="Elbow Connector 92">
              <a:extLst>
                <a:ext uri="{FF2B5EF4-FFF2-40B4-BE49-F238E27FC236}">
                  <a16:creationId xmlns:a16="http://schemas.microsoft.com/office/drawing/2014/main" id="{12EF3F17-6907-4FC0-AB61-177565A2B094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CA0DF1D-255B-4941-AFD8-94A2A789B184}"/>
                </a:ext>
              </a:extLst>
            </p:cNvPr>
            <p:cNvCxnSpPr>
              <a:cxnSpLocks/>
              <a:endCxn id="267" idx="1"/>
            </p:cNvCxnSpPr>
            <p:nvPr/>
          </p:nvCxnSpPr>
          <p:spPr>
            <a:xfrm>
              <a:off x="6324599" y="4072465"/>
              <a:ext cx="451804" cy="34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7803820-6A3E-445B-A1A8-EC255E4CE40C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68D9A176-9FDF-41DB-977E-6CA51CE3FFEB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D7C7D27E-6211-41D3-BD12-B9CB453E2F49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9E14E036-396E-4D51-B2B6-27FAA6779628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FBCC496-9CEA-4795-BE49-8F91FFE7BF73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E95B749-364E-4638-8E01-D8D0ECE69CE7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F18F6B30-31B3-4534-A01C-DB07C35FD69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D7D4E2F7-F805-405E-9A62-2416CAFBCB6E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059C16F-B893-419D-B086-755CDC269A0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DC181E93-CEBA-455D-B75C-DFB8D63ABDC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4CA58587-9B00-48F9-ADE3-5CC760CB912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506C1B8-9E45-4A71-ACE2-DBD70198DEA8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4F880F0-2BCA-42D4-B916-BC473D3D7CC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26D207A-D248-4790-B0E4-6F05B3194C8B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288" name="Elbow Connector 122">
              <a:extLst>
                <a:ext uri="{FF2B5EF4-FFF2-40B4-BE49-F238E27FC236}">
                  <a16:creationId xmlns:a16="http://schemas.microsoft.com/office/drawing/2014/main" id="{BC0986F0-6A40-4561-AD4C-7606C531BC15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47800"/>
            </a:xfrm>
            <a:prstGeom prst="bentConnector3">
              <a:avLst>
                <a:gd name="adj1" fmla="val -667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ounded Rectangle 125">
              <a:extLst>
                <a:ext uri="{FF2B5EF4-FFF2-40B4-BE49-F238E27FC236}">
                  <a16:creationId xmlns:a16="http://schemas.microsoft.com/office/drawing/2014/main" id="{0D0C4AE2-93C4-46FA-B9F7-76275A139CF5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MUX</a:t>
              </a:r>
              <a:endParaRPr lang="en-SG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 Box 319">
              <a:extLst>
                <a:ext uri="{FF2B5EF4-FFF2-40B4-BE49-F238E27FC236}">
                  <a16:creationId xmlns:a16="http://schemas.microsoft.com/office/drawing/2014/main" id="{2D0E15EC-7994-4E75-8299-808B53F41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683" y="5833646"/>
              <a:ext cx="1172117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1" name="Line 16">
              <a:extLst>
                <a:ext uri="{FF2B5EF4-FFF2-40B4-BE49-F238E27FC236}">
                  <a16:creationId xmlns:a16="http://schemas.microsoft.com/office/drawing/2014/main" id="{D71011E3-B9EE-4B80-A38E-0F861583C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9697" y="5638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B58364-E751-4DF4-B8A3-33A5C750E518}"/>
              </a:ext>
            </a:extLst>
          </p:cNvPr>
          <p:cNvGrpSpPr/>
          <p:nvPr/>
        </p:nvGrpSpPr>
        <p:grpSpPr>
          <a:xfrm>
            <a:off x="4316737" y="3971925"/>
            <a:ext cx="318399" cy="271464"/>
            <a:chOff x="4316737" y="3971925"/>
            <a:chExt cx="318399" cy="271464"/>
          </a:xfrm>
        </p:grpSpPr>
        <p:sp>
          <p:nvSpPr>
            <p:cNvPr id="292" name="Text Box 42">
              <a:extLst>
                <a:ext uri="{FF2B5EF4-FFF2-40B4-BE49-F238E27FC236}">
                  <a16:creationId xmlns:a16="http://schemas.microsoft.com/office/drawing/2014/main" id="{591316C1-A6D3-4DEB-B455-A23CBAAC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93" name="Line 39">
              <a:extLst>
                <a:ext uri="{FF2B5EF4-FFF2-40B4-BE49-F238E27FC236}">
                  <a16:creationId xmlns:a16="http://schemas.microsoft.com/office/drawing/2014/main" id="{EC2A51D4-5264-4447-88EE-1C384DD4B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445BD5D-E32C-4A65-85D6-C0EF600A5191}"/>
              </a:ext>
            </a:extLst>
          </p:cNvPr>
          <p:cNvGrpSpPr/>
          <p:nvPr/>
        </p:nvGrpSpPr>
        <p:grpSpPr>
          <a:xfrm>
            <a:off x="4451797" y="2984500"/>
            <a:ext cx="318399" cy="271464"/>
            <a:chOff x="4316737" y="3971925"/>
            <a:chExt cx="318399" cy="271464"/>
          </a:xfrm>
        </p:grpSpPr>
        <p:sp>
          <p:nvSpPr>
            <p:cNvPr id="295" name="Text Box 42">
              <a:extLst>
                <a:ext uri="{FF2B5EF4-FFF2-40B4-BE49-F238E27FC236}">
                  <a16:creationId xmlns:a16="http://schemas.microsoft.com/office/drawing/2014/main" id="{CF42BA10-9BBD-4EA6-987E-71D9005BA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96" name="Line 39">
              <a:extLst>
                <a:ext uri="{FF2B5EF4-FFF2-40B4-BE49-F238E27FC236}">
                  <a16:creationId xmlns:a16="http://schemas.microsoft.com/office/drawing/2014/main" id="{048D9244-4CA6-41D8-BEA2-ABAF1EF91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0" name="Rounded Rectangle 102">
            <a:extLst>
              <a:ext uri="{FF2B5EF4-FFF2-40B4-BE49-F238E27FC236}">
                <a16:creationId xmlns:a16="http://schemas.microsoft.com/office/drawing/2014/main" id="{68AB298D-60C5-4002-BBC9-6E0D9239907C}"/>
              </a:ext>
            </a:extLst>
          </p:cNvPr>
          <p:cNvSpPr/>
          <p:nvPr/>
        </p:nvSpPr>
        <p:spPr>
          <a:xfrm>
            <a:off x="5371492" y="5613821"/>
            <a:ext cx="2438400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MemToReg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indicate whether result came from memory or ALU unit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Requirements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7E05FA04-7473-4DBC-B821-735F507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C4F9E8-E26D-4F85-AC8C-2476EF1FD27A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b="1" dirty="0" err="1">
                <a:solidFill>
                  <a:srgbClr val="C00000"/>
                </a:solidFill>
              </a:rPr>
              <a:t>RegWrite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7035017-D29B-4100-A71E-E86A417F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898572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Instruction </a:t>
            </a:r>
            <a:r>
              <a:rPr lang="en-SG" sz="2800" b="1" dirty="0"/>
              <a:t>Register Write Stage</a:t>
            </a:r>
            <a:r>
              <a:rPr lang="en-SG" sz="2800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Most instructions write the result of some computation into a register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Examples: arithmetic, logical, shifts, loads, set-less-than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Need destination register number and computation result</a:t>
            </a:r>
            <a:endParaRPr lang="en-SG" sz="2000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Exceptions are stores, branches, jumps: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There are no results to be written</a:t>
            </a:r>
            <a:endParaRPr lang="en-SG" sz="2000" dirty="0"/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These instructions remain idle in this stage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Input from previous stage (</a:t>
            </a:r>
            <a:r>
              <a:rPr lang="en-US" sz="2800" b="1" dirty="0"/>
              <a:t>Memory</a:t>
            </a:r>
            <a:r>
              <a:rPr lang="en-US" sz="2800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Computation result either from memory or ALU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Block Diagram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05DAE6A-63C0-440A-A107-24BF1CF8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3" name="Content Placeholder 43">
            <a:extLst>
              <a:ext uri="{FF2B5EF4-FFF2-40B4-BE49-F238E27FC236}">
                <a16:creationId xmlns:a16="http://schemas.microsoft.com/office/drawing/2014/main" id="{E640224B-7592-4866-93CF-FC66A0EB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86201"/>
            <a:ext cx="8229600" cy="1806576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Write stage has no additional element: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Basically just route the correct result into register file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i="1" dirty="0"/>
              <a:t>Write Register</a:t>
            </a:r>
            <a:r>
              <a:rPr lang="en-US" dirty="0"/>
              <a:t> number is generated way back in the </a:t>
            </a:r>
            <a:r>
              <a:rPr lang="en-US" b="1" dirty="0"/>
              <a:t>Decode</a:t>
            </a:r>
            <a:r>
              <a:rPr lang="en-US" dirty="0"/>
              <a:t> Stage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028AA-557D-4A71-861A-FB8F3D9947E6}"/>
              </a:ext>
            </a:extLst>
          </p:cNvPr>
          <p:cNvSpPr/>
          <p:nvPr/>
        </p:nvSpPr>
        <p:spPr>
          <a:xfrm>
            <a:off x="685800" y="129540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Memory Stage</a:t>
            </a:r>
          </a:p>
        </p:txBody>
      </p:sp>
      <p:sp>
        <p:nvSpPr>
          <p:cNvPr id="15" name="Right Arrow 7">
            <a:extLst>
              <a:ext uri="{FF2B5EF4-FFF2-40B4-BE49-F238E27FC236}">
                <a16:creationId xmlns:a16="http://schemas.microsoft.com/office/drawing/2014/main" id="{7E752F3F-50BF-45C5-A5AC-ECE4DB696B3B}"/>
              </a:ext>
            </a:extLst>
          </p:cNvPr>
          <p:cNvSpPr/>
          <p:nvPr/>
        </p:nvSpPr>
        <p:spPr>
          <a:xfrm>
            <a:off x="1219200" y="2743200"/>
            <a:ext cx="1752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A3C72D-3E41-4342-B3C3-8692FE73A87B}"/>
              </a:ext>
            </a:extLst>
          </p:cNvPr>
          <p:cNvGrpSpPr/>
          <p:nvPr/>
        </p:nvGrpSpPr>
        <p:grpSpPr>
          <a:xfrm>
            <a:off x="3048000" y="1447800"/>
            <a:ext cx="2743201" cy="1878687"/>
            <a:chOff x="3048000" y="1447800"/>
            <a:chExt cx="2743201" cy="18786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951F27-5537-411B-9A07-A4767D44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447800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11261D2-ECD2-4522-90AD-18CE25A3A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514475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B8B5FB6-7E9C-4069-A8ED-A44522A56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96056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8398CC7-1259-4A1A-887A-70A17919B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2381250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431E8A6F-91DB-4666-8D71-0FDDE2981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1571625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21F81F1D-E5AB-4D05-BCED-5976E5B4A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2609850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D186226F-31A7-4011-BF4A-C5A4BCD08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17653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15EE9A6-7F4F-4A60-AB4E-657B8FC3D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14947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86CB124-63F0-470A-BDD9-2C4E13E5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58286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6" name="Group 39">
              <a:extLst>
                <a:ext uri="{FF2B5EF4-FFF2-40B4-BE49-F238E27FC236}">
                  <a16:creationId xmlns:a16="http://schemas.microsoft.com/office/drawing/2014/main" id="{6589DA04-77C3-4A19-80C5-4968B3E1F468}"/>
                </a:ext>
              </a:extLst>
            </p:cNvPr>
            <p:cNvGrpSpPr/>
            <p:nvPr/>
          </p:nvGrpSpPr>
          <p:grpSpPr>
            <a:xfrm>
              <a:off x="5480051" y="1773238"/>
              <a:ext cx="311150" cy="1057275"/>
              <a:chOff x="5480050" y="1773238"/>
              <a:chExt cx="500063" cy="1057275"/>
            </a:xfrm>
          </p:grpSpPr>
          <p:sp>
            <p:nvSpPr>
              <p:cNvPr id="27" name="Line 28">
                <a:extLst>
                  <a:ext uri="{FF2B5EF4-FFF2-40B4-BE49-F238E27FC236}">
                    <a16:creationId xmlns:a16="http://schemas.microsoft.com/office/drawing/2014/main" id="{921A6DFA-49CA-4D09-AB4C-4898D0110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9">
                <a:extLst>
                  <a:ext uri="{FF2B5EF4-FFF2-40B4-BE49-F238E27FC236}">
                    <a16:creationId xmlns:a16="http://schemas.microsoft.com/office/drawing/2014/main" id="{C4682488-FB93-41CA-A8D1-2FF5892AB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36">
              <a:extLst>
                <a:ext uri="{FF2B5EF4-FFF2-40B4-BE49-F238E27FC236}">
                  <a16:creationId xmlns:a16="http://schemas.microsoft.com/office/drawing/2014/main" id="{0BC36AF4-DEDE-4FDB-A1FF-B0540E60F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028" y="2277637"/>
              <a:ext cx="102624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39B2112B-4F8B-4486-A57F-642845035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16795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94778B3A-B256-46C4-A6C4-C26C6DD84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0637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273D506D-4B5F-4702-9E01-3E6877553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49713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532A8FAA-056A-459E-8568-C544CE97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738" y="15240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11EAA85F-8D9C-492F-A0CD-EBD349FB3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19240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E77516E8-6A3C-4469-BEB8-C03D7616A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23812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BD323D70-ADFD-45D5-A104-B5EE11EA4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063" y="2895600"/>
              <a:ext cx="61908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FB989251-6DCE-427C-A11C-1B27A0419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0480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5.5 Register Write Stage: </a:t>
            </a:r>
            <a:r>
              <a:rPr lang="en-SG" sz="3600" b="1" dirty="0">
                <a:solidFill>
                  <a:srgbClr val="0000FF"/>
                </a:solidFill>
              </a:rPr>
              <a:t>Routing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1556F28-C0AE-4784-AF7A-4244423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E0C38-C0C0-4533-8892-FC0539010A51}"/>
              </a:ext>
            </a:extLst>
          </p:cNvPr>
          <p:cNvGrpSpPr/>
          <p:nvPr/>
        </p:nvGrpSpPr>
        <p:grpSpPr>
          <a:xfrm>
            <a:off x="298760" y="1966241"/>
            <a:ext cx="8546479" cy="4114800"/>
            <a:chOff x="533400" y="1600200"/>
            <a:chExt cx="8546479" cy="4114800"/>
          </a:xfrm>
        </p:grpSpPr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F85E99AF-01A8-4784-AB58-B0E7F2960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819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C35A3F73-A394-4D37-9B8A-75E52579E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810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4327EA-0DBD-46FD-AD20-7E9DEC4AEE50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1259786" y="2686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EC667E-6AF1-4F04-A54F-9059705C5FF2}"/>
                </a:ext>
              </a:extLst>
            </p:cNvPr>
            <p:cNvCxnSpPr>
              <a:endCxn id="33" idx="0"/>
            </p:cNvCxnSpPr>
            <p:nvPr/>
          </p:nvCxnSpPr>
          <p:spPr>
            <a:xfrm flipV="1">
              <a:off x="1259786" y="3124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B8216A-533D-4036-B281-6FB6742AA6F1}"/>
                </a:ext>
              </a:extLst>
            </p:cNvPr>
            <p:cNvCxnSpPr/>
            <p:nvPr/>
          </p:nvCxnSpPr>
          <p:spPr>
            <a:xfrm>
              <a:off x="1295400" y="4191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309">
              <a:extLst>
                <a:ext uri="{FF2B5EF4-FFF2-40B4-BE49-F238E27FC236}">
                  <a16:creationId xmlns:a16="http://schemas.microsoft.com/office/drawing/2014/main" id="{E1468811-DAAF-4CE2-8DAA-9740C6D6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438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0" name="Text Box 310">
              <a:extLst>
                <a:ext uri="{FF2B5EF4-FFF2-40B4-BE49-F238E27FC236}">
                  <a16:creationId xmlns:a16="http://schemas.microsoft.com/office/drawing/2014/main" id="{1AA1F7CC-2EC4-4301-89B3-8D95CF19F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2999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2" name="Text Box 324">
              <a:extLst>
                <a:ext uri="{FF2B5EF4-FFF2-40B4-BE49-F238E27FC236}">
                  <a16:creationId xmlns:a16="http://schemas.microsoft.com/office/drawing/2014/main" id="{78EC8485-E6FC-415A-8B48-4A739339A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191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1206412C-7CDD-46EB-884D-5CBBFE62CB48}"/>
                </a:ext>
              </a:extLst>
            </p:cNvPr>
            <p:cNvSpPr/>
            <p:nvPr/>
          </p:nvSpPr>
          <p:spPr>
            <a:xfrm>
              <a:off x="2250328" y="3505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hape 39">
              <a:extLst>
                <a:ext uri="{FF2B5EF4-FFF2-40B4-BE49-F238E27FC236}">
                  <a16:creationId xmlns:a16="http://schemas.microsoft.com/office/drawing/2014/main" id="{7A261747-D0C5-4047-BA43-5700EBE43F6D}"/>
                </a:ext>
              </a:extLst>
            </p:cNvPr>
            <p:cNvCxnSpPr>
              <a:stCxn id="20" idx="2"/>
              <a:endCxn id="23" idx="1"/>
            </p:cNvCxnSpPr>
            <p:nvPr/>
          </p:nvCxnSpPr>
          <p:spPr>
            <a:xfrm rot="16200000" flipH="1">
              <a:off x="1657129" y="3369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605D87-8F4D-4E54-A143-EE0D68259C07}"/>
                </a:ext>
              </a:extLst>
            </p:cNvPr>
            <p:cNvCxnSpPr>
              <a:stCxn id="23" idx="3"/>
              <a:endCxn id="34" idx="0"/>
            </p:cNvCxnSpPr>
            <p:nvPr/>
          </p:nvCxnSpPr>
          <p:spPr>
            <a:xfrm flipV="1">
              <a:off x="2514471" y="3581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3">
              <a:extLst>
                <a:ext uri="{FF2B5EF4-FFF2-40B4-BE49-F238E27FC236}">
                  <a16:creationId xmlns:a16="http://schemas.microsoft.com/office/drawing/2014/main" id="{00ED6B68-C059-471F-BAC5-461CF84C9666}"/>
                </a:ext>
              </a:extLst>
            </p:cNvPr>
            <p:cNvCxnSpPr>
              <a:stCxn id="51" idx="6"/>
              <a:endCxn id="28" idx="1"/>
            </p:cNvCxnSpPr>
            <p:nvPr/>
          </p:nvCxnSpPr>
          <p:spPr>
            <a:xfrm flipV="1">
              <a:off x="4171389" y="4114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24">
              <a:extLst>
                <a:ext uri="{FF2B5EF4-FFF2-40B4-BE49-F238E27FC236}">
                  <a16:creationId xmlns:a16="http://schemas.microsoft.com/office/drawing/2014/main" id="{F141A6D8-C34C-49C5-8452-7EBFA46C7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4953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8" name="Rounded Rectangle 45">
              <a:extLst>
                <a:ext uri="{FF2B5EF4-FFF2-40B4-BE49-F238E27FC236}">
                  <a16:creationId xmlns:a16="http://schemas.microsoft.com/office/drawing/2014/main" id="{A901C956-D06C-4E08-925B-D9F22EE37BB1}"/>
                </a:ext>
              </a:extLst>
            </p:cNvPr>
            <p:cNvSpPr/>
            <p:nvPr/>
          </p:nvSpPr>
          <p:spPr>
            <a:xfrm>
              <a:off x="4959340" y="3657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DAEEF3-CA50-447F-8231-7437E63653C6}"/>
                </a:ext>
              </a:extLst>
            </p:cNvPr>
            <p:cNvCxnSpPr/>
            <p:nvPr/>
          </p:nvCxnSpPr>
          <p:spPr>
            <a:xfrm>
              <a:off x="1259793" y="5181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08BF8D83-1105-47CD-B28A-DF94AF95D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114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31" name="Group 88">
              <a:extLst>
                <a:ext uri="{FF2B5EF4-FFF2-40B4-BE49-F238E27FC236}">
                  <a16:creationId xmlns:a16="http://schemas.microsoft.com/office/drawing/2014/main" id="{896147B7-EE82-4752-B87A-0F9F7551BEEA}"/>
                </a:ext>
              </a:extLst>
            </p:cNvPr>
            <p:cNvGrpSpPr/>
            <p:nvPr/>
          </p:nvGrpSpPr>
          <p:grpSpPr>
            <a:xfrm>
              <a:off x="2560437" y="2514600"/>
              <a:ext cx="1717186" cy="2158802"/>
              <a:chOff x="2778614" y="2895600"/>
              <a:chExt cx="1717186" cy="2158802"/>
            </a:xfrm>
          </p:grpSpPr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CF5AF49A-51BE-4913-B7A8-291266463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8F823811-E37E-49CD-99EF-39BDF0EA7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85EBC52A-99B6-4137-B0D8-1951B13A1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AF097D9E-21D1-445A-8767-F522CE904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CCC0BD5F-C64E-40A6-907C-F580BE6B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Text Box 17">
                <a:extLst>
                  <a:ext uri="{FF2B5EF4-FFF2-40B4-BE49-F238E27FC236}">
                    <a16:creationId xmlns:a16="http://schemas.microsoft.com/office/drawing/2014/main" id="{7F070CB4-96FB-43D7-BEA0-25E0187F2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15348303-899D-4AB7-9914-662B5B975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E4644004-E18B-4F65-8BF6-7501CDFAD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40" name="Text Box 20">
                <a:extLst>
                  <a:ext uri="{FF2B5EF4-FFF2-40B4-BE49-F238E27FC236}">
                    <a16:creationId xmlns:a16="http://schemas.microsoft.com/office/drawing/2014/main" id="{B0F6BF8A-9D8D-4A5C-AFC5-401D40FA5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599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1" name="Text Box 21">
                <a:extLst>
                  <a:ext uri="{FF2B5EF4-FFF2-40B4-BE49-F238E27FC236}">
                    <a16:creationId xmlns:a16="http://schemas.microsoft.com/office/drawing/2014/main" id="{EFB4D0DF-5566-422C-BF75-F5E95C36E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3B7D5556-C4DE-4E80-9833-23B4D1466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BACC377B-3D5D-4340-9E1C-C1432ACA4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631" y="3581400"/>
                <a:ext cx="90922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44" name="Line 37">
                <a:extLst>
                  <a:ext uri="{FF2B5EF4-FFF2-40B4-BE49-F238E27FC236}">
                    <a16:creationId xmlns:a16="http://schemas.microsoft.com/office/drawing/2014/main" id="{B8AD4A72-4901-425D-B856-D28520427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8">
                <a:extLst>
                  <a:ext uri="{FF2B5EF4-FFF2-40B4-BE49-F238E27FC236}">
                    <a16:creationId xmlns:a16="http://schemas.microsoft.com/office/drawing/2014/main" id="{99FE8A73-9B26-40EC-8B8A-C6C6ED1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39">
                <a:extLst>
                  <a:ext uri="{FF2B5EF4-FFF2-40B4-BE49-F238E27FC236}">
                    <a16:creationId xmlns:a16="http://schemas.microsoft.com/office/drawing/2014/main" id="{D80FCD3A-D716-47EB-87CD-4D412C8AF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98A7B9C0-B097-42CC-BEA8-05E503BBB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1">
                <a:extLst>
                  <a:ext uri="{FF2B5EF4-FFF2-40B4-BE49-F238E27FC236}">
                    <a16:creationId xmlns:a16="http://schemas.microsoft.com/office/drawing/2014/main" id="{AB51815E-3C0B-4DCD-81AA-2E9F491B1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42">
                <a:extLst>
                  <a:ext uri="{FF2B5EF4-FFF2-40B4-BE49-F238E27FC236}">
                    <a16:creationId xmlns:a16="http://schemas.microsoft.com/office/drawing/2014/main" id="{8BFB07E4-BCA6-4182-AFCF-97E2EA6AC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50" name="Text Box 23">
                <a:extLst>
                  <a:ext uri="{FF2B5EF4-FFF2-40B4-BE49-F238E27FC236}">
                    <a16:creationId xmlns:a16="http://schemas.microsoft.com/office/drawing/2014/main" id="{FCF091D0-B042-400F-957D-9508691AB7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0DD1AED-450B-4A42-8198-CA898CF502F2}"/>
                </a:ext>
              </a:extLst>
            </p:cNvPr>
            <p:cNvSpPr/>
            <p:nvPr/>
          </p:nvSpPr>
          <p:spPr>
            <a:xfrm>
              <a:off x="3028390" y="4876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69643EBF-6D60-4F94-961B-DE3AAED2D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630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2F51A5BD-5A51-4475-97C8-E608B2D5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2971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4" name="Line 34">
              <a:extLst>
                <a:ext uri="{FF2B5EF4-FFF2-40B4-BE49-F238E27FC236}">
                  <a16:creationId xmlns:a16="http://schemas.microsoft.com/office/drawing/2014/main" id="{65EB922C-7237-4002-B1C6-7D0FE4ABA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3886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5" name="Line 35">
              <a:extLst>
                <a:ext uri="{FF2B5EF4-FFF2-40B4-BE49-F238E27FC236}">
                  <a16:creationId xmlns:a16="http://schemas.microsoft.com/office/drawing/2014/main" id="{DB01529C-C532-4DDF-8B54-9AE5FB4CC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590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6E7D5024-0490-4D60-95B1-054EDD31F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398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" name="Line 37">
              <a:extLst>
                <a:ext uri="{FF2B5EF4-FFF2-40B4-BE49-F238E27FC236}">
                  <a16:creationId xmlns:a16="http://schemas.microsoft.com/office/drawing/2014/main" id="{210C3103-90A5-4029-8926-B3E489B19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168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150B24DA-0C96-478D-92AD-BBFA874D3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2630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6DF4FB11-35EA-47AD-8234-7681248C5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286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4">
              <a:extLst>
                <a:ext uri="{FF2B5EF4-FFF2-40B4-BE49-F238E27FC236}">
                  <a16:creationId xmlns:a16="http://schemas.microsoft.com/office/drawing/2014/main" id="{E38282DD-3670-41AC-B48E-61AD71F01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34893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1" name="Text Box 45">
              <a:extLst>
                <a:ext uri="{FF2B5EF4-FFF2-40B4-BE49-F238E27FC236}">
                  <a16:creationId xmlns:a16="http://schemas.microsoft.com/office/drawing/2014/main" id="{923E2394-A8F7-4262-9B7D-5D94EA978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875" y="3200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2" name="Text Box 46">
              <a:extLst>
                <a:ext uri="{FF2B5EF4-FFF2-40B4-BE49-F238E27FC236}">
                  <a16:creationId xmlns:a16="http://schemas.microsoft.com/office/drawing/2014/main" id="{ADB7CD9A-4E10-4F15-9516-32C309C7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105" y="2000687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C9D2D081-AE1D-46B6-A24F-56B3F9A46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2670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8">
              <a:extLst>
                <a:ext uri="{FF2B5EF4-FFF2-40B4-BE49-F238E27FC236}">
                  <a16:creationId xmlns:a16="http://schemas.microsoft.com/office/drawing/2014/main" id="{CDDC3FE7-3D85-4A29-9E9E-728839B9E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451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285A0BA9-443A-404B-8B04-937931DF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420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80EB016-3440-48B7-909D-D7D132A1C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572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81C5C05A-D72A-42F5-AAD0-DB4C07AD3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3810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8" name="Text Box 56">
              <a:extLst>
                <a:ext uri="{FF2B5EF4-FFF2-40B4-BE49-F238E27FC236}">
                  <a16:creationId xmlns:a16="http://schemas.microsoft.com/office/drawing/2014/main" id="{FD9063CB-8B94-4B0B-95ED-0A3ED299A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571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9" name="Text Box 57">
              <a:extLst>
                <a:ext uri="{FF2B5EF4-FFF2-40B4-BE49-F238E27FC236}">
                  <a16:creationId xmlns:a16="http://schemas.microsoft.com/office/drawing/2014/main" id="{67714B86-8BC0-4C73-A8C3-DB6C8544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327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0" name="Text Box 59">
              <a:extLst>
                <a:ext uri="{FF2B5EF4-FFF2-40B4-BE49-F238E27FC236}">
                  <a16:creationId xmlns:a16="http://schemas.microsoft.com/office/drawing/2014/main" id="{1C933CD6-C466-4036-892E-75865950B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572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1" name="Line 61">
              <a:extLst>
                <a:ext uri="{FF2B5EF4-FFF2-40B4-BE49-F238E27FC236}">
                  <a16:creationId xmlns:a16="http://schemas.microsoft.com/office/drawing/2014/main" id="{F0495058-E25C-4DAF-B708-1723543D4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1157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72" name="Text Box 63">
              <a:extLst>
                <a:ext uri="{FF2B5EF4-FFF2-40B4-BE49-F238E27FC236}">
                  <a16:creationId xmlns:a16="http://schemas.microsoft.com/office/drawing/2014/main" id="{FD085622-8F2D-4612-98BA-4029260E7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2836334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3" name="Elbow Connector 92">
              <a:extLst>
                <a:ext uri="{FF2B5EF4-FFF2-40B4-BE49-F238E27FC236}">
                  <a16:creationId xmlns:a16="http://schemas.microsoft.com/office/drawing/2014/main" id="{800DFD4B-1163-4608-92EF-C71DD3014C14}"/>
                </a:ext>
              </a:extLst>
            </p:cNvPr>
            <p:cNvCxnSpPr/>
            <p:nvPr/>
          </p:nvCxnSpPr>
          <p:spPr>
            <a:xfrm>
              <a:off x="4724400" y="3810000"/>
              <a:ext cx="2057400" cy="990600"/>
            </a:xfrm>
            <a:prstGeom prst="bentConnector3">
              <a:avLst>
                <a:gd name="adj1" fmla="val -61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7DCD7C0-4A7F-4C68-A60D-820FA26F3428}"/>
                </a:ext>
              </a:extLst>
            </p:cNvPr>
            <p:cNvCxnSpPr>
              <a:stCxn id="60" idx="3"/>
              <a:endCxn id="68" idx="1"/>
            </p:cNvCxnSpPr>
            <p:nvPr/>
          </p:nvCxnSpPr>
          <p:spPr>
            <a:xfrm>
              <a:off x="6311899" y="3687763"/>
              <a:ext cx="441598" cy="58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91">
              <a:extLst>
                <a:ext uri="{FF2B5EF4-FFF2-40B4-BE49-F238E27FC236}">
                  <a16:creationId xmlns:a16="http://schemas.microsoft.com/office/drawing/2014/main" id="{174B3859-4DA8-4DBB-93A7-FA5C4B094221}"/>
                </a:ext>
              </a:extLst>
            </p:cNvPr>
            <p:cNvGrpSpPr/>
            <p:nvPr/>
          </p:nvGrpSpPr>
          <p:grpSpPr>
            <a:xfrm rot="5400000">
              <a:off x="-1295400" y="3429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15533-850C-49CE-9E39-5D6BAAFBB2BF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1FEDE05-86F9-4C39-9D62-6DBD6093C01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D253FB2-ACC6-45F0-8D5E-42D93A15C2B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0AEF12-AAA1-4801-8353-A3EAD61A042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6F9DF50-9641-43B3-B914-6A69C34CF87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D4280F-ABDC-4EEA-BEA7-A4FEB9229C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" name="Group 109">
              <a:extLst>
                <a:ext uri="{FF2B5EF4-FFF2-40B4-BE49-F238E27FC236}">
                  <a16:creationId xmlns:a16="http://schemas.microsoft.com/office/drawing/2014/main" id="{87425DF5-3012-4B79-8C9E-8199C43355AB}"/>
                </a:ext>
              </a:extLst>
            </p:cNvPr>
            <p:cNvGrpSpPr/>
            <p:nvPr/>
          </p:nvGrpSpPr>
          <p:grpSpPr>
            <a:xfrm rot="5400000">
              <a:off x="-914400" y="3505200"/>
              <a:ext cx="4114800" cy="304800"/>
              <a:chOff x="457200" y="3429000"/>
              <a:chExt cx="8229600" cy="4572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CF1ABA5-4943-40BE-8C68-A3EC2DEB361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5DCE50-8D7B-45E5-B273-40CD3E3292DA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9A25BCE-EC9A-4EE4-8E2A-E738C7CBEBE3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33E6AF2-6958-4237-8B47-E4272F03A8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D84BB48-A986-457D-88F5-E89965E1F33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5735AC-7848-408C-A1A9-793F78CE31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9" name="Elbow Connector 122">
              <a:extLst>
                <a:ext uri="{FF2B5EF4-FFF2-40B4-BE49-F238E27FC236}">
                  <a16:creationId xmlns:a16="http://schemas.microsoft.com/office/drawing/2014/main" id="{36BDA992-7724-4D6A-9AD4-C364F97E6FFE}"/>
                </a:ext>
              </a:extLst>
            </p:cNvPr>
            <p:cNvCxnSpPr/>
            <p:nvPr/>
          </p:nvCxnSpPr>
          <p:spPr>
            <a:xfrm>
              <a:off x="6477000" y="3699935"/>
              <a:ext cx="1905000" cy="1447800"/>
            </a:xfrm>
            <a:prstGeom prst="bentConnector3">
              <a:avLst>
                <a:gd name="adj1" fmla="val -66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125">
              <a:extLst>
                <a:ext uri="{FF2B5EF4-FFF2-40B4-BE49-F238E27FC236}">
                  <a16:creationId xmlns:a16="http://schemas.microsoft.com/office/drawing/2014/main" id="{2EB346E6-5EB9-429C-91E6-09689624EA10}"/>
                </a:ext>
              </a:extLst>
            </p:cNvPr>
            <p:cNvSpPr/>
            <p:nvPr/>
          </p:nvSpPr>
          <p:spPr>
            <a:xfrm>
              <a:off x="8382000" y="4343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Elbow Connector 100">
              <a:extLst>
                <a:ext uri="{FF2B5EF4-FFF2-40B4-BE49-F238E27FC236}">
                  <a16:creationId xmlns:a16="http://schemas.microsoft.com/office/drawing/2014/main" id="{40526AF8-A507-44C5-9A41-0BC9C1749803}"/>
                </a:ext>
              </a:extLst>
            </p:cNvPr>
            <p:cNvCxnSpPr>
              <a:stCxn id="90" idx="3"/>
              <a:endCxn id="40" idx="1"/>
            </p:cNvCxnSpPr>
            <p:nvPr/>
          </p:nvCxnSpPr>
          <p:spPr>
            <a:xfrm flipH="1" flipV="1">
              <a:off x="3058422" y="4067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4091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19">
              <a:extLst>
                <a:ext uri="{FF2B5EF4-FFF2-40B4-BE49-F238E27FC236}">
                  <a16:creationId xmlns:a16="http://schemas.microsoft.com/office/drawing/2014/main" id="{E8C6FBF4-E09C-4216-9898-973EB030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003" y="3852446"/>
              <a:ext cx="1043876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43B12254-0977-479E-A756-EA4B4209E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4400" y="4114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Snip Single Corner Rectangle 86">
            <a:extLst>
              <a:ext uri="{FF2B5EF4-FFF2-40B4-BE49-F238E27FC236}">
                <a16:creationId xmlns:a16="http://schemas.microsoft.com/office/drawing/2014/main" id="{E1BBF102-0C25-4F0C-A245-1BD8080FDAB9}"/>
              </a:ext>
            </a:extLst>
          </p:cNvPr>
          <p:cNvSpPr/>
          <p:nvPr/>
        </p:nvSpPr>
        <p:spPr>
          <a:xfrm>
            <a:off x="2590800" y="1333500"/>
            <a:ext cx="39624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Processor: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19B27CAA-B280-4DEC-94BA-1F5A6CFB0072}"/>
              </a:ext>
            </a:extLst>
          </p:cNvPr>
          <p:cNvSpPr txBox="1">
            <a:spLocks noChangeArrowheads="1"/>
          </p:cNvSpPr>
          <p:nvPr/>
        </p:nvSpPr>
        <p:spPr>
          <a:xfrm>
            <a:off x="475735" y="125057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Simplest possible implementation of a subset of the core MIPS ISA: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Arithmetic and Logical operations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andi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000" dirty="0">
                <a:solidFill>
                  <a:srgbClr val="660066"/>
                </a:solidFill>
              </a:rPr>
              <a:t>,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endParaRPr lang="en-US" sz="2000" dirty="0">
              <a:solidFill>
                <a:srgbClr val="660066"/>
              </a:solidFill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Data transfer instructions 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Branches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Shift instructions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srl</a:t>
            </a:r>
            <a:r>
              <a:rPr lang="en-US" sz="2800" dirty="0"/>
              <a:t>) and J-type instructions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dirty="0"/>
              <a:t>) will not be discussed: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Left as exercises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The Complete </a:t>
            </a:r>
            <a:r>
              <a:rPr lang="en-SG" sz="3600" dirty="0" err="1">
                <a:solidFill>
                  <a:srgbClr val="0000FF"/>
                </a:solidFill>
              </a:rPr>
              <a:t>Datapath</a:t>
            </a:r>
            <a:r>
              <a:rPr lang="en-SG" sz="3600" dirty="0">
                <a:solidFill>
                  <a:srgbClr val="0000FF"/>
                </a:solidFill>
              </a:rPr>
              <a:t>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4769485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We have just finished “designing” the </a:t>
            </a:r>
            <a:r>
              <a:rPr lang="en-US" sz="2800" dirty="0" err="1"/>
              <a:t>datapath</a:t>
            </a:r>
            <a:r>
              <a:rPr lang="en-US" sz="2800" dirty="0"/>
              <a:t> for a subset of MIPS instructions: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Shifting and Jump are not supported</a:t>
            </a:r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Check your understanding: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the complete </a:t>
            </a:r>
            <a:r>
              <a:rPr lang="en-US" sz="2400" dirty="0" err="1"/>
              <a:t>datapath</a:t>
            </a:r>
            <a:r>
              <a:rPr lang="en-US" sz="2400" dirty="0"/>
              <a:t> and play the role of controller: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See how supported instructions are executed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Figure out the correct control signals for the </a:t>
            </a:r>
            <a:r>
              <a:rPr lang="en-US" sz="2000" dirty="0" err="1"/>
              <a:t>datapath</a:t>
            </a:r>
            <a:r>
              <a:rPr lang="en-US" sz="2000" dirty="0"/>
              <a:t> elements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Coming up next: </a:t>
            </a:r>
            <a:r>
              <a:rPr lang="en-US" sz="2800" b="1" dirty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5.1 – 5.3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4.1 – 4.3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2700" y="438459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Instruction Execution Cycle </a:t>
            </a:r>
            <a:r>
              <a:rPr lang="en-SG" sz="3600" dirty="0" smtClean="0">
                <a:solidFill>
                  <a:srgbClr val="0000FF"/>
                </a:solidFill>
              </a:rPr>
              <a:t>(Basic)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AC59AF-8CD8-40AE-9015-AC727971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1384300"/>
            <a:ext cx="6096000" cy="505096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instruction from memory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Address is in </a:t>
            </a:r>
            <a:r>
              <a:rPr lang="en-US" b="1" dirty="0"/>
              <a:t>P</a:t>
            </a:r>
            <a:r>
              <a:rPr lang="en-US" dirty="0"/>
              <a:t>rogram </a:t>
            </a:r>
            <a:r>
              <a:rPr lang="en-US" b="1" dirty="0"/>
              <a:t>C</a:t>
            </a:r>
            <a:r>
              <a:rPr lang="en-US" dirty="0"/>
              <a:t>ounter (PC) Register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6600"/>
                </a:solidFill>
              </a:rPr>
              <a:t>Decode: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out the operation required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0066"/>
                </a:solidFill>
              </a:rPr>
              <a:t>Operand 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operand(s) needed for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Execute:</a:t>
            </a:r>
          </a:p>
          <a:p>
            <a:pPr marL="630238" lvl="1" indent="-2841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Perform the required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3300"/>
                </a:solidFill>
              </a:rPr>
              <a:t>Result Write (Store):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Store the result of the operation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569CDC-BE6B-43A3-BF7E-AB238E19F316}"/>
              </a:ext>
            </a:extLst>
          </p:cNvPr>
          <p:cNvGrpSpPr/>
          <p:nvPr/>
        </p:nvGrpSpPr>
        <p:grpSpPr>
          <a:xfrm>
            <a:off x="545757" y="1692877"/>
            <a:ext cx="1905000" cy="4203700"/>
            <a:chOff x="6197601" y="1663700"/>
            <a:chExt cx="2031999" cy="420370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BC97269-66A2-48D3-B886-3361F01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2" y="4552950"/>
              <a:ext cx="23813" cy="211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AD75EC8-5597-4D68-BFDF-69C8BAD9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19383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C000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C00000"/>
                  </a:solidFill>
                </a:rPr>
                <a:t>Fetch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E7EF4CC-9995-4DC8-A8EA-16227108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79558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0066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006600"/>
                  </a:solidFill>
                </a:rPr>
                <a:t>Decode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F197AC54-6627-45AD-8BFE-0B5E3879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36528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0066"/>
                  </a:solidFill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0066"/>
                  </a:solidFill>
                </a:rPr>
                <a:t>Fetch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38824D60-E84F-4C83-98A0-4BB81313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4524375"/>
              <a:ext cx="1476375" cy="3048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sz="1800" b="1" i="1" dirty="0">
                  <a:solidFill>
                    <a:srgbClr val="002060"/>
                  </a:solidFill>
                </a:rPr>
                <a:t>Execute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4DB39B81-E97C-4D9B-B2E4-62C979CB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5099050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3300"/>
                  </a:solidFill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3300"/>
                  </a:solidFill>
                </a:rPr>
                <a:t>Write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AF947EC-9F7B-495E-92A4-2A07DC750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2535237"/>
              <a:ext cx="0" cy="230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6318E5A3-71D1-4C9A-8248-0D022AC06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251325"/>
              <a:ext cx="0" cy="242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647EC67B-6692-4140-A670-A4958A85D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339407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0FA6BE5-099A-4AF0-92FB-57BF0121D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827587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F98C84B-716F-4822-A512-8798E871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5694362"/>
              <a:ext cx="0" cy="160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197D9A73-A9FF-42B7-BDA6-668F4562C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5867400"/>
              <a:ext cx="1060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C4DC1A03-21B4-4342-B106-E60A02256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00800" y="1676400"/>
              <a:ext cx="0" cy="419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D8DA7298-FDC9-4917-A103-D0D063DDD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1" y="16764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C3EDAF73-FBD2-42BC-AC6E-7358D5E38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1663700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527CE4-5E00-4163-861E-0A360A23A3C0}"/>
                </a:ext>
              </a:extLst>
            </p:cNvPr>
            <p:cNvSpPr/>
            <p:nvPr/>
          </p:nvSpPr>
          <p:spPr>
            <a:xfrm rot="16200000">
              <a:off x="5397501" y="3619500"/>
              <a:ext cx="1981200" cy="381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Next Instruction</a:t>
              </a:r>
              <a:endParaRPr lang="en-SG" sz="1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4159"/>
            <a:ext cx="8229600" cy="1229838"/>
          </a:xfrm>
        </p:spPr>
        <p:txBody>
          <a:bodyPr>
            <a:normAutofit fontScale="925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Show the actual steps for 3 representative MIPS instructions </a:t>
            </a:r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Fetch and Decode stages not shown: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standard steps are performed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05B51F-E74E-4981-B01E-01E8EA85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34145"/>
              </p:ext>
            </p:extLst>
          </p:nvPr>
        </p:nvGraphicFramePr>
        <p:xfrm>
          <a:off x="304799" y="2562510"/>
          <a:ext cx="8534401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$1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Fetch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baseline="0" dirty="0"/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 [</a:t>
                      </a:r>
                      <a:r>
                        <a:rPr lang="en-US" sz="1600" b="1" dirty="0"/>
                        <a:t>$1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Use </a:t>
                      </a:r>
                      <a:r>
                        <a:rPr lang="en-US" sz="1600" b="1" i="1" baseline="0" dirty="0"/>
                        <a:t>20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Execute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i="1" dirty="0"/>
                        <a:t>MemAddr </a:t>
                      </a:r>
                      <a:r>
                        <a:rPr lang="en-US" sz="1600" dirty="0"/>
                        <a:t>= </a:t>
                      </a:r>
                      <a:r>
                        <a:rPr lang="en-US" sz="1600" i="1" dirty="0"/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dirty="0"/>
                        <a:t>opr2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Use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MemAddr</a:t>
                      </a:r>
                      <a:r>
                        <a:rPr lang="en-US" sz="1600" baseline="0" dirty="0"/>
                        <a:t> to read from memory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600" dirty="0"/>
                        <a:t>= 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==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600" baseline="0" dirty="0"/>
                        <a:t> )?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600" baseline="0" dirty="0"/>
                        <a:t>= (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="0" baseline="0" dirty="0"/>
                        <a:t>+4) + </a:t>
                      </a:r>
                      <a:r>
                        <a:rPr lang="en-US" sz="1600" b="1" baseline="0" dirty="0"/>
                        <a:t>ofst</a:t>
                      </a:r>
                      <a:r>
                        <a:rPr lang="en-US" sz="16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C5862D2-DD40-45DC-92D1-EC4DF6181CC5}"/>
              </a:ext>
            </a:extLst>
          </p:cNvPr>
          <p:cNvSpPr txBox="1">
            <a:spLocks/>
          </p:cNvSpPr>
          <p:nvPr/>
        </p:nvSpPr>
        <p:spPr bwMode="auto">
          <a:xfrm>
            <a:off x="380999" y="599151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operand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1600" b="1" kern="0" dirty="0">
                <a:latin typeface="+mn-lt"/>
                <a:cs typeface="+mn-cs"/>
              </a:rPr>
              <a:t>MemAddr</a:t>
            </a:r>
            <a:r>
              <a:rPr lang="en-US" sz="1600" kern="0" dirty="0">
                <a:latin typeface="+mn-lt"/>
                <a:cs typeface="+mn-cs"/>
              </a:rPr>
              <a:t> = Memory Address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3733799" y="599151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ofst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offset 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3A074-CAB4-4F21-8EE8-535A53DD8C4F}"/>
              </a:ext>
            </a:extLst>
          </p:cNvPr>
          <p:cNvSpPr/>
          <p:nvPr/>
        </p:nvSpPr>
        <p:spPr>
          <a:xfrm>
            <a:off x="1406103" y="2749414"/>
            <a:ext cx="2133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879DFC-66EA-4296-BDEB-A758D45B97E3}"/>
              </a:ext>
            </a:extLst>
          </p:cNvPr>
          <p:cNvSpPr/>
          <p:nvPr/>
        </p:nvSpPr>
        <p:spPr>
          <a:xfrm>
            <a:off x="3733799" y="2749414"/>
            <a:ext cx="2286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F2A7-26D8-4CE5-A194-4A2D2EDEC4E1}"/>
              </a:ext>
            </a:extLst>
          </p:cNvPr>
          <p:cNvSpPr/>
          <p:nvPr/>
        </p:nvSpPr>
        <p:spPr>
          <a:xfrm>
            <a:off x="6248399" y="2740788"/>
            <a:ext cx="2514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ofst</a:t>
            </a:r>
            <a:endParaRPr lang="en-US" sz="18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4159"/>
            <a:ext cx="8229600" cy="1229838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changes: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Merge </a:t>
            </a:r>
            <a:r>
              <a:rPr lang="en-US" i="1" dirty="0"/>
              <a:t>Decode</a:t>
            </a:r>
            <a:r>
              <a:rPr lang="en-US" dirty="0"/>
              <a:t> and </a:t>
            </a:r>
            <a:r>
              <a:rPr lang="en-US" i="1" dirty="0"/>
              <a:t>Operand Fetch </a:t>
            </a:r>
            <a:r>
              <a:rPr lang="en-US" dirty="0"/>
              <a:t>– Decode is simple for MIPS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</a:t>
            </a:r>
            <a:r>
              <a:rPr lang="en-US" i="1" dirty="0"/>
              <a:t>Execute </a:t>
            </a:r>
            <a:r>
              <a:rPr lang="en-US" dirty="0"/>
              <a:t>into </a:t>
            </a:r>
            <a:r>
              <a:rPr lang="en-US" b="1" i="1" dirty="0"/>
              <a:t>ALU </a:t>
            </a:r>
            <a:r>
              <a:rPr lang="en-US" dirty="0"/>
              <a:t>(Calculation) and </a:t>
            </a:r>
            <a:r>
              <a:rPr lang="en-US" b="1" i="1" dirty="0"/>
              <a:t>Memory Access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6838705-3DB6-4539-9F6D-BF0F9D55D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36072"/>
              </p:ext>
            </p:extLst>
          </p:nvPr>
        </p:nvGraphicFramePr>
        <p:xfrm>
          <a:off x="266698" y="2463997"/>
          <a:ext cx="8610601" cy="388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548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$1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/>
                        <a:t>Read</a:t>
                      </a:r>
                      <a:r>
                        <a:rPr lang="en-US" sz="1600" b="0" i="0" baseline="0" dirty="0"/>
                        <a:t> inst. at [PC]</a:t>
                      </a:r>
                      <a:endParaRPr lang="en-US" sz="16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Read</a:t>
                      </a:r>
                      <a:r>
                        <a:rPr lang="en-US" sz="1600" b="0" i="0" baseline="0" dirty="0"/>
                        <a:t> inst. at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Read</a:t>
                      </a:r>
                      <a:r>
                        <a:rPr lang="en-US" sz="1600" b="0" i="0" baseline="0" dirty="0"/>
                        <a:t> inst. at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5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Decode </a:t>
                      </a:r>
                      <a:r>
                        <a:rPr lang="en-US" sz="1600" b="0" dirty="0"/>
                        <a:t>&amp;</a:t>
                      </a:r>
                    </a:p>
                    <a:p>
                      <a:pPr algn="ctr"/>
                      <a:r>
                        <a:rPr lang="en-US" sz="16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baseline="0" dirty="0"/>
                        <a:t>Read [</a:t>
                      </a:r>
                      <a:r>
                        <a:rPr lang="en-US" sz="1600" b="1" baseline="0" dirty="0"/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Read [</a:t>
                      </a:r>
                      <a:r>
                        <a:rPr lang="en-US" sz="1600" b="1" dirty="0"/>
                        <a:t>$1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Use </a:t>
                      </a:r>
                      <a:r>
                        <a:rPr lang="en-US" sz="1600" b="1" i="1" baseline="0" dirty="0"/>
                        <a:t>20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baseline="0" dirty="0"/>
                        <a:t>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None/>
                      </a:pPr>
                      <a:r>
                        <a:rPr lang="en-US" sz="1600" i="1" dirty="0"/>
                        <a:t>MemAddr </a:t>
                      </a:r>
                      <a:r>
                        <a:rPr lang="en-US" sz="1600" dirty="0"/>
                        <a:t>= </a:t>
                      </a:r>
                      <a:r>
                        <a:rPr lang="en-US" sz="1600" i="1" dirty="0"/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dirty="0"/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600" dirty="0"/>
                        <a:t>= 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==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600" baseline="0" dirty="0"/>
                        <a:t> )?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600" baseline="0" dirty="0"/>
                        <a:t>= (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="0" baseline="0" dirty="0"/>
                        <a:t>+4) + </a:t>
                      </a:r>
                      <a:r>
                        <a:rPr lang="en-US" sz="1600" b="1" baseline="0" dirty="0"/>
                        <a:t>ofst</a:t>
                      </a:r>
                      <a:r>
                        <a:rPr lang="en-US" sz="16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Memory</a:t>
                      </a:r>
                    </a:p>
                    <a:p>
                      <a:pPr algn="ctr"/>
                      <a:r>
                        <a:rPr lang="en-US" sz="1600" b="1" dirty="0"/>
                        <a:t>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 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MemAddr</a:t>
                      </a:r>
                      <a:r>
                        <a:rPr lang="en-US" sz="1600" baseline="0" dirty="0"/>
                        <a:t> to read from memory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84E0246-B0EB-4938-A927-B33052DDC063}"/>
              </a:ext>
            </a:extLst>
          </p:cNvPr>
          <p:cNvSpPr/>
          <p:nvPr/>
        </p:nvSpPr>
        <p:spPr>
          <a:xfrm>
            <a:off x="1457385" y="2618369"/>
            <a:ext cx="209909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3C8DE-3CB4-412E-ACFF-C7C1A6306429}"/>
              </a:ext>
            </a:extLst>
          </p:cNvPr>
          <p:cNvSpPr/>
          <p:nvPr/>
        </p:nvSpPr>
        <p:spPr>
          <a:xfrm>
            <a:off x="3745127" y="2618369"/>
            <a:ext cx="2286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BA9F12-C778-4CE3-BFE2-7B5CED56D52F}"/>
              </a:ext>
            </a:extLst>
          </p:cNvPr>
          <p:cNvSpPr/>
          <p:nvPr/>
        </p:nvSpPr>
        <p:spPr>
          <a:xfrm>
            <a:off x="6286500" y="2618369"/>
            <a:ext cx="2514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ofst</a:t>
            </a:r>
            <a:endParaRPr lang="en-US" sz="18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Let’s Build a MIPS Processor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8384B-D361-4473-A87F-75762556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4871"/>
            <a:ext cx="8229600" cy="4987925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What we are going to do: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Look at each stage closely, figure out the requirements and processes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Sketch a high level block diagram, then zoom in for each elements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With the simple starting design, check whether different type of instructions can be handled:</a:t>
            </a:r>
          </a:p>
          <a:p>
            <a:pPr marL="989013" lvl="2" indent="-273050">
              <a:buFont typeface="Wingdings" panose="05000000000000000000" pitchFamily="2" charset="2"/>
              <a:buChar char="§"/>
            </a:pPr>
            <a:r>
              <a:rPr lang="en-US" sz="2200" dirty="0"/>
              <a:t>Add modifications when needed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444500" indent="-444500"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800" dirty="0">
                <a:sym typeface="Wingdings" pitchFamily="2" charset="2"/>
              </a:rPr>
              <a:t>Study the design from the viewpoint of a designer, instead of a "tourist" 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4367A84-E193-47AD-89BA-936B6D2830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229600" cy="489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</a:t>
            </a:r>
            <a:r>
              <a:rPr lang="en-US" sz="2800" b="1" dirty="0"/>
              <a:t>Fetch Stage</a:t>
            </a:r>
            <a:r>
              <a:rPr lang="en-US" sz="2800" dirty="0"/>
              <a:t>: </a:t>
            </a:r>
          </a:p>
          <a:p>
            <a:pPr marL="801687" lvl="1" indent="-457200" fontAlgn="auto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dirty="0">
                <a:solidFill>
                  <a:srgbClr val="660066"/>
                </a:solidFill>
              </a:rPr>
              <a:t>rogram</a:t>
            </a:r>
            <a:r>
              <a:rPr lang="en-US" sz="2400" b="1" dirty="0">
                <a:solidFill>
                  <a:srgbClr val="660066"/>
                </a:solidFill>
              </a:rPr>
              <a:t> C</a:t>
            </a:r>
            <a:r>
              <a:rPr lang="en-US" sz="2400" dirty="0">
                <a:solidFill>
                  <a:srgbClr val="660066"/>
                </a:solidFill>
              </a:rPr>
              <a:t>ounter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660066"/>
                </a:solidFill>
              </a:rPr>
              <a:t>PC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to fetch the instruction from </a:t>
            </a:r>
            <a:r>
              <a:rPr lang="en-US" sz="2400" b="1" dirty="0">
                <a:solidFill>
                  <a:srgbClr val="006600"/>
                </a:solidFill>
              </a:rPr>
              <a:t>memory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PC is implemented as a special register in the processor</a:t>
            </a:r>
          </a:p>
          <a:p>
            <a:pPr marL="801687" lvl="1" indent="-457200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Increment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the PC by 4 to get the address of the next instruction: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How do we know the next instruction is at PC+4?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 the exception when branch/jump instruction is executed</a:t>
            </a:r>
          </a:p>
          <a:p>
            <a:pPr marL="1154112" lvl="2" indent="-457200" fontAlgn="auto">
              <a:spcAft>
                <a:spcPts val="0"/>
              </a:spcAft>
            </a:pPr>
            <a:endParaRPr lang="en-US" sz="2000" dirty="0"/>
          </a:p>
          <a:p>
            <a:pPr marL="358775" indent="-3429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 to the next stage (</a:t>
            </a:r>
            <a:r>
              <a:rPr lang="en-US" sz="2800" b="1" dirty="0"/>
              <a:t>Decode</a:t>
            </a:r>
            <a:r>
              <a:rPr lang="en-US" sz="2800" dirty="0"/>
              <a:t>):</a:t>
            </a:r>
          </a:p>
          <a:p>
            <a:pPr marL="901700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instruction to be executed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BA350-7C36-4DF8-BFDC-93A609EDADF9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19310</TotalTime>
  <Words>4020</Words>
  <Application>Microsoft Office PowerPoint</Application>
  <PresentationFormat>On-screen Show (4:3)</PresentationFormat>
  <Paragraphs>1407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Symbol</vt:lpstr>
      <vt:lpstr>Times New Roman</vt:lpstr>
      <vt:lpstr>Verdana</vt:lpstr>
      <vt:lpstr>Wingdings</vt:lpstr>
      <vt:lpstr>Clarity</vt:lpstr>
      <vt:lpstr>http://www.comp.nus.edu.sg/~cs2100/</vt:lpstr>
      <vt:lpstr>Lecture #11: Processor: Datapath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2077</cp:revision>
  <cp:lastPrinted>2017-06-30T03:15:07Z</cp:lastPrinted>
  <dcterms:created xsi:type="dcterms:W3CDTF">1998-09-05T15:03:32Z</dcterms:created>
  <dcterms:modified xsi:type="dcterms:W3CDTF">2019-02-11T06:48:56Z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