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9"/>
  </p:notesMasterIdLst>
  <p:handoutMasterIdLst>
    <p:handoutMasterId r:id="rId50"/>
  </p:handoutMasterIdLst>
  <p:sldIdLst>
    <p:sldId id="256" r:id="rId2"/>
    <p:sldId id="468" r:id="rId3"/>
    <p:sldId id="611" r:id="rId4"/>
    <p:sldId id="558" r:id="rId5"/>
    <p:sldId id="600" r:id="rId6"/>
    <p:sldId id="601" r:id="rId7"/>
    <p:sldId id="602" r:id="rId8"/>
    <p:sldId id="603" r:id="rId9"/>
    <p:sldId id="604" r:id="rId10"/>
    <p:sldId id="605" r:id="rId11"/>
    <p:sldId id="606" r:id="rId12"/>
    <p:sldId id="607" r:id="rId13"/>
    <p:sldId id="608" r:id="rId14"/>
    <p:sldId id="609" r:id="rId15"/>
    <p:sldId id="610" r:id="rId16"/>
    <p:sldId id="577" r:id="rId17"/>
    <p:sldId id="612" r:id="rId18"/>
    <p:sldId id="613" r:id="rId19"/>
    <p:sldId id="631" r:id="rId20"/>
    <p:sldId id="614" r:id="rId21"/>
    <p:sldId id="578" r:id="rId22"/>
    <p:sldId id="559" r:id="rId23"/>
    <p:sldId id="579" r:id="rId24"/>
    <p:sldId id="580" r:id="rId25"/>
    <p:sldId id="615" r:id="rId26"/>
    <p:sldId id="616" r:id="rId27"/>
    <p:sldId id="617" r:id="rId28"/>
    <p:sldId id="618" r:id="rId29"/>
    <p:sldId id="619" r:id="rId30"/>
    <p:sldId id="581" r:id="rId31"/>
    <p:sldId id="632" r:id="rId32"/>
    <p:sldId id="620" r:id="rId33"/>
    <p:sldId id="621" r:id="rId34"/>
    <p:sldId id="622" r:id="rId35"/>
    <p:sldId id="623" r:id="rId36"/>
    <p:sldId id="624" r:id="rId37"/>
    <p:sldId id="625" r:id="rId38"/>
    <p:sldId id="626" r:id="rId39"/>
    <p:sldId id="627" r:id="rId40"/>
    <p:sldId id="628" r:id="rId41"/>
    <p:sldId id="630" r:id="rId42"/>
    <p:sldId id="633" r:id="rId43"/>
    <p:sldId id="634" r:id="rId44"/>
    <p:sldId id="635" r:id="rId45"/>
    <p:sldId id="636" r:id="rId46"/>
    <p:sldId id="637" r:id="rId47"/>
    <p:sldId id="308" r:id="rId4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006600"/>
    <a:srgbClr val="CCCC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8" autoAdjust="0"/>
    <p:restoredTop sz="91625" autoAdjust="0"/>
  </p:normalViewPr>
  <p:slideViewPr>
    <p:cSldViewPr snapToGrid="0">
      <p:cViewPr varScale="1">
        <p:scale>
          <a:sx n="75" d="100"/>
          <a:sy n="75" d="100"/>
        </p:scale>
        <p:origin x="168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1/7/2018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13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1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98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0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48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54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37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604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27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10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06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581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890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021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120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30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631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057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69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723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450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5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647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940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995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984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33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738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400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906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557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574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826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505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770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01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10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38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steve.hollasch.net/cgindex/coding/ieeefloat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#3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Data Representation and Number Systems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 Decimal to Binary Conversion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6DEF5C8-6E57-4515-98FD-611D0698C80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5"/>
            <a:ext cx="8229600" cy="4656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For whole numbers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Repeated Division-by-2 Method</a:t>
            </a:r>
          </a:p>
          <a:p>
            <a:pPr marL="271463" indent="-27146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For fractions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Repeated Multiplication-by-2 Method</a:t>
            </a:r>
          </a:p>
        </p:txBody>
      </p:sp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5.1 Repeated Divison-by-2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B75BD0A-A56C-4CCD-8144-140FC04DDAD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0772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To convert a </a:t>
            </a:r>
            <a:r>
              <a:rPr lang="en-GB" dirty="0">
                <a:solidFill>
                  <a:srgbClr val="800000"/>
                </a:solidFill>
              </a:rPr>
              <a:t>whole number</a:t>
            </a:r>
            <a:r>
              <a:rPr lang="en-GB" dirty="0"/>
              <a:t> to binary, use </a:t>
            </a:r>
            <a:r>
              <a:rPr lang="en-GB" dirty="0">
                <a:solidFill>
                  <a:srgbClr val="800000"/>
                </a:solidFill>
              </a:rPr>
              <a:t>successive division by 2</a:t>
            </a:r>
            <a:r>
              <a:rPr lang="en-GB" dirty="0"/>
              <a:t> until the quotient is 0.  The remainders form the answer, with the first remainder as the </a:t>
            </a:r>
            <a:r>
              <a:rPr lang="en-GB" i="1" dirty="0"/>
              <a:t>least significant bit (LSB)</a:t>
            </a:r>
            <a:r>
              <a:rPr lang="en-GB" dirty="0"/>
              <a:t> and the last as the </a:t>
            </a:r>
            <a:r>
              <a:rPr lang="en-GB" i="1" dirty="0"/>
              <a:t>most significant bit (MSB)</a:t>
            </a:r>
            <a:r>
              <a:rPr lang="en-GB" dirty="0"/>
              <a:t>.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dirty="0"/>
              <a:t>    (43)</a:t>
            </a:r>
            <a:r>
              <a:rPr lang="en-GB" baseline="-25000" dirty="0"/>
              <a:t>10 </a:t>
            </a:r>
            <a:r>
              <a:rPr lang="en-GB" dirty="0"/>
              <a:t>= (      </a:t>
            </a:r>
            <a:r>
              <a:rPr lang="en-GB" dirty="0">
                <a:solidFill>
                  <a:srgbClr val="C00000"/>
                </a:solidFill>
              </a:rPr>
              <a:t>?</a:t>
            </a:r>
            <a:r>
              <a:rPr lang="en-GB" dirty="0"/>
              <a:t>      )</a:t>
            </a:r>
            <a:r>
              <a:rPr lang="en-GB" baseline="-25000" dirty="0"/>
              <a:t>2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id="{5A4CF436-C42C-4514-9308-CF0B172D31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3352800"/>
          <a:ext cx="278447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Document" r:id="rId4" imgW="2783880" imgH="2616120" progId="Word.Document.8">
                  <p:embed/>
                </p:oleObj>
              </mc:Choice>
              <mc:Fallback>
                <p:oleObj name="Document" r:id="rId4" imgW="2783880" imgH="2616120" progId="Word.Document.8">
                  <p:embed/>
                  <p:pic>
                    <p:nvPicPr>
                      <p:cNvPr id="573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5533"/>
                      <a:stretch>
                        <a:fillRect/>
                      </a:stretch>
                    </p:blipFill>
                    <p:spPr bwMode="auto">
                      <a:xfrm>
                        <a:off x="4876800" y="3352800"/>
                        <a:ext cx="2784475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057400" y="3352800"/>
            <a:ext cx="1219200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101011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917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5.2 Repeated Multiplication-by-2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60F5FAF-810A-4295-AAF3-39F2679E829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0772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To convert </a:t>
            </a:r>
            <a:r>
              <a:rPr lang="en-GB" dirty="0">
                <a:solidFill>
                  <a:srgbClr val="800000"/>
                </a:solidFill>
              </a:rPr>
              <a:t>decimal fractions</a:t>
            </a:r>
            <a:r>
              <a:rPr lang="en-GB" dirty="0"/>
              <a:t> to binary, </a:t>
            </a:r>
            <a:r>
              <a:rPr lang="en-GB" dirty="0">
                <a:solidFill>
                  <a:srgbClr val="800000"/>
                </a:solidFill>
              </a:rPr>
              <a:t>repeated multiplication by 2</a:t>
            </a:r>
            <a:r>
              <a:rPr lang="en-GB" dirty="0"/>
              <a:t> is used, until the fractional product is 0 (or until the desired number of decimal places). The carried digits, or </a:t>
            </a:r>
            <a:r>
              <a:rPr lang="en-GB" i="1" dirty="0"/>
              <a:t>carries</a:t>
            </a:r>
            <a:r>
              <a:rPr lang="en-GB" dirty="0"/>
              <a:t>, produce the answer, with the first carry as the MSB, and the last as the LSB.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dirty="0"/>
              <a:t>    (</a:t>
            </a:r>
            <a:r>
              <a:rPr lang="en-GB" sz="2600" dirty="0"/>
              <a:t>0.3125</a:t>
            </a:r>
            <a:r>
              <a:rPr lang="en-GB" dirty="0"/>
              <a:t>)</a:t>
            </a:r>
            <a:r>
              <a:rPr lang="en-GB" baseline="-25000" dirty="0"/>
              <a:t>10 </a:t>
            </a:r>
            <a:r>
              <a:rPr lang="en-GB" dirty="0"/>
              <a:t>= (     </a:t>
            </a:r>
            <a:r>
              <a:rPr lang="en-GB" dirty="0">
                <a:solidFill>
                  <a:srgbClr val="C00000"/>
                </a:solidFill>
              </a:rPr>
              <a:t>? </a:t>
            </a:r>
            <a:r>
              <a:rPr lang="en-GB" dirty="0"/>
              <a:t>    )</a:t>
            </a:r>
            <a:r>
              <a:rPr lang="en-GB" baseline="-25000" dirty="0"/>
              <a:t>2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4AEF7ECD-4A31-406E-8EC7-72CA776309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3657600"/>
          <a:ext cx="449580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Document" r:id="rId4" imgW="4136400" imgH="1981080" progId="Word.Document.8">
                  <p:embed/>
                </p:oleObj>
              </mc:Choice>
              <mc:Fallback>
                <p:oleObj name="Document" r:id="rId4" imgW="4136400" imgH="1981080" progId="Word.Document.8">
                  <p:embed/>
                  <p:pic>
                    <p:nvPicPr>
                      <p:cNvPr id="645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657600"/>
                        <a:ext cx="4495800" cy="215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43201" y="3400612"/>
            <a:ext cx="990600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.0101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705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/>
            <a:r>
              <a:rPr lang="en-SG" sz="3600" dirty="0">
                <a:solidFill>
                  <a:srgbClr val="0000FF"/>
                </a:solidFill>
                <a:latin typeface="+mn-lt"/>
              </a:rPr>
              <a:t>6. 	Conversion Between Decimal and Other Bases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5D63D-03D4-4BB9-B3A5-A7D84FCB124B}"/>
              </a:ext>
            </a:extLst>
          </p:cNvPr>
          <p:cNvSpPr txBox="1"/>
          <p:nvPr/>
        </p:nvSpPr>
        <p:spPr>
          <a:xfrm>
            <a:off x="457198" y="1982660"/>
            <a:ext cx="8382001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800000"/>
                </a:solidFill>
              </a:rPr>
              <a:t>Base-</a:t>
            </a:r>
            <a:r>
              <a:rPr lang="en-GB" sz="2400" i="1" dirty="0">
                <a:solidFill>
                  <a:srgbClr val="800000"/>
                </a:solidFill>
              </a:rPr>
              <a:t>R</a:t>
            </a:r>
            <a:r>
              <a:rPr lang="en-GB" sz="2400" dirty="0">
                <a:solidFill>
                  <a:srgbClr val="800000"/>
                </a:solidFill>
              </a:rPr>
              <a:t> to decimal:</a:t>
            </a:r>
            <a:r>
              <a:rPr lang="en-GB" sz="2400" dirty="0"/>
              <a:t> multiply digits with their corresponding weights 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800000"/>
                </a:solidFill>
              </a:rPr>
              <a:t>Decimal to binary (base 2</a:t>
            </a:r>
            <a:r>
              <a:rPr lang="en-US" sz="2400" dirty="0">
                <a:solidFill>
                  <a:srgbClr val="800000"/>
                </a:solidFill>
              </a:rPr>
              <a:t>)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Whole numbers: repeated division-by-2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Fractions: repeated multiplication-by-2</a:t>
            </a:r>
          </a:p>
          <a:p>
            <a:pPr marL="342900" indent="-342900" eaLnBrk="1" hangingPunct="1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Decimal to base-</a:t>
            </a:r>
            <a:r>
              <a:rPr lang="en-US" sz="2400" i="1" dirty="0">
                <a:solidFill>
                  <a:srgbClr val="800000"/>
                </a:solidFill>
              </a:rPr>
              <a:t>R</a:t>
            </a:r>
            <a:endParaRPr lang="en-US" sz="2400" dirty="0">
              <a:solidFill>
                <a:srgbClr val="800000"/>
              </a:solidFill>
            </a:endParaRP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Whole numbers: repeated division-by-</a:t>
            </a:r>
            <a:r>
              <a:rPr lang="en-US" sz="2000" i="1" dirty="0"/>
              <a:t>R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Fractions: repeated multiplication-by-</a:t>
            </a:r>
            <a:r>
              <a:rPr lang="en-US" sz="2000" i="1" dirty="0"/>
              <a:t>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FBBBDDD-D3ED-456D-A148-FED5EAC61C69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582484"/>
            <a:ext cx="8229600" cy="820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page 42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>
                <a:solidFill>
                  <a:srgbClr val="006600"/>
                </a:solidFill>
              </a:rPr>
              <a:t>Questions 2-5 to 2-8.</a:t>
            </a:r>
          </a:p>
        </p:txBody>
      </p:sp>
    </p:spTree>
    <p:extLst>
      <p:ext uri="{BB962C8B-B14F-4D97-AF65-F5344CB8AC3E}">
        <p14:creationId xmlns:p14="http://schemas.microsoft.com/office/powerpoint/2010/main" val="28027892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/>
            <a:r>
              <a:rPr lang="en-SG" sz="3600" dirty="0">
                <a:solidFill>
                  <a:srgbClr val="0000FF"/>
                </a:solidFill>
                <a:latin typeface="+mn-lt"/>
              </a:rPr>
              <a:t>7. 	Conversion Between Bases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9E6110F-BA9C-4F5D-BD70-94BD50ED208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 general, conversion between bases can be done via decimal: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CD049B7-1B0D-43C4-8BB5-20AD7254D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482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Shortcuts for conversion between bases 2, 4, 8, 16 </a:t>
            </a:r>
            <a:r>
              <a:rPr lang="en-US" sz="2800" dirty="0"/>
              <a:t>(see next slide)</a:t>
            </a:r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0C8BFB47-ED2B-4BDE-BFD5-FE8947072E33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514600"/>
            <a:ext cx="4841875" cy="1857375"/>
            <a:chOff x="1584" y="1488"/>
            <a:chExt cx="3050" cy="1170"/>
          </a:xfrm>
        </p:grpSpPr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3B151BBC-A5DE-4553-BBCC-3FAE87D96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488"/>
              <a:ext cx="3050" cy="117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Base-2				</a:t>
              </a:r>
              <a:r>
                <a:rPr lang="en-GB" sz="2000" dirty="0" err="1">
                  <a:latin typeface="Times New Roman" pitchFamily="18" charset="0"/>
                </a:rPr>
                <a:t>Base-2</a:t>
              </a:r>
              <a:endParaRPr lang="en-GB" sz="2000" dirty="0">
                <a:latin typeface="Times New Roman" pitchFamily="18" charset="0"/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Base-3				</a:t>
              </a:r>
              <a:r>
                <a:rPr lang="en-GB" sz="2000" dirty="0" err="1">
                  <a:latin typeface="Times New Roman" pitchFamily="18" charset="0"/>
                </a:rPr>
                <a:t>Base-3</a:t>
              </a:r>
              <a:endParaRPr lang="en-GB" sz="2000" dirty="0">
                <a:latin typeface="Times New Roman" pitchFamily="18" charset="0"/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Base-4		Decimal		Base-4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    …				    ….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Base-</a:t>
              </a:r>
              <a:r>
                <a:rPr lang="en-GB" sz="2000" i="1" dirty="0">
                  <a:latin typeface="Times New Roman" pitchFamily="18" charset="0"/>
                </a:rPr>
                <a:t>R</a:t>
              </a:r>
              <a:r>
                <a:rPr lang="en-GB" sz="2000" dirty="0">
                  <a:latin typeface="Times New Roman" pitchFamily="18" charset="0"/>
                </a:rPr>
                <a:t>				</a:t>
              </a:r>
              <a:r>
                <a:rPr lang="en-GB" sz="2000" dirty="0" err="1">
                  <a:latin typeface="Times New Roman" pitchFamily="18" charset="0"/>
                </a:rPr>
                <a:t>Base-</a:t>
              </a:r>
              <a:r>
                <a:rPr lang="en-GB" sz="2000" i="1" dirty="0" err="1">
                  <a:latin typeface="Times New Roman" pitchFamily="18" charset="0"/>
                </a:rPr>
                <a:t>R</a:t>
              </a:r>
              <a:endParaRPr lang="en-GB" sz="2000" i="1" dirty="0">
                <a:latin typeface="Times New Roman" pitchFamily="18" charset="0"/>
              </a:endParaRP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5AF9C477-891B-4756-93C7-0213B3718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680"/>
              <a:ext cx="62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B8F082D1-3468-4120-81F2-4F25B2976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872"/>
              <a:ext cx="62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FE1A2AC0-66B3-4C7E-885A-43A40177D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097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13EA65F4-2790-44D0-9185-E56A1C55B6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160"/>
              <a:ext cx="624" cy="3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06B8020A-EF52-4EDD-8023-348A7DAFAB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1728"/>
              <a:ext cx="52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E6C271BA-875F-40E0-980B-EA6237C5D1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1920"/>
              <a:ext cx="52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E7777911-9D91-447D-ABF0-5198CE953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11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A211AC23-4536-4386-8B6E-52EDD4A71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160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17251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/>
            <a:r>
              <a:rPr lang="en-SG" sz="3600" dirty="0">
                <a:solidFill>
                  <a:srgbClr val="0000FF"/>
                </a:solidFill>
                <a:latin typeface="+mn-lt"/>
              </a:rPr>
              <a:t>8. 	Binary to Octal/Hexadecimal Conversion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9C41BC4-8792-4D2B-9070-1D7577B514F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92876"/>
            <a:ext cx="8229600" cy="3991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Binary </a:t>
            </a:r>
            <a:r>
              <a:rPr lang="en-US" dirty="0">
                <a:solidFill>
                  <a:srgbClr val="800000"/>
                </a:solidFill>
                <a:sym typeface="Wingdings" pitchFamily="2" charset="2"/>
              </a:rPr>
              <a:t> Octal: </a:t>
            </a:r>
            <a:r>
              <a:rPr lang="en-US" dirty="0">
                <a:sym typeface="Wingdings" pitchFamily="2" charset="2"/>
              </a:rPr>
              <a:t>partition in groups of 3</a:t>
            </a:r>
            <a:endParaRPr lang="en-US" dirty="0">
              <a:solidFill>
                <a:srgbClr val="800000"/>
              </a:solidFill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(10 111 011 001 . 101 110)</a:t>
            </a:r>
            <a:r>
              <a:rPr lang="en-US" baseline="-25000" dirty="0"/>
              <a:t>2</a:t>
            </a:r>
            <a:r>
              <a:rPr lang="en-US" dirty="0"/>
              <a:t> =</a:t>
            </a:r>
            <a:endParaRPr lang="en-US" baseline="-25000" dirty="0"/>
          </a:p>
          <a:p>
            <a:pPr marL="358775" indent="-358775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Octal </a:t>
            </a:r>
            <a:r>
              <a:rPr lang="en-US" dirty="0">
                <a:solidFill>
                  <a:srgbClr val="800000"/>
                </a:solidFill>
                <a:sym typeface="Wingdings" pitchFamily="2" charset="2"/>
              </a:rPr>
              <a:t> Binary: </a:t>
            </a:r>
            <a:r>
              <a:rPr lang="en-US" dirty="0">
                <a:sym typeface="Wingdings" pitchFamily="2" charset="2"/>
              </a:rPr>
              <a:t>reverse</a:t>
            </a:r>
            <a:endParaRPr lang="en-US" dirty="0">
              <a:solidFill>
                <a:srgbClr val="800000"/>
              </a:solidFill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(2731.56)</a:t>
            </a:r>
            <a:r>
              <a:rPr lang="en-US" baseline="-25000" dirty="0"/>
              <a:t>8</a:t>
            </a:r>
            <a:r>
              <a:rPr lang="en-US" dirty="0"/>
              <a:t> =</a:t>
            </a:r>
            <a:endParaRPr lang="en-US" baseline="-25000" dirty="0"/>
          </a:p>
          <a:p>
            <a:pPr marL="358775" indent="-358775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Binary </a:t>
            </a:r>
            <a:r>
              <a:rPr lang="en-US" dirty="0">
                <a:solidFill>
                  <a:srgbClr val="800000"/>
                </a:solidFill>
                <a:sym typeface="Wingdings" pitchFamily="2" charset="2"/>
              </a:rPr>
              <a:t> Hexadecimal: </a:t>
            </a:r>
            <a:r>
              <a:rPr lang="en-US" dirty="0">
                <a:sym typeface="Wingdings" pitchFamily="2" charset="2"/>
              </a:rPr>
              <a:t>partition in groups of 4</a:t>
            </a:r>
            <a:endParaRPr lang="en-US" dirty="0">
              <a:solidFill>
                <a:srgbClr val="800000"/>
              </a:solidFill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</a:t>
            </a:r>
            <a:r>
              <a:rPr lang="en-GB" sz="1800" dirty="0"/>
              <a:t>101 1101 1001 . 1011 1000</a:t>
            </a:r>
            <a:r>
              <a:rPr lang="en-US" dirty="0"/>
              <a:t>)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endParaRPr lang="en-US" baseline="-25000" dirty="0"/>
          </a:p>
          <a:p>
            <a:pPr marL="358775" indent="-358775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Hexadecimal </a:t>
            </a:r>
            <a:r>
              <a:rPr lang="en-US" dirty="0">
                <a:solidFill>
                  <a:srgbClr val="800000"/>
                </a:solidFill>
                <a:sym typeface="Wingdings" pitchFamily="2" charset="2"/>
              </a:rPr>
              <a:t> Binary: </a:t>
            </a:r>
            <a:r>
              <a:rPr lang="en-US" dirty="0">
                <a:sym typeface="Wingdings" pitchFamily="2" charset="2"/>
              </a:rPr>
              <a:t>reverse</a:t>
            </a:r>
            <a:endParaRPr lang="en-US" dirty="0">
              <a:solidFill>
                <a:srgbClr val="800000"/>
              </a:solidFill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</a:t>
            </a:r>
            <a:r>
              <a:rPr lang="en-GB" sz="1800" dirty="0"/>
              <a:t>5D9.B8</a:t>
            </a:r>
            <a:r>
              <a:rPr lang="en-US" dirty="0"/>
              <a:t>)</a:t>
            </a:r>
            <a:r>
              <a:rPr lang="en-US" baseline="-25000" dirty="0"/>
              <a:t>16</a:t>
            </a:r>
            <a:r>
              <a:rPr lang="en-US" dirty="0"/>
              <a:t> =</a:t>
            </a:r>
            <a:endParaRPr lang="en-US" sz="2400" baseline="-25000" dirty="0"/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A9177F5C-06B6-4215-AC63-2A5DC1FF4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E59275-F70C-45F6-9453-C26715FEDDDD}"/>
              </a:ext>
            </a:extLst>
          </p:cNvPr>
          <p:cNvSpPr txBox="1"/>
          <p:nvPr/>
        </p:nvSpPr>
        <p:spPr>
          <a:xfrm>
            <a:off x="4637902" y="2134261"/>
            <a:ext cx="169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(2731.56)</a:t>
            </a:r>
            <a:r>
              <a:rPr lang="en-US" sz="2000" b="1" baseline="-25000" dirty="0">
                <a:solidFill>
                  <a:srgbClr val="0000CC"/>
                </a:solidFill>
              </a:rPr>
              <a:t>8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A47D01-1ADD-46E5-AECA-2B5F26048F41}"/>
              </a:ext>
            </a:extLst>
          </p:cNvPr>
          <p:cNvSpPr txBox="1"/>
          <p:nvPr/>
        </p:nvSpPr>
        <p:spPr>
          <a:xfrm>
            <a:off x="2685535" y="3057599"/>
            <a:ext cx="3649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(10 111 011 001 . 101 110)</a:t>
            </a:r>
            <a:r>
              <a:rPr lang="en-US" sz="2000" b="1" baseline="-25000" dirty="0">
                <a:solidFill>
                  <a:srgbClr val="0000CC"/>
                </a:solidFill>
              </a:rPr>
              <a:t>2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5AA6EA-F214-4F4A-A9D3-3766761C9979}"/>
              </a:ext>
            </a:extLst>
          </p:cNvPr>
          <p:cNvSpPr txBox="1"/>
          <p:nvPr/>
        </p:nvSpPr>
        <p:spPr>
          <a:xfrm>
            <a:off x="4572000" y="4024762"/>
            <a:ext cx="1762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5D9.B8</a:t>
            </a:r>
            <a:r>
              <a:rPr lang="en-US" sz="2000" b="1" dirty="0">
                <a:solidFill>
                  <a:srgbClr val="0000CC"/>
                </a:solidFill>
              </a:rPr>
              <a:t>)</a:t>
            </a:r>
            <a:r>
              <a:rPr lang="en-US" sz="2000" b="1" baseline="-25000" dirty="0">
                <a:solidFill>
                  <a:srgbClr val="0000CC"/>
                </a:solidFill>
              </a:rPr>
              <a:t>16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7E69B7-A4BB-46BA-A94F-63FD4902246C}"/>
              </a:ext>
            </a:extLst>
          </p:cNvPr>
          <p:cNvSpPr txBox="1"/>
          <p:nvPr/>
        </p:nvSpPr>
        <p:spPr>
          <a:xfrm>
            <a:off x="2675238" y="4991925"/>
            <a:ext cx="379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101 1101 1001 . 1011 1000</a:t>
            </a:r>
            <a:r>
              <a:rPr lang="en-US" sz="2000" b="1" dirty="0">
                <a:solidFill>
                  <a:srgbClr val="0000CC"/>
                </a:solidFill>
              </a:rPr>
              <a:t>)</a:t>
            </a:r>
            <a:r>
              <a:rPr lang="en-US" sz="2000" b="1" baseline="-25000" dirty="0">
                <a:solidFill>
                  <a:srgbClr val="0000CC"/>
                </a:solidFill>
              </a:rPr>
              <a:t>2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F6881E0B-124E-4F5E-A67B-A163AF2F6DB2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582484"/>
            <a:ext cx="8229600" cy="820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page 42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 err="1">
                <a:solidFill>
                  <a:srgbClr val="006600"/>
                </a:solidFill>
              </a:rPr>
              <a:t>Questions</a:t>
            </a:r>
            <a:r>
              <a:rPr lang="en-US" dirty="0">
                <a:solidFill>
                  <a:srgbClr val="006600"/>
                </a:solidFill>
              </a:rPr>
              <a:t> 2-9 to 2-10.</a:t>
            </a:r>
          </a:p>
        </p:txBody>
      </p:sp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9. ASCII Code (1/3)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5140960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ASCII code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C00000"/>
                </a:solidFill>
              </a:rPr>
              <a:t>Unicode</a:t>
            </a:r>
            <a:r>
              <a:rPr lang="en-US" sz="2800" dirty="0"/>
              <a:t> are used to represent characters (‘a’, ‘C’, ‘?’, ‘\0’, etc.) 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ASCII</a:t>
            </a:r>
          </a:p>
          <a:p>
            <a:pPr marL="633095" lvl="1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American Standard Code for Information Interchange</a:t>
            </a:r>
          </a:p>
          <a:p>
            <a:pPr marL="633095" lvl="1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7 bits, plus 1 parity bit (odd or even parity)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3B91282F-D8EF-4E75-B376-D5DB92A789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243830"/>
              </p:ext>
            </p:extLst>
          </p:nvPr>
        </p:nvGraphicFramePr>
        <p:xfrm>
          <a:off x="5849937" y="1661160"/>
          <a:ext cx="2989263" cy="330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Document" r:id="rId4" imgW="2989080" imgH="3307320" progId="Word.Document.8">
                  <p:embed/>
                </p:oleObj>
              </mc:Choice>
              <mc:Fallback>
                <p:oleObj name="Document" r:id="rId4" imgW="2989080" imgH="3307320" progId="Word.Document.8">
                  <p:embed/>
                  <p:pic>
                    <p:nvPicPr>
                      <p:cNvPr id="1986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7" y="1661160"/>
                        <a:ext cx="2989263" cy="330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4624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9. ASCII Code (2/3)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260096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ASCII table</a:t>
            </a:r>
            <a:endParaRPr lang="en-US" sz="2400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347F11A1-9E5B-4C19-AA7E-ADEDDA362909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43525" cy="4457700"/>
            <a:chOff x="1634" y="1344"/>
            <a:chExt cx="3366" cy="2808"/>
          </a:xfrm>
        </p:grpSpPr>
        <p:graphicFrame>
          <p:nvGraphicFramePr>
            <p:cNvPr id="9" name="Object 5">
              <a:extLst>
                <a:ext uri="{FF2B5EF4-FFF2-40B4-BE49-F238E27FC236}">
                  <a16:creationId xmlns:a16="http://schemas.microsoft.com/office/drawing/2014/main" id="{88E52E9C-FE76-4065-B342-A8864CE296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4" y="1345"/>
            <a:ext cx="3366" cy="28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" name="Document" r:id="rId4" imgW="5343480" imgH="4459680" progId="Word.Document.8">
                    <p:embed/>
                  </p:oleObj>
                </mc:Choice>
                <mc:Fallback>
                  <p:oleObj name="Document" r:id="rId4" imgW="5343480" imgH="4459680" progId="Word.Document.8">
                    <p:embed/>
                    <p:pic>
                      <p:nvPicPr>
                        <p:cNvPr id="717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4" y="1345"/>
                          <a:ext cx="3366" cy="28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D0740BB0-E256-402E-9154-F17EF6C89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344"/>
              <a:ext cx="0" cy="2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4AFB1F5E-2253-488E-9747-279D9AA73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632"/>
              <a:ext cx="3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">
            <a:extLst>
              <a:ext uri="{FF2B5EF4-FFF2-40B4-BE49-F238E27FC236}">
                <a16:creationId xmlns:a16="http://schemas.microsoft.com/office/drawing/2014/main" id="{692019DD-3686-4E99-AFE6-7A75369F4491}"/>
              </a:ext>
            </a:extLst>
          </p:cNvPr>
          <p:cNvGrpSpPr>
            <a:grpSpLocks/>
          </p:cNvGrpSpPr>
          <p:nvPr/>
        </p:nvGrpSpPr>
        <p:grpSpPr bwMode="auto">
          <a:xfrm>
            <a:off x="5338762" y="1258888"/>
            <a:ext cx="1903413" cy="1446213"/>
            <a:chOff x="3360" y="769"/>
            <a:chExt cx="1199" cy="911"/>
          </a:xfrm>
        </p:grpSpPr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A6CA22CF-6FDD-4351-87FE-2AABF24B8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056"/>
              <a:ext cx="384" cy="624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A42A0C2F-C46A-4B64-ADD4-66D573961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7" y="769"/>
              <a:ext cx="91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000CC"/>
                  </a:solidFill>
                </a:rPr>
                <a:t>‘A’: 1000001 (or 65</a:t>
              </a:r>
              <a:r>
                <a:rPr lang="en-US" baseline="-25000" dirty="0">
                  <a:solidFill>
                    <a:srgbClr val="0000CC"/>
                  </a:solidFill>
                </a:rPr>
                <a:t>10</a:t>
              </a:r>
              <a:r>
                <a:rPr lang="en-US" dirty="0">
                  <a:solidFill>
                    <a:srgbClr val="0000CC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971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9. ASCII Code (3/3)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418955"/>
            <a:ext cx="8382000" cy="833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Integers (0 to 127) and characters are ‘somewhat’ interchangeable in C</a:t>
            </a:r>
            <a:endParaRPr lang="en-US" sz="1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93BCEA-E22E-4376-B988-ADEB0CC71CAF}"/>
              </a:ext>
            </a:extLst>
          </p:cNvPr>
          <p:cNvGrpSpPr/>
          <p:nvPr/>
        </p:nvGrpSpPr>
        <p:grpSpPr>
          <a:xfrm>
            <a:off x="610124" y="3305642"/>
            <a:ext cx="6052127" cy="2740462"/>
            <a:chOff x="1616200" y="3253107"/>
            <a:chExt cx="6052127" cy="27404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FFA61E-65E8-44A9-BE07-DECE86FE68F6}"/>
                </a:ext>
              </a:extLst>
            </p:cNvPr>
            <p:cNvSpPr txBox="1"/>
            <p:nvPr/>
          </p:nvSpPr>
          <p:spPr>
            <a:xfrm>
              <a:off x="1616200" y="3408246"/>
              <a:ext cx="5638275" cy="2585323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65;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'F';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(in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%%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d)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(in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%%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c)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(in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%%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c)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(in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%%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d)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EBD7C8-693C-4C9B-9888-74D52A384C2B}"/>
                </a:ext>
              </a:extLst>
            </p:cNvPr>
            <p:cNvSpPr txBox="1"/>
            <p:nvPr/>
          </p:nvSpPr>
          <p:spPr>
            <a:xfrm>
              <a:off x="6104793" y="3253107"/>
              <a:ext cx="1563534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CharAndInt.c</a:t>
              </a:r>
              <a:endParaRPr lang="en-SG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DC3467A-68AD-400C-AC4F-4383FFB355AD}"/>
              </a:ext>
            </a:extLst>
          </p:cNvPr>
          <p:cNvSpPr txBox="1"/>
          <p:nvPr/>
        </p:nvSpPr>
        <p:spPr>
          <a:xfrm>
            <a:off x="5778867" y="4228123"/>
            <a:ext cx="2907933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 %d) = 65</a:t>
            </a:r>
          </a:p>
          <a:p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 %c) = A</a:t>
            </a:r>
          </a:p>
          <a:p>
            <a:endParaRPr lang="en-SG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BF0713-EBCA-4CD1-ADFC-EC1A596AA6EB}"/>
              </a:ext>
            </a:extLst>
          </p:cNvPr>
          <p:cNvSpPr txBox="1"/>
          <p:nvPr/>
        </p:nvSpPr>
        <p:spPr>
          <a:xfrm>
            <a:off x="5778867" y="5243786"/>
            <a:ext cx="2907933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 %c) = F</a:t>
            </a:r>
          </a:p>
          <a:p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 %d) = 70</a:t>
            </a: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C651B70E-B997-4E9B-8D08-B8FEAFF2B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77D211-25F2-4B9E-AE5A-0AE3E502F2CB}"/>
              </a:ext>
            </a:extLst>
          </p:cNvPr>
          <p:cNvSpPr txBox="1"/>
          <p:nvPr/>
        </p:nvSpPr>
        <p:spPr>
          <a:xfrm>
            <a:off x="1647247" y="1597635"/>
            <a:ext cx="2376615" cy="52322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01000110</a:t>
            </a:r>
          </a:p>
        </p:txBody>
      </p:sp>
      <p:sp>
        <p:nvSpPr>
          <p:cNvPr id="15" name="Callout: Line 4">
            <a:extLst>
              <a:ext uri="{FF2B5EF4-FFF2-40B4-BE49-F238E27FC236}">
                <a16:creationId xmlns:a16="http://schemas.microsoft.com/office/drawing/2014/main" id="{AC23006B-4C01-4D33-A0B5-4F132E9380F0}"/>
              </a:ext>
            </a:extLst>
          </p:cNvPr>
          <p:cNvSpPr/>
          <p:nvPr/>
        </p:nvSpPr>
        <p:spPr>
          <a:xfrm>
            <a:off x="4962568" y="1343323"/>
            <a:ext cx="2868826" cy="367284"/>
          </a:xfrm>
          <a:prstGeom prst="borderCallout1">
            <a:avLst>
              <a:gd name="adj1" fmla="val 24283"/>
              <a:gd name="adj2" fmla="val -702"/>
              <a:gd name="adj3" fmla="val 109734"/>
              <a:gd name="adj4" fmla="val -3125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an ‘</a:t>
            </a:r>
            <a:r>
              <a:rPr lang="en-SG" sz="2400" dirty="0" err="1">
                <a:solidFill>
                  <a:schemeClr val="tx1"/>
                </a:solidFill>
              </a:rPr>
              <a:t>int</a:t>
            </a:r>
            <a:r>
              <a:rPr lang="en-SG" sz="2400" dirty="0">
                <a:solidFill>
                  <a:schemeClr val="tx1"/>
                </a:solidFill>
              </a:rPr>
              <a:t>’, it is </a:t>
            </a:r>
            <a:r>
              <a:rPr lang="en-SG" sz="2400" dirty="0">
                <a:solidFill>
                  <a:srgbClr val="C00000"/>
                </a:solidFill>
              </a:rPr>
              <a:t>70</a:t>
            </a:r>
          </a:p>
        </p:txBody>
      </p:sp>
      <p:sp>
        <p:nvSpPr>
          <p:cNvPr id="16" name="Callout: Line 16">
            <a:extLst>
              <a:ext uri="{FF2B5EF4-FFF2-40B4-BE49-F238E27FC236}">
                <a16:creationId xmlns:a16="http://schemas.microsoft.com/office/drawing/2014/main" id="{4A1D80A9-7279-4ACA-9F99-E7BA5646F487}"/>
              </a:ext>
            </a:extLst>
          </p:cNvPr>
          <p:cNvSpPr/>
          <p:nvPr/>
        </p:nvSpPr>
        <p:spPr>
          <a:xfrm>
            <a:off x="4962568" y="1920232"/>
            <a:ext cx="2868826" cy="367284"/>
          </a:xfrm>
          <a:prstGeom prst="borderCallout1">
            <a:avLst>
              <a:gd name="adj1" fmla="val 24283"/>
              <a:gd name="adj2" fmla="val -702"/>
              <a:gd name="adj3" fmla="val -3682"/>
              <a:gd name="adj4" fmla="val -3054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 ‘char’, it is </a:t>
            </a:r>
            <a:r>
              <a:rPr lang="en-SG" sz="2400" dirty="0">
                <a:solidFill>
                  <a:srgbClr val="C00000"/>
                </a:solidFill>
              </a:rPr>
              <a:t>‘F’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7137" y="1234159"/>
            <a:ext cx="107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(Slide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Past-Year’s Exam Question!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342104" y="1696064"/>
            <a:ext cx="4675238" cy="16312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2147483640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 = n +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 =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EBD7C8-693C-4C9B-9888-74D52A384C2B}"/>
              </a:ext>
            </a:extLst>
          </p:cNvPr>
          <p:cNvSpPr txBox="1"/>
          <p:nvPr/>
        </p:nvSpPr>
        <p:spPr>
          <a:xfrm>
            <a:off x="4852219" y="1474515"/>
            <a:ext cx="172556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PastYearQn.c</a:t>
            </a:r>
            <a:endParaRPr lang="en-SG" dirty="0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661219" y="3789185"/>
            <a:ext cx="6742471" cy="1697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is the output of the above code when run on </a:t>
            </a:r>
            <a:r>
              <a:rPr lang="en-US" sz="2800" dirty="0" err="1"/>
              <a:t>sunfire</a:t>
            </a:r>
            <a:r>
              <a:rPr lang="en-US" sz="2800" dirty="0"/>
              <a:t>?</a:t>
            </a:r>
          </a:p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Is it 2147483650?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685104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381000"/>
            <a:ext cx="8810625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2800" dirty="0">
                <a:solidFill>
                  <a:srgbClr val="0000FF"/>
                </a:solidFill>
              </a:rPr>
              <a:t>Lecture #3: Data Representation and Number Systems </a:t>
            </a:r>
            <a:r>
              <a:rPr lang="en-GB" sz="2000" dirty="0">
                <a:solidFill>
                  <a:srgbClr val="0000FF"/>
                </a:solidFill>
              </a:rPr>
              <a:t>(1/2)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105400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Data Representation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Decimal (base 10) Number System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Other Number Systems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Base-</a:t>
            </a:r>
            <a:r>
              <a:rPr lang="en-GB" i="1" dirty="0"/>
              <a:t>R</a:t>
            </a:r>
            <a:r>
              <a:rPr lang="en-GB" dirty="0"/>
              <a:t> to Decimal Conversion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Decimal to Binary Conversion</a:t>
            </a:r>
          </a:p>
          <a:p>
            <a:pPr marL="1165225" lvl="1" indent="-531813">
              <a:spcBef>
                <a:spcPts val="600"/>
              </a:spcBef>
              <a:buClrTx/>
              <a:buSzPct val="100000"/>
              <a:buNone/>
              <a:tabLst>
                <a:tab pos="1165225" algn="l"/>
              </a:tabLst>
            </a:pPr>
            <a:r>
              <a:rPr lang="en-GB" dirty="0"/>
              <a:t>5.1	Repeated Division-by-2</a:t>
            </a:r>
          </a:p>
          <a:p>
            <a:pPr marL="1165225" lvl="1" indent="-531813">
              <a:spcBef>
                <a:spcPts val="600"/>
              </a:spcBef>
              <a:buClrTx/>
              <a:buSzPct val="100000"/>
              <a:buNone/>
              <a:tabLst>
                <a:tab pos="1165225" algn="l"/>
              </a:tabLst>
            </a:pPr>
            <a:r>
              <a:rPr lang="en-GB" dirty="0"/>
              <a:t>5.2	Repeated Multiplication-by-2</a:t>
            </a:r>
            <a:endParaRPr lang="en-GB" sz="2400" dirty="0"/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Conversion Between Decimal and Other Bases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Conversion Between Bases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Binary to Octal/Hexadecimal Conversion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10. Negative Numbers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60752A5-AF70-4BB4-96B2-3B52915D0D4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Unsigned numbers: </a:t>
            </a:r>
            <a:r>
              <a:rPr lang="en-US" sz="2800" dirty="0"/>
              <a:t>only non-negative values</a:t>
            </a:r>
          </a:p>
          <a:p>
            <a:pPr marL="357188" indent="-3571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Signed numbers:</a:t>
            </a:r>
            <a:r>
              <a:rPr lang="en-US" sz="2800" dirty="0"/>
              <a:t> include all values (positive and negative)</a:t>
            </a:r>
          </a:p>
          <a:p>
            <a:pPr marL="357188" indent="-3571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There are 3 common representations for signed binary numbers:</a:t>
            </a:r>
          </a:p>
          <a:p>
            <a:pPr marL="714375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CC"/>
                </a:solidFill>
              </a:rPr>
              <a:t>Sign-and-Magnitude</a:t>
            </a:r>
          </a:p>
          <a:p>
            <a:pPr marL="714375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CC"/>
                </a:solidFill>
              </a:rPr>
              <a:t>1s Complement</a:t>
            </a:r>
          </a:p>
          <a:p>
            <a:pPr marL="714375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CC"/>
                </a:solidFill>
              </a:rPr>
              <a:t>2s Complement</a:t>
            </a:r>
          </a:p>
        </p:txBody>
      </p:sp>
    </p:spTree>
    <p:extLst>
      <p:ext uri="{BB962C8B-B14F-4D97-AF65-F5344CB8AC3E}">
        <p14:creationId xmlns:p14="http://schemas.microsoft.com/office/powerpoint/2010/main" val="209828448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10.1 Sign-and-Magnitude (1/3)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sign is represented by a ‘</a:t>
            </a:r>
            <a:r>
              <a:rPr lang="en-US" sz="2800" dirty="0">
                <a:solidFill>
                  <a:srgbClr val="C00000"/>
                </a:solidFill>
              </a:rPr>
              <a:t>sign bit</a:t>
            </a:r>
            <a:r>
              <a:rPr lang="en-US" sz="2800" dirty="0"/>
              <a:t>’</a:t>
            </a:r>
          </a:p>
          <a:p>
            <a:pPr marL="803275" lvl="1" indent="-3587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0 for +</a:t>
            </a:r>
          </a:p>
          <a:p>
            <a:pPr marL="803275" lvl="1" indent="-3587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1 for -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err="1"/>
              <a:t>Eg</a:t>
            </a:r>
            <a:r>
              <a:rPr lang="en-US" sz="2800" dirty="0"/>
              <a:t>: a 1-bit sign and 7-bit magnitude format.</a:t>
            </a:r>
          </a:p>
        </p:txBody>
      </p:sp>
      <p:grpSp>
        <p:nvGrpSpPr>
          <p:cNvPr id="53" name="Group 4"/>
          <p:cNvGrpSpPr>
            <a:grpSpLocks/>
          </p:cNvGrpSpPr>
          <p:nvPr/>
        </p:nvGrpSpPr>
        <p:grpSpPr bwMode="auto">
          <a:xfrm>
            <a:off x="1524000" y="3276600"/>
            <a:ext cx="5334000" cy="1616075"/>
            <a:chOff x="1248" y="1728"/>
            <a:chExt cx="3360" cy="1018"/>
          </a:xfrm>
        </p:grpSpPr>
        <p:sp>
          <p:nvSpPr>
            <p:cNvPr id="54" name="Text Box 5"/>
            <p:cNvSpPr txBox="1">
              <a:spLocks noChangeArrowheads="1"/>
            </p:cNvSpPr>
            <p:nvPr/>
          </p:nvSpPr>
          <p:spPr bwMode="auto">
            <a:xfrm>
              <a:off x="1248" y="2496"/>
              <a:ext cx="5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sign</a:t>
              </a:r>
            </a:p>
          </p:txBody>
        </p:sp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1776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6" name="Rectangle 7"/>
            <p:cNvSpPr>
              <a:spLocks noChangeArrowheads="1"/>
            </p:cNvSpPr>
            <p:nvPr/>
          </p:nvSpPr>
          <p:spPr bwMode="auto">
            <a:xfrm>
              <a:off x="2256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7" name="Rectangle 8"/>
            <p:cNvSpPr>
              <a:spLocks noChangeArrowheads="1"/>
            </p:cNvSpPr>
            <p:nvPr/>
          </p:nvSpPr>
          <p:spPr bwMode="auto">
            <a:xfrm>
              <a:off x="4272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8" name="Rectangle 9"/>
            <p:cNvSpPr>
              <a:spLocks noChangeArrowheads="1"/>
            </p:cNvSpPr>
            <p:nvPr/>
          </p:nvSpPr>
          <p:spPr bwMode="auto">
            <a:xfrm>
              <a:off x="3936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9" name="Rectangle 10"/>
            <p:cNvSpPr>
              <a:spLocks noChangeArrowheads="1"/>
            </p:cNvSpPr>
            <p:nvPr/>
          </p:nvSpPr>
          <p:spPr bwMode="auto">
            <a:xfrm>
              <a:off x="3600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0" name="Rectangle 11"/>
            <p:cNvSpPr>
              <a:spLocks noChangeArrowheads="1"/>
            </p:cNvSpPr>
            <p:nvPr/>
          </p:nvSpPr>
          <p:spPr bwMode="auto">
            <a:xfrm>
              <a:off x="2928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1" name="Rectangle 12"/>
            <p:cNvSpPr>
              <a:spLocks noChangeArrowheads="1"/>
            </p:cNvSpPr>
            <p:nvPr/>
          </p:nvSpPr>
          <p:spPr bwMode="auto">
            <a:xfrm>
              <a:off x="3264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2592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3" name="Line 14"/>
            <p:cNvSpPr>
              <a:spLocks noChangeShapeType="1"/>
            </p:cNvSpPr>
            <p:nvPr/>
          </p:nvSpPr>
          <p:spPr bwMode="auto">
            <a:xfrm flipV="1">
              <a:off x="1584" y="2160"/>
              <a:ext cx="24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15"/>
            <p:cNvSpPr>
              <a:spLocks noChangeShapeType="1"/>
            </p:cNvSpPr>
            <p:nvPr/>
          </p:nvSpPr>
          <p:spPr bwMode="auto">
            <a:xfrm flipH="1" flipV="1">
              <a:off x="3456" y="2160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16"/>
            <p:cNvSpPr txBox="1">
              <a:spLocks noChangeArrowheads="1"/>
            </p:cNvSpPr>
            <p:nvPr/>
          </p:nvSpPr>
          <p:spPr bwMode="auto">
            <a:xfrm>
              <a:off x="3696" y="2448"/>
              <a:ext cx="86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magnitude</a:t>
              </a:r>
            </a:p>
          </p:txBody>
        </p:sp>
      </p:grp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609600" y="5029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0</a:t>
            </a:r>
            <a:r>
              <a:rPr lang="en-US" sz="2400" dirty="0"/>
              <a:t>0110100 </a:t>
            </a:r>
            <a:r>
              <a:rPr lang="en-US" sz="2400" dirty="0">
                <a:sym typeface="Wingdings" pitchFamily="2" charset="2"/>
              </a:rPr>
              <a:t> +110100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=  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+52</a:t>
            </a:r>
            <a:r>
              <a:rPr lang="en-US" sz="2400" baseline="-25000" dirty="0">
                <a:solidFill>
                  <a:srgbClr val="0000CC"/>
                </a:solidFill>
                <a:sym typeface="Wingdings" pitchFamily="2" charset="2"/>
              </a:rPr>
              <a:t>10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/>
              <a:t>0010011 </a:t>
            </a:r>
            <a:r>
              <a:rPr lang="en-US" sz="2400" dirty="0">
                <a:sym typeface="Wingdings" pitchFamily="2" charset="2"/>
              </a:rPr>
              <a:t> -10011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=  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-19</a:t>
            </a:r>
            <a:r>
              <a:rPr lang="en-US" sz="2400" baseline="-25000" dirty="0">
                <a:solidFill>
                  <a:srgbClr val="0000CC"/>
                </a:solidFill>
                <a:sym typeface="Wingdings" pitchFamily="2" charset="2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47805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6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10.1 Sign-and-Magnitude (2/3)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57200" y="1334529"/>
            <a:ext cx="8229600" cy="4796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Largest value: 		01111111 =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Smallest value: 	11111111 = -127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Zeros:			00000000 = +0</a:t>
            </a:r>
            <a:r>
              <a:rPr lang="en-US" sz="2800" baseline="-25000" dirty="0"/>
              <a:t>10</a:t>
            </a:r>
            <a:br>
              <a:rPr lang="en-US" sz="2800" dirty="0"/>
            </a:br>
            <a:r>
              <a:rPr lang="en-US" sz="2800" dirty="0"/>
              <a:t>				10000000 = -0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8-bit): -127</a:t>
            </a:r>
            <a:r>
              <a:rPr lang="en-US" sz="2800" baseline="-25000" dirty="0"/>
              <a:t>10</a:t>
            </a:r>
            <a:r>
              <a:rPr lang="en-US" sz="2800" dirty="0"/>
              <a:t> to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Question: 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For an </a:t>
            </a:r>
            <a:r>
              <a:rPr lang="en-US" sz="2400" i="1" dirty="0"/>
              <a:t>n</a:t>
            </a:r>
            <a:r>
              <a:rPr lang="en-US" sz="2400" dirty="0"/>
              <a:t>-bit sign-and-magnitude representation, what is the range of values that can be represented?</a:t>
            </a:r>
          </a:p>
        </p:txBody>
      </p:sp>
    </p:spTree>
    <p:extLst>
      <p:ext uri="{BB962C8B-B14F-4D97-AF65-F5344CB8AC3E}">
        <p14:creationId xmlns:p14="http://schemas.microsoft.com/office/powerpoint/2010/main" val="112045255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10.1 Sign-and-Magnitude (3/3)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To negate a number, just </a:t>
            </a:r>
            <a:r>
              <a:rPr lang="en-US" sz="2800" u="sng" dirty="0">
                <a:solidFill>
                  <a:srgbClr val="800000"/>
                </a:solidFill>
              </a:rPr>
              <a:t>invert</a:t>
            </a:r>
            <a:r>
              <a:rPr lang="en-US" sz="2800" u="sng" dirty="0"/>
              <a:t> </a:t>
            </a:r>
            <a:r>
              <a:rPr lang="en-US" sz="2800" u="sng" dirty="0">
                <a:solidFill>
                  <a:srgbClr val="800000"/>
                </a:solidFill>
              </a:rPr>
              <a:t>the sign bit</a:t>
            </a:r>
            <a:r>
              <a:rPr lang="en-US" sz="2800" dirty="0">
                <a:solidFill>
                  <a:srgbClr val="800000"/>
                </a:solidFill>
              </a:rPr>
              <a:t>.</a:t>
            </a:r>
            <a:endParaRPr lang="en-US" sz="2800" baseline="-25000" dirty="0">
              <a:solidFill>
                <a:srgbClr val="800000"/>
              </a:solidFill>
            </a:endParaRP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Examples:</a:t>
            </a:r>
          </a:p>
          <a:p>
            <a:pPr marL="715963" lvl="1" indent="-357188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to negate 00100001</a:t>
            </a:r>
            <a:r>
              <a:rPr lang="en-US" sz="2400" baseline="-25000" dirty="0"/>
              <a:t>sm</a:t>
            </a:r>
            <a:r>
              <a:rPr lang="en-US" sz="2400" dirty="0"/>
              <a:t> (decimal 33)?</a:t>
            </a:r>
            <a:br>
              <a:rPr lang="en-US" sz="2400" dirty="0"/>
            </a:br>
            <a:r>
              <a:rPr lang="en-US" sz="2400" dirty="0"/>
              <a:t>Answer: </a:t>
            </a:r>
            <a:r>
              <a:rPr lang="en-US" sz="2400" dirty="0">
                <a:solidFill>
                  <a:srgbClr val="C00000"/>
                </a:solidFill>
              </a:rPr>
              <a:t>10100001</a:t>
            </a:r>
            <a:r>
              <a:rPr lang="en-US" sz="2400" baseline="-25000" dirty="0">
                <a:solidFill>
                  <a:srgbClr val="C00000"/>
                </a:solidFill>
              </a:rPr>
              <a:t>sm</a:t>
            </a:r>
            <a:r>
              <a:rPr lang="en-US" sz="2400" dirty="0"/>
              <a:t> (decimal -33)</a:t>
            </a:r>
          </a:p>
          <a:p>
            <a:pPr marL="715963" lvl="1" indent="-357188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to negate 10000101</a:t>
            </a:r>
            <a:r>
              <a:rPr lang="en-US" sz="2400" baseline="-25000" dirty="0"/>
              <a:t>sm</a:t>
            </a:r>
            <a:r>
              <a:rPr lang="en-US" sz="2400" dirty="0"/>
              <a:t> (decimal -5)?</a:t>
            </a:r>
            <a:br>
              <a:rPr lang="en-US" sz="2400" dirty="0"/>
            </a:br>
            <a:r>
              <a:rPr lang="en-US" sz="2400" dirty="0"/>
              <a:t>Answer: </a:t>
            </a:r>
            <a:r>
              <a:rPr lang="en-US" sz="2400" dirty="0">
                <a:solidFill>
                  <a:srgbClr val="C00000"/>
                </a:solidFill>
              </a:rPr>
              <a:t>00000101</a:t>
            </a:r>
            <a:r>
              <a:rPr lang="en-US" sz="2400" baseline="-25000" dirty="0">
                <a:solidFill>
                  <a:srgbClr val="C00000"/>
                </a:solidFill>
              </a:rPr>
              <a:t>sm</a:t>
            </a:r>
            <a:r>
              <a:rPr lang="en-US" sz="2400" dirty="0"/>
              <a:t> (decimal +5)</a:t>
            </a:r>
          </a:p>
        </p:txBody>
      </p:sp>
    </p:spTree>
    <p:extLst>
      <p:ext uri="{BB962C8B-B14F-4D97-AF65-F5344CB8AC3E}">
        <p14:creationId xmlns:p14="http://schemas.microsoft.com/office/powerpoint/2010/main" val="349917299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10.2 1s Complement (1/3)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219200"/>
            <a:ext cx="8023123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number 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dirty="0"/>
              <a:t> which can be expressed as an </a:t>
            </a:r>
            <a:r>
              <a:rPr lang="en-US" i="1" dirty="0"/>
              <a:t>n</a:t>
            </a:r>
            <a:r>
              <a:rPr lang="en-US" dirty="0"/>
              <a:t>-bit binary number, its </a:t>
            </a:r>
            <a:r>
              <a:rPr lang="en-US" u="sng" dirty="0"/>
              <a:t>negated value</a:t>
            </a:r>
            <a:r>
              <a:rPr lang="en-US" dirty="0"/>
              <a:t> can be obtained in </a:t>
            </a:r>
            <a:r>
              <a:rPr lang="en-US" b="1" dirty="0"/>
              <a:t>1s-complement</a:t>
            </a:r>
            <a:r>
              <a:rPr lang="en-US" dirty="0"/>
              <a:t> representation using: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/>
              <a:t>			</a:t>
            </a:r>
            <a:r>
              <a:rPr lang="en-US" b="1" dirty="0">
                <a:solidFill>
                  <a:srgbClr val="800000"/>
                </a:solidFill>
              </a:rPr>
              <a:t>-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b="1" dirty="0">
                <a:solidFill>
                  <a:srgbClr val="800000"/>
                </a:solidFill>
              </a:rPr>
              <a:t> = 2</a:t>
            </a:r>
            <a:r>
              <a:rPr lang="en-US" b="1" i="1" baseline="30000" dirty="0">
                <a:solidFill>
                  <a:srgbClr val="800000"/>
                </a:solidFill>
              </a:rPr>
              <a:t>n</a:t>
            </a:r>
            <a:r>
              <a:rPr lang="en-US" b="1" dirty="0">
                <a:solidFill>
                  <a:srgbClr val="800000"/>
                </a:solidFill>
              </a:rPr>
              <a:t> – 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b="1" dirty="0">
                <a:solidFill>
                  <a:srgbClr val="800000"/>
                </a:solidFill>
              </a:rPr>
              <a:t> – 1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With an 8-bit number 00001100 (or 12</a:t>
            </a:r>
            <a:r>
              <a:rPr lang="en-US" baseline="-25000" dirty="0"/>
              <a:t>10</a:t>
            </a:r>
            <a:r>
              <a:rPr lang="en-US" dirty="0"/>
              <a:t>), its negated value expressed in 1s-complement is: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/>
              <a:t>	-00001100</a:t>
            </a:r>
            <a:r>
              <a:rPr lang="en-US" baseline="-25000" dirty="0"/>
              <a:t>2</a:t>
            </a:r>
            <a:r>
              <a:rPr lang="en-US" dirty="0"/>
              <a:t> 	= 2</a:t>
            </a:r>
            <a:r>
              <a:rPr lang="en-US" baseline="30000" dirty="0"/>
              <a:t>8</a:t>
            </a:r>
            <a:r>
              <a:rPr lang="en-US" dirty="0"/>
              <a:t> – 12 – 1 </a:t>
            </a:r>
            <a:r>
              <a:rPr lang="en-US" sz="2000" dirty="0"/>
              <a:t>(calculation done in decimal)</a:t>
            </a:r>
            <a:br>
              <a:rPr lang="en-US" sz="2000" dirty="0"/>
            </a:br>
            <a:r>
              <a:rPr lang="en-US" dirty="0"/>
              <a:t>			= 243</a:t>
            </a:r>
            <a:br>
              <a:rPr lang="en-US" dirty="0"/>
            </a:br>
            <a:r>
              <a:rPr lang="en-US" dirty="0"/>
              <a:t>			= </a:t>
            </a:r>
            <a:r>
              <a:rPr lang="en-US" dirty="0">
                <a:solidFill>
                  <a:srgbClr val="0000CC"/>
                </a:solidFill>
              </a:rPr>
              <a:t>11110011</a:t>
            </a:r>
            <a:r>
              <a:rPr lang="en-US" baseline="-25000" dirty="0">
                <a:solidFill>
                  <a:srgbClr val="0000CC"/>
                </a:solidFill>
              </a:rPr>
              <a:t>1s</a:t>
            </a:r>
            <a:r>
              <a:rPr lang="en-US" dirty="0"/>
              <a:t> 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(This means that -12</a:t>
            </a:r>
            <a:r>
              <a:rPr lang="en-US" baseline="-25000" dirty="0"/>
              <a:t>10</a:t>
            </a:r>
            <a:r>
              <a:rPr lang="en-US" dirty="0"/>
              <a:t> is written as 11110011 in 1s-complement representation.)</a:t>
            </a:r>
          </a:p>
        </p:txBody>
      </p:sp>
    </p:spTree>
    <p:extLst>
      <p:ext uri="{BB962C8B-B14F-4D97-AF65-F5344CB8AC3E}">
        <p14:creationId xmlns:p14="http://schemas.microsoft.com/office/powerpoint/2010/main" val="192994255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10.2 1s Complement (2/3)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57200" y="1334529"/>
            <a:ext cx="8229600" cy="5169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Technique to negate a value: </a:t>
            </a:r>
            <a:r>
              <a:rPr lang="en-SG" sz="2800" dirty="0">
                <a:solidFill>
                  <a:srgbClr val="C00000"/>
                </a:solidFill>
              </a:rPr>
              <a:t>invert all the bits</a:t>
            </a:r>
            <a:r>
              <a:rPr lang="en-SG" sz="2800" dirty="0"/>
              <a:t>.</a:t>
            </a:r>
            <a:endParaRPr lang="en-US" sz="2800" dirty="0"/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Largest value: 		01111111 =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Smallest value: 	10000000 = -127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Zeros:			00000000 = +0</a:t>
            </a:r>
            <a:r>
              <a:rPr lang="en-US" sz="2800" baseline="-25000" dirty="0"/>
              <a:t>10</a:t>
            </a:r>
            <a:br>
              <a:rPr lang="en-US" sz="2800" dirty="0"/>
            </a:br>
            <a:r>
              <a:rPr lang="en-US" sz="2800" dirty="0"/>
              <a:t>				11111111 = -0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8 bits): -127</a:t>
            </a:r>
            <a:r>
              <a:rPr lang="en-US" sz="2800" baseline="-25000" dirty="0"/>
              <a:t>10</a:t>
            </a:r>
            <a:r>
              <a:rPr lang="en-US" sz="2800" dirty="0"/>
              <a:t> to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</a:t>
            </a:r>
            <a:r>
              <a:rPr lang="en-US" sz="2800" i="1" dirty="0"/>
              <a:t>n</a:t>
            </a:r>
            <a:r>
              <a:rPr lang="en-US" sz="2800" dirty="0"/>
              <a:t> bits): -(2</a:t>
            </a:r>
            <a:r>
              <a:rPr lang="en-US" sz="2800" i="1" baseline="30000" dirty="0"/>
              <a:t>n</a:t>
            </a:r>
            <a:r>
              <a:rPr lang="en-US" sz="2800" baseline="30000" dirty="0"/>
              <a:t>-1</a:t>
            </a:r>
            <a:r>
              <a:rPr lang="en-US" sz="2800" dirty="0"/>
              <a:t> – 1) to 2</a:t>
            </a:r>
            <a:r>
              <a:rPr lang="en-US" sz="2800" i="1" baseline="30000" dirty="0"/>
              <a:t>n</a:t>
            </a:r>
            <a:r>
              <a:rPr lang="en-US" sz="2800" baseline="30000" dirty="0"/>
              <a:t>-1</a:t>
            </a:r>
            <a:r>
              <a:rPr lang="en-US" sz="2800" dirty="0"/>
              <a:t> – 1 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C00000"/>
                </a:solidFill>
              </a:rPr>
              <a:t>most significant bit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C00000"/>
                </a:solidFill>
              </a:rPr>
              <a:t>MSB</a:t>
            </a:r>
            <a:r>
              <a:rPr lang="en-US" sz="2800" dirty="0"/>
              <a:t>) still represents the sign: 0 for positive, 1 for negative.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819697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10.2 1s Complement (3/3)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Examples (assuming 8-bit):</a:t>
            </a:r>
          </a:p>
          <a:p>
            <a:pPr>
              <a:spcBef>
                <a:spcPct val="60000"/>
              </a:spcBef>
              <a:buNone/>
            </a:pPr>
            <a:r>
              <a:rPr lang="en-US" sz="2800" dirty="0"/>
              <a:t>		(14)</a:t>
            </a:r>
            <a:r>
              <a:rPr lang="en-US" sz="2800" baseline="-25000" dirty="0"/>
              <a:t>10</a:t>
            </a:r>
            <a:r>
              <a:rPr lang="en-US" sz="2800" dirty="0"/>
              <a:t>  = (00001110)</a:t>
            </a:r>
            <a:r>
              <a:rPr lang="en-US" sz="2800" baseline="-25000" dirty="0"/>
              <a:t>2</a:t>
            </a:r>
            <a:r>
              <a:rPr lang="en-US" sz="2800" dirty="0"/>
              <a:t> = (00001110)</a:t>
            </a:r>
            <a:r>
              <a:rPr lang="en-US" sz="2800" baseline="-25000" dirty="0"/>
              <a:t>1s</a:t>
            </a:r>
          </a:p>
          <a:p>
            <a:pPr>
              <a:spcBef>
                <a:spcPct val="60000"/>
              </a:spcBef>
              <a:buSzPct val="120000"/>
              <a:buNone/>
            </a:pPr>
            <a:r>
              <a:rPr lang="en-US" sz="2800" dirty="0"/>
              <a:t>	 	-(14)</a:t>
            </a:r>
            <a:r>
              <a:rPr lang="en-US" sz="2800" baseline="-25000" dirty="0"/>
              <a:t>10</a:t>
            </a:r>
            <a:r>
              <a:rPr lang="en-US" sz="2800" dirty="0"/>
              <a:t> = -(00001110)</a:t>
            </a:r>
            <a:r>
              <a:rPr lang="en-US" sz="2800" baseline="-25000" dirty="0"/>
              <a:t>2</a:t>
            </a:r>
            <a:r>
              <a:rPr lang="en-US" sz="2800" dirty="0"/>
              <a:t> = (11110001)</a:t>
            </a:r>
            <a:r>
              <a:rPr lang="en-US" sz="2800" baseline="-25000" dirty="0"/>
              <a:t>1s</a:t>
            </a:r>
            <a:r>
              <a:rPr lang="en-US" sz="2800" dirty="0"/>
              <a:t> </a:t>
            </a:r>
          </a:p>
          <a:p>
            <a:pPr>
              <a:spcBef>
                <a:spcPct val="60000"/>
              </a:spcBef>
              <a:buSzPct val="120000"/>
              <a:buNone/>
            </a:pPr>
            <a:r>
              <a:rPr lang="en-US" sz="2800" dirty="0"/>
              <a:t>		-(80)</a:t>
            </a:r>
            <a:r>
              <a:rPr lang="en-US" sz="2800" baseline="-25000" dirty="0"/>
              <a:t>10</a:t>
            </a:r>
            <a:r>
              <a:rPr lang="en-US" sz="2800" dirty="0"/>
              <a:t> = -( </a:t>
            </a:r>
            <a:r>
              <a:rPr lang="en-US" sz="2800" dirty="0">
                <a:solidFill>
                  <a:srgbClr val="0000CC"/>
                </a:solidFill>
              </a:rPr>
              <a:t>?</a:t>
            </a:r>
            <a:r>
              <a:rPr lang="en-US" sz="2800" dirty="0"/>
              <a:t> )</a:t>
            </a:r>
            <a:r>
              <a:rPr lang="en-US" sz="2800" baseline="-25000" dirty="0"/>
              <a:t>2</a:t>
            </a:r>
            <a:r>
              <a:rPr lang="en-US" sz="2800" dirty="0"/>
              <a:t> = ( </a:t>
            </a:r>
            <a:r>
              <a:rPr lang="en-US" sz="2800" dirty="0">
                <a:solidFill>
                  <a:srgbClr val="0000CC"/>
                </a:solidFill>
              </a:rPr>
              <a:t>? </a:t>
            </a:r>
            <a:r>
              <a:rPr lang="en-US" sz="2800" dirty="0"/>
              <a:t>)</a:t>
            </a:r>
            <a:r>
              <a:rPr lang="en-US" sz="2800" baseline="-25000" dirty="0"/>
              <a:t>1s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146343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10.3 2s Complement (1/3)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219200"/>
            <a:ext cx="8023123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number 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dirty="0"/>
              <a:t> which can be expressed as an </a:t>
            </a:r>
            <a:r>
              <a:rPr lang="en-US" i="1" dirty="0"/>
              <a:t>n</a:t>
            </a:r>
            <a:r>
              <a:rPr lang="en-US" dirty="0"/>
              <a:t>-bit binary number, its </a:t>
            </a:r>
            <a:r>
              <a:rPr lang="en-US" u="sng" dirty="0"/>
              <a:t>negated value</a:t>
            </a:r>
            <a:r>
              <a:rPr lang="en-US" dirty="0"/>
              <a:t> can be obtained in </a:t>
            </a:r>
            <a:r>
              <a:rPr lang="en-US" b="1" dirty="0"/>
              <a:t>2s-complement</a:t>
            </a:r>
            <a:r>
              <a:rPr lang="en-US" dirty="0"/>
              <a:t> representation using: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/>
              <a:t>			</a:t>
            </a:r>
            <a:r>
              <a:rPr lang="en-US" b="1" dirty="0">
                <a:solidFill>
                  <a:srgbClr val="800000"/>
                </a:solidFill>
              </a:rPr>
              <a:t>-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b="1" dirty="0">
                <a:solidFill>
                  <a:srgbClr val="800000"/>
                </a:solidFill>
              </a:rPr>
              <a:t> = 2</a:t>
            </a:r>
            <a:r>
              <a:rPr lang="en-US" b="1" i="1" baseline="30000" dirty="0">
                <a:solidFill>
                  <a:srgbClr val="800000"/>
                </a:solidFill>
              </a:rPr>
              <a:t>n</a:t>
            </a:r>
            <a:r>
              <a:rPr lang="en-US" b="1" dirty="0">
                <a:solidFill>
                  <a:srgbClr val="800000"/>
                </a:solidFill>
              </a:rPr>
              <a:t> – 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endParaRPr lang="en-US" b="1" dirty="0">
              <a:solidFill>
                <a:srgbClr val="800000"/>
              </a:solidFill>
            </a:endParaRP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With an 8-bit number 00001100 (or 12</a:t>
            </a:r>
            <a:r>
              <a:rPr lang="en-US" baseline="-25000" dirty="0"/>
              <a:t>10</a:t>
            </a:r>
            <a:r>
              <a:rPr lang="en-US" dirty="0"/>
              <a:t>), its negated value expressed in 2s-complement is: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/>
              <a:t>	-00001100</a:t>
            </a:r>
            <a:r>
              <a:rPr lang="en-US" baseline="-25000" dirty="0"/>
              <a:t>2</a:t>
            </a:r>
            <a:r>
              <a:rPr lang="en-US" dirty="0"/>
              <a:t> 	= 2</a:t>
            </a:r>
            <a:r>
              <a:rPr lang="en-US" baseline="30000" dirty="0"/>
              <a:t>8</a:t>
            </a:r>
            <a:r>
              <a:rPr lang="en-US" dirty="0"/>
              <a:t> – 12 </a:t>
            </a:r>
            <a:r>
              <a:rPr lang="en-US" sz="2000" dirty="0"/>
              <a:t>(calculation done in decimal)</a:t>
            </a:r>
            <a:br>
              <a:rPr lang="en-US" sz="2000" dirty="0"/>
            </a:br>
            <a:r>
              <a:rPr lang="en-US" dirty="0"/>
              <a:t>			= 244</a:t>
            </a:r>
            <a:br>
              <a:rPr lang="en-US" dirty="0"/>
            </a:br>
            <a:r>
              <a:rPr lang="en-US" dirty="0"/>
              <a:t>			= </a:t>
            </a:r>
            <a:r>
              <a:rPr lang="en-US" dirty="0">
                <a:solidFill>
                  <a:srgbClr val="0000CC"/>
                </a:solidFill>
              </a:rPr>
              <a:t>11110100</a:t>
            </a:r>
            <a:r>
              <a:rPr lang="en-US" baseline="-25000" dirty="0">
                <a:solidFill>
                  <a:srgbClr val="0000CC"/>
                </a:solidFill>
              </a:rPr>
              <a:t>2s</a:t>
            </a:r>
            <a:r>
              <a:rPr lang="en-US" dirty="0"/>
              <a:t> 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(This means that -12</a:t>
            </a:r>
            <a:r>
              <a:rPr lang="en-US" baseline="-25000" dirty="0"/>
              <a:t>10</a:t>
            </a:r>
            <a:r>
              <a:rPr lang="en-US" dirty="0"/>
              <a:t> is written as 11110100 in 2s-complement representation.)</a:t>
            </a:r>
          </a:p>
        </p:txBody>
      </p:sp>
    </p:spTree>
    <p:extLst>
      <p:ext uri="{BB962C8B-B14F-4D97-AF65-F5344CB8AC3E}">
        <p14:creationId xmlns:p14="http://schemas.microsoft.com/office/powerpoint/2010/main" val="389450080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10.3 2s Complement (2/3)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57200" y="1334529"/>
            <a:ext cx="8229600" cy="4796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Technique to negate a value: </a:t>
            </a:r>
            <a:r>
              <a:rPr lang="en-SG" sz="2800" dirty="0">
                <a:solidFill>
                  <a:srgbClr val="C00000"/>
                </a:solidFill>
              </a:rPr>
              <a:t>invert all the bits</a:t>
            </a:r>
            <a:r>
              <a:rPr lang="en-SG" sz="2800" dirty="0"/>
              <a:t>, then </a:t>
            </a:r>
            <a:r>
              <a:rPr lang="en-SG" sz="2800" dirty="0">
                <a:solidFill>
                  <a:srgbClr val="C00000"/>
                </a:solidFill>
              </a:rPr>
              <a:t>add 1</a:t>
            </a:r>
            <a:r>
              <a:rPr lang="en-SG" sz="2800" dirty="0"/>
              <a:t>.</a:t>
            </a:r>
            <a:endParaRPr lang="en-US" sz="2800" dirty="0"/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Largest value: 		01111111 =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Smallest value: 	10000000 = -128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Zero:			00000000 = +0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8 bits): -128</a:t>
            </a:r>
            <a:r>
              <a:rPr lang="en-US" sz="2800" baseline="-25000" dirty="0"/>
              <a:t>10</a:t>
            </a:r>
            <a:r>
              <a:rPr lang="en-US" sz="2800" dirty="0"/>
              <a:t> to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</a:t>
            </a:r>
            <a:r>
              <a:rPr lang="en-US" sz="2800" i="1" dirty="0"/>
              <a:t>n</a:t>
            </a:r>
            <a:r>
              <a:rPr lang="en-US" sz="2800" dirty="0"/>
              <a:t> bits): -2</a:t>
            </a:r>
            <a:r>
              <a:rPr lang="en-US" sz="2800" i="1" baseline="30000" dirty="0"/>
              <a:t>n</a:t>
            </a:r>
            <a:r>
              <a:rPr lang="en-US" sz="2800" baseline="30000" dirty="0"/>
              <a:t>-1</a:t>
            </a:r>
            <a:r>
              <a:rPr lang="en-US" sz="2800" dirty="0"/>
              <a:t> to 2</a:t>
            </a:r>
            <a:r>
              <a:rPr lang="en-US" sz="2800" i="1" baseline="30000" dirty="0"/>
              <a:t>n</a:t>
            </a:r>
            <a:r>
              <a:rPr lang="en-US" sz="2800" baseline="30000" dirty="0"/>
              <a:t>-1</a:t>
            </a:r>
            <a:r>
              <a:rPr lang="en-US" sz="2800" dirty="0"/>
              <a:t> – 1 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C00000"/>
                </a:solidFill>
              </a:rPr>
              <a:t>most significant bit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C00000"/>
                </a:solidFill>
              </a:rPr>
              <a:t>MSB</a:t>
            </a:r>
            <a:r>
              <a:rPr lang="en-US" sz="2800" dirty="0"/>
              <a:t>) still represents the sign: 0 for positive, 1 for negative.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006322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10.3 2s Complement (3/3)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Examples (assuming 8-bit):</a:t>
            </a:r>
          </a:p>
          <a:p>
            <a:pPr>
              <a:spcBef>
                <a:spcPct val="60000"/>
              </a:spcBef>
              <a:buNone/>
            </a:pPr>
            <a:r>
              <a:rPr lang="en-US" sz="2800" dirty="0"/>
              <a:t>		(14)</a:t>
            </a:r>
            <a:r>
              <a:rPr lang="en-US" sz="2800" baseline="-25000" dirty="0"/>
              <a:t>10</a:t>
            </a:r>
            <a:r>
              <a:rPr lang="en-US" sz="2800" dirty="0"/>
              <a:t>  = (00001110)</a:t>
            </a:r>
            <a:r>
              <a:rPr lang="en-US" sz="2800" baseline="-25000" dirty="0"/>
              <a:t>2</a:t>
            </a:r>
            <a:r>
              <a:rPr lang="en-US" sz="2800" dirty="0"/>
              <a:t> = (00001110)</a:t>
            </a:r>
            <a:r>
              <a:rPr lang="en-US" sz="2800" baseline="-25000" dirty="0"/>
              <a:t>2s</a:t>
            </a:r>
          </a:p>
          <a:p>
            <a:pPr>
              <a:spcBef>
                <a:spcPct val="60000"/>
              </a:spcBef>
              <a:buSzPct val="120000"/>
              <a:buNone/>
            </a:pPr>
            <a:r>
              <a:rPr lang="en-US" sz="2800" dirty="0"/>
              <a:t>	 	-(14)</a:t>
            </a:r>
            <a:r>
              <a:rPr lang="en-US" sz="2800" baseline="-25000" dirty="0"/>
              <a:t>10</a:t>
            </a:r>
            <a:r>
              <a:rPr lang="en-US" sz="2800" dirty="0"/>
              <a:t> = -(00001110)</a:t>
            </a:r>
            <a:r>
              <a:rPr lang="en-US" sz="2800" baseline="-25000" dirty="0"/>
              <a:t>2</a:t>
            </a:r>
            <a:r>
              <a:rPr lang="en-US" sz="2800" dirty="0"/>
              <a:t> = (11110010)</a:t>
            </a:r>
            <a:r>
              <a:rPr lang="en-US" sz="2800" baseline="-25000" dirty="0"/>
              <a:t>2s</a:t>
            </a:r>
            <a:r>
              <a:rPr lang="en-US" sz="2800" dirty="0"/>
              <a:t> </a:t>
            </a:r>
          </a:p>
          <a:p>
            <a:pPr>
              <a:spcBef>
                <a:spcPct val="60000"/>
              </a:spcBef>
              <a:buSzPct val="120000"/>
              <a:buNone/>
            </a:pPr>
            <a:r>
              <a:rPr lang="en-US" sz="2800" dirty="0"/>
              <a:t>		-(80)</a:t>
            </a:r>
            <a:r>
              <a:rPr lang="en-US" sz="2800" baseline="-25000" dirty="0"/>
              <a:t>10</a:t>
            </a:r>
            <a:r>
              <a:rPr lang="en-US" sz="2800" dirty="0"/>
              <a:t> = -( </a:t>
            </a:r>
            <a:r>
              <a:rPr lang="en-US" sz="2800" dirty="0">
                <a:solidFill>
                  <a:srgbClr val="0000CC"/>
                </a:solidFill>
              </a:rPr>
              <a:t>?</a:t>
            </a:r>
            <a:r>
              <a:rPr lang="en-US" sz="2800" dirty="0"/>
              <a:t> )</a:t>
            </a:r>
            <a:r>
              <a:rPr lang="en-US" sz="2800" baseline="-25000" dirty="0"/>
              <a:t>2</a:t>
            </a:r>
            <a:r>
              <a:rPr lang="en-US" sz="2800" dirty="0"/>
              <a:t> = ( </a:t>
            </a:r>
            <a:r>
              <a:rPr lang="en-US" sz="2800" dirty="0">
                <a:solidFill>
                  <a:srgbClr val="0000CC"/>
                </a:solidFill>
              </a:rPr>
              <a:t>? </a:t>
            </a:r>
            <a:r>
              <a:rPr lang="en-US" sz="2800" dirty="0"/>
              <a:t>)</a:t>
            </a:r>
            <a:r>
              <a:rPr lang="en-US" sz="2800" baseline="-25000" dirty="0"/>
              <a:t>2s</a:t>
            </a:r>
            <a:r>
              <a:rPr lang="en-US" sz="2800" dirty="0"/>
              <a:t>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3400" y="42672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 dirty="0">
                <a:solidFill>
                  <a:srgbClr val="800000"/>
                </a:solidFill>
              </a:rPr>
              <a:t>Compare with slide 26.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14400" y="4724400"/>
            <a:ext cx="6858000" cy="1295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1s complement: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(14)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= (00001110)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(00001110)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	-(14)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-(00001110)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(11110001)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5585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85875"/>
            <a:ext cx="8420559" cy="5153025"/>
          </a:xfrm>
        </p:spPr>
        <p:txBody>
          <a:bodyPr>
            <a:normAutofit lnSpcReduction="10000"/>
          </a:bodyPr>
          <a:lstStyle/>
          <a:p>
            <a:pPr marL="714375" indent="-714375" eaLnBrk="1" hangingPunct="1">
              <a:lnSpc>
                <a:spcPct val="110000"/>
              </a:lnSpc>
              <a:spcBef>
                <a:spcPts val="600"/>
              </a:spcBef>
              <a:buClrTx/>
              <a:buSzPct val="100000"/>
              <a:buFont typeface="+mj-lt"/>
              <a:buAutoNum type="arabicPeriod" startAt="9"/>
            </a:pPr>
            <a:r>
              <a:rPr lang="en-GB" dirty="0"/>
              <a:t>ASCII Code</a:t>
            </a:r>
          </a:p>
          <a:p>
            <a:pPr marL="714375" indent="-714375" eaLnBrk="1" hangingPunct="1">
              <a:lnSpc>
                <a:spcPct val="110000"/>
              </a:lnSpc>
              <a:spcBef>
                <a:spcPts val="600"/>
              </a:spcBef>
              <a:buClrTx/>
              <a:buSzPct val="100000"/>
              <a:buFont typeface="+mj-lt"/>
              <a:buAutoNum type="arabicPeriod" startAt="9"/>
            </a:pPr>
            <a:r>
              <a:rPr lang="en-GB" dirty="0"/>
              <a:t>Negative Numbers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10.1	Sign-and-Magnitude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10.2	1s Complement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10.3	2s Complement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10.4	Comparisons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10.5	Complement on Fractions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10.6	2s Complement Addition/Subtraction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10.7	1s Complement Addition/Subtraction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10.8	Excess Representation</a:t>
            </a:r>
          </a:p>
          <a:p>
            <a:pPr marL="714375" indent="-714375">
              <a:lnSpc>
                <a:spcPct val="110000"/>
              </a:lnSpc>
              <a:spcBef>
                <a:spcPts val="600"/>
              </a:spcBef>
              <a:buClrTx/>
              <a:buSzPct val="100000"/>
              <a:buFont typeface="+mj-lt"/>
              <a:buAutoNum type="arabicPeriod" startAt="11"/>
            </a:pPr>
            <a:r>
              <a:rPr lang="en-GB" dirty="0"/>
              <a:t>Real Numbers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11.1	Fixed-Point Representation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11.2	Floating-Point Representation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381000"/>
            <a:ext cx="8810625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2800" dirty="0">
                <a:solidFill>
                  <a:srgbClr val="0000FF"/>
                </a:solidFill>
              </a:rPr>
              <a:t>Lecture #3: Data Representation and Number Systems </a:t>
            </a:r>
            <a:r>
              <a:rPr lang="en-GB" sz="2000" dirty="0">
                <a:solidFill>
                  <a:srgbClr val="0000FF"/>
                </a:solidFill>
              </a:rPr>
              <a:t>(2/2)</a:t>
            </a:r>
          </a:p>
        </p:txBody>
      </p:sp>
    </p:spTree>
    <p:extLst>
      <p:ext uri="{BB962C8B-B14F-4D97-AF65-F5344CB8AC3E}">
        <p14:creationId xmlns:p14="http://schemas.microsoft.com/office/powerpoint/2010/main" val="365140786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10.4 Comparisons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57200" y="1371600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ct val="2000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4-bit system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tabLst>
                <a:tab pos="4306888" algn="l"/>
              </a:tabLst>
            </a:pPr>
            <a:r>
              <a:rPr lang="en-US" sz="2000" b="1" i="1" dirty="0">
                <a:solidFill>
                  <a:srgbClr val="0000FF"/>
                </a:solidFill>
              </a:rPr>
              <a:t>Positive values</a:t>
            </a:r>
            <a:r>
              <a:rPr lang="en-US" sz="2000" b="1" dirty="0">
                <a:solidFill>
                  <a:srgbClr val="0000FF"/>
                </a:solidFill>
              </a:rPr>
              <a:t>		</a:t>
            </a:r>
            <a:r>
              <a:rPr lang="en-US" sz="2000" b="1" i="1" dirty="0">
                <a:solidFill>
                  <a:srgbClr val="0000FF"/>
                </a:solidFill>
              </a:rPr>
              <a:t>Negative values</a:t>
            </a:r>
          </a:p>
        </p:txBody>
      </p:sp>
      <p:sp>
        <p:nvSpPr>
          <p:cNvPr id="24" name="WordArt 5"/>
          <p:cNvSpPr>
            <a:spLocks noChangeArrowheads="1" noChangeShapeType="1" noTextEdit="1"/>
          </p:cNvSpPr>
          <p:nvPr/>
        </p:nvSpPr>
        <p:spPr bwMode="auto">
          <a:xfrm>
            <a:off x="5791200" y="381000"/>
            <a:ext cx="2514600" cy="904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7542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Important!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4572000" y="19812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65889" y="3110845"/>
            <a:ext cx="2808071" cy="301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838728"/>
              </p:ext>
            </p:extLst>
          </p:nvPr>
        </p:nvGraphicFramePr>
        <p:xfrm>
          <a:off x="457200" y="2455446"/>
          <a:ext cx="3844564" cy="3261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80854">
                  <a:extLst>
                    <a:ext uri="{9D8B030D-6E8A-4147-A177-3AD203B41FA5}">
                      <a16:colId xmlns:a16="http://schemas.microsoft.com/office/drawing/2014/main" val="1316983542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905240958"/>
                    </a:ext>
                  </a:extLst>
                </a:gridCol>
                <a:gridCol w="942681">
                  <a:extLst>
                    <a:ext uri="{9D8B030D-6E8A-4147-A177-3AD203B41FA5}">
                      <a16:colId xmlns:a16="http://schemas.microsoft.com/office/drawing/2014/main" val="631925039"/>
                    </a:ext>
                  </a:extLst>
                </a:gridCol>
                <a:gridCol w="886118">
                  <a:extLst>
                    <a:ext uri="{9D8B030D-6E8A-4147-A177-3AD203B41FA5}">
                      <a16:colId xmlns:a16="http://schemas.microsoft.com/office/drawing/2014/main" val="1505218664"/>
                    </a:ext>
                  </a:extLst>
                </a:gridCol>
              </a:tblGrid>
              <a:tr h="459817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Value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Sign-and-Magnitude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1s Comp.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2s Comp.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1944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10491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171303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63335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43284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2856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24143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650971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6018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51159"/>
              </p:ext>
            </p:extLst>
          </p:nvPr>
        </p:nvGraphicFramePr>
        <p:xfrm>
          <a:off x="4842236" y="2446020"/>
          <a:ext cx="3844564" cy="35966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80854">
                  <a:extLst>
                    <a:ext uri="{9D8B030D-6E8A-4147-A177-3AD203B41FA5}">
                      <a16:colId xmlns:a16="http://schemas.microsoft.com/office/drawing/2014/main" val="1316983542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905240958"/>
                    </a:ext>
                  </a:extLst>
                </a:gridCol>
                <a:gridCol w="942681">
                  <a:extLst>
                    <a:ext uri="{9D8B030D-6E8A-4147-A177-3AD203B41FA5}">
                      <a16:colId xmlns:a16="http://schemas.microsoft.com/office/drawing/2014/main" val="631925039"/>
                    </a:ext>
                  </a:extLst>
                </a:gridCol>
                <a:gridCol w="886118">
                  <a:extLst>
                    <a:ext uri="{9D8B030D-6E8A-4147-A177-3AD203B41FA5}">
                      <a16:colId xmlns:a16="http://schemas.microsoft.com/office/drawing/2014/main" val="1505218664"/>
                    </a:ext>
                  </a:extLst>
                </a:gridCol>
              </a:tblGrid>
              <a:tr h="459817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Value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Sign-and-Magnitude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1s Comp.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2s Comp.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1944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10491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171303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63335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43284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2856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24143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650971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60183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156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5724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Past-Year’s Exam Question! </a:t>
            </a:r>
            <a:r>
              <a:rPr lang="en-SG" sz="3600" dirty="0">
                <a:solidFill>
                  <a:srgbClr val="7030A0"/>
                </a:solidFill>
                <a:latin typeface="+mn-lt"/>
              </a:rPr>
              <a:t>(Answer)</a:t>
            </a:r>
            <a:endParaRPr lang="en-US" sz="36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C651B70E-B997-4E9B-8D08-B8FEAFF2B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9432" y="1548407"/>
            <a:ext cx="3952568" cy="16312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2147483640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 = n +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 =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EBD7C8-693C-4C9B-9888-74D52A384C2B}"/>
              </a:ext>
            </a:extLst>
          </p:cNvPr>
          <p:cNvSpPr txBox="1"/>
          <p:nvPr/>
        </p:nvSpPr>
        <p:spPr>
          <a:xfrm>
            <a:off x="3967315" y="1289849"/>
            <a:ext cx="172556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PastYearQn.c</a:t>
            </a:r>
            <a:endParaRPr lang="en-SG" dirty="0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724399" y="1671639"/>
            <a:ext cx="4304071" cy="1072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What is the output of the above code when run on </a:t>
            </a:r>
            <a:r>
              <a:rPr lang="en-US" sz="2000" dirty="0" err="1"/>
              <a:t>sunfire</a:t>
            </a:r>
            <a:r>
              <a:rPr lang="en-US" sz="2000" dirty="0"/>
              <a:t>?</a:t>
            </a:r>
          </a:p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Is it 2147483650?</a:t>
            </a:r>
            <a:endParaRPr lang="en-US" sz="20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324465" y="3438181"/>
            <a:ext cx="4331110" cy="2303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 err="1">
                <a:solidFill>
                  <a:srgbClr val="0000FF"/>
                </a:solidFill>
              </a:rPr>
              <a:t>int</a:t>
            </a:r>
            <a:r>
              <a:rPr lang="en-SG" dirty="0"/>
              <a:t> type in </a:t>
            </a:r>
            <a:r>
              <a:rPr lang="en-SG" dirty="0" err="1"/>
              <a:t>sunfire</a:t>
            </a:r>
            <a:r>
              <a:rPr lang="en-SG" dirty="0"/>
              <a:t> takes up 4 bytes (32 bits) and uses 2s complement</a:t>
            </a:r>
          </a:p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Largest positive integer = 2</a:t>
            </a:r>
            <a:r>
              <a:rPr lang="en-SG" baseline="30000" dirty="0"/>
              <a:t>31</a:t>
            </a:r>
            <a:r>
              <a:rPr lang="en-SG" dirty="0"/>
              <a:t> – 1 =  </a:t>
            </a:r>
            <a:r>
              <a:rPr lang="en-US" dirty="0"/>
              <a:t>2147483647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830096" y="2868020"/>
            <a:ext cx="4198375" cy="1040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1</a:t>
            </a:r>
            <a:r>
              <a:rPr lang="en-SG" baseline="30000" dirty="0"/>
              <a:t>st</a:t>
            </a:r>
            <a:r>
              <a:rPr lang="en-SG" dirty="0"/>
              <a:t> iteration: n = 2147483641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7</a:t>
            </a:r>
            <a:r>
              <a:rPr lang="en-SG" baseline="30000" dirty="0"/>
              <a:t>th</a:t>
            </a:r>
            <a:r>
              <a:rPr lang="en-SG" dirty="0"/>
              <a:t> iteration: n = 2147483647</a:t>
            </a:r>
            <a:endParaRPr 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5341374" y="3771354"/>
            <a:ext cx="3497826" cy="4933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01111 ……. 1111111111</a:t>
            </a:r>
            <a:endParaRPr lang="en-US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830095" y="5338680"/>
            <a:ext cx="4198375" cy="49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8</a:t>
            </a:r>
            <a:r>
              <a:rPr lang="en-SG" baseline="30000" dirty="0"/>
              <a:t>th</a:t>
            </a:r>
            <a:r>
              <a:rPr lang="en-SG" dirty="0"/>
              <a:t> iteration: n = -2147483648</a:t>
            </a:r>
            <a:endParaRPr lang="en-US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5341374" y="4721857"/>
            <a:ext cx="3497826" cy="4933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10000…….0000000000</a:t>
            </a:r>
            <a:endParaRPr lang="en-US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7973960" y="4228466"/>
            <a:ext cx="865240" cy="4933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+ 1</a:t>
            </a:r>
            <a:endParaRPr lang="en-US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830094" y="5694629"/>
            <a:ext cx="4198375" cy="49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9</a:t>
            </a:r>
            <a:r>
              <a:rPr lang="en-SG" baseline="30000" dirty="0"/>
              <a:t>th</a:t>
            </a:r>
            <a:r>
              <a:rPr lang="en-SG" dirty="0"/>
              <a:t> iteration: n = -2147483647</a:t>
            </a:r>
            <a:endParaRPr lang="en-US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655575" y="6109314"/>
            <a:ext cx="4372893" cy="493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10</a:t>
            </a:r>
            <a:r>
              <a:rPr lang="en-SG" baseline="30000" dirty="0"/>
              <a:t>th</a:t>
            </a:r>
            <a:r>
              <a:rPr lang="en-SG" dirty="0"/>
              <a:t> iteration: n = </a:t>
            </a:r>
            <a:r>
              <a:rPr lang="en-SG" dirty="0">
                <a:solidFill>
                  <a:srgbClr val="C00000"/>
                </a:solidFill>
              </a:rPr>
              <a:t>-2147483646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85703" y="2260761"/>
            <a:ext cx="516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sym typeface="Wingdings" panose="05000000000000000000" pitchFamily="2" charset="2"/>
              </a:rPr>
              <a:t>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957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 animBg="1"/>
      <p:bldP spid="15" grpId="0"/>
      <p:bldP spid="16" grpId="0" animBg="1"/>
      <p:bldP spid="17" grpId="0" animBg="1"/>
      <p:bldP spid="18" grpId="0"/>
      <p:bldP spid="19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10.5 Complement on Fractions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We can extend the idea of complement on fractions.</a:t>
            </a:r>
          </a:p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Examples:</a:t>
            </a:r>
          </a:p>
          <a:p>
            <a:pPr marL="811213" lvl="1" indent="-3683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Negate 0101.01 in 1s-complement</a:t>
            </a:r>
            <a:br>
              <a:rPr lang="en-US" sz="2400" dirty="0"/>
            </a:br>
            <a:r>
              <a:rPr lang="en-US" sz="2400" dirty="0">
                <a:solidFill>
                  <a:srgbClr val="7030A0"/>
                </a:solidFill>
              </a:rPr>
              <a:t>Answer: 1010.10</a:t>
            </a:r>
          </a:p>
          <a:p>
            <a:pPr marL="811213" lvl="1" indent="-368300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Negate 111000.101 in 1s-complement</a:t>
            </a:r>
            <a:br>
              <a:rPr lang="en-US" sz="2400" dirty="0"/>
            </a:br>
            <a:r>
              <a:rPr lang="en-US" sz="2400" dirty="0">
                <a:solidFill>
                  <a:srgbClr val="7030A0"/>
                </a:solidFill>
              </a:rPr>
              <a:t>Answer: 000111.010</a:t>
            </a:r>
          </a:p>
          <a:p>
            <a:pPr marL="811213" lvl="1" indent="-368300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Negate 0101.01 in 2s-complement</a:t>
            </a:r>
            <a:br>
              <a:rPr lang="en-US" sz="2400" dirty="0"/>
            </a:br>
            <a:r>
              <a:rPr lang="en-US" sz="2400" dirty="0">
                <a:solidFill>
                  <a:srgbClr val="7030A0"/>
                </a:solidFill>
              </a:rPr>
              <a:t>Answer: 1010.11</a:t>
            </a:r>
          </a:p>
        </p:txBody>
      </p:sp>
    </p:spTree>
    <p:extLst>
      <p:ext uri="{BB962C8B-B14F-4D97-AF65-F5344CB8AC3E}">
        <p14:creationId xmlns:p14="http://schemas.microsoft.com/office/powerpoint/2010/main" val="381619759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10.6 2s Complement on Addition/Subtraction (1/4)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840386"/>
            <a:ext cx="7831394" cy="2410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Algorithm for addition of integers, A + B: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Perform binary addition on the two numbers.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>
                <a:solidFill>
                  <a:srgbClr val="9900CC"/>
                </a:solidFill>
              </a:rPr>
              <a:t>Ignore the carry out of the MSB</a:t>
            </a:r>
            <a:r>
              <a:rPr lang="en-US" dirty="0"/>
              <a:t>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>
                <a:solidFill>
                  <a:srgbClr val="0000CC"/>
                </a:solidFill>
              </a:rPr>
              <a:t>Check for overflow. </a:t>
            </a:r>
            <a:r>
              <a:rPr lang="en-US" dirty="0"/>
              <a:t>Overflow occurs if the ‘carry in’ and ‘carry out’ of the MSB are different, or if result is opposite sign of A and B.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4251138"/>
            <a:ext cx="8229600" cy="189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Algorithm for subtraction of integers, A – B:</a:t>
            </a:r>
            <a:br>
              <a:rPr lang="en-US" sz="2800" dirty="0">
                <a:solidFill>
                  <a:srgbClr val="800000"/>
                </a:solidFill>
              </a:rPr>
            </a:br>
            <a:r>
              <a:rPr lang="en-US" sz="2800" dirty="0">
                <a:solidFill>
                  <a:srgbClr val="800000"/>
                </a:solidFill>
              </a:rPr>
              <a:t>	A – B = A + (-B)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Take 2s-complement of B.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Add the 2s-complement of B to A.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373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10.6 Overflow (2/4)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34159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Signed numbers are of a fixed range.</a:t>
            </a:r>
          </a:p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the result of addition/subtraction goes beyond this range, an </a:t>
            </a:r>
            <a:r>
              <a:rPr lang="en-US" b="1" dirty="0">
                <a:solidFill>
                  <a:srgbClr val="800000"/>
                </a:solidFill>
              </a:rPr>
              <a:t>overflow</a:t>
            </a:r>
            <a:r>
              <a:rPr lang="en-US" dirty="0"/>
              <a:t> occurs.</a:t>
            </a:r>
          </a:p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Overflow can be easily detected:</a:t>
            </a:r>
          </a:p>
          <a:p>
            <a:pPr marL="633413" lvl="1" indent="-2794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positive </a:t>
            </a:r>
            <a:r>
              <a:rPr lang="en-US" dirty="0"/>
              <a:t>add</a:t>
            </a:r>
            <a:r>
              <a:rPr lang="en-US" i="1" dirty="0"/>
              <a:t> positive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/>
              <a:t>negative</a:t>
            </a:r>
          </a:p>
          <a:p>
            <a:pPr marL="633413" lvl="1" indent="-2794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negative </a:t>
            </a:r>
            <a:r>
              <a:rPr lang="en-US" dirty="0"/>
              <a:t>add</a:t>
            </a:r>
            <a:r>
              <a:rPr lang="en-US" i="1" dirty="0"/>
              <a:t> negative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i="1" dirty="0"/>
              <a:t>positive</a:t>
            </a:r>
          </a:p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4-bit 2s-complement system</a:t>
            </a:r>
          </a:p>
          <a:p>
            <a:pPr marL="633413" lvl="1" indent="-2794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Range of value: -8</a:t>
            </a:r>
            <a:r>
              <a:rPr lang="en-US" baseline="-25000" dirty="0"/>
              <a:t>10</a:t>
            </a:r>
            <a:r>
              <a:rPr lang="en-US" dirty="0"/>
              <a:t> to 7</a:t>
            </a:r>
            <a:r>
              <a:rPr lang="en-US" baseline="-25000" dirty="0"/>
              <a:t>10</a:t>
            </a:r>
          </a:p>
          <a:p>
            <a:pPr marL="633413" lvl="1" indent="-279400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0101</a:t>
            </a:r>
            <a:r>
              <a:rPr lang="en-US" baseline="-25000" dirty="0"/>
              <a:t>2s</a:t>
            </a:r>
            <a:r>
              <a:rPr lang="en-US" dirty="0"/>
              <a:t> + 0110</a:t>
            </a:r>
            <a:r>
              <a:rPr lang="en-US" baseline="-25000" dirty="0"/>
              <a:t>2s</a:t>
            </a:r>
            <a:r>
              <a:rPr lang="en-US" dirty="0"/>
              <a:t> = 1011</a:t>
            </a:r>
            <a:r>
              <a:rPr lang="en-US" baseline="-25000" dirty="0"/>
              <a:t>2s</a:t>
            </a:r>
            <a:br>
              <a:rPr lang="en-US" dirty="0"/>
            </a:br>
            <a:r>
              <a:rPr lang="en-US" dirty="0"/>
              <a:t>5</a:t>
            </a:r>
            <a:r>
              <a:rPr lang="en-US" baseline="-25000" dirty="0"/>
              <a:t>10</a:t>
            </a:r>
            <a:r>
              <a:rPr lang="en-US" dirty="0"/>
              <a:t> + 6</a:t>
            </a:r>
            <a:r>
              <a:rPr lang="en-US" baseline="-25000" dirty="0"/>
              <a:t>10</a:t>
            </a:r>
            <a:r>
              <a:rPr lang="en-US" dirty="0"/>
              <a:t> = -5</a:t>
            </a:r>
            <a:r>
              <a:rPr lang="en-US" baseline="-25000" dirty="0"/>
              <a:t>10</a:t>
            </a:r>
            <a:r>
              <a:rPr lang="en-US" dirty="0"/>
              <a:t> ?! </a:t>
            </a:r>
            <a:r>
              <a:rPr lang="en-US" dirty="0">
                <a:solidFill>
                  <a:srgbClr val="C00000"/>
                </a:solidFill>
              </a:rPr>
              <a:t>(overflow!)</a:t>
            </a:r>
          </a:p>
          <a:p>
            <a:pPr marL="633413" lvl="1" indent="-279400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1001</a:t>
            </a:r>
            <a:r>
              <a:rPr lang="en-US" baseline="-25000" dirty="0"/>
              <a:t>2s</a:t>
            </a:r>
            <a:r>
              <a:rPr lang="en-US" dirty="0"/>
              <a:t> + 1101</a:t>
            </a:r>
            <a:r>
              <a:rPr lang="en-US" baseline="-25000" dirty="0"/>
              <a:t>2s</a:t>
            </a:r>
            <a:r>
              <a:rPr lang="en-US" dirty="0"/>
              <a:t> = </a:t>
            </a:r>
            <a:r>
              <a:rPr lang="en-US" u="sng" dirty="0"/>
              <a:t>1</a:t>
            </a:r>
            <a:r>
              <a:rPr lang="en-US" dirty="0"/>
              <a:t>0110</a:t>
            </a:r>
            <a:r>
              <a:rPr lang="en-US" baseline="-25000" dirty="0"/>
              <a:t>2s </a:t>
            </a:r>
            <a:r>
              <a:rPr lang="en-US" dirty="0"/>
              <a:t>(discard end-carry) = 0110</a:t>
            </a:r>
            <a:r>
              <a:rPr lang="en-US" baseline="-25000" dirty="0"/>
              <a:t>2s</a:t>
            </a:r>
            <a:br>
              <a:rPr lang="en-US" dirty="0"/>
            </a:br>
            <a:r>
              <a:rPr lang="en-US" dirty="0"/>
              <a:t>-7</a:t>
            </a:r>
            <a:r>
              <a:rPr lang="en-US" baseline="-25000" dirty="0"/>
              <a:t>10</a:t>
            </a:r>
            <a:r>
              <a:rPr lang="en-US" dirty="0"/>
              <a:t> + -3</a:t>
            </a:r>
            <a:r>
              <a:rPr lang="en-US" baseline="-25000" dirty="0"/>
              <a:t>10</a:t>
            </a:r>
            <a:r>
              <a:rPr lang="en-US" dirty="0"/>
              <a:t> = 6</a:t>
            </a:r>
            <a:r>
              <a:rPr lang="en-US" baseline="-25000" dirty="0"/>
              <a:t>10</a:t>
            </a:r>
            <a:r>
              <a:rPr lang="en-US" dirty="0"/>
              <a:t> ?! </a:t>
            </a:r>
            <a:r>
              <a:rPr lang="en-US" dirty="0">
                <a:solidFill>
                  <a:srgbClr val="C00000"/>
                </a:solidFill>
              </a:rPr>
              <a:t>(overflow!)</a:t>
            </a:r>
          </a:p>
        </p:txBody>
      </p:sp>
    </p:spTree>
    <p:extLst>
      <p:ext uri="{BB962C8B-B14F-4D97-AF65-F5344CB8AC3E}">
        <p14:creationId xmlns:p14="http://schemas.microsoft.com/office/powerpoint/2010/main" val="199446669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10.6 2s Complement Addition (3/4)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07815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Examples: 4-bit system</a:t>
            </a:r>
            <a:endParaRPr lang="en-US" dirty="0"/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90600" y="6071890"/>
            <a:ext cx="6553200" cy="479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2913" indent="-3540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</a:rPr>
              <a:t>Which of the above is/are overflow(s)?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62000" y="1677884"/>
            <a:ext cx="259080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+3       0011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+4     + 0100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+7       0111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049715" y="1677645"/>
            <a:ext cx="2607212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-2       1110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-6     + 1010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-8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1000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46760" y="3203846"/>
            <a:ext cx="260604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+6       0110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-3     + 1101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+3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057335" y="3188367"/>
            <a:ext cx="2599592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+4       0100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-7     + 1001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-3       1101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372729" y="2592623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762000" y="4684058"/>
            <a:ext cx="259080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-3       1101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-6     + 1010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-9     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5053232" y="4667642"/>
            <a:ext cx="2603695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+5       0101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+6     + 0110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+11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1011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338733" y="4165035"/>
            <a:ext cx="14618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336387" y="5642314"/>
            <a:ext cx="1311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Overflow!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656927" y="5642314"/>
            <a:ext cx="1311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Overflow!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480604" y="4712596"/>
            <a:ext cx="164122" cy="10691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754838" y="4682116"/>
            <a:ext cx="164122" cy="10691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671874" y="2527822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637878" y="4100234"/>
            <a:ext cx="14618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4896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/>
      <p:bldP spid="12" grpId="0" animBg="1"/>
      <p:bldP spid="13" grpId="0" animBg="1"/>
      <p:bldP spid="15" grpId="0" animBg="1"/>
      <p:bldP spid="16" grpId="0"/>
      <p:bldP spid="17" grpId="0" animBg="1"/>
      <p:bldP spid="18" grpId="0" animBg="1"/>
      <p:bldP spid="19" grpId="0"/>
      <p:bldP spid="20" grpId="0"/>
      <p:bldP spid="22" grpId="0"/>
      <p:bldP spid="23" grpId="0" animBg="1"/>
      <p:bldP spid="24" grpId="0" animBg="1"/>
      <p:bldP spid="25" grpId="0"/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10.6 2s Complement Subtraction (4/4)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457200" y="1234159"/>
            <a:ext cx="4343400" cy="120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Examples: 4-bit system</a:t>
            </a:r>
          </a:p>
          <a:p>
            <a:pPr marL="717550" lvl="1" indent="-390525" fontAlgn="auto"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</a:pPr>
            <a:r>
              <a:rPr lang="en-US" dirty="0"/>
              <a:t>4 – 7 </a:t>
            </a:r>
          </a:p>
          <a:p>
            <a:pPr marL="717550" lvl="1" indent="-390525" fontAlgn="auto"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</a:pPr>
            <a:r>
              <a:rPr lang="en-US" dirty="0"/>
              <a:t>Convert it to 4 + (-7)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4419600" y="1385459"/>
            <a:ext cx="2693377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+4       0100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-7     + 1001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-3       1101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33400" y="5822876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3538" indent="-3635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</a:rPr>
              <a:t>Which of the above is/are overflow(s)?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457200" y="2864934"/>
            <a:ext cx="3733800" cy="83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717550" lvl="1" indent="-390525" eaLnBrk="1" hangingPunct="1"/>
            <a:r>
              <a:rPr lang="en-US" sz="2000" kern="0" dirty="0"/>
              <a:t>6 – 1 </a:t>
            </a:r>
          </a:p>
          <a:p>
            <a:pPr marL="717550" lvl="1" indent="-390525" eaLnBrk="1" hangingPunct="1"/>
            <a:r>
              <a:rPr lang="en-US" sz="2000" kern="0" dirty="0"/>
              <a:t>Convert it to 6 + (-1)</a:t>
            </a:r>
          </a:p>
          <a:p>
            <a:pPr marL="571500" indent="-571500" eaLnBrk="1" hangingPunct="1">
              <a:buFont typeface="Wingdings" pitchFamily="2" charset="2"/>
              <a:buNone/>
            </a:pPr>
            <a:endParaRPr lang="en-US" sz="2800" kern="0" dirty="0">
              <a:solidFill>
                <a:srgbClr val="800000"/>
              </a:solidFill>
            </a:endParaRP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4416083" y="2861094"/>
            <a:ext cx="2693377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+6       0110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-1     + 1111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+5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457200" y="4435951"/>
            <a:ext cx="3733800" cy="83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717550" lvl="1" indent="-390525" eaLnBrk="1" hangingPunct="1"/>
            <a:r>
              <a:rPr lang="en-US" sz="2000" kern="0" dirty="0"/>
              <a:t>-5 – 4 </a:t>
            </a:r>
          </a:p>
          <a:p>
            <a:pPr marL="717550" lvl="1" indent="-390525" eaLnBrk="1" hangingPunct="1"/>
            <a:r>
              <a:rPr lang="en-US" sz="2000" kern="0" dirty="0"/>
              <a:t>Convert it to -5 + (-4)</a:t>
            </a:r>
          </a:p>
          <a:p>
            <a:pPr marL="571500" indent="-571500" eaLnBrk="1" hangingPunct="1">
              <a:buFont typeface="Wingdings" pitchFamily="2" charset="2"/>
              <a:buNone/>
            </a:pPr>
            <a:endParaRPr lang="en-US" sz="2800" kern="0" dirty="0">
              <a:solidFill>
                <a:srgbClr val="800000"/>
              </a:solidFill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4416082" y="4346461"/>
            <a:ext cx="2693377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-5       1011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-4     + 1100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-9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115930" y="4385481"/>
            <a:ext cx="164122" cy="10691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144337" y="2269137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7153715" y="3771114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153715" y="5285991"/>
            <a:ext cx="1311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Overflow!</a:t>
            </a:r>
            <a:endParaRPr lang="en-S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1959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 animBg="1"/>
      <p:bldP spid="33" grpId="0"/>
      <p:bldP spid="34" grpId="0"/>
      <p:bldP spid="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10.7 1s Complement on Addition/Subtraction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840386"/>
            <a:ext cx="7831394" cy="2410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Algorithm for addition of integers, A + B: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Perform binary addition on the two numbers.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>
                <a:solidFill>
                  <a:srgbClr val="9900CC"/>
                </a:solidFill>
              </a:rPr>
              <a:t>If there is a carry out of the MSB, add 1 to the result</a:t>
            </a:r>
            <a:r>
              <a:rPr lang="en-US" dirty="0"/>
              <a:t>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>
                <a:solidFill>
                  <a:srgbClr val="0000CC"/>
                </a:solidFill>
              </a:rPr>
              <a:t>Check for overflow. </a:t>
            </a:r>
            <a:r>
              <a:rPr lang="en-US" dirty="0"/>
              <a:t>Overflow occurs if result is opposite sign of A and B.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4015164"/>
            <a:ext cx="8229600" cy="189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Algorithm for subtraction of integers, A – B:</a:t>
            </a:r>
            <a:br>
              <a:rPr lang="en-US" sz="2800" dirty="0">
                <a:solidFill>
                  <a:srgbClr val="800000"/>
                </a:solidFill>
              </a:rPr>
            </a:br>
            <a:r>
              <a:rPr lang="en-US" sz="2800" dirty="0">
                <a:solidFill>
                  <a:srgbClr val="800000"/>
                </a:solidFill>
              </a:rPr>
              <a:t>	A – B = A + (-B)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Take 1s-complement of B.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Add the 1s-complement of B to A.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701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10.7 1s Complement Addition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07815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Examples: 4-bit system</a:t>
            </a:r>
            <a:endParaRPr lang="en-US" dirty="0"/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762000" y="1737064"/>
            <a:ext cx="266700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+3       0011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+4     + 0100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+7  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4876800" y="1747615"/>
            <a:ext cx="266700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+5       0101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-5     + 1010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-0  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1111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62000" y="3374380"/>
            <a:ext cx="2667000" cy="216982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-2      1101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-5    + 1010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-7    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+    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------- 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  1000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-------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4876800" y="3374379"/>
            <a:ext cx="2667000" cy="216982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-3       1100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-7     + 1000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-10     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+    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   0101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 -------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47367" y="5720716"/>
            <a:ext cx="242365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Any overflow?</a:t>
            </a:r>
            <a:endParaRPr lang="en-SG" sz="2400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365989" y="2682840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498374" y="2682840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378738" y="4991061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485039" y="4991061"/>
            <a:ext cx="1311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Overflow!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F6881E0B-124E-4F5E-A67B-A163AF2F6DB2}"/>
              </a:ext>
            </a:extLst>
          </p:cNvPr>
          <p:cNvSpPr txBox="1">
            <a:spLocks noChangeArrowheads="1"/>
          </p:cNvSpPr>
          <p:nvPr/>
        </p:nvSpPr>
        <p:spPr>
          <a:xfrm>
            <a:off x="3052916" y="5772363"/>
            <a:ext cx="5786284" cy="8206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>
                <a:solidFill>
                  <a:srgbClr val="006600"/>
                </a:solidFill>
              </a:rPr>
              <a:t>DLD page 42 – 43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 err="1">
                <a:solidFill>
                  <a:srgbClr val="006600"/>
                </a:solidFill>
              </a:rPr>
              <a:t>Questions</a:t>
            </a:r>
            <a:r>
              <a:rPr lang="en-US" dirty="0">
                <a:solidFill>
                  <a:srgbClr val="006600"/>
                </a:solidFill>
              </a:rPr>
              <a:t> 2-13 to 2-18.</a:t>
            </a:r>
          </a:p>
        </p:txBody>
      </p:sp>
    </p:spTree>
    <p:extLst>
      <p:ext uri="{BB962C8B-B14F-4D97-AF65-F5344CB8AC3E}">
        <p14:creationId xmlns:p14="http://schemas.microsoft.com/office/powerpoint/2010/main" val="2901168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10.8 Excess Representation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57199" y="1398085"/>
            <a:ext cx="4925961" cy="4144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ct val="300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Besides sign-and-magnitude and complement schemes, the </a:t>
            </a:r>
            <a:r>
              <a:rPr lang="en-US" sz="2200" b="1" dirty="0">
                <a:solidFill>
                  <a:srgbClr val="800000"/>
                </a:solidFill>
              </a:rPr>
              <a:t>excess representation</a:t>
            </a:r>
            <a:r>
              <a:rPr lang="en-US" sz="2200" dirty="0"/>
              <a:t> is another scheme.</a:t>
            </a:r>
          </a:p>
          <a:p>
            <a:pPr marL="265113" indent="-265113" fontAlgn="auto">
              <a:spcBef>
                <a:spcPts val="600"/>
              </a:spcBef>
              <a:spcAft>
                <a:spcPct val="300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It allows the range of values to be distributed </a:t>
            </a:r>
            <a:r>
              <a:rPr lang="en-US" sz="2200" u="sng" dirty="0"/>
              <a:t>evenly</a:t>
            </a:r>
            <a:r>
              <a:rPr lang="en-US" sz="2200" dirty="0"/>
              <a:t> between the positive and negative values, by a simple translation (addition/subtraction).</a:t>
            </a:r>
          </a:p>
          <a:p>
            <a:pPr marL="265113" indent="-265113" fontAlgn="auto">
              <a:spcBef>
                <a:spcPts val="600"/>
              </a:spcBef>
              <a:spcAft>
                <a:spcPct val="300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Example: </a:t>
            </a:r>
            <a:r>
              <a:rPr lang="en-US" sz="2200" dirty="0">
                <a:solidFill>
                  <a:srgbClr val="0000CC"/>
                </a:solidFill>
              </a:rPr>
              <a:t>Excess-4 representation on 3-bit numbers. </a:t>
            </a:r>
            <a:r>
              <a:rPr lang="en-US" sz="2200" dirty="0"/>
              <a:t>See table on the right.</a:t>
            </a:r>
          </a:p>
        </p:txBody>
      </p:sp>
      <p:graphicFrame>
        <p:nvGraphicFramePr>
          <p:cNvPr id="18" name="Group 50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583921706"/>
              </p:ext>
            </p:extLst>
          </p:nvPr>
        </p:nvGraphicFramePr>
        <p:xfrm>
          <a:off x="5663380" y="1370337"/>
          <a:ext cx="2743200" cy="4171952"/>
        </p:xfrm>
        <a:graphic>
          <a:graphicData uri="http://schemas.openxmlformats.org/drawingml/2006/table">
            <a:tbl>
              <a:tblPr/>
              <a:tblGrid>
                <a:gridCol w="166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Excess-4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Representation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" name="Rectangle 48"/>
          <p:cNvSpPr>
            <a:spLocks noChangeArrowheads="1"/>
          </p:cNvSpPr>
          <p:nvPr/>
        </p:nvSpPr>
        <p:spPr bwMode="auto">
          <a:xfrm>
            <a:off x="604683" y="5678468"/>
            <a:ext cx="693911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7030A0"/>
                </a:solidFill>
              </a:rPr>
              <a:t>Questions: What if we use Excess-2 on 3-bit numbers? Or Excess-7?</a:t>
            </a:r>
          </a:p>
        </p:txBody>
      </p:sp>
    </p:spTree>
    <p:extLst>
      <p:ext uri="{BB962C8B-B14F-4D97-AF65-F5344CB8AC3E}">
        <p14:creationId xmlns:p14="http://schemas.microsoft.com/office/powerpoint/2010/main" val="12130247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Data Representation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C596C-DD33-4DE2-9F5B-B80F8633D04D}"/>
              </a:ext>
            </a:extLst>
          </p:cNvPr>
          <p:cNvSpPr txBox="1"/>
          <p:nvPr/>
        </p:nvSpPr>
        <p:spPr>
          <a:xfrm>
            <a:off x="638432" y="1325909"/>
            <a:ext cx="3933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Basic data types in C: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C3D00F-B311-454E-AE05-5772A5AE6E5C}"/>
              </a:ext>
            </a:extLst>
          </p:cNvPr>
          <p:cNvSpPr txBox="1"/>
          <p:nvPr/>
        </p:nvSpPr>
        <p:spPr>
          <a:xfrm>
            <a:off x="1336590" y="1985657"/>
            <a:ext cx="119654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/>
              <a:t>int</a:t>
            </a:r>
            <a:endParaRPr lang="en-SG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0AFBB-F610-464B-A399-55FCC277228D}"/>
              </a:ext>
            </a:extLst>
          </p:cNvPr>
          <p:cNvSpPr txBox="1"/>
          <p:nvPr/>
        </p:nvSpPr>
        <p:spPr>
          <a:xfrm>
            <a:off x="3120082" y="1982524"/>
            <a:ext cx="1196546" cy="523220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float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A26B12-F8C6-4A62-BFC5-B99DA77F8F45}"/>
              </a:ext>
            </a:extLst>
          </p:cNvPr>
          <p:cNvSpPr txBox="1"/>
          <p:nvPr/>
        </p:nvSpPr>
        <p:spPr>
          <a:xfrm>
            <a:off x="4903574" y="1982524"/>
            <a:ext cx="1435442" cy="523220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double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62BAF6-A071-47AE-9F1E-29A42561996C}"/>
              </a:ext>
            </a:extLst>
          </p:cNvPr>
          <p:cNvSpPr txBox="1"/>
          <p:nvPr/>
        </p:nvSpPr>
        <p:spPr>
          <a:xfrm>
            <a:off x="7089689" y="1982524"/>
            <a:ext cx="121405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char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FBFCE-D2B3-479F-BCB9-BA676F0F3376}"/>
              </a:ext>
            </a:extLst>
          </p:cNvPr>
          <p:cNvSpPr txBox="1"/>
          <p:nvPr/>
        </p:nvSpPr>
        <p:spPr>
          <a:xfrm>
            <a:off x="253726" y="2513613"/>
            <a:ext cx="227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Variants: short, long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C8C337-F69B-4E29-8E14-58010FA5B57A}"/>
              </a:ext>
            </a:extLst>
          </p:cNvPr>
          <p:cNvSpPr txBox="1"/>
          <p:nvPr/>
        </p:nvSpPr>
        <p:spPr>
          <a:xfrm>
            <a:off x="638431" y="3024209"/>
            <a:ext cx="7665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How data is represented depends on its type: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77D211-25F2-4B9E-AE5A-0AE3E502F2CB}"/>
              </a:ext>
            </a:extLst>
          </p:cNvPr>
          <p:cNvSpPr txBox="1"/>
          <p:nvPr/>
        </p:nvSpPr>
        <p:spPr>
          <a:xfrm>
            <a:off x="1602260" y="3848400"/>
            <a:ext cx="2376615" cy="52322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01000110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AC23006B-4C01-4D33-A0B5-4F132E9380F0}"/>
              </a:ext>
            </a:extLst>
          </p:cNvPr>
          <p:cNvSpPr/>
          <p:nvPr/>
        </p:nvSpPr>
        <p:spPr>
          <a:xfrm>
            <a:off x="4917581" y="3594088"/>
            <a:ext cx="2868826" cy="367284"/>
          </a:xfrm>
          <a:prstGeom prst="borderCallout1">
            <a:avLst>
              <a:gd name="adj1" fmla="val 24283"/>
              <a:gd name="adj2" fmla="val -702"/>
              <a:gd name="adj3" fmla="val 109734"/>
              <a:gd name="adj4" fmla="val -3125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an ‘</a:t>
            </a:r>
            <a:r>
              <a:rPr lang="en-SG" sz="2400" dirty="0" err="1">
                <a:solidFill>
                  <a:schemeClr val="tx1"/>
                </a:solidFill>
              </a:rPr>
              <a:t>int</a:t>
            </a:r>
            <a:r>
              <a:rPr lang="en-SG" sz="2400" dirty="0">
                <a:solidFill>
                  <a:schemeClr val="tx1"/>
                </a:solidFill>
              </a:rPr>
              <a:t>’, it is </a:t>
            </a:r>
            <a:r>
              <a:rPr lang="en-SG" sz="2400" dirty="0">
                <a:solidFill>
                  <a:srgbClr val="C00000"/>
                </a:solidFill>
              </a:rPr>
              <a:t>70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4A1D80A9-7279-4ACA-9F99-E7BA5646F487}"/>
              </a:ext>
            </a:extLst>
          </p:cNvPr>
          <p:cNvSpPr/>
          <p:nvPr/>
        </p:nvSpPr>
        <p:spPr>
          <a:xfrm>
            <a:off x="4917581" y="4170997"/>
            <a:ext cx="2868826" cy="367284"/>
          </a:xfrm>
          <a:prstGeom prst="borderCallout1">
            <a:avLst>
              <a:gd name="adj1" fmla="val 24283"/>
              <a:gd name="adj2" fmla="val -702"/>
              <a:gd name="adj3" fmla="val -3682"/>
              <a:gd name="adj4" fmla="val -3054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 ‘char’, it is </a:t>
            </a:r>
            <a:r>
              <a:rPr lang="en-SG" sz="2400" dirty="0">
                <a:solidFill>
                  <a:srgbClr val="C00000"/>
                </a:solidFill>
              </a:rPr>
              <a:t>‘F’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CDBB19-BF37-4112-88CD-C1265C6B62C4}"/>
              </a:ext>
            </a:extLst>
          </p:cNvPr>
          <p:cNvSpPr txBox="1"/>
          <p:nvPr/>
        </p:nvSpPr>
        <p:spPr>
          <a:xfrm>
            <a:off x="1393431" y="4825498"/>
            <a:ext cx="7130809" cy="523220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11000000110100000000000000000000</a:t>
            </a:r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CF4D8BD4-D37C-412D-819F-FD07AC96981D}"/>
              </a:ext>
            </a:extLst>
          </p:cNvPr>
          <p:cNvSpPr/>
          <p:nvPr/>
        </p:nvSpPr>
        <p:spPr>
          <a:xfrm>
            <a:off x="473996" y="5772578"/>
            <a:ext cx="4353376" cy="367284"/>
          </a:xfrm>
          <a:prstGeom prst="borderCallout1">
            <a:avLst>
              <a:gd name="adj1" fmla="val 2153"/>
              <a:gd name="adj2" fmla="val 35067"/>
              <a:gd name="adj3" fmla="val -111567"/>
              <a:gd name="adj4" fmla="val 6425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an ‘</a:t>
            </a:r>
            <a:r>
              <a:rPr lang="en-SG" sz="2400" dirty="0" err="1">
                <a:solidFill>
                  <a:schemeClr val="tx1"/>
                </a:solidFill>
              </a:rPr>
              <a:t>int</a:t>
            </a:r>
            <a:r>
              <a:rPr lang="en-SG" sz="2400" dirty="0">
                <a:solidFill>
                  <a:schemeClr val="tx1"/>
                </a:solidFill>
              </a:rPr>
              <a:t>’, it is </a:t>
            </a:r>
            <a:r>
              <a:rPr lang="en-SG" sz="2400" dirty="0">
                <a:solidFill>
                  <a:srgbClr val="C00000"/>
                </a:solidFill>
              </a:rPr>
              <a:t>-1060110336 </a:t>
            </a:r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F390C419-D78C-41DC-9C79-B6BD38CC7A9E}"/>
              </a:ext>
            </a:extLst>
          </p:cNvPr>
          <p:cNvSpPr/>
          <p:nvPr/>
        </p:nvSpPr>
        <p:spPr>
          <a:xfrm>
            <a:off x="5271278" y="5775253"/>
            <a:ext cx="3275044" cy="367284"/>
          </a:xfrm>
          <a:prstGeom prst="borderCallout1">
            <a:avLst>
              <a:gd name="adj1" fmla="val 2153"/>
              <a:gd name="adj2" fmla="val 35067"/>
              <a:gd name="adj3" fmla="val -111567"/>
              <a:gd name="adj4" fmla="val 351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an ‘float’, it is </a:t>
            </a:r>
            <a:r>
              <a:rPr lang="en-SG" sz="2400" dirty="0">
                <a:solidFill>
                  <a:srgbClr val="C00000"/>
                </a:solidFill>
              </a:rPr>
              <a:t>-6.5 </a:t>
            </a:r>
          </a:p>
        </p:txBody>
      </p:sp>
    </p:spTree>
    <p:extLst>
      <p:ext uri="{BB962C8B-B14F-4D97-AF65-F5344CB8AC3E}">
        <p14:creationId xmlns:p14="http://schemas.microsoft.com/office/powerpoint/2010/main" val="3419586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 animBg="1"/>
      <p:bldP spid="17" grpId="0" animBg="1"/>
      <p:bldP spid="23" grpId="0" animBg="1"/>
      <p:bldP spid="24" grpId="0" animBg="1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10.8 Excess Representation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For 4-bit numbers, we may use excess-7 or excess-8. Excess-8 is shown below.</a:t>
            </a:r>
          </a:p>
        </p:txBody>
      </p:sp>
      <p:graphicFrame>
        <p:nvGraphicFramePr>
          <p:cNvPr id="10" name="Group 79"/>
          <p:cNvGraphicFramePr>
            <a:graphicFrameLocks noGrp="1"/>
          </p:cNvGraphicFramePr>
          <p:nvPr/>
        </p:nvGraphicFramePr>
        <p:xfrm>
          <a:off x="1379538" y="2286000"/>
          <a:ext cx="2582862" cy="3558541"/>
        </p:xfrm>
        <a:graphic>
          <a:graphicData uri="http://schemas.openxmlformats.org/drawingml/2006/table">
            <a:tbl>
              <a:tblPr/>
              <a:tblGrid>
                <a:gridCol w="177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Excess-8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Group 47"/>
          <p:cNvGraphicFramePr>
            <a:graphicFrameLocks noGrp="1"/>
          </p:cNvGraphicFramePr>
          <p:nvPr/>
        </p:nvGraphicFramePr>
        <p:xfrm>
          <a:off x="4572000" y="2286000"/>
          <a:ext cx="2582863" cy="3603626"/>
        </p:xfrm>
        <a:graphic>
          <a:graphicData uri="http://schemas.openxmlformats.org/drawingml/2006/table">
            <a:tbl>
              <a:tblPr/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Excess-8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034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11. Real Numbers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474514"/>
            <a:ext cx="8229600" cy="3082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Many applications involve computations not only on integers but also on real numbers.</a:t>
            </a:r>
          </a:p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How are real numbers represented in a computer system?</a:t>
            </a:r>
          </a:p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Due to the finite number of bits, real number are often represented in their approximate values.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6006132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11.1 Fixed-Point Representation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356526"/>
            <a:ext cx="8229600" cy="213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In </a:t>
            </a:r>
            <a:r>
              <a:rPr lang="en-SG" dirty="0">
                <a:solidFill>
                  <a:srgbClr val="C00000"/>
                </a:solidFill>
              </a:rPr>
              <a:t>fixed-point representation</a:t>
            </a:r>
            <a:r>
              <a:rPr lang="en-SG" dirty="0"/>
              <a:t>, the number of bits allocated for the whole number part and fractional part are fixed.</a:t>
            </a:r>
          </a:p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For example, given an 8-bit representation, 6 bits are for whole number part and 2 bits for fractional parts.</a:t>
            </a:r>
            <a:endParaRPr lang="en-US" dirty="0"/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2337620" y="3518718"/>
            <a:ext cx="4953000" cy="1463675"/>
            <a:chOff x="1584" y="1728"/>
            <a:chExt cx="3120" cy="922"/>
          </a:xfrm>
        </p:grpSpPr>
        <p:sp>
          <p:nvSpPr>
            <p:cNvPr id="8" name="Line 19"/>
            <p:cNvSpPr>
              <a:spLocks noChangeShapeType="1"/>
            </p:cNvSpPr>
            <p:nvPr/>
          </p:nvSpPr>
          <p:spPr bwMode="auto">
            <a:xfrm flipV="1">
              <a:off x="3600" y="2112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2736" y="2400"/>
              <a:ext cx="196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assumed binary point</a:t>
              </a:r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2064" y="2208"/>
              <a:ext cx="94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integer part</a:t>
              </a: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3600" y="2160"/>
              <a:ext cx="98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fraction part</a:t>
              </a:r>
            </a:p>
          </p:txBody>
        </p:sp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1584" y="1728"/>
              <a:ext cx="2693" cy="336"/>
              <a:chOff x="1296" y="1872"/>
              <a:chExt cx="2693" cy="336"/>
            </a:xfrm>
          </p:grpSpPr>
          <p:grpSp>
            <p:nvGrpSpPr>
              <p:cNvPr id="18" name="Group 29"/>
              <p:cNvGrpSpPr>
                <a:grpSpLocks/>
              </p:cNvGrpSpPr>
              <p:nvPr/>
            </p:nvGrpSpPr>
            <p:grpSpPr bwMode="auto">
              <a:xfrm>
                <a:off x="3312" y="1872"/>
                <a:ext cx="677" cy="336"/>
                <a:chOff x="3312" y="1872"/>
                <a:chExt cx="677" cy="336"/>
              </a:xfrm>
            </p:grpSpPr>
            <p:sp>
              <p:nvSpPr>
                <p:cNvPr id="29" name="Rectangle 16"/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CCFFCC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0" name="Rectangle 28"/>
                <p:cNvSpPr>
                  <a:spLocks noChangeArrowheads="1"/>
                </p:cNvSpPr>
                <p:nvPr/>
              </p:nvSpPr>
              <p:spPr bwMode="auto"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CCFFCC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19" name="Group 30"/>
              <p:cNvGrpSpPr>
                <a:grpSpLocks/>
              </p:cNvGrpSpPr>
              <p:nvPr/>
            </p:nvGrpSpPr>
            <p:grpSpPr bwMode="auto">
              <a:xfrm>
                <a:off x="2640" y="1872"/>
                <a:ext cx="677" cy="336"/>
                <a:chOff x="3312" y="1872"/>
                <a:chExt cx="677" cy="336"/>
              </a:xfrm>
            </p:grpSpPr>
            <p:sp>
              <p:nvSpPr>
                <p:cNvPr id="27" name="Rectangle 31"/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28" name="Rectangle 32"/>
                <p:cNvSpPr>
                  <a:spLocks noChangeArrowheads="1"/>
                </p:cNvSpPr>
                <p:nvPr/>
              </p:nvSpPr>
              <p:spPr bwMode="auto"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20" name="Group 33"/>
              <p:cNvGrpSpPr>
                <a:grpSpLocks/>
              </p:cNvGrpSpPr>
              <p:nvPr/>
            </p:nvGrpSpPr>
            <p:grpSpPr bwMode="auto">
              <a:xfrm>
                <a:off x="1968" y="1872"/>
                <a:ext cx="677" cy="336"/>
                <a:chOff x="3312" y="1872"/>
                <a:chExt cx="677" cy="336"/>
              </a:xfrm>
            </p:grpSpPr>
            <p:sp>
              <p:nvSpPr>
                <p:cNvPr id="25" name="Rectangle 34"/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26" name="Rectangle 35"/>
                <p:cNvSpPr>
                  <a:spLocks noChangeArrowheads="1"/>
                </p:cNvSpPr>
                <p:nvPr/>
              </p:nvSpPr>
              <p:spPr bwMode="auto"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22" name="Group 36"/>
              <p:cNvGrpSpPr>
                <a:grpSpLocks/>
              </p:cNvGrpSpPr>
              <p:nvPr/>
            </p:nvGrpSpPr>
            <p:grpSpPr bwMode="auto">
              <a:xfrm>
                <a:off x="1296" y="1872"/>
                <a:ext cx="677" cy="336"/>
                <a:chOff x="3312" y="1872"/>
                <a:chExt cx="677" cy="336"/>
              </a:xfrm>
            </p:grpSpPr>
            <p:sp>
              <p:nvSpPr>
                <p:cNvPr id="23" name="Rectangle 37"/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24" name="Rectangle 38"/>
                <p:cNvSpPr>
                  <a:spLocks noChangeArrowheads="1"/>
                </p:cNvSpPr>
                <p:nvPr/>
              </p:nvSpPr>
              <p:spPr bwMode="auto"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sp>
          <p:nvSpPr>
            <p:cNvPr id="16" name="AutoShape 40"/>
            <p:cNvSpPr>
              <a:spLocks/>
            </p:cNvSpPr>
            <p:nvPr/>
          </p:nvSpPr>
          <p:spPr bwMode="auto">
            <a:xfrm rot="-5400000">
              <a:off x="3936" y="1824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7" name="AutoShape 41"/>
            <p:cNvSpPr>
              <a:spLocks/>
            </p:cNvSpPr>
            <p:nvPr/>
          </p:nvSpPr>
          <p:spPr bwMode="auto">
            <a:xfrm rot="-5400000">
              <a:off x="2520" y="1176"/>
              <a:ext cx="96" cy="1968"/>
            </a:xfrm>
            <a:prstGeom prst="leftBrace">
              <a:avLst>
                <a:gd name="adj1" fmla="val 17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609600" y="5114129"/>
            <a:ext cx="8229600" cy="1389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2s complement is used, we can represent values like</a:t>
            </a:r>
            <a:r>
              <a:rPr lang="en-SG" dirty="0"/>
              <a:t>: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	011010.11</a:t>
            </a:r>
            <a:r>
              <a:rPr lang="en-SG" baseline="-25000" dirty="0"/>
              <a:t>2s</a:t>
            </a:r>
            <a:r>
              <a:rPr lang="en-SG" dirty="0"/>
              <a:t> = 26.75</a:t>
            </a:r>
            <a:r>
              <a:rPr lang="en-SG" baseline="-25000" dirty="0"/>
              <a:t>10</a:t>
            </a:r>
            <a:endParaRPr lang="en-SG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	111110.11</a:t>
            </a:r>
            <a:r>
              <a:rPr lang="en-SG" baseline="-25000" dirty="0"/>
              <a:t>2s</a:t>
            </a:r>
            <a:r>
              <a:rPr lang="en-SG" dirty="0"/>
              <a:t> = -000001.01</a:t>
            </a:r>
            <a:r>
              <a:rPr lang="en-SG" baseline="-25000" dirty="0"/>
              <a:t>2</a:t>
            </a:r>
            <a:r>
              <a:rPr lang="en-SG" dirty="0"/>
              <a:t> = -1.25</a:t>
            </a:r>
            <a:r>
              <a:rPr lang="en-SG" baseline="-25000" dirty="0"/>
              <a:t>10</a:t>
            </a:r>
            <a:endParaRPr lang="en-SG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451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50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11.2 Floating-Point Representation (1/4)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356526"/>
            <a:ext cx="8229600" cy="325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Fixed-point representation has limited range.</a:t>
            </a:r>
          </a:p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Alternative:</a:t>
            </a:r>
            <a:r>
              <a:rPr lang="en-US" dirty="0">
                <a:solidFill>
                  <a:srgbClr val="800000"/>
                </a:solidFill>
              </a:rPr>
              <a:t> Floating point numbers</a:t>
            </a:r>
            <a:r>
              <a:rPr lang="en-US" dirty="0"/>
              <a:t> allow us to represent very large or very small numbers</a:t>
            </a:r>
            <a:r>
              <a:rPr lang="en-SG" dirty="0"/>
              <a:t>.</a:t>
            </a:r>
          </a:p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Examples: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	</a:t>
            </a:r>
            <a:r>
              <a:rPr lang="en-US" dirty="0">
                <a:solidFill>
                  <a:srgbClr val="800000"/>
                </a:solidFill>
              </a:rPr>
              <a:t> 0.23 × 10</a:t>
            </a:r>
            <a:r>
              <a:rPr lang="en-US" baseline="30000" dirty="0">
                <a:solidFill>
                  <a:srgbClr val="800000"/>
                </a:solidFill>
              </a:rPr>
              <a:t>23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(very large positive number)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	</a:t>
            </a:r>
            <a:r>
              <a:rPr lang="en-US" dirty="0">
                <a:solidFill>
                  <a:srgbClr val="800000"/>
                </a:solidFill>
              </a:rPr>
              <a:t> 0.5 × 10</a:t>
            </a:r>
            <a:r>
              <a:rPr lang="en-US" baseline="30000" dirty="0">
                <a:solidFill>
                  <a:srgbClr val="800000"/>
                </a:solidFill>
              </a:rPr>
              <a:t>-37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(very small positive number)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	</a:t>
            </a:r>
            <a:r>
              <a:rPr lang="en-US" dirty="0">
                <a:solidFill>
                  <a:srgbClr val="800000"/>
                </a:solidFill>
              </a:rPr>
              <a:t> -0.2397 × 10</a:t>
            </a:r>
            <a:r>
              <a:rPr lang="en-US" baseline="30000" dirty="0">
                <a:solidFill>
                  <a:srgbClr val="800000"/>
                </a:solidFill>
              </a:rPr>
              <a:t>-18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(very small negative number)</a:t>
            </a:r>
          </a:p>
        </p:txBody>
      </p:sp>
    </p:spTree>
    <p:extLst>
      <p:ext uri="{BB962C8B-B14F-4D97-AF65-F5344CB8AC3E}">
        <p14:creationId xmlns:p14="http://schemas.microsoft.com/office/powerpoint/2010/main" val="2677615742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50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11.2 IEEE 754 Floating-Point Rep. (2/4)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199" y="1340217"/>
            <a:ext cx="8229600" cy="486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3 components: </a:t>
            </a:r>
            <a:r>
              <a:rPr lang="en-US" b="1" dirty="0">
                <a:solidFill>
                  <a:srgbClr val="800000"/>
                </a:solidFill>
              </a:rPr>
              <a:t>sign</a:t>
            </a:r>
            <a:r>
              <a:rPr lang="en-US" dirty="0"/>
              <a:t>, </a:t>
            </a:r>
            <a:r>
              <a:rPr lang="en-US" b="1" dirty="0">
                <a:solidFill>
                  <a:srgbClr val="800000"/>
                </a:solidFill>
              </a:rPr>
              <a:t>exponent</a:t>
            </a:r>
            <a:r>
              <a:rPr lang="en-US" dirty="0"/>
              <a:t> and </a:t>
            </a:r>
            <a:r>
              <a:rPr lang="en-US" b="1" dirty="0">
                <a:solidFill>
                  <a:srgbClr val="800000"/>
                </a:solidFill>
              </a:rPr>
              <a:t>mantissa (fraction)</a:t>
            </a:r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893225" y="1899075"/>
            <a:ext cx="5087938" cy="504825"/>
            <a:chOff x="1355" y="1872"/>
            <a:chExt cx="3205" cy="318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728" y="1872"/>
              <a:ext cx="848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392" y="1872"/>
              <a:ext cx="336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576" y="1872"/>
              <a:ext cx="1984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355" y="1920"/>
              <a:ext cx="432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sign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131" y="1908"/>
              <a:ext cx="864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mantissa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808" y="1920"/>
              <a:ext cx="768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exponent</a:t>
              </a: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52672" y="2577596"/>
            <a:ext cx="8305800" cy="2862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The base (radix) is assumed to be 2.</a:t>
            </a:r>
          </a:p>
          <a:p>
            <a:pPr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Two formats:</a:t>
            </a:r>
          </a:p>
          <a:p>
            <a:pPr lv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kern="0" dirty="0">
                <a:solidFill>
                  <a:srgbClr val="0000CC"/>
                </a:solidFill>
              </a:rPr>
              <a:t>Single-precision (32 bits): </a:t>
            </a:r>
            <a:r>
              <a:rPr lang="en-US" sz="2000" kern="0" dirty="0"/>
              <a:t>1-bit sign, 8-bit exponent with bias 127 (excess-127), 23-bit mantissa</a:t>
            </a:r>
          </a:p>
          <a:p>
            <a:pPr lv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kern="0" dirty="0">
                <a:solidFill>
                  <a:srgbClr val="0000CC"/>
                </a:solidFill>
              </a:rPr>
              <a:t>Double-precision (64 bits): </a:t>
            </a:r>
            <a:r>
              <a:rPr lang="en-US" sz="2000" kern="0" dirty="0"/>
              <a:t>1-bit sign, 11-bit exponent with bias 1023 (excess-1023), and 52-bit mantissa</a:t>
            </a:r>
          </a:p>
          <a:p>
            <a:pPr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We will focus on the single-precision format</a:t>
            </a:r>
          </a:p>
          <a:p>
            <a:pPr lvl="1" eaLnBrk="1" hangingPunct="1"/>
            <a:endParaRPr lang="en-US" sz="2000" kern="0" dirty="0"/>
          </a:p>
          <a:p>
            <a:pPr lvl="1" eaLnBrk="1" hangingPunct="1"/>
            <a:endParaRPr lang="en-US" sz="2000" kern="0" dirty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452672" y="5250426"/>
            <a:ext cx="8229600" cy="1401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Reading</a:t>
            </a:r>
          </a:p>
          <a:p>
            <a:pPr marL="633413" lvl="1" indent="-3587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DLD pages 32 - 33</a:t>
            </a:r>
          </a:p>
          <a:p>
            <a:pPr marL="633413" lvl="1" indent="-3587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IEEE standard 754 floating point numbers: </a:t>
            </a:r>
            <a:r>
              <a:rPr lang="en-US" dirty="0">
                <a:hlinkClick r:id="rId3"/>
              </a:rPr>
              <a:t>http://steve.hollasch.net/cgindex/coding/ieeefloat.html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12285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50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11.2 IEEE 754 Floating-Point Rep. (3/4)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199" y="1340217"/>
            <a:ext cx="8229600" cy="486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3 components: </a:t>
            </a:r>
            <a:r>
              <a:rPr lang="en-US" b="1" dirty="0">
                <a:solidFill>
                  <a:srgbClr val="800000"/>
                </a:solidFill>
              </a:rPr>
              <a:t>sign</a:t>
            </a:r>
            <a:r>
              <a:rPr lang="en-US" dirty="0"/>
              <a:t>, </a:t>
            </a:r>
            <a:r>
              <a:rPr lang="en-US" b="1" dirty="0">
                <a:solidFill>
                  <a:srgbClr val="800000"/>
                </a:solidFill>
              </a:rPr>
              <a:t>exponent</a:t>
            </a:r>
            <a:r>
              <a:rPr lang="en-US" dirty="0"/>
              <a:t> and </a:t>
            </a:r>
            <a:r>
              <a:rPr lang="en-US" b="1" dirty="0">
                <a:solidFill>
                  <a:srgbClr val="800000"/>
                </a:solidFill>
              </a:rPr>
              <a:t>mantissa (fraction)</a:t>
            </a:r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893225" y="1899075"/>
            <a:ext cx="5087938" cy="504825"/>
            <a:chOff x="1355" y="1872"/>
            <a:chExt cx="3205" cy="318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728" y="1872"/>
              <a:ext cx="848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392" y="1872"/>
              <a:ext cx="336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576" y="1872"/>
              <a:ext cx="1984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355" y="1920"/>
              <a:ext cx="432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sign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131" y="1908"/>
              <a:ext cx="864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mantissa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808" y="1920"/>
              <a:ext cx="768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exponent</a:t>
              </a: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52672" y="2577596"/>
            <a:ext cx="8305800" cy="246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Sign bit: 0 for positive, 1 for negative.</a:t>
            </a:r>
          </a:p>
          <a:p>
            <a:pPr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Mantissa is </a:t>
            </a:r>
            <a:r>
              <a:rPr lang="en-US" sz="2400" b="1" dirty="0" err="1">
                <a:solidFill>
                  <a:srgbClr val="800000"/>
                </a:solidFill>
              </a:rPr>
              <a:t>normalised</a:t>
            </a:r>
            <a:r>
              <a:rPr lang="en-US" sz="2400" dirty="0"/>
              <a:t> with an implicit leading bit 1</a:t>
            </a:r>
            <a:endParaRPr lang="en-US" sz="2400" kern="0" dirty="0"/>
          </a:p>
          <a:p>
            <a:pPr lv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110.1</a:t>
            </a:r>
            <a:r>
              <a:rPr lang="en-US" sz="2000" baseline="-25000" dirty="0"/>
              <a:t>2</a:t>
            </a:r>
            <a:r>
              <a:rPr lang="en-US" sz="2000" b="1" dirty="0"/>
              <a:t> 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>
                <a:solidFill>
                  <a:srgbClr val="800000"/>
                </a:solidFill>
                <a:sym typeface="Wingdings" pitchFamily="2" charset="2"/>
              </a:rPr>
              <a:t>normalised</a:t>
            </a:r>
            <a:r>
              <a:rPr lang="en-US" sz="2000" dirty="0">
                <a:solidFill>
                  <a:srgbClr val="800000"/>
                </a:solidFill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 1.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101</a:t>
            </a:r>
            <a:r>
              <a:rPr lang="en-US" sz="2000" baseline="-25000" dirty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/>
              <a:t>× 2</a:t>
            </a:r>
            <a:r>
              <a:rPr lang="en-US" sz="2000" baseline="30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only </a:t>
            </a:r>
            <a:r>
              <a:rPr lang="en-US" sz="2000" b="1" dirty="0">
                <a:solidFill>
                  <a:srgbClr val="0000CC"/>
                </a:solidFill>
                <a:sym typeface="Wingdings" panose="05000000000000000000" pitchFamily="2" charset="2"/>
              </a:rPr>
              <a:t>101</a:t>
            </a:r>
            <a:r>
              <a:rPr lang="en-US" sz="2000" dirty="0">
                <a:sym typeface="Wingdings" panose="05000000000000000000" pitchFamily="2" charset="2"/>
              </a:rPr>
              <a:t> is stored in the mantissa fie</a:t>
            </a:r>
            <a:r>
              <a:rPr lang="en-US" sz="2000" kern="0" dirty="0">
                <a:sym typeface="Wingdings" panose="05000000000000000000" pitchFamily="2" charset="2"/>
              </a:rPr>
              <a:t>ld</a:t>
            </a:r>
            <a:endParaRPr lang="en-US" sz="2000" kern="0" dirty="0"/>
          </a:p>
          <a:p>
            <a:pPr lv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0.00101101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>
                <a:solidFill>
                  <a:srgbClr val="800000"/>
                </a:solidFill>
                <a:sym typeface="Wingdings" pitchFamily="2" charset="2"/>
              </a:rPr>
              <a:t>normalised</a:t>
            </a:r>
            <a:r>
              <a:rPr lang="en-US" sz="2000" dirty="0">
                <a:solidFill>
                  <a:srgbClr val="800000"/>
                </a:solidFill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 1.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01101</a:t>
            </a:r>
            <a:r>
              <a:rPr lang="en-US" sz="2000" baseline="-25000" dirty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/>
              <a:t>× 2</a:t>
            </a:r>
            <a:r>
              <a:rPr lang="en-US" sz="2000" baseline="30000" dirty="0"/>
              <a:t>–3</a:t>
            </a:r>
            <a:r>
              <a:rPr lang="en-US" sz="2000" dirty="0"/>
              <a:t> </a:t>
            </a:r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ym typeface="Wingdings" panose="05000000000000000000" pitchFamily="2" charset="2"/>
              </a:rPr>
              <a:t>only </a:t>
            </a:r>
            <a:r>
              <a:rPr lang="en-US" sz="2000" b="1" dirty="0">
                <a:solidFill>
                  <a:srgbClr val="0000CC"/>
                </a:solidFill>
                <a:sym typeface="Wingdings" panose="05000000000000000000" pitchFamily="2" charset="2"/>
              </a:rPr>
              <a:t>01101</a:t>
            </a:r>
            <a:r>
              <a:rPr lang="en-US" sz="2000" dirty="0">
                <a:sym typeface="Wingdings" panose="05000000000000000000" pitchFamily="2" charset="2"/>
              </a:rPr>
              <a:t> is stored in the mantissa field</a:t>
            </a:r>
            <a:endParaRPr lang="en-US" sz="2000" kern="0" dirty="0"/>
          </a:p>
          <a:p>
            <a:pPr lvl="1" eaLnBrk="1" hangingPunct="1"/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6184309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50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11.2 IEEE 754 Floating-Point Rep. (4/4)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57200" y="1169165"/>
            <a:ext cx="8229600" cy="96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Example: How is </a:t>
            </a:r>
            <a:r>
              <a:rPr lang="en-US" sz="2400" kern="0" dirty="0">
                <a:solidFill>
                  <a:srgbClr val="0000CC"/>
                </a:solidFill>
              </a:rPr>
              <a:t>–6.5</a:t>
            </a:r>
            <a:r>
              <a:rPr lang="en-US" sz="2400" kern="0" baseline="-25000" dirty="0">
                <a:solidFill>
                  <a:srgbClr val="0000CC"/>
                </a:solidFill>
              </a:rPr>
              <a:t>10</a:t>
            </a:r>
            <a:r>
              <a:rPr lang="en-US" sz="2400" kern="0" dirty="0">
                <a:solidFill>
                  <a:srgbClr val="0000CC"/>
                </a:solidFill>
              </a:rPr>
              <a:t> </a:t>
            </a:r>
            <a:r>
              <a:rPr lang="en-US" sz="2400" kern="0" dirty="0"/>
              <a:t>represented in IEEE 754 single-precision floating-point format?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05000" y="1985118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800000"/>
                </a:solidFill>
              </a:rPr>
              <a:t>-6.5</a:t>
            </a:r>
            <a:r>
              <a:rPr lang="en-US" sz="2800" baseline="-25000" dirty="0">
                <a:solidFill>
                  <a:srgbClr val="800000"/>
                </a:solidFill>
              </a:rPr>
              <a:t>10</a:t>
            </a:r>
            <a:r>
              <a:rPr lang="en-US" sz="2800" dirty="0">
                <a:solidFill>
                  <a:srgbClr val="800000"/>
                </a:solidFill>
              </a:rPr>
              <a:t> = -110.1</a:t>
            </a:r>
            <a:r>
              <a:rPr lang="en-US" sz="2800" baseline="-25000" dirty="0">
                <a:solidFill>
                  <a:srgbClr val="800000"/>
                </a:solidFill>
              </a:rPr>
              <a:t>2</a:t>
            </a:r>
            <a:r>
              <a:rPr lang="en-US" sz="2800" dirty="0">
                <a:solidFill>
                  <a:srgbClr val="800000"/>
                </a:solidFill>
              </a:rPr>
              <a:t> = -1.101</a:t>
            </a:r>
            <a:r>
              <a:rPr lang="en-US" sz="2800" baseline="-25000" dirty="0">
                <a:solidFill>
                  <a:srgbClr val="800000"/>
                </a:solidFill>
              </a:rPr>
              <a:t>2</a:t>
            </a:r>
            <a:r>
              <a:rPr lang="en-US" sz="2800" dirty="0">
                <a:solidFill>
                  <a:srgbClr val="800000"/>
                </a:solidFill>
              </a:rPr>
              <a:t> × 2</a:t>
            </a:r>
            <a:r>
              <a:rPr lang="en-US" sz="2800" baseline="30000" dirty="0">
                <a:solidFill>
                  <a:srgbClr val="800000"/>
                </a:solidFill>
              </a:rPr>
              <a:t>2</a:t>
            </a:r>
            <a:r>
              <a:rPr lang="en-US" sz="2800" dirty="0">
                <a:solidFill>
                  <a:srgbClr val="800000"/>
                </a:solidFill>
              </a:rPr>
              <a:t>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261450" y="3133762"/>
            <a:ext cx="6891950" cy="993245"/>
            <a:chOff x="1261450" y="3673257"/>
            <a:chExt cx="6891950" cy="993245"/>
          </a:xfrm>
        </p:grpSpPr>
        <p:grpSp>
          <p:nvGrpSpPr>
            <p:cNvPr id="23" name="Group 22"/>
            <p:cNvGrpSpPr/>
            <p:nvPr/>
          </p:nvGrpSpPr>
          <p:grpSpPr>
            <a:xfrm>
              <a:off x="1295400" y="3673257"/>
              <a:ext cx="6858000" cy="457200"/>
              <a:chOff x="1295400" y="3673257"/>
              <a:chExt cx="6858000" cy="4572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295400" y="3673257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752600" y="3673257"/>
                <a:ext cx="17526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505200" y="3673257"/>
                <a:ext cx="4648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261450" y="414328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sign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05001" y="4143282"/>
              <a:ext cx="1265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exponent</a:t>
              </a:r>
            </a:p>
            <a:p>
              <a:pPr algn="ctr"/>
              <a:r>
                <a:rPr lang="en-SG" sz="1400" dirty="0"/>
                <a:t>(excess-127)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05400" y="4143282"/>
              <a:ext cx="1176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mantissa</a:t>
              </a:r>
            </a:p>
          </p:txBody>
        </p:sp>
      </p:grpSp>
      <p:sp>
        <p:nvSpPr>
          <p:cNvPr id="30" name="Oval 29"/>
          <p:cNvSpPr/>
          <p:nvPr/>
        </p:nvSpPr>
        <p:spPr>
          <a:xfrm>
            <a:off x="4876800" y="2087212"/>
            <a:ext cx="228600" cy="369222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71600" y="315639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32" name="Oval 31"/>
          <p:cNvSpPr/>
          <p:nvPr/>
        </p:nvSpPr>
        <p:spPr>
          <a:xfrm>
            <a:off x="6629400" y="1996752"/>
            <a:ext cx="228600" cy="319060"/>
          </a:xfrm>
          <a:prstGeom prst="ellipse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900CC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2500" y="2610432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Exponent = 2 + 127 = 129 = </a:t>
            </a:r>
            <a:r>
              <a:rPr lang="en-US" dirty="0">
                <a:solidFill>
                  <a:srgbClr val="006600"/>
                </a:solidFill>
              </a:rPr>
              <a:t>10000001</a:t>
            </a:r>
            <a:r>
              <a:rPr lang="en-US" baseline="-25000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52600" y="3155643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6600"/>
                </a:solidFill>
              </a:rPr>
              <a:t>10000001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334000" y="1996752"/>
            <a:ext cx="609600" cy="51158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708903" y="3162307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6600"/>
                </a:solidFill>
              </a:rPr>
              <a:t>10100000000000000000000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57200" y="4186441"/>
            <a:ext cx="8229600" cy="57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We may write the 32-bit representation in hexadecimal: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97201" y="4655234"/>
            <a:ext cx="6920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1 10000001 10100000000000000000000</a:t>
            </a:r>
            <a:r>
              <a:rPr lang="en-US" sz="2000" baseline="-25000" dirty="0"/>
              <a:t>2</a:t>
            </a:r>
            <a:r>
              <a:rPr lang="en-US" sz="2000" dirty="0"/>
              <a:t> = </a:t>
            </a:r>
            <a:r>
              <a:rPr lang="en-US" sz="2400" dirty="0">
                <a:solidFill>
                  <a:srgbClr val="FF0000"/>
                </a:solidFill>
              </a:rPr>
              <a:t>C0D00000</a:t>
            </a:r>
            <a:r>
              <a:rPr lang="en-US" sz="2400" baseline="-25000" dirty="0"/>
              <a:t>16</a:t>
            </a:r>
            <a:r>
              <a:rPr lang="en-US" sz="2400" dirty="0"/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29635" y="5423564"/>
            <a:ext cx="7456130" cy="1144263"/>
            <a:chOff x="462069" y="5410010"/>
            <a:chExt cx="7456130" cy="1144263"/>
          </a:xfrm>
        </p:grpSpPr>
        <p:sp>
          <p:nvSpPr>
            <p:cNvPr id="39" name="TextBox 38"/>
            <p:cNvSpPr txBox="1"/>
            <p:nvPr/>
          </p:nvSpPr>
          <p:spPr>
            <a:xfrm>
              <a:off x="462069" y="5410010"/>
              <a:ext cx="107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(Slide 4)</a:t>
              </a:r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0CDBB19-BF37-4112-88CD-C1265C6B62C4}"/>
                </a:ext>
              </a:extLst>
            </p:cNvPr>
            <p:cNvSpPr txBox="1"/>
            <p:nvPr/>
          </p:nvSpPr>
          <p:spPr>
            <a:xfrm>
              <a:off x="1532333" y="5421939"/>
              <a:ext cx="6156920" cy="461665"/>
            </a:xfrm>
            <a:prstGeom prst="rect">
              <a:avLst/>
            </a:prstGeom>
            <a:solidFill>
              <a:srgbClr val="0066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</a:rPr>
                <a:t>11000000110100000000000000000000</a:t>
              </a:r>
            </a:p>
          </p:txBody>
        </p:sp>
        <p:sp>
          <p:nvSpPr>
            <p:cNvPr id="41" name="Callout: Line 23">
              <a:extLst>
                <a:ext uri="{FF2B5EF4-FFF2-40B4-BE49-F238E27FC236}">
                  <a16:creationId xmlns:a16="http://schemas.microsoft.com/office/drawing/2014/main" id="{CF4D8BD4-D37C-412D-819F-FD07AC96981D}"/>
                </a:ext>
              </a:extLst>
            </p:cNvPr>
            <p:cNvSpPr/>
            <p:nvPr/>
          </p:nvSpPr>
          <p:spPr>
            <a:xfrm>
              <a:off x="917718" y="6186989"/>
              <a:ext cx="3553837" cy="367284"/>
            </a:xfrm>
            <a:prstGeom prst="borderCallout1">
              <a:avLst>
                <a:gd name="adj1" fmla="val 2153"/>
                <a:gd name="adj2" fmla="val 35067"/>
                <a:gd name="adj3" fmla="val -74789"/>
                <a:gd name="adj4" fmla="val 67761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dirty="0">
                  <a:solidFill>
                    <a:schemeClr val="tx1"/>
                  </a:solidFill>
                </a:rPr>
                <a:t>As an ‘</a:t>
              </a:r>
              <a:r>
                <a:rPr lang="en-SG" sz="2000" dirty="0" err="1">
                  <a:solidFill>
                    <a:schemeClr val="tx1"/>
                  </a:solidFill>
                </a:rPr>
                <a:t>int</a:t>
              </a:r>
              <a:r>
                <a:rPr lang="en-SG" sz="2000" dirty="0">
                  <a:solidFill>
                    <a:schemeClr val="tx1"/>
                  </a:solidFill>
                </a:rPr>
                <a:t>’, it is </a:t>
              </a:r>
              <a:r>
                <a:rPr lang="en-SG" sz="2000" dirty="0">
                  <a:solidFill>
                    <a:srgbClr val="C00000"/>
                  </a:solidFill>
                </a:rPr>
                <a:t>-1060110336 </a:t>
              </a:r>
            </a:p>
          </p:txBody>
        </p:sp>
        <p:sp>
          <p:nvSpPr>
            <p:cNvPr id="42" name="Callout: Line 24">
              <a:extLst>
                <a:ext uri="{FF2B5EF4-FFF2-40B4-BE49-F238E27FC236}">
                  <a16:creationId xmlns:a16="http://schemas.microsoft.com/office/drawing/2014/main" id="{F390C419-D78C-41DC-9C79-B6BD38CC7A9E}"/>
                </a:ext>
              </a:extLst>
            </p:cNvPr>
            <p:cNvSpPr/>
            <p:nvPr/>
          </p:nvSpPr>
          <p:spPr>
            <a:xfrm>
              <a:off x="5254663" y="6186989"/>
              <a:ext cx="2663536" cy="367284"/>
            </a:xfrm>
            <a:prstGeom prst="borderCallout1">
              <a:avLst>
                <a:gd name="adj1" fmla="val 2153"/>
                <a:gd name="adj2" fmla="val 35067"/>
                <a:gd name="adj3" fmla="val -71959"/>
                <a:gd name="adj4" fmla="val 2730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dirty="0">
                  <a:solidFill>
                    <a:schemeClr val="tx1"/>
                  </a:solidFill>
                </a:rPr>
                <a:t>As an ‘float’, it is </a:t>
              </a:r>
              <a:r>
                <a:rPr lang="en-SG" sz="2000" dirty="0">
                  <a:solidFill>
                    <a:srgbClr val="C00000"/>
                  </a:solidFill>
                </a:rPr>
                <a:t>-6.5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2941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 animBg="1"/>
      <p:bldP spid="31" grpId="0"/>
      <p:bldP spid="32" grpId="0" animBg="1"/>
      <p:bldP spid="33" grpId="0"/>
      <p:bldP spid="34" grpId="0"/>
      <p:bldP spid="35" grpId="0" animBg="1"/>
      <p:bldP spid="36" grpId="0"/>
      <p:bldP spid="37" grpId="0"/>
      <p:bldP spid="3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Data Representation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5D63D-03D4-4BB9-B3A5-A7D84FCB124B}"/>
              </a:ext>
            </a:extLst>
          </p:cNvPr>
          <p:cNvSpPr txBox="1"/>
          <p:nvPr/>
        </p:nvSpPr>
        <p:spPr>
          <a:xfrm>
            <a:off x="457199" y="1383957"/>
            <a:ext cx="800608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Data are internally represented as sequence of </a:t>
            </a:r>
            <a:r>
              <a:rPr lang="en-SG" sz="2400" dirty="0">
                <a:solidFill>
                  <a:srgbClr val="C00000"/>
                </a:solidFill>
              </a:rPr>
              <a:t>bits</a:t>
            </a:r>
            <a:r>
              <a:rPr lang="en-SG" sz="2400" dirty="0"/>
              <a:t> (</a:t>
            </a:r>
            <a:r>
              <a:rPr lang="en-SG" sz="2400" b="1" i="1" dirty="0">
                <a:solidFill>
                  <a:srgbClr val="C00000"/>
                </a:solidFill>
              </a:rPr>
              <a:t>b</a:t>
            </a:r>
            <a:r>
              <a:rPr lang="en-SG" sz="2400" dirty="0"/>
              <a:t>inary dig</a:t>
            </a:r>
            <a:r>
              <a:rPr lang="en-SG" sz="2400" b="1" i="1" dirty="0">
                <a:solidFill>
                  <a:srgbClr val="C00000"/>
                </a:solidFill>
              </a:rPr>
              <a:t>it</a:t>
            </a:r>
            <a:r>
              <a:rPr lang="en-SG" sz="2400" dirty="0"/>
              <a:t>s). A bit is either 0 or 1.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Other units</a:t>
            </a:r>
          </a:p>
          <a:p>
            <a:pPr marL="742950" lvl="1" indent="-285750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C00000"/>
                </a:solidFill>
              </a:rPr>
              <a:t>Byte</a:t>
            </a:r>
            <a:r>
              <a:rPr lang="en-SG" sz="2000" dirty="0"/>
              <a:t>: 8 bits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Nibble: 4 bits (rarely used now)</a:t>
            </a:r>
          </a:p>
          <a:p>
            <a:pPr marL="742950" lvl="1" indent="-285750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C00000"/>
                </a:solidFill>
              </a:rPr>
              <a:t>Word</a:t>
            </a:r>
            <a:r>
              <a:rPr lang="en-SG" sz="2000" dirty="0"/>
              <a:t>: Multiple of bytes (</a:t>
            </a:r>
            <a:r>
              <a:rPr lang="en-SG" sz="2000" dirty="0" err="1"/>
              <a:t>eg</a:t>
            </a:r>
            <a:r>
              <a:rPr lang="en-SG" sz="2000" dirty="0"/>
              <a:t>: 1 byte, 2 bytes, 4 bytes, etc.) depending on the computer architecture</a:t>
            </a: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SG" sz="2400" i="1" dirty="0">
                <a:solidFill>
                  <a:srgbClr val="C00000"/>
                </a:solidFill>
              </a:rPr>
              <a:t>N</a:t>
            </a:r>
            <a:r>
              <a:rPr lang="en-SG" sz="2400" dirty="0"/>
              <a:t> bits can represent up to </a:t>
            </a:r>
            <a:r>
              <a:rPr lang="en-SG" sz="2400" dirty="0">
                <a:solidFill>
                  <a:srgbClr val="C00000"/>
                </a:solidFill>
              </a:rPr>
              <a:t>2</a:t>
            </a:r>
            <a:r>
              <a:rPr lang="en-SG" sz="2400" i="1" baseline="30000" dirty="0">
                <a:solidFill>
                  <a:srgbClr val="C00000"/>
                </a:solidFill>
              </a:rPr>
              <a:t>N</a:t>
            </a:r>
            <a:r>
              <a:rPr lang="en-SG" sz="2400" dirty="0"/>
              <a:t> values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 err="1"/>
              <a:t>Eg</a:t>
            </a:r>
            <a:r>
              <a:rPr lang="en-SG" sz="2000" dirty="0"/>
              <a:t>: 2 bits represent up to 4 values (00, 01, 10, 11)</a:t>
            </a:r>
            <a:r>
              <a:rPr lang="en-SG" sz="2400" dirty="0"/>
              <a:t>; </a:t>
            </a:r>
            <a:br>
              <a:rPr lang="en-SG" sz="2400" dirty="0"/>
            </a:br>
            <a:r>
              <a:rPr lang="en-SG" sz="2000" dirty="0"/>
              <a:t>4 bits represent up to 16 values </a:t>
            </a:r>
            <a:r>
              <a:rPr lang="en-SG" dirty="0"/>
              <a:t>(0000, 0001, 0010, …., 1111)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To represent M values, 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</a:t>
            </a:r>
            <a:r>
              <a:rPr lang="en-US" sz="2400" dirty="0">
                <a:solidFill>
                  <a:srgbClr val="800000"/>
                </a:solidFill>
              </a:rPr>
              <a:t>log</a:t>
            </a:r>
            <a:r>
              <a:rPr lang="en-US" sz="2400" baseline="-25000" dirty="0">
                <a:solidFill>
                  <a:srgbClr val="800000"/>
                </a:solidFill>
              </a:rPr>
              <a:t>2</a:t>
            </a:r>
            <a:r>
              <a:rPr lang="en-US" sz="2400" i="1" dirty="0">
                <a:solidFill>
                  <a:srgbClr val="800000"/>
                </a:solidFill>
              </a:rPr>
              <a:t>M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</a:t>
            </a:r>
            <a:r>
              <a:rPr lang="en-US" sz="2400" i="1" dirty="0">
                <a:solidFill>
                  <a:srgbClr val="800000"/>
                </a:solidFill>
              </a:rPr>
              <a:t> </a:t>
            </a:r>
            <a:r>
              <a:rPr lang="en-US" sz="2400" dirty="0"/>
              <a:t>bits required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32 values require 5 bits; 1000 values require 10 bits</a:t>
            </a:r>
            <a:endParaRPr lang="en-SG" sz="2000" dirty="0"/>
          </a:p>
        </p:txBody>
      </p:sp>
      <p:pic>
        <p:nvPicPr>
          <p:cNvPr id="22" name="Picture 5" descr="on-off-switch">
            <a:extLst>
              <a:ext uri="{FF2B5EF4-FFF2-40B4-BE49-F238E27FC236}">
                <a16:creationId xmlns:a16="http://schemas.microsoft.com/office/drawing/2014/main" id="{1A3341F2-B737-4BB6-AB06-ADA38942F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0801" y="587828"/>
            <a:ext cx="915490" cy="10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065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Decimal (base 10) Number System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5D63D-03D4-4BB9-B3A5-A7D84FCB124B}"/>
              </a:ext>
            </a:extLst>
          </p:cNvPr>
          <p:cNvSpPr txBox="1"/>
          <p:nvPr/>
        </p:nvSpPr>
        <p:spPr>
          <a:xfrm>
            <a:off x="457199" y="1383957"/>
            <a:ext cx="800608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A </a:t>
            </a:r>
            <a:r>
              <a:rPr lang="en-SG" sz="2400" dirty="0">
                <a:solidFill>
                  <a:srgbClr val="C00000"/>
                </a:solidFill>
              </a:rPr>
              <a:t>weighted-positional</a:t>
            </a:r>
            <a:r>
              <a:rPr lang="en-SG" sz="2400" dirty="0"/>
              <a:t> number system.</a:t>
            </a: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C00000"/>
                </a:solidFill>
              </a:rPr>
              <a:t>Base</a:t>
            </a:r>
            <a:r>
              <a:rPr lang="en-SG" sz="2400" dirty="0"/>
              <a:t> (also called </a:t>
            </a:r>
            <a:r>
              <a:rPr lang="en-SG" sz="2400" dirty="0">
                <a:solidFill>
                  <a:srgbClr val="C00000"/>
                </a:solidFill>
              </a:rPr>
              <a:t>radix</a:t>
            </a:r>
            <a:r>
              <a:rPr lang="en-SG" sz="2400" dirty="0"/>
              <a:t>) is 10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Symbols/digits = { 0, 1, 2, 3, 4, 5, 6, 7, 8, 9 }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Each position has a weight of power of 10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(7594.36)</a:t>
            </a:r>
            <a:r>
              <a:rPr lang="en-US" sz="2000" baseline="-25000" dirty="0"/>
              <a:t>10</a:t>
            </a:r>
            <a:r>
              <a:rPr lang="en-US" sz="2000" dirty="0"/>
              <a:t> = (7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3</a:t>
            </a:r>
            <a:r>
              <a:rPr lang="en-US" sz="2000" dirty="0"/>
              <a:t>) + (5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2</a:t>
            </a:r>
            <a:r>
              <a:rPr lang="en-US" sz="2000" dirty="0"/>
              <a:t>) + (9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1</a:t>
            </a:r>
            <a:r>
              <a:rPr lang="en-US" sz="2000" dirty="0"/>
              <a:t>) + (4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0</a:t>
            </a:r>
            <a:r>
              <a:rPr lang="en-US" sz="2000" dirty="0"/>
              <a:t>) + (3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-1</a:t>
            </a:r>
            <a:r>
              <a:rPr lang="en-US" sz="2000" dirty="0"/>
              <a:t>) + (6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-2</a:t>
            </a:r>
            <a:r>
              <a:rPr lang="en-US" sz="2000" dirty="0"/>
              <a:t>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SG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C00266-BDD8-4E46-A7A4-3C2D2F9B8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92" y="3951978"/>
            <a:ext cx="7144815" cy="1223293"/>
          </a:xfrm>
          <a:prstGeom prst="rect">
            <a:avLst/>
          </a:prstGeom>
          <a:solidFill>
            <a:srgbClr val="FFCC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2400" dirty="0"/>
              <a:t>(a</a:t>
            </a:r>
            <a:r>
              <a:rPr lang="en-GB" sz="2400" baseline="-25000" dirty="0"/>
              <a:t>n</a:t>
            </a:r>
            <a:r>
              <a:rPr lang="en-GB" sz="2400" dirty="0"/>
              <a:t>a</a:t>
            </a:r>
            <a:r>
              <a:rPr lang="en-GB" sz="2400" baseline="-25000" dirty="0"/>
              <a:t>n-1</a:t>
            </a:r>
            <a:r>
              <a:rPr lang="en-GB" sz="2400" dirty="0"/>
              <a:t>… a</a:t>
            </a:r>
            <a:r>
              <a:rPr lang="en-GB" sz="2400" baseline="-25000" dirty="0"/>
              <a:t>0</a:t>
            </a:r>
            <a:r>
              <a:rPr lang="en-GB" sz="2400" dirty="0"/>
              <a:t> </a:t>
            </a:r>
            <a:r>
              <a:rPr lang="en-GB" sz="2400" b="1" dirty="0"/>
              <a:t>.</a:t>
            </a:r>
            <a:r>
              <a:rPr lang="en-GB" sz="2400" dirty="0"/>
              <a:t> f</a:t>
            </a:r>
            <a:r>
              <a:rPr lang="en-GB" sz="2400" baseline="-25000" dirty="0"/>
              <a:t>1</a:t>
            </a:r>
            <a:r>
              <a:rPr lang="en-GB" sz="2400" dirty="0"/>
              <a:t>f</a:t>
            </a:r>
            <a:r>
              <a:rPr lang="en-GB" sz="2400" baseline="-25000" dirty="0"/>
              <a:t>2</a:t>
            </a:r>
            <a:r>
              <a:rPr lang="en-GB" sz="2400" dirty="0"/>
              <a:t> … </a:t>
            </a:r>
            <a:r>
              <a:rPr lang="en-GB" sz="2400" dirty="0" err="1"/>
              <a:t>f</a:t>
            </a:r>
            <a:r>
              <a:rPr lang="en-GB" sz="2400" baseline="-25000" dirty="0" err="1"/>
              <a:t>m</a:t>
            </a:r>
            <a:r>
              <a:rPr lang="en-GB" sz="2400" dirty="0"/>
              <a:t>)</a:t>
            </a:r>
            <a:r>
              <a:rPr lang="en-GB" sz="2400" baseline="-25000" dirty="0"/>
              <a:t>10</a:t>
            </a:r>
            <a:r>
              <a:rPr lang="en-GB" sz="2400" dirty="0"/>
              <a:t> = </a:t>
            </a:r>
            <a:br>
              <a:rPr lang="en-GB" sz="2400" dirty="0"/>
            </a:br>
            <a:r>
              <a:rPr lang="en-GB" sz="2400" dirty="0"/>
              <a:t>          (a</a:t>
            </a:r>
            <a:r>
              <a:rPr lang="en-GB" sz="2400" baseline="-25000" dirty="0"/>
              <a:t>n </a:t>
            </a:r>
            <a:r>
              <a:rPr lang="en-GB" sz="2400" dirty="0"/>
              <a:t>x 10</a:t>
            </a:r>
            <a:r>
              <a:rPr lang="en-GB" sz="2400" baseline="30000" dirty="0"/>
              <a:t>n</a:t>
            </a:r>
            <a:r>
              <a:rPr lang="en-GB" sz="2400" dirty="0"/>
              <a:t>) + (a</a:t>
            </a:r>
            <a:r>
              <a:rPr lang="en-GB" sz="2400" baseline="-25000" dirty="0"/>
              <a:t>n-1</a:t>
            </a:r>
            <a:r>
              <a:rPr lang="en-GB" sz="2400" dirty="0"/>
              <a:t>x10</a:t>
            </a:r>
            <a:r>
              <a:rPr lang="en-GB" sz="2400" baseline="30000" dirty="0"/>
              <a:t>n-1</a:t>
            </a:r>
            <a:r>
              <a:rPr lang="en-GB" sz="2400" dirty="0"/>
              <a:t>) + … + (a</a:t>
            </a:r>
            <a:r>
              <a:rPr lang="en-GB" sz="2400" baseline="-25000" dirty="0"/>
              <a:t>0 </a:t>
            </a:r>
            <a:r>
              <a:rPr lang="en-GB" sz="2400" dirty="0"/>
              <a:t>x 10</a:t>
            </a:r>
            <a:r>
              <a:rPr lang="en-GB" sz="2400" baseline="30000" dirty="0"/>
              <a:t>0</a:t>
            </a:r>
            <a:r>
              <a:rPr lang="en-GB" sz="2400" dirty="0"/>
              <a:t>) + </a:t>
            </a:r>
            <a:br>
              <a:rPr lang="en-GB" sz="2400" dirty="0"/>
            </a:br>
            <a:r>
              <a:rPr lang="en-GB" sz="2400" dirty="0"/>
              <a:t>          (f</a:t>
            </a:r>
            <a:r>
              <a:rPr lang="en-GB" sz="2400" baseline="-25000" dirty="0"/>
              <a:t>1 </a:t>
            </a:r>
            <a:r>
              <a:rPr lang="en-GB" sz="2400" dirty="0"/>
              <a:t>x 10</a:t>
            </a:r>
            <a:r>
              <a:rPr lang="en-GB" sz="2400" baseline="30000" dirty="0"/>
              <a:t>-1</a:t>
            </a:r>
            <a:r>
              <a:rPr lang="en-GB" sz="2400" dirty="0"/>
              <a:t>) + (f</a:t>
            </a:r>
            <a:r>
              <a:rPr lang="en-GB" sz="2400" baseline="-25000" dirty="0"/>
              <a:t>2</a:t>
            </a:r>
            <a:r>
              <a:rPr lang="en-GB" sz="2400" dirty="0"/>
              <a:t> x 10</a:t>
            </a:r>
            <a:r>
              <a:rPr lang="en-GB" sz="2400" baseline="30000" dirty="0"/>
              <a:t>-2</a:t>
            </a:r>
            <a:r>
              <a:rPr lang="en-GB" sz="2400" dirty="0"/>
              <a:t>) + … + (</a:t>
            </a:r>
            <a:r>
              <a:rPr lang="en-GB" sz="2400" dirty="0" err="1"/>
              <a:t>f</a:t>
            </a:r>
            <a:r>
              <a:rPr lang="en-GB" sz="2400" baseline="-25000" dirty="0" err="1"/>
              <a:t>m</a:t>
            </a:r>
            <a:r>
              <a:rPr lang="en-GB" sz="2400" baseline="-25000" dirty="0"/>
              <a:t> </a:t>
            </a:r>
            <a:r>
              <a:rPr lang="en-GB" sz="2400" dirty="0"/>
              <a:t>x 10</a:t>
            </a:r>
            <a:r>
              <a:rPr lang="en-GB" sz="2400" baseline="30000" dirty="0"/>
              <a:t>-m</a:t>
            </a:r>
            <a:r>
              <a:rPr lang="en-GB" sz="2400" dirty="0"/>
              <a:t>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Other Number Systems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5D63D-03D4-4BB9-B3A5-A7D84FCB124B}"/>
              </a:ext>
            </a:extLst>
          </p:cNvPr>
          <p:cNvSpPr txBox="1"/>
          <p:nvPr/>
        </p:nvSpPr>
        <p:spPr>
          <a:xfrm>
            <a:off x="457199" y="1383956"/>
            <a:ext cx="811839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Binary (base 2)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Weights in powers of 2</a:t>
            </a:r>
          </a:p>
          <a:p>
            <a:pPr marL="800100" lvl="1" indent="-342900" eaLnBrk="1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Binary digits (bits): </a:t>
            </a:r>
            <a:r>
              <a:rPr lang="en-US" sz="2000" b="1" dirty="0">
                <a:solidFill>
                  <a:srgbClr val="0000CC"/>
                </a:solidFill>
              </a:rPr>
              <a:t>0, 1</a:t>
            </a:r>
          </a:p>
          <a:p>
            <a:pPr marL="342900" indent="-34290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Octal (base 8)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Weights in powers of 8</a:t>
            </a:r>
          </a:p>
          <a:p>
            <a:pPr marL="800100" lvl="1" indent="-342900" eaLnBrk="1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Octal digits: </a:t>
            </a:r>
            <a:r>
              <a:rPr lang="en-US" sz="2000" b="1" dirty="0">
                <a:solidFill>
                  <a:srgbClr val="0000CC"/>
                </a:solidFill>
              </a:rPr>
              <a:t>0, 1, 2, 3, 4, 5, 6, 7</a:t>
            </a:r>
            <a:r>
              <a:rPr lang="en-US" sz="2000" dirty="0"/>
              <a:t>.</a:t>
            </a:r>
          </a:p>
          <a:p>
            <a:pPr marL="342900" indent="-34290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Hexadecimal (base 16)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Weights in powers of 16</a:t>
            </a:r>
          </a:p>
          <a:p>
            <a:pPr marL="800100" lvl="1" indent="-342900" eaLnBrk="1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Hexadecimal digits: </a:t>
            </a:r>
            <a:r>
              <a:rPr lang="en-US" sz="2000" b="1" dirty="0">
                <a:solidFill>
                  <a:srgbClr val="0000CC"/>
                </a:solidFill>
              </a:rPr>
              <a:t>0, 1, 2, 3, 4, 5, 6, 7, 8, 9, A, B, C, D, E, F</a:t>
            </a:r>
            <a:r>
              <a:rPr lang="en-US" sz="2000" dirty="0"/>
              <a:t>.</a:t>
            </a:r>
          </a:p>
          <a:p>
            <a:pPr marL="342900" indent="-34290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Base/radix </a:t>
            </a:r>
            <a:r>
              <a:rPr lang="en-US" sz="2400" i="1" dirty="0">
                <a:solidFill>
                  <a:srgbClr val="800000"/>
                </a:solidFill>
              </a:rPr>
              <a:t>R</a:t>
            </a:r>
            <a:r>
              <a:rPr lang="en-US" sz="2400" dirty="0">
                <a:solidFill>
                  <a:srgbClr val="800000"/>
                </a:solidFill>
              </a:rPr>
              <a:t>: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Weights in powers of </a:t>
            </a:r>
            <a:r>
              <a:rPr lang="en-US" sz="2000" i="1" dirty="0"/>
              <a:t>R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52570799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Other Number Systems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F0DC55C-8A04-4226-A61D-AE41C043442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9"/>
            <a:ext cx="8229600" cy="4896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some programming languages/software, special notations are used to represent numbers in certain bases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programming language </a:t>
            </a:r>
            <a:r>
              <a:rPr lang="en-US" dirty="0">
                <a:solidFill>
                  <a:srgbClr val="800000"/>
                </a:solidFill>
              </a:rPr>
              <a:t>C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Prefix </a:t>
            </a:r>
            <a:r>
              <a:rPr lang="en-US" dirty="0">
                <a:solidFill>
                  <a:srgbClr val="0000CC"/>
                </a:solidFill>
              </a:rPr>
              <a:t>0</a:t>
            </a:r>
            <a:r>
              <a:rPr lang="en-US" dirty="0"/>
              <a:t> for octal. </a:t>
            </a:r>
            <a:r>
              <a:rPr lang="en-US" dirty="0" err="1"/>
              <a:t>Eg</a:t>
            </a:r>
            <a:r>
              <a:rPr lang="en-US" dirty="0"/>
              <a:t>: 032 represents the octal number (32)</a:t>
            </a:r>
            <a:r>
              <a:rPr lang="en-US" baseline="-25000" dirty="0"/>
              <a:t>8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Prefix </a:t>
            </a:r>
            <a:r>
              <a:rPr lang="en-US" dirty="0">
                <a:solidFill>
                  <a:srgbClr val="0000CC"/>
                </a:solidFill>
              </a:rPr>
              <a:t>0x</a:t>
            </a:r>
            <a:r>
              <a:rPr lang="en-US" dirty="0"/>
              <a:t> for hexadecimal. </a:t>
            </a:r>
            <a:r>
              <a:rPr lang="en-US" dirty="0" err="1"/>
              <a:t>Eg</a:t>
            </a:r>
            <a:r>
              <a:rPr lang="en-US" dirty="0"/>
              <a:t>: 0x32 represents the hexadecimal number (32)</a:t>
            </a:r>
            <a:r>
              <a:rPr lang="en-US" baseline="-25000" dirty="0"/>
              <a:t>16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</a:t>
            </a:r>
            <a:r>
              <a:rPr lang="en-US" dirty="0" err="1">
                <a:solidFill>
                  <a:srgbClr val="800000"/>
                </a:solidFill>
              </a:rPr>
              <a:t>QTSpim</a:t>
            </a:r>
            <a:r>
              <a:rPr lang="en-US" dirty="0"/>
              <a:t> (a MIPS simulator you will use)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Prefix </a:t>
            </a:r>
            <a:r>
              <a:rPr lang="en-US" dirty="0">
                <a:solidFill>
                  <a:srgbClr val="0000CC"/>
                </a:solidFill>
              </a:rPr>
              <a:t>0x</a:t>
            </a:r>
            <a:r>
              <a:rPr lang="en-US" dirty="0"/>
              <a:t> for hexadecimal. </a:t>
            </a:r>
            <a:r>
              <a:rPr lang="en-US" dirty="0" err="1"/>
              <a:t>Eg</a:t>
            </a:r>
            <a:r>
              <a:rPr lang="en-US" dirty="0"/>
              <a:t>: 0x100 represents the hexadecimal number (100)</a:t>
            </a:r>
            <a:r>
              <a:rPr lang="en-US" baseline="-25000" dirty="0"/>
              <a:t>16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</a:t>
            </a:r>
            <a:r>
              <a:rPr lang="en-US" dirty="0">
                <a:solidFill>
                  <a:srgbClr val="800000"/>
                </a:solidFill>
              </a:rPr>
              <a:t>Verilog</a:t>
            </a:r>
            <a:r>
              <a:rPr lang="en-US" dirty="0"/>
              <a:t>, the following values are the same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8’b</a:t>
            </a:r>
            <a:r>
              <a:rPr lang="en-US" dirty="0"/>
              <a:t>11110000: an 8-bit binary value 11110000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8’h</a:t>
            </a:r>
            <a:r>
              <a:rPr lang="en-US" dirty="0"/>
              <a:t>F0: an 8-bit binary value represented in hexadecimal F0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8’d</a:t>
            </a:r>
            <a:r>
              <a:rPr lang="en-US" dirty="0"/>
              <a:t>240: an 8-bit binary value represented in decimal 240</a:t>
            </a:r>
          </a:p>
        </p:txBody>
      </p:sp>
    </p:spTree>
    <p:extLst>
      <p:ext uri="{BB962C8B-B14F-4D97-AF65-F5344CB8AC3E}">
        <p14:creationId xmlns:p14="http://schemas.microsoft.com/office/powerpoint/2010/main" val="133394036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Base-</a:t>
            </a:r>
            <a:r>
              <a:rPr lang="en-SG" sz="3600" i="1" dirty="0">
                <a:solidFill>
                  <a:srgbClr val="0000FF"/>
                </a:solidFill>
                <a:latin typeface="+mn-lt"/>
              </a:rPr>
              <a:t>R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to Decimal Conversion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DAE83C9-681D-4D1E-818D-F76263A11194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295401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Easy!</a:t>
            </a:r>
          </a:p>
          <a:p>
            <a:pPr marL="630238" lvl="1" indent="-271463" fontAlgn="auto">
              <a:spcBef>
                <a:spcPts val="1200"/>
              </a:spcBef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q"/>
            </a:pPr>
            <a:r>
              <a:rPr lang="en-GB" sz="2400" dirty="0"/>
              <a:t>1101.101</a:t>
            </a:r>
            <a:r>
              <a:rPr lang="en-GB" sz="2400" baseline="-25000" dirty="0"/>
              <a:t>2 </a:t>
            </a:r>
            <a:r>
              <a:rPr lang="en-GB" sz="2400" dirty="0"/>
              <a:t>=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3</a:t>
            </a:r>
            <a:r>
              <a:rPr lang="en-GB" sz="2400" baseline="30000" dirty="0"/>
              <a:t>  </a:t>
            </a:r>
            <a:r>
              <a:rPr lang="en-GB" sz="2400" dirty="0"/>
              <a:t>+ 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2</a:t>
            </a:r>
            <a:r>
              <a:rPr lang="en-GB" sz="2400" baseline="30000" dirty="0"/>
              <a:t>  </a:t>
            </a:r>
            <a:r>
              <a:rPr lang="en-GB" sz="2400" dirty="0"/>
              <a:t>+ 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0</a:t>
            </a:r>
            <a:r>
              <a:rPr lang="en-GB" sz="2400" baseline="30000" dirty="0"/>
              <a:t>  </a:t>
            </a:r>
            <a:r>
              <a:rPr lang="en-GB" sz="2400" dirty="0"/>
              <a:t>+ 1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-1</a:t>
            </a:r>
            <a:r>
              <a:rPr lang="en-GB" sz="2400" baseline="30000" dirty="0"/>
              <a:t>  </a:t>
            </a:r>
            <a:r>
              <a:rPr lang="en-GB" sz="2400" dirty="0"/>
              <a:t>+ 1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-3</a:t>
            </a:r>
            <a:r>
              <a:rPr lang="en-GB" sz="2400" baseline="30000" dirty="0"/>
              <a:t> </a:t>
            </a:r>
            <a:r>
              <a:rPr lang="en-GB" sz="2400" dirty="0"/>
              <a:t>		</a:t>
            </a:r>
            <a:endParaRPr lang="en-GB" sz="2400" b="1" baseline="-25000" dirty="0">
              <a:solidFill>
                <a:srgbClr val="0000C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60E67-71CB-4AC0-ACDD-14997063A386}"/>
              </a:ext>
            </a:extLst>
          </p:cNvPr>
          <p:cNvSpPr txBox="1"/>
          <p:nvPr/>
        </p:nvSpPr>
        <p:spPr>
          <a:xfrm>
            <a:off x="2667000" y="220087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 8 + 4 + 1 + 0.5 + 0.125 = </a:t>
            </a:r>
            <a:r>
              <a:rPr lang="en-GB" sz="2400" b="1" dirty="0">
                <a:solidFill>
                  <a:srgbClr val="0000CC"/>
                </a:solidFill>
              </a:rPr>
              <a:t>13.625</a:t>
            </a:r>
            <a:r>
              <a:rPr lang="en-GB" sz="2400" b="1" baseline="-25000" dirty="0">
                <a:solidFill>
                  <a:srgbClr val="0000CC"/>
                </a:solidFill>
              </a:rPr>
              <a:t>10</a:t>
            </a:r>
            <a:endParaRPr lang="en-US" sz="24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EC403A1-E104-49D3-B46F-38EF415BB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85593"/>
            <a:ext cx="2514600" cy="53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572.6</a:t>
            </a:r>
            <a:r>
              <a:rPr kumimoji="0" lang="en-GB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8 	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=</a:t>
            </a:r>
            <a:endParaRPr kumimoji="0" lang="en-GB" sz="2400" b="1" i="0" u="none" strike="noStrike" kern="0" cap="none" spc="0" normalizeH="0" baseline="-25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02AE4A7-D45C-46B1-BBF4-EDA2294A0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31741"/>
            <a:ext cx="243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2A.8</a:t>
            </a:r>
            <a:r>
              <a:rPr kumimoji="0" lang="en-GB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16 	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= </a:t>
            </a:r>
            <a:endParaRPr kumimoji="0" lang="en-GB" sz="2400" b="1" i="0" u="none" strike="noStrike" kern="0" cap="none" spc="0" normalizeH="0" baseline="-25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73D6F-B72C-4864-8032-F3474B5A7896}"/>
              </a:ext>
            </a:extLst>
          </p:cNvPr>
          <p:cNvSpPr txBox="1"/>
          <p:nvPr/>
        </p:nvSpPr>
        <p:spPr>
          <a:xfrm>
            <a:off x="2743200" y="2775492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dirty="0"/>
              <a:t>5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8</a:t>
            </a:r>
            <a:r>
              <a:rPr lang="en-GB" sz="2400" kern="0" baseline="30000" dirty="0">
                <a:solidFill>
                  <a:srgbClr val="006600"/>
                </a:solidFill>
              </a:rPr>
              <a:t>2</a:t>
            </a:r>
            <a:r>
              <a:rPr lang="en-GB" sz="2400" kern="0" baseline="30000" dirty="0"/>
              <a:t>  </a:t>
            </a:r>
            <a:r>
              <a:rPr lang="en-GB" sz="2400" kern="0" dirty="0"/>
              <a:t>+  7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8</a:t>
            </a:r>
            <a:r>
              <a:rPr lang="en-GB" sz="2400" kern="0" baseline="30000" dirty="0">
                <a:solidFill>
                  <a:srgbClr val="006600"/>
                </a:solidFill>
              </a:rPr>
              <a:t>1</a:t>
            </a:r>
            <a:r>
              <a:rPr lang="en-GB" sz="2400" kern="0" baseline="30000" dirty="0"/>
              <a:t>  </a:t>
            </a:r>
            <a:r>
              <a:rPr lang="en-GB" sz="2400" kern="0" dirty="0"/>
              <a:t>+  2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8</a:t>
            </a:r>
            <a:r>
              <a:rPr lang="en-GB" sz="2400" kern="0" baseline="30000" dirty="0">
                <a:solidFill>
                  <a:srgbClr val="006600"/>
                </a:solidFill>
              </a:rPr>
              <a:t>0 </a:t>
            </a:r>
            <a:r>
              <a:rPr lang="en-GB" sz="2400" kern="0" baseline="30000" dirty="0"/>
              <a:t> </a:t>
            </a:r>
            <a:r>
              <a:rPr lang="en-GB" sz="2400" kern="0" dirty="0"/>
              <a:t>+ 6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8</a:t>
            </a:r>
            <a:r>
              <a:rPr lang="en-GB" sz="2400" kern="0" baseline="30000" dirty="0">
                <a:solidFill>
                  <a:srgbClr val="006600"/>
                </a:solidFill>
              </a:rPr>
              <a:t>-1</a:t>
            </a:r>
            <a:r>
              <a:rPr lang="en-GB" sz="2400" kern="0" baseline="30000" dirty="0"/>
              <a:t>  	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7ACE37-4A6C-4CCE-9BAA-51BF499AFD3E}"/>
              </a:ext>
            </a:extLst>
          </p:cNvPr>
          <p:cNvSpPr txBox="1"/>
          <p:nvPr/>
        </p:nvSpPr>
        <p:spPr>
          <a:xfrm>
            <a:off x="2438400" y="3193107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dirty="0"/>
              <a:t>= 320 + 56 + 2 + 0.75 = </a:t>
            </a:r>
            <a:r>
              <a:rPr lang="en-GB" sz="2400" b="1" kern="0" dirty="0">
                <a:solidFill>
                  <a:srgbClr val="0000CC"/>
                </a:solidFill>
              </a:rPr>
              <a:t>378.75</a:t>
            </a:r>
            <a:r>
              <a:rPr lang="en-GB" sz="2400" b="1" kern="0" baseline="-25000" dirty="0">
                <a:solidFill>
                  <a:srgbClr val="0000CC"/>
                </a:solidFill>
              </a:rPr>
              <a:t>10</a:t>
            </a:r>
            <a:endParaRPr lang="en-US" sz="2400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A925E877-A1D6-4086-9227-93044AB1C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674314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341.24</a:t>
            </a:r>
            <a:r>
              <a:rPr kumimoji="0" lang="en-GB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5 	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=</a:t>
            </a:r>
            <a:endParaRPr kumimoji="0" lang="en-GB" sz="2400" b="1" i="0" u="none" strike="noStrike" kern="0" cap="none" spc="0" normalizeH="0" baseline="-25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90E5D6-177F-4301-A99E-2C208667429A}"/>
              </a:ext>
            </a:extLst>
          </p:cNvPr>
          <p:cNvSpPr txBox="1"/>
          <p:nvPr/>
        </p:nvSpPr>
        <p:spPr>
          <a:xfrm>
            <a:off x="2743200" y="3731741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dirty="0"/>
              <a:t>2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16</a:t>
            </a:r>
            <a:r>
              <a:rPr lang="en-GB" sz="2400" kern="0" baseline="30000" dirty="0">
                <a:solidFill>
                  <a:srgbClr val="006600"/>
                </a:solidFill>
              </a:rPr>
              <a:t>1</a:t>
            </a:r>
            <a:r>
              <a:rPr lang="en-GB" sz="2400" kern="0" baseline="30000" dirty="0"/>
              <a:t>  </a:t>
            </a:r>
            <a:r>
              <a:rPr lang="en-GB" sz="2400" kern="0" dirty="0"/>
              <a:t>+ 10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16</a:t>
            </a:r>
            <a:r>
              <a:rPr lang="en-GB" sz="2400" kern="0" baseline="30000" dirty="0">
                <a:solidFill>
                  <a:srgbClr val="006600"/>
                </a:solidFill>
              </a:rPr>
              <a:t>0 </a:t>
            </a:r>
            <a:r>
              <a:rPr lang="en-GB" sz="2400" kern="0" baseline="30000" dirty="0"/>
              <a:t> </a:t>
            </a:r>
            <a:r>
              <a:rPr lang="en-GB" sz="2400" kern="0" dirty="0"/>
              <a:t>+ 8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16</a:t>
            </a:r>
            <a:r>
              <a:rPr lang="en-GB" sz="2400" kern="0" baseline="30000" dirty="0">
                <a:solidFill>
                  <a:srgbClr val="006600"/>
                </a:solidFill>
              </a:rPr>
              <a:t>-1</a:t>
            </a:r>
            <a:endParaRPr lang="en-US" sz="2400" dirty="0">
              <a:solidFill>
                <a:srgbClr val="0066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937670-102A-4802-B3C8-A48D1E15733F}"/>
              </a:ext>
            </a:extLst>
          </p:cNvPr>
          <p:cNvSpPr txBox="1"/>
          <p:nvPr/>
        </p:nvSpPr>
        <p:spPr>
          <a:xfrm>
            <a:off x="2438400" y="4093979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dirty="0"/>
              <a:t>= 32 + 10 + 0.5 = </a:t>
            </a:r>
            <a:r>
              <a:rPr lang="en-GB" sz="2400" b="1" kern="0" dirty="0">
                <a:solidFill>
                  <a:srgbClr val="0000CC"/>
                </a:solidFill>
              </a:rPr>
              <a:t>42.5</a:t>
            </a:r>
            <a:r>
              <a:rPr lang="en-GB" sz="2400" b="1" kern="0" baseline="-25000" dirty="0">
                <a:solidFill>
                  <a:srgbClr val="0000CC"/>
                </a:solidFill>
              </a:rPr>
              <a:t>10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125471-95CF-4B0F-8455-6D08D43079B9}"/>
              </a:ext>
            </a:extLst>
          </p:cNvPr>
          <p:cNvSpPr txBox="1"/>
          <p:nvPr/>
        </p:nvSpPr>
        <p:spPr>
          <a:xfrm>
            <a:off x="2743200" y="4674314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dirty="0"/>
              <a:t>3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GB" sz="2400" kern="0" baseline="30000" dirty="0">
                <a:solidFill>
                  <a:srgbClr val="006600"/>
                </a:solidFill>
              </a:rPr>
              <a:t>2</a:t>
            </a:r>
            <a:r>
              <a:rPr lang="en-GB" sz="2400" kern="0" baseline="30000" dirty="0"/>
              <a:t>  </a:t>
            </a:r>
            <a:r>
              <a:rPr lang="en-GB" sz="2400" kern="0" dirty="0"/>
              <a:t>+  4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GB" sz="2400" kern="0" baseline="30000" dirty="0">
                <a:solidFill>
                  <a:srgbClr val="006600"/>
                </a:solidFill>
              </a:rPr>
              <a:t>1</a:t>
            </a:r>
            <a:r>
              <a:rPr lang="en-GB" sz="2400" kern="0" baseline="30000" dirty="0"/>
              <a:t>  </a:t>
            </a:r>
            <a:r>
              <a:rPr lang="en-GB" sz="2400" kern="0" dirty="0"/>
              <a:t>+ 1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GB" sz="2400" kern="0" baseline="30000" dirty="0">
                <a:solidFill>
                  <a:srgbClr val="006600"/>
                </a:solidFill>
              </a:rPr>
              <a:t>0</a:t>
            </a:r>
            <a:r>
              <a:rPr lang="en-GB" sz="2400" kern="0" baseline="30000" dirty="0"/>
              <a:t>  </a:t>
            </a:r>
            <a:r>
              <a:rPr lang="en-GB" sz="2400" kern="0" dirty="0"/>
              <a:t>+ 2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GB" sz="2400" kern="0" baseline="30000" dirty="0">
                <a:solidFill>
                  <a:srgbClr val="006600"/>
                </a:solidFill>
              </a:rPr>
              <a:t>-1</a:t>
            </a:r>
            <a:r>
              <a:rPr lang="en-GB" sz="2400" kern="0" baseline="30000" dirty="0"/>
              <a:t>  </a:t>
            </a:r>
            <a:r>
              <a:rPr lang="en-GB" sz="2400" kern="0" dirty="0"/>
              <a:t>+ 4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GB" sz="2400" kern="0" baseline="30000" dirty="0">
                <a:solidFill>
                  <a:srgbClr val="006600"/>
                </a:solidFill>
              </a:rPr>
              <a:t>-2</a:t>
            </a:r>
            <a:endParaRPr lang="en-US" sz="2400" dirty="0">
              <a:solidFill>
                <a:srgbClr val="0066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B9ABBF-C07B-43C9-BBC2-95C1B4B112D5}"/>
              </a:ext>
            </a:extLst>
          </p:cNvPr>
          <p:cNvSpPr txBox="1"/>
          <p:nvPr/>
        </p:nvSpPr>
        <p:spPr>
          <a:xfrm>
            <a:off x="2438400" y="5013897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dirty="0"/>
              <a:t>= 75 + 20 + 1 + 0.4 + 0.16 = </a:t>
            </a:r>
            <a:r>
              <a:rPr lang="en-GB" sz="2400" b="1" kern="0" dirty="0">
                <a:solidFill>
                  <a:srgbClr val="0000CC"/>
                </a:solidFill>
              </a:rPr>
              <a:t>96.56</a:t>
            </a:r>
            <a:r>
              <a:rPr lang="en-GB" sz="2400" b="1" kern="0" baseline="-25000" dirty="0">
                <a:solidFill>
                  <a:srgbClr val="0000CC"/>
                </a:solidFill>
              </a:rPr>
              <a:t>10</a:t>
            </a:r>
            <a:endParaRPr lang="en-US" sz="2400" dirty="0"/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F32E5AB1-347F-4CF0-AF26-815F2240E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1A3CCD72-A650-4BBD-B095-960172A94983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582484"/>
            <a:ext cx="8229600" cy="820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page 42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>
                <a:solidFill>
                  <a:srgbClr val="006600"/>
                </a:solidFill>
              </a:rPr>
              <a:t>Questions 2-1 to 2-4.</a:t>
            </a:r>
          </a:p>
        </p:txBody>
      </p:sp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17672</TotalTime>
  <Words>3767</Words>
  <Application>Microsoft Office PowerPoint</Application>
  <PresentationFormat>On-screen Show (4:3)</PresentationFormat>
  <Paragraphs>792</Paragraphs>
  <Slides>47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Courier New</vt:lpstr>
      <vt:lpstr>Impact</vt:lpstr>
      <vt:lpstr>Symbol</vt:lpstr>
      <vt:lpstr>Times New Roman</vt:lpstr>
      <vt:lpstr>Wingdings</vt:lpstr>
      <vt:lpstr>Wingdings 2</vt:lpstr>
      <vt:lpstr>Clarity</vt:lpstr>
      <vt:lpstr>Document</vt:lpstr>
      <vt:lpstr>http://www.comp.nus.edu.sg/~cs2100/</vt:lpstr>
      <vt:lpstr>Lecture #3: Data Representation and Number Systems (1/2)</vt:lpstr>
      <vt:lpstr>Lecture #3: Data Representation and Number Systems (2/2)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Tuck-Choy Aaron TAN</cp:lastModifiedBy>
  <cp:revision>1460</cp:revision>
  <cp:lastPrinted>2017-06-30T03:15:07Z</cp:lastPrinted>
  <dcterms:created xsi:type="dcterms:W3CDTF">1998-09-05T15:03:32Z</dcterms:created>
  <dcterms:modified xsi:type="dcterms:W3CDTF">2018-01-07T12:14:33Z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