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78" r:id="rId3"/>
    <p:sldId id="525" r:id="rId4"/>
    <p:sldId id="586" r:id="rId5"/>
    <p:sldId id="577" r:id="rId6"/>
    <p:sldId id="579" r:id="rId7"/>
    <p:sldId id="584" r:id="rId8"/>
    <p:sldId id="585" r:id="rId9"/>
    <p:sldId id="580" r:id="rId10"/>
    <p:sldId id="581" r:id="rId11"/>
    <p:sldId id="582" r:id="rId12"/>
    <p:sldId id="583" r:id="rId13"/>
    <p:sldId id="30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CCFFFF"/>
    <a:srgbClr val="E2FFC5"/>
    <a:srgbClr val="FFFFCC"/>
    <a:srgbClr val="A50021"/>
    <a:srgbClr val="006600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6" d="100"/>
          <a:sy n="76" d="100"/>
        </p:scale>
        <p:origin x="16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7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.nus.edu.sg/~cs2100/2_resources/errata.html" TargetMode="Externa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2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luminus.nus.edu.s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[TextBox 7]"/>
          <p:cNvSpPr txBox="1"/>
          <p:nvPr/>
        </p:nvSpPr>
        <p:spPr>
          <a:xfrm>
            <a:off x="1058333" y="2755410"/>
            <a:ext cx="7128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Welcome</a:t>
            </a: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(AY2018/9 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6" y="564500"/>
            <a:ext cx="4374289" cy="380045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5. Textbooks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88206" y="1374809"/>
            <a:ext cx="5257800" cy="2383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Logic Design (DLD)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/>
              <a:t>by Aaron Tan</a:t>
            </a:r>
            <a:br>
              <a:rPr lang="en-US" dirty="0"/>
            </a:br>
            <a:r>
              <a:rPr lang="en-US" dirty="0"/>
              <a:t>McGraw-Hill</a:t>
            </a:r>
          </a:p>
          <a:p>
            <a:pPr marL="685800" indent="-3381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744538" algn="l"/>
              </a:tabLst>
              <a:defRPr/>
            </a:pPr>
            <a:r>
              <a:rPr lang="en-US" dirty="0"/>
              <a:t>Book + </a:t>
            </a:r>
            <a:r>
              <a:rPr lang="en-US" dirty="0" err="1"/>
              <a:t>ebook</a:t>
            </a:r>
            <a:r>
              <a:rPr lang="en-US" dirty="0"/>
              <a:t> bundle (include errata sheet)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8206" y="3965609"/>
            <a:ext cx="5257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1950" indent="-361950">
              <a:spcBef>
                <a:spcPct val="18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Organization and Design (COD), 4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/>
              <a:t>by David A. Patterson and John L. Hennessy, 4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ed</a:t>
            </a:r>
            <a:r>
              <a:rPr lang="en-US" sz="2400" dirty="0"/>
              <a:t>, Elsevier</a:t>
            </a:r>
            <a:br>
              <a:rPr lang="en-US" sz="2600" dirty="0"/>
            </a:br>
            <a:endParaRPr lang="en-US" sz="2000" dirty="0"/>
          </a:p>
        </p:txBody>
      </p:sp>
      <p:pic>
        <p:nvPicPr>
          <p:cNvPr id="12" name="Picture 11" descr="digital_logic_design_book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006" y="1114523"/>
            <a:ext cx="2095500" cy="2643822"/>
          </a:xfrm>
          <a:prstGeom prst="rect">
            <a:avLst/>
          </a:prstGeom>
        </p:spPr>
      </p:pic>
      <p:pic>
        <p:nvPicPr>
          <p:cNvPr id="13" name="Picture 12" descr="patterson4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7006" y="3889409"/>
            <a:ext cx="2095500" cy="2514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3806" y="1984409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refer to module website “</a:t>
            </a:r>
            <a:r>
              <a:rPr lang="en-US" dirty="0">
                <a:hlinkClick r:id="rId5"/>
              </a:rPr>
              <a:t>Errata</a:t>
            </a:r>
            <a:r>
              <a:rPr lang="en-US" dirty="0"/>
              <a:t>” page for errors in the book.</a:t>
            </a:r>
            <a:endParaRPr lang="en-SG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7C677E3B-5F0D-4618-8AE0-F608013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64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(1/2)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3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Lectures are webcast (available on </a:t>
            </a:r>
            <a:r>
              <a:rPr lang="en-SG" dirty="0" err="1"/>
              <a:t>LumiNUS</a:t>
            </a:r>
            <a:r>
              <a:rPr lang="en-SG" dirty="0"/>
              <a:t>)</a:t>
            </a:r>
            <a:endParaRPr lang="en-US" dirty="0"/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course materials </a:t>
            </a:r>
            <a:r>
              <a:rPr lang="en-SG" sz="2000" dirty="0"/>
              <a:t>(lecture slides, tutorial questions, lab questions, etc.)</a:t>
            </a:r>
            <a:r>
              <a:rPr lang="en-SG" dirty="0"/>
              <a:t> will be uploaded on </a:t>
            </a:r>
            <a:r>
              <a:rPr lang="en-SG" dirty="0" err="1"/>
              <a:t>LumiNUS</a:t>
            </a:r>
            <a:r>
              <a:rPr lang="en-SG" dirty="0"/>
              <a:t> and the CS2100 website week by week</a:t>
            </a:r>
            <a:endParaRPr lang="en-US" dirty="0"/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Tutorials and labs start in week 3 (28</a:t>
            </a:r>
            <a:r>
              <a:rPr lang="en-US" baseline="30000" dirty="0"/>
              <a:t>th</a:t>
            </a:r>
            <a:r>
              <a:rPr lang="en-US" dirty="0"/>
              <a:t> Jan 2019)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Mid-term test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Tentative: </a:t>
            </a:r>
            <a:r>
              <a:rPr lang="en-SG" dirty="0">
                <a:solidFill>
                  <a:srgbClr val="C00000"/>
                </a:solidFill>
              </a:rPr>
              <a:t>13 March 2019, Wednesday, 6 – 8pm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Waiting for RO’s confirmation on my booking request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check </a:t>
            </a:r>
            <a:r>
              <a:rPr lang="en-SG" dirty="0" err="1"/>
              <a:t>LumiNUS</a:t>
            </a:r>
            <a:r>
              <a:rPr lang="en-SG" dirty="0"/>
              <a:t> announcements for updates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post your queries on </a:t>
            </a:r>
            <a:r>
              <a:rPr lang="en-SG" dirty="0" err="1"/>
              <a:t>LumiNUS</a:t>
            </a:r>
            <a:r>
              <a:rPr lang="en-SG" dirty="0"/>
              <a:t> forums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Everybody can help answer and everybody can read the answers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Email me at </a:t>
            </a:r>
            <a:r>
              <a:rPr lang="en-US" dirty="0" err="1">
                <a:solidFill>
                  <a:srgbClr val="0000CC"/>
                </a:solidFill>
              </a:rPr>
              <a:t>tantc</a:t>
            </a:r>
            <a:r>
              <a:rPr lang="en-US" dirty="0">
                <a:solidFill>
                  <a:srgbClr val="0000CC"/>
                </a:solidFill>
              </a:rPr>
              <a:t> @ comp.nus.edu.sg</a:t>
            </a:r>
            <a:r>
              <a:rPr lang="en-US" dirty="0"/>
              <a:t> only for personal matters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(2/2)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39127"/>
            <a:ext cx="8229600" cy="52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Online tutorial/lab registration – through CORS.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group and tutorial group are independent.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Appeal through CORS, please do </a:t>
            </a:r>
            <a:r>
              <a:rPr lang="en-US" u="sng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email me!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Priority will be given to those without a group, instead of those who already have a group but wish to change.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 not worry if your lab/tutorial is back to back with the lecture. I will be punctual in starting my lesson and CS2100 lectures/tutorials/labs should end 15 minutes before the hour.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After you get your assigned group, please </a:t>
            </a:r>
            <a:r>
              <a:rPr lang="en-US" u="sng" dirty="0">
                <a:solidFill>
                  <a:srgbClr val="C00000"/>
                </a:solidFill>
              </a:rPr>
              <a:t>stick with it</a:t>
            </a:r>
            <a:r>
              <a:rPr lang="en-US" dirty="0"/>
              <a:t>. 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If you need to attend another group for just one week, please send an email to me (at least a few days in advance) with your reason or attendance will not be taken by the tutor/</a:t>
            </a:r>
            <a:r>
              <a:rPr lang="en-SG" dirty="0" err="1"/>
              <a:t>labTA</a:t>
            </a:r>
            <a:r>
              <a:rPr lang="en-SG" dirty="0"/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789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CB613A-DEA0-4AFD-ABC1-68F3AAD2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Welcome to CS2100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84632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Lecturers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Materials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Description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Assessments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Textbooks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Admin Matters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62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23625" y="3718273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Mr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1250013" y="1074642"/>
            <a:ext cx="1845366" cy="26980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2484" r="10899"/>
          <a:stretch/>
        </p:blipFill>
        <p:spPr>
          <a:xfrm>
            <a:off x="4420091" y="1368410"/>
            <a:ext cx="2717646" cy="14937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274773">
            <a:off x="3550339" y="1252269"/>
            <a:ext cx="1287071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Running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6452" r="6922" b="13262"/>
          <a:stretch/>
        </p:blipFill>
        <p:spPr>
          <a:xfrm>
            <a:off x="7203197" y="782864"/>
            <a:ext cx="1184066" cy="23023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76388" y="2846677"/>
            <a:ext cx="316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Weekly group run with students. You’re welcome to join us!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Check out </a:t>
            </a:r>
            <a:r>
              <a:rPr lang="en-SG" sz="1600" dirty="0" err="1">
                <a:solidFill>
                  <a:srgbClr val="0000FF"/>
                </a:solidFill>
              </a:rPr>
              <a:t>facebook</a:t>
            </a:r>
            <a:r>
              <a:rPr lang="en-SG" sz="1600" dirty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8" t="2995" r="4306" b="17454"/>
          <a:stretch/>
        </p:blipFill>
        <p:spPr>
          <a:xfrm>
            <a:off x="7613540" y="4582589"/>
            <a:ext cx="1250380" cy="14787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t="15131" r="14444" b="6218"/>
          <a:stretch/>
        </p:blipFill>
        <p:spPr>
          <a:xfrm>
            <a:off x="5379386" y="3981218"/>
            <a:ext cx="1678748" cy="22426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0274773">
            <a:off x="4606910" y="3890151"/>
            <a:ext cx="128707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Singing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59" y="3528152"/>
            <a:ext cx="1097505" cy="1411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53" y="5102519"/>
            <a:ext cx="1316158" cy="15793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0274773">
            <a:off x="3232055" y="4979977"/>
            <a:ext cx="15244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Wing Chun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0445" y="6235538"/>
            <a:ext cx="225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tx2">
                    <a:lumMod val="75000"/>
                  </a:schemeClr>
                </a:solidFill>
              </a:rPr>
              <a:t>Karaokeing</a:t>
            </a:r>
            <a:r>
              <a:rPr lang="en-SG" sz="1400" dirty="0">
                <a:solidFill>
                  <a:schemeClr val="tx2">
                    <a:lumMod val="75000"/>
                  </a:schemeClr>
                </a:solidFill>
              </a:rPr>
              <a:t> with students.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868" y="4894714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4" grpId="0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1" y="979008"/>
            <a:ext cx="1810261" cy="2005380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75FA8-6F02-4E07-A458-72ED9AAF5C3B}"/>
              </a:ext>
            </a:extLst>
          </p:cNvPr>
          <p:cNvSpPr txBox="1"/>
          <p:nvPr/>
        </p:nvSpPr>
        <p:spPr>
          <a:xfrm>
            <a:off x="623625" y="3473509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 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Yoga Sidi Prabawa</a:t>
            </a:r>
            <a:endParaRPr lang="en-SG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COM2-02-55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dcsaysp@nus.edu.sg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A1866-60D4-4DBA-B581-068B96DF5F5D}"/>
              </a:ext>
            </a:extLst>
          </p:cNvPr>
          <p:cNvSpPr txBox="1"/>
          <p:nvPr/>
        </p:nvSpPr>
        <p:spPr>
          <a:xfrm rot="20274773">
            <a:off x="3860925" y="801209"/>
            <a:ext cx="1287071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Soccer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3" y="979008"/>
            <a:ext cx="2020338" cy="19986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3291CD4-AD61-4727-9A50-0BB8D049791D}"/>
              </a:ext>
            </a:extLst>
          </p:cNvPr>
          <p:cNvGrpSpPr/>
          <p:nvPr/>
        </p:nvGrpSpPr>
        <p:grpSpPr>
          <a:xfrm>
            <a:off x="3756465" y="3547275"/>
            <a:ext cx="2011706" cy="2918633"/>
            <a:chOff x="3838715" y="3917801"/>
            <a:chExt cx="2011706" cy="29186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C5145-6ECB-430A-8FA2-C1296DBD32F7}"/>
                </a:ext>
              </a:extLst>
            </p:cNvPr>
            <p:cNvSpPr txBox="1"/>
            <p:nvPr/>
          </p:nvSpPr>
          <p:spPr>
            <a:xfrm>
              <a:off x="3838715" y="6313214"/>
              <a:ext cx="2011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My </a:t>
              </a:r>
              <a:r>
                <a:rPr lang="en-SG" sz="1400" dirty="0" err="1">
                  <a:solidFill>
                    <a:schemeClr val="tx2">
                      <a:lumMod val="75000"/>
                    </a:schemeClr>
                  </a:solidFill>
                </a:rPr>
                <a:t>shelfie</a:t>
              </a:r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 showing partial collections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5" y="3917801"/>
              <a:ext cx="1960499" cy="243694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563518-0D8D-43FA-A493-1E9DE3BC668E}"/>
              </a:ext>
            </a:extLst>
          </p:cNvPr>
          <p:cNvSpPr txBox="1"/>
          <p:nvPr/>
        </p:nvSpPr>
        <p:spPr>
          <a:xfrm rot="20274773">
            <a:off x="3277921" y="3362609"/>
            <a:ext cx="169145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Board Games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A5001-A151-4D61-ADAD-262F3442F3EF}"/>
              </a:ext>
            </a:extLst>
          </p:cNvPr>
          <p:cNvGrpSpPr/>
          <p:nvPr/>
        </p:nvGrpSpPr>
        <p:grpSpPr>
          <a:xfrm>
            <a:off x="5768170" y="3547275"/>
            <a:ext cx="3249256" cy="2918633"/>
            <a:chOff x="5850420" y="3917801"/>
            <a:chExt cx="3249256" cy="2918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421" y="3917801"/>
              <a:ext cx="3249255" cy="243694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BC5145-6ECB-430A-8FA2-C1296DBD32F7}"/>
                </a:ext>
              </a:extLst>
            </p:cNvPr>
            <p:cNvSpPr txBox="1"/>
            <p:nvPr/>
          </p:nvSpPr>
          <p:spPr>
            <a:xfrm>
              <a:off x="5850420" y="6313214"/>
              <a:ext cx="324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NUS Board Game Club (every Friday </a:t>
              </a:r>
              <a:r>
                <a:rPr lang="en-SG" sz="1400">
                  <a:solidFill>
                    <a:schemeClr val="tx2">
                      <a:lumMod val="75000"/>
                    </a:schemeClr>
                  </a:solidFill>
                </a:rPr>
                <a:t>&amp; Saturday </a:t>
              </a:r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@ YIH </a:t>
              </a:r>
              <a:r>
                <a:rPr lang="en-SG" sz="1400">
                  <a:solidFill>
                    <a:schemeClr val="tx2">
                      <a:lumMod val="75000"/>
                    </a:schemeClr>
                  </a:solidFill>
                </a:rPr>
                <a:t>or E4-04-04)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/>
          <a:stretch/>
        </p:blipFill>
        <p:spPr>
          <a:xfrm>
            <a:off x="1132295" y="1113580"/>
            <a:ext cx="1711833" cy="235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35" y="4874072"/>
            <a:ext cx="1850186" cy="1851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20274773">
            <a:off x="391747" y="4819085"/>
            <a:ext cx="15244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Cycling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64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10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CS2100 website</a:t>
            </a:r>
          </a:p>
          <a:p>
            <a:pPr marL="629920" lvl="1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https://www.comp.nus.edu.sg/~cs2100</a:t>
            </a:r>
            <a:r>
              <a:rPr lang="en-US" sz="2400" dirty="0"/>
              <a:t>   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5172377"/>
            <a:ext cx="8229600" cy="102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800" kern="0" dirty="0" err="1"/>
              <a:t>LumiNUS</a:t>
            </a:r>
            <a:endParaRPr lang="en-US" sz="2800" kern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hlinkClick r:id="rId4"/>
              </a:rPr>
              <a:t>https://luminus.nus.edu.sg</a:t>
            </a:r>
            <a:r>
              <a:rPr lang="en-US" sz="2400" kern="0" dirty="0"/>
              <a:t>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C137A1D-A75C-4C4C-ACBF-6D7B081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9AB02-5F27-46DA-BB0B-47B6464BCA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2" b="19175"/>
          <a:stretch/>
        </p:blipFill>
        <p:spPr>
          <a:xfrm>
            <a:off x="1003651" y="2147122"/>
            <a:ext cx="6746789" cy="3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8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(1/3)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basics of data representation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the various parts of a computer work, separately and with each other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programming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representation and number systems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Pipelining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Cache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and sequential circuit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54D8-0DF5-48D7-9062-5AB297B2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645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(2/3)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Practical aspects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Logic design experiments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Logisim</a:t>
            </a:r>
            <a:r>
              <a:rPr lang="en-SG" sz="2400" dirty="0"/>
              <a:t> software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QTSpim</a:t>
            </a:r>
            <a:r>
              <a:rPr lang="en-SG" sz="2400" dirty="0"/>
              <a:t> software</a:t>
            </a:r>
            <a:endParaRPr lang="en-US" sz="2400" dirty="0"/>
          </a:p>
        </p:txBody>
      </p:sp>
      <p:pic>
        <p:nvPicPr>
          <p:cNvPr id="7" name="Picture 6" descr="logictrainer.jpg"/>
          <p:cNvPicPr>
            <a:picLocks noChangeAspect="1"/>
          </p:cNvPicPr>
          <p:nvPr/>
        </p:nvPicPr>
        <p:blipFill>
          <a:blip r:embed="rId3" cstate="print"/>
          <a:srcRect l="20833" r="15279"/>
          <a:stretch>
            <a:fillRect/>
          </a:stretch>
        </p:blipFill>
        <p:spPr bwMode="auto">
          <a:xfrm>
            <a:off x="4973052" y="1188552"/>
            <a:ext cx="19050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427" y="3357043"/>
            <a:ext cx="30480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9022" y="3475916"/>
            <a:ext cx="39449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76F784F-C735-43FE-B6E9-676C47D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60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(3/3)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Quotes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222408" y="1780674"/>
            <a:ext cx="6015790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“What I hear, I forget.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What I see, I remember.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What I do, I understand”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– Chinese Proverb</a:t>
            </a:r>
            <a:br>
              <a:rPr lang="en-US" sz="2400" dirty="0"/>
            </a:br>
            <a:r>
              <a:rPr lang="zh-CN" altLang="en-US" sz="2400" dirty="0">
                <a:ea typeface="SimSun" pitchFamily="2" charset="-122"/>
              </a:rPr>
              <a:t>不闻不若闻之，闻之不若见之，见之不若知之，知之不若行之；学至于行之而止矣。</a:t>
            </a:r>
            <a:br>
              <a:rPr lang="zh-CN" altLang="en-US" sz="2400" dirty="0">
                <a:ea typeface="SimSun" pitchFamily="2" charset="-122"/>
              </a:rPr>
            </a:br>
            <a:r>
              <a:rPr lang="en-US" altLang="zh-CN" sz="2400" dirty="0">
                <a:ea typeface="SimSun" pitchFamily="2" charset="-122"/>
              </a:rPr>
              <a:t>– 《</a:t>
            </a:r>
            <a:r>
              <a:rPr lang="zh-CN" altLang="en-US" sz="2400" dirty="0">
                <a:ea typeface="SimSun" pitchFamily="2" charset="-122"/>
              </a:rPr>
              <a:t>荀子</a:t>
            </a:r>
            <a:r>
              <a:rPr lang="en-US" altLang="zh-CN" sz="2400" dirty="0">
                <a:ea typeface="SimSun" pitchFamily="2" charset="-122"/>
              </a:rPr>
              <a:t>·</a:t>
            </a:r>
            <a:r>
              <a:rPr lang="zh-CN" altLang="en-US" sz="2400" dirty="0">
                <a:ea typeface="SimSun" pitchFamily="2" charset="-122"/>
              </a:rPr>
              <a:t>儒效</a:t>
            </a:r>
            <a:r>
              <a:rPr lang="en-US" altLang="zh-CN" sz="2400" dirty="0">
                <a:ea typeface="SimSun" pitchFamily="2" charset="-122"/>
              </a:rPr>
              <a:t>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170" y="4762901"/>
            <a:ext cx="653131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2060"/>
                </a:solidFill>
              </a:rPr>
              <a:t>“The important thing is to understand what you are doing, rather than to get the right answer”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– Tom Lehrer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11A41B2-8A33-431B-8A0A-4E612001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990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4. Assessments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4609"/>
              </p:ext>
            </p:extLst>
          </p:nvPr>
        </p:nvGraphicFramePr>
        <p:xfrm>
          <a:off x="1524000" y="1397000"/>
          <a:ext cx="6096000" cy="332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Tutorial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579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Assignments (3 or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048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Mid-term test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Final exam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34097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CCCA75-E89C-49C6-A794-92680562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50066" y="5243332"/>
            <a:ext cx="69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Closed book; one A4 double-sided reference sheet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48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</TotalTime>
  <Words>727</Words>
  <Application>Microsoft Office PowerPoint</Application>
  <PresentationFormat>On-screen Show (4:3)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Welcome to CS2100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1308</cp:revision>
  <cp:lastPrinted>2017-06-30T03:15:07Z</cp:lastPrinted>
  <dcterms:created xsi:type="dcterms:W3CDTF">1998-09-05T15:03:32Z</dcterms:created>
  <dcterms:modified xsi:type="dcterms:W3CDTF">2019-01-07T11:54:11Z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