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8" r:id="rId3"/>
    <p:sldId id="525" r:id="rId4"/>
    <p:sldId id="557" r:id="rId5"/>
    <p:sldId id="558" r:id="rId6"/>
    <p:sldId id="559" r:id="rId7"/>
    <p:sldId id="576" r:id="rId8"/>
    <p:sldId id="560" r:id="rId9"/>
    <p:sldId id="561" r:id="rId10"/>
    <p:sldId id="562" r:id="rId11"/>
    <p:sldId id="564" r:id="rId12"/>
    <p:sldId id="563" r:id="rId13"/>
    <p:sldId id="565" r:id="rId14"/>
    <p:sldId id="566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67" r:id="rId23"/>
    <p:sldId id="575" r:id="rId24"/>
    <p:sldId id="308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CCFF"/>
    <a:srgbClr val="CCFFFF"/>
    <a:srgbClr val="E2FFC5"/>
    <a:srgbClr val="FFFFCC"/>
    <a:srgbClr val="A50021"/>
    <a:srgbClr val="CCFF99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59C68-282F-49D3-9402-FA0D7F31EDF4}" v="1" dt="2019-01-11T06:43:29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76" d="100"/>
          <a:sy n="76" d="100"/>
        </p:scale>
        <p:origin x="165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e3baeb-2c62-435e-b3e0-3c15bc5852ab" providerId="ADAL" clId="{18759C68-282F-49D3-9402-FA0D7F31EDF4}"/>
    <pc:docChg chg="modSld">
      <pc:chgData name=" " userId="f1e3baeb-2c62-435e-b3e0-3c15bc5852ab" providerId="ADAL" clId="{18759C68-282F-49D3-9402-FA0D7F31EDF4}" dt="2019-01-11T06:43:29.027" v="0" actId="20577"/>
      <pc:docMkLst>
        <pc:docMk/>
      </pc:docMkLst>
      <pc:sldChg chg="modSp">
        <pc:chgData name=" " userId="f1e3baeb-2c62-435e-b3e0-3c15bc5852ab" providerId="ADAL" clId="{18759C68-282F-49D3-9402-FA0D7F31EDF4}" dt="2019-01-11T06:43:29.027" v="0" actId="20577"/>
        <pc:sldMkLst>
          <pc:docMk/>
          <pc:sldMk cId="3851609268" sldId="560"/>
        </pc:sldMkLst>
        <pc:spChg chg="mod">
          <ac:chgData name=" " userId="f1e3baeb-2c62-435e-b3e0-3c15bc5852ab" providerId="ADAL" clId="{18759C68-282F-49D3-9402-FA0D7F31EDF4}" dt="2019-01-11T06:43:29.027" v="0" actId="20577"/>
          <ac:spMkLst>
            <pc:docMk/>
            <pc:sldMk cId="3851609268" sldId="560"/>
            <ac:spMk id="14" creationId="{EE04486A-E042-43EE-AA79-6F7295836D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1/11/2019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8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0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20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87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3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3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64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6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46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22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0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3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 eaLnBrk="1" hangingPunct="1">
              <a:buFont typeface="+mj-lt"/>
              <a:buAutoNum type="arabicPeriod"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An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imperative 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uses a sequence of statements to determine how to reach a certain goal. These statements are said to change the state of the program as each one is executed in turn.</a:t>
            </a:r>
          </a:p>
          <a:p>
            <a:pPr marL="228600" indent="-228600" eaLnBrk="1" hangingPunct="1">
              <a:buFont typeface="+mj-lt"/>
              <a:buAutoNum type="arabicPeriod"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procedural 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is a type of computer programming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language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specifies a series of well-structured steps and procedures within its programming context to compose a program. It contains a systematic order of statements, functions and commands to complete a computational task or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6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2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4abc.blogspot.sg/2010/08/latest-technology-in-computer-hardwares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verclock3d.net/reviews/cpu_mainboard/the_computer_council_-_clocked_gamer_quad/1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://tech3news.com/most-recent-computer-technology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hyperlink" Target="http://www.computer-hardware-explained.com/what-is-a-motherboard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new-techpc.blogspot.sg/2012/10/latest-in-computer-technology.html" TargetMode="External"/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abhanjamindiaits.com/blogdetailedpage.aspx?id=66" TargetMode="External"/><Relationship Id="rId5" Type="http://schemas.openxmlformats.org/officeDocument/2006/relationships/image" Target="../media/image24.jpeg"/><Relationship Id="rId4" Type="http://schemas.openxmlformats.org/officeDocument/2006/relationships/hyperlink" Target="http://www.custom-build-computers.com/Latest-Computer-Hardwar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verge.com/2014/1/6/5282472/intel-announces-edison-a-computer-the-size-of-an-sd-car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</a:rPr>
              <a:t>Introduction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From High-Level Languages to Computer </a:t>
            </a:r>
            <a:r>
              <a:rPr lang="en-US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Organisation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(AY2018/9 Semester 2)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50" y="1257423"/>
            <a:ext cx="7543800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53" y="1596853"/>
            <a:ext cx="3627643" cy="1900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6" y="5458000"/>
            <a:ext cx="7533014" cy="83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/>
          <a:stretch/>
        </p:blipFill>
        <p:spPr>
          <a:xfrm>
            <a:off x="447535" y="3767683"/>
            <a:ext cx="7525110" cy="1468345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34B570-EE3F-40EC-B131-595D11D44C95}"/>
              </a:ext>
            </a:extLst>
          </p:cNvPr>
          <p:cNvGrpSpPr/>
          <p:nvPr/>
        </p:nvGrpSpPr>
        <p:grpSpPr>
          <a:xfrm>
            <a:off x="7438529" y="1059406"/>
            <a:ext cx="990767" cy="400111"/>
            <a:chOff x="3413511" y="2039208"/>
            <a:chExt cx="1392405" cy="40011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183D3B5-D491-4766-BE0E-598B31B36835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E2E1BD-1E48-493F-A3D8-9775C951DFA1}"/>
                </a:ext>
              </a:extLst>
            </p:cNvPr>
            <p:cNvSpPr txBox="1"/>
            <p:nvPr/>
          </p:nvSpPr>
          <p:spPr>
            <a:xfrm>
              <a:off x="3561457" y="2054597"/>
              <a:ext cx="1047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C391-B01A-4B4B-9E7F-B06022536524}"/>
              </a:ext>
            </a:extLst>
          </p:cNvPr>
          <p:cNvGrpSpPr/>
          <p:nvPr/>
        </p:nvGrpSpPr>
        <p:grpSpPr>
          <a:xfrm>
            <a:off x="7298502" y="3332223"/>
            <a:ext cx="1388297" cy="661720"/>
            <a:chOff x="3413511" y="2039208"/>
            <a:chExt cx="1951086" cy="66172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2594822-4CA6-4C14-8044-65F1588099C7}"/>
                </a:ext>
              </a:extLst>
            </p:cNvPr>
            <p:cNvSpPr/>
            <p:nvPr/>
          </p:nvSpPr>
          <p:spPr>
            <a:xfrm>
              <a:off x="3413511" y="2039208"/>
              <a:ext cx="1951086" cy="64633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8F7641-D431-4EFD-AAB6-C6EFB33B8E94}"/>
                </a:ext>
              </a:extLst>
            </p:cNvPr>
            <p:cNvSpPr txBox="1"/>
            <p:nvPr/>
          </p:nvSpPr>
          <p:spPr>
            <a:xfrm>
              <a:off x="3561457" y="2054597"/>
              <a:ext cx="1618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 and link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2FC0A1-8222-4DF8-B733-2A975BA8975A}"/>
              </a:ext>
            </a:extLst>
          </p:cNvPr>
          <p:cNvGrpSpPr/>
          <p:nvPr/>
        </p:nvGrpSpPr>
        <p:grpSpPr>
          <a:xfrm>
            <a:off x="7284599" y="5491780"/>
            <a:ext cx="1388297" cy="400111"/>
            <a:chOff x="3413511" y="2039208"/>
            <a:chExt cx="1951086" cy="40011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F6485D7-95A1-44CC-A2A8-7C917BB699E2}"/>
                </a:ext>
              </a:extLst>
            </p:cNvPr>
            <p:cNvSpPr/>
            <p:nvPr/>
          </p:nvSpPr>
          <p:spPr>
            <a:xfrm>
              <a:off x="3413511" y="2039208"/>
              <a:ext cx="1951086" cy="40011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FA4C0B-6472-4038-8A1C-DDB9F59E073B}"/>
                </a:ext>
              </a:extLst>
            </p:cNvPr>
            <p:cNvSpPr txBox="1"/>
            <p:nvPr/>
          </p:nvSpPr>
          <p:spPr>
            <a:xfrm>
              <a:off x="3561457" y="2054597"/>
              <a:ext cx="1638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Execute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457200" y="1860252"/>
            <a:ext cx="2850931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Illustration on SoC UNIX server</a:t>
            </a:r>
          </a:p>
        </p:txBody>
      </p:sp>
      <p:sp>
        <p:nvSpPr>
          <p:cNvPr id="2" name="Oval 1"/>
          <p:cNvSpPr/>
          <p:nvPr/>
        </p:nvSpPr>
        <p:spPr>
          <a:xfrm>
            <a:off x="5134707" y="4142551"/>
            <a:ext cx="2303821" cy="44797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38897" y="5422275"/>
            <a:ext cx="830307" cy="3478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B397CB63-BF46-4109-AE40-3A74C07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593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t="30141"/>
          <a:stretch/>
        </p:blipFill>
        <p:spPr>
          <a:xfrm>
            <a:off x="447535" y="1339810"/>
            <a:ext cx="7525110" cy="1025769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C7C391-B01A-4B4B-9E7F-B06022536524}"/>
              </a:ext>
            </a:extLst>
          </p:cNvPr>
          <p:cNvGrpSpPr/>
          <p:nvPr/>
        </p:nvGrpSpPr>
        <p:grpSpPr>
          <a:xfrm>
            <a:off x="7466667" y="1443062"/>
            <a:ext cx="1388297" cy="661720"/>
            <a:chOff x="3413511" y="2039208"/>
            <a:chExt cx="1951086" cy="66172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2594822-4CA6-4C14-8044-65F1588099C7}"/>
                </a:ext>
              </a:extLst>
            </p:cNvPr>
            <p:cNvSpPr/>
            <p:nvPr/>
          </p:nvSpPr>
          <p:spPr>
            <a:xfrm>
              <a:off x="3413511" y="2039208"/>
              <a:ext cx="1951086" cy="646331"/>
            </a:xfrm>
            <a:prstGeom prst="roundRect">
              <a:avLst/>
            </a:prstGeom>
            <a:solidFill>
              <a:srgbClr val="A50021"/>
            </a:solidFill>
            <a:ln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98F7641-D431-4EFD-AAB6-C6EFB33B8E94}"/>
                </a:ext>
              </a:extLst>
            </p:cNvPr>
            <p:cNvSpPr txBox="1"/>
            <p:nvPr/>
          </p:nvSpPr>
          <p:spPr>
            <a:xfrm>
              <a:off x="3561457" y="2054597"/>
              <a:ext cx="1618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 and link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0F22652-74AE-445D-BC57-AAA7AD3F146E}"/>
              </a:ext>
            </a:extLst>
          </p:cNvPr>
          <p:cNvSpPr txBox="1"/>
          <p:nvPr/>
        </p:nvSpPr>
        <p:spPr>
          <a:xfrm>
            <a:off x="558691" y="2574482"/>
            <a:ext cx="829627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The command </a:t>
            </a:r>
            <a:r>
              <a:rPr lang="en-SG" sz="2400" dirty="0" err="1">
                <a:solidFill>
                  <a:srgbClr val="C00000"/>
                </a:solidFill>
              </a:rPr>
              <a:t>gcc</a:t>
            </a:r>
            <a:r>
              <a:rPr lang="en-SG" sz="2400" dirty="0"/>
              <a:t> hides all the details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Using </a:t>
            </a:r>
            <a:r>
              <a:rPr lang="en-SG" sz="2400" dirty="0" err="1">
                <a:solidFill>
                  <a:srgbClr val="C00000"/>
                </a:solidFill>
              </a:rPr>
              <a:t>gcc</a:t>
            </a:r>
            <a:r>
              <a:rPr lang="en-SG" sz="2400" dirty="0">
                <a:solidFill>
                  <a:srgbClr val="C00000"/>
                </a:solidFill>
              </a:rPr>
              <a:t> –v </a:t>
            </a:r>
            <a:r>
              <a:rPr lang="en-SG" sz="2400" dirty="0" err="1">
                <a:solidFill>
                  <a:srgbClr val="C00000"/>
                </a:solidFill>
              </a:rPr>
              <a:t>HelloWorld.c</a:t>
            </a:r>
            <a:r>
              <a:rPr lang="en-SG" sz="2400" dirty="0"/>
              <a:t> will display all the details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The process goes through the following steps to generate machine code: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err="1"/>
              <a:t>Preprocessing</a:t>
            </a:r>
            <a:endParaRPr lang="en-SG" sz="20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Compilation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Assembler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Linker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6DB4BA-C40E-4222-AFEB-5988BE12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2587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2783A-A552-4767-BB63-8266A475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9" t="15927" r="3908" b="7138"/>
          <a:stretch/>
        </p:blipFill>
        <p:spPr>
          <a:xfrm>
            <a:off x="4761068" y="1076474"/>
            <a:ext cx="3593223" cy="53131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A7DFA4-51E7-4BF6-AE54-6CDA92E0FAD7}"/>
              </a:ext>
            </a:extLst>
          </p:cNvPr>
          <p:cNvSpPr txBox="1"/>
          <p:nvPr/>
        </p:nvSpPr>
        <p:spPr>
          <a:xfrm>
            <a:off x="457200" y="1398081"/>
            <a:ext cx="4097390" cy="17235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High-level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Level of abstraction closer to problem domain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Provides productivity and portability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3A10E-B1C4-45B9-B6A4-B1D06E0ACB6D}"/>
              </a:ext>
            </a:extLst>
          </p:cNvPr>
          <p:cNvSpPr txBox="1"/>
          <p:nvPr/>
        </p:nvSpPr>
        <p:spPr>
          <a:xfrm>
            <a:off x="457200" y="3285552"/>
            <a:ext cx="4097390" cy="10926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Assembly language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Textual and symbolic representation of instructions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5512E-2C66-4F97-852E-7103944CC05D}"/>
              </a:ext>
            </a:extLst>
          </p:cNvPr>
          <p:cNvSpPr txBox="1"/>
          <p:nvPr/>
        </p:nvSpPr>
        <p:spPr>
          <a:xfrm>
            <a:off x="457200" y="4689559"/>
            <a:ext cx="4097390" cy="1461939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Machine code (object code or binary)</a:t>
            </a:r>
          </a:p>
          <a:p>
            <a:pPr marL="623888" lvl="1" indent="-260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dirty="0"/>
              <a:t>Binary bits of instructions and data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C8739BA-70FC-4471-81FA-693EDD35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50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Layers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5946481" y="838174"/>
            <a:ext cx="3005789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Hardware/Software Stack in Computer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082413" y="1887794"/>
            <a:ext cx="3701446" cy="501445"/>
            <a:chOff x="3082413" y="1887794"/>
            <a:chExt cx="3701446" cy="501445"/>
          </a:xfrm>
        </p:grpSpPr>
        <p:sp>
          <p:nvSpPr>
            <p:cNvPr id="2" name="Rectangle 1"/>
            <p:cNvSpPr/>
            <p:nvPr/>
          </p:nvSpPr>
          <p:spPr>
            <a:xfrm>
              <a:off x="3082413" y="1887794"/>
              <a:ext cx="3701446" cy="5014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05981" y="1941783"/>
              <a:ext cx="2809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Application software</a:t>
              </a:r>
              <a:endParaRPr lang="en-US" sz="2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696066" y="2389239"/>
            <a:ext cx="6081862" cy="921448"/>
            <a:chOff x="1696066" y="2389239"/>
            <a:chExt cx="6081862" cy="921448"/>
          </a:xfrm>
        </p:grpSpPr>
        <p:sp>
          <p:nvSpPr>
            <p:cNvPr id="13" name="Rectangle 12"/>
            <p:cNvSpPr/>
            <p:nvPr/>
          </p:nvSpPr>
          <p:spPr>
            <a:xfrm>
              <a:off x="1696066" y="2389239"/>
              <a:ext cx="6081862" cy="9214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39513" y="2463118"/>
              <a:ext cx="2542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Operating System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71121" y="2070543"/>
            <a:ext cx="1528915" cy="1238220"/>
            <a:chOff x="1553498" y="3544319"/>
            <a:chExt cx="1528915" cy="1238220"/>
          </a:xfrm>
        </p:grpSpPr>
        <p:grpSp>
          <p:nvGrpSpPr>
            <p:cNvPr id="5" name="Group 4"/>
            <p:cNvGrpSpPr/>
            <p:nvPr/>
          </p:nvGrpSpPr>
          <p:grpSpPr>
            <a:xfrm>
              <a:off x="1553498" y="3544319"/>
              <a:ext cx="1528915" cy="412741"/>
              <a:chOff x="1553498" y="3544319"/>
              <a:chExt cx="1528915" cy="4001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Compiler</a:t>
                </a:r>
                <a:endParaRPr lang="en-US" sz="20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53498" y="3957059"/>
              <a:ext cx="1528915" cy="412741"/>
              <a:chOff x="1553498" y="3544319"/>
              <a:chExt cx="1528915" cy="400111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Assembler</a:t>
                </a:r>
                <a:endParaRPr lang="en-US" sz="20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553498" y="4369798"/>
              <a:ext cx="1528915" cy="412741"/>
              <a:chOff x="1553498" y="3544319"/>
              <a:chExt cx="1528915" cy="40011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553498" y="3544320"/>
                <a:ext cx="152891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93440" y="3544319"/>
                <a:ext cx="144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Linker</a:t>
                </a:r>
                <a:endParaRPr lang="en-US" sz="2000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500037" y="2896022"/>
            <a:ext cx="991836" cy="412741"/>
            <a:chOff x="1553499" y="3544319"/>
            <a:chExt cx="1056545" cy="400111"/>
          </a:xfrm>
        </p:grpSpPr>
        <p:sp>
          <p:nvSpPr>
            <p:cNvPr id="35" name="Rectangle 34"/>
            <p:cNvSpPr/>
            <p:nvPr/>
          </p:nvSpPr>
          <p:spPr>
            <a:xfrm>
              <a:off x="1553499" y="3544320"/>
              <a:ext cx="10565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93441" y="3544319"/>
              <a:ext cx="1016602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Loader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91873" y="2896022"/>
            <a:ext cx="1294787" cy="412741"/>
            <a:chOff x="1553498" y="3544319"/>
            <a:chExt cx="1294787" cy="400111"/>
          </a:xfrm>
        </p:grpSpPr>
        <p:sp>
          <p:nvSpPr>
            <p:cNvPr id="38" name="Rectangle 37"/>
            <p:cNvSpPr/>
            <p:nvPr/>
          </p:nvSpPr>
          <p:spPr>
            <a:xfrm>
              <a:off x="1553498" y="3544320"/>
              <a:ext cx="129478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93440" y="3544319"/>
              <a:ext cx="1254845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Scheduler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786661" y="2896023"/>
            <a:ext cx="1791593" cy="412740"/>
            <a:chOff x="1782430" y="3544320"/>
            <a:chExt cx="1779105" cy="400110"/>
          </a:xfrm>
        </p:grpSpPr>
        <p:sp>
          <p:nvSpPr>
            <p:cNvPr id="41" name="Rectangle 40"/>
            <p:cNvSpPr/>
            <p:nvPr/>
          </p:nvSpPr>
          <p:spPr>
            <a:xfrm>
              <a:off x="1782430" y="3544320"/>
              <a:ext cx="17791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82431" y="3560291"/>
              <a:ext cx="1779104" cy="35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Device Drivers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96065" y="3772138"/>
            <a:ext cx="2035675" cy="416585"/>
            <a:chOff x="1782429" y="3544320"/>
            <a:chExt cx="2021486" cy="403837"/>
          </a:xfrm>
        </p:grpSpPr>
        <p:sp>
          <p:nvSpPr>
            <p:cNvPr id="45" name="Rectangle 44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Processor</a:t>
              </a:r>
              <a:endParaRPr lang="en-US" sz="2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731740" y="3772138"/>
            <a:ext cx="2035675" cy="416585"/>
            <a:chOff x="1782429" y="3544320"/>
            <a:chExt cx="2021486" cy="403837"/>
          </a:xfrm>
        </p:grpSpPr>
        <p:sp>
          <p:nvSpPr>
            <p:cNvPr id="63" name="Rectangle 62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Memory</a:t>
              </a:r>
              <a:endParaRPr lang="en-US" sz="20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67415" y="3772138"/>
            <a:ext cx="2035675" cy="416585"/>
            <a:chOff x="1782429" y="3544320"/>
            <a:chExt cx="2021486" cy="403837"/>
          </a:xfrm>
        </p:grpSpPr>
        <p:sp>
          <p:nvSpPr>
            <p:cNvPr id="66" name="Rectangle 65"/>
            <p:cNvSpPr/>
            <p:nvPr/>
          </p:nvSpPr>
          <p:spPr>
            <a:xfrm>
              <a:off x="1782429" y="3544320"/>
              <a:ext cx="202148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77427" y="3560291"/>
              <a:ext cx="1801605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I/O System</a:t>
              </a:r>
              <a:endParaRPr lang="en-US" sz="20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696064" y="4179107"/>
            <a:ext cx="6107026" cy="416585"/>
            <a:chOff x="1782429" y="3544320"/>
            <a:chExt cx="6064459" cy="403837"/>
          </a:xfrm>
        </p:grpSpPr>
        <p:sp>
          <p:nvSpPr>
            <p:cNvPr id="69" name="Rectangle 68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err="1"/>
                <a:t>Datapath</a:t>
              </a:r>
              <a:r>
                <a:rPr lang="en-SG" sz="2000" dirty="0"/>
                <a:t> &amp; Control Design</a:t>
              </a:r>
              <a:endParaRPr lang="en-US" sz="2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96064" y="4582231"/>
            <a:ext cx="6107026" cy="416585"/>
            <a:chOff x="1782429" y="3544320"/>
            <a:chExt cx="6064459" cy="403837"/>
          </a:xfrm>
        </p:grpSpPr>
        <p:sp>
          <p:nvSpPr>
            <p:cNvPr id="72" name="Rectangle 71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Digital Logic Design</a:t>
              </a:r>
              <a:endParaRPr lang="en-US" sz="2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696064" y="4993547"/>
            <a:ext cx="6107026" cy="416585"/>
            <a:chOff x="1782429" y="3544320"/>
            <a:chExt cx="6064459" cy="403837"/>
          </a:xfrm>
        </p:grpSpPr>
        <p:sp>
          <p:nvSpPr>
            <p:cNvPr id="75" name="Rectangle 74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Circuit Design</a:t>
              </a:r>
              <a:endParaRPr lang="en-US" sz="2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696064" y="5406287"/>
            <a:ext cx="6107026" cy="416585"/>
            <a:chOff x="1782429" y="3544320"/>
            <a:chExt cx="6064459" cy="403837"/>
          </a:xfrm>
        </p:grpSpPr>
        <p:sp>
          <p:nvSpPr>
            <p:cNvPr id="78" name="Rectangle 77"/>
            <p:cNvSpPr/>
            <p:nvPr/>
          </p:nvSpPr>
          <p:spPr>
            <a:xfrm>
              <a:off x="1782429" y="3544320"/>
              <a:ext cx="606445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77427" y="3560291"/>
              <a:ext cx="5814163" cy="387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Transistors</a:t>
              </a:r>
              <a:endParaRPr lang="en-US" sz="2000" dirty="0"/>
            </a:p>
          </p:txBody>
        </p:sp>
      </p:grpSp>
      <p:sp>
        <p:nvSpPr>
          <p:cNvPr id="7" name="TextBox 6"/>
          <p:cNvSpPr txBox="1"/>
          <p:nvPr/>
        </p:nvSpPr>
        <p:spPr>
          <a:xfrm rot="16200000">
            <a:off x="506945" y="2411826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Software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506944" y="4537867"/>
            <a:ext cx="138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solidFill>
                  <a:srgbClr val="C00000"/>
                </a:solidFill>
              </a:rPr>
              <a:t>Hardware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339773" y="3304380"/>
            <a:ext cx="6845581" cy="477374"/>
            <a:chOff x="1339773" y="3304380"/>
            <a:chExt cx="6845581" cy="477374"/>
          </a:xfrm>
        </p:grpSpPr>
        <p:sp>
          <p:nvSpPr>
            <p:cNvPr id="8" name="Rectangle 7"/>
            <p:cNvSpPr/>
            <p:nvPr/>
          </p:nvSpPr>
          <p:spPr>
            <a:xfrm>
              <a:off x="1339773" y="3304380"/>
              <a:ext cx="6845581" cy="47737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76912" y="3304380"/>
              <a:ext cx="51713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Instruction Set Architecture (ISA)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 flipV="1">
            <a:off x="1504335" y="1887794"/>
            <a:ext cx="0" cy="137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504335" y="3781754"/>
            <a:ext cx="0" cy="2037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139513" y="2483283"/>
            <a:ext cx="2542944" cy="37994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348215" y="1919382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00FF"/>
                </a:solidFill>
              </a:rPr>
              <a:t>CS2106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682457" y="2201333"/>
            <a:ext cx="756921" cy="28195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149987" y="2114202"/>
            <a:ext cx="1189086" cy="3140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711219" y="1372909"/>
            <a:ext cx="110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7030A0"/>
                </a:solidFill>
              </a:rPr>
              <a:t>CS4212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2176913" y="1719767"/>
            <a:ext cx="206364" cy="3728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0" name="Oval 15359"/>
          <p:cNvSpPr/>
          <p:nvPr/>
        </p:nvSpPr>
        <p:spPr>
          <a:xfrm>
            <a:off x="999387" y="3224326"/>
            <a:ext cx="7275369" cy="1785696"/>
          </a:xfrm>
          <a:prstGeom prst="ellipse">
            <a:avLst/>
          </a:prstGeom>
          <a:solidFill>
            <a:srgbClr val="FFCCFF">
              <a:alpha val="2784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751139" y="4499005"/>
            <a:ext cx="137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CS2100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3" name="Slide Number Placeholder 6">
            <a:extLst>
              <a:ext uri="{FF2B5EF4-FFF2-40B4-BE49-F238E27FC236}">
                <a16:creationId xmlns:a16="http://schemas.microsoft.com/office/drawing/2014/main" id="{2EC2D5F0-C7D7-4AD8-9A0B-EEFF21F7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197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10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0" grpId="0"/>
      <p:bldP spid="87" grpId="0" animBg="1"/>
      <p:bldP spid="88" grpId="0"/>
      <p:bldP spid="93" grpId="0" animBg="1"/>
      <p:bldP spid="94" grpId="0"/>
      <p:bldP spid="15360" grpId="0" animBg="1"/>
      <p:bldP spid="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Abstraction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4758236" y="772494"/>
            <a:ext cx="368678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Level of Representation</a:t>
            </a:r>
          </a:p>
        </p:txBody>
      </p:sp>
      <p:pic>
        <p:nvPicPr>
          <p:cNvPr id="83" name="Picture 4" descr="leve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1434" y="1329447"/>
            <a:ext cx="7086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0980B4D-461E-41DE-949F-49AC1C4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829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(1/6)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762000" y="1371600"/>
            <a:ext cx="7239000" cy="3975100"/>
            <a:chOff x="528" y="1248"/>
            <a:chExt cx="4560" cy="2504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28" y="1248"/>
              <a:ext cx="2095" cy="988"/>
              <a:chOff x="528" y="1200"/>
              <a:chExt cx="2095" cy="988"/>
            </a:xfrm>
          </p:grpSpPr>
          <p:pic>
            <p:nvPicPr>
              <p:cNvPr id="18" name="Picture 5" descr="Automobil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t="28775"/>
              <a:stretch>
                <a:fillRect/>
              </a:stretch>
            </p:blipFill>
            <p:spPr bwMode="auto">
              <a:xfrm>
                <a:off x="624" y="1200"/>
                <a:ext cx="1999" cy="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678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 </a:t>
                </a:r>
                <a:r>
                  <a:rPr lang="en-US" sz="2000">
                    <a:latin typeface="Calibri" pitchFamily="34" charset="0"/>
                  </a:rPr>
                  <a:t>Driver</a:t>
                </a:r>
              </a:p>
            </p:txBody>
          </p: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3504" y="2330"/>
              <a:ext cx="1584" cy="1422"/>
              <a:chOff x="3504" y="2330"/>
              <a:chExt cx="1584" cy="1422"/>
            </a:xfrm>
          </p:grpSpPr>
          <p:pic>
            <p:nvPicPr>
              <p:cNvPr id="16" name="Picture 6" descr="PC_operato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4291" t="7733" r="3442" b="8583"/>
              <a:stretch>
                <a:fillRect/>
              </a:stretch>
            </p:blipFill>
            <p:spPr bwMode="auto">
              <a:xfrm>
                <a:off x="3504" y="2330"/>
                <a:ext cx="1488" cy="1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4032" y="3456"/>
                <a:ext cx="1056" cy="2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 </a:t>
                </a:r>
                <a:r>
                  <a:rPr lang="en-US" sz="2000">
                    <a:latin typeface="Calibri" pitchFamily="34" charset="0"/>
                  </a:rPr>
                  <a:t>Programmer</a:t>
                </a:r>
              </a:p>
            </p:txBody>
          </p:sp>
        </p:grp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2064" cy="1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343400" y="1905000"/>
            <a:ext cx="40957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Calibri" pitchFamily="34" charset="0"/>
              </a:rPr>
              <a:t>Example: An automobile augments our power of locomotion.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838200" y="3581400"/>
            <a:ext cx="381000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A computer is a device capable of solving problems according to designed programs. It simply augments our power of storage and speed of calculation. 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59B27F4F-CE23-482A-8574-EA33BF17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237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(2/6)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199" y="1234159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From </a:t>
            </a:r>
            <a:r>
              <a:rPr lang="en-US" dirty="0">
                <a:solidFill>
                  <a:srgbClr val="800000"/>
                </a:solidFill>
              </a:rPr>
              <a:t>computer </a:t>
            </a:r>
            <a:r>
              <a:rPr lang="en-US" dirty="0" err="1">
                <a:solidFill>
                  <a:srgbClr val="800000"/>
                </a:solidFill>
              </a:rPr>
              <a:t>organisation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perspective, we study the </a:t>
            </a:r>
            <a:r>
              <a:rPr lang="en-US" dirty="0">
                <a:solidFill>
                  <a:srgbClr val="800000"/>
                </a:solidFill>
              </a:rPr>
              <a:t>components </a:t>
            </a:r>
            <a:r>
              <a:rPr lang="en-US" dirty="0"/>
              <a:t>and </a:t>
            </a:r>
            <a:r>
              <a:rPr lang="en-US" dirty="0">
                <a:solidFill>
                  <a:srgbClr val="800000"/>
                </a:solidFill>
              </a:rPr>
              <a:t>how they work together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Processor, memory, input/output devices, networks, …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28" name="Picture 27" descr="latest-technology-in-computer-hardwar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438400"/>
            <a:ext cx="4276356" cy="311372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600" y="5791200"/>
            <a:ext cx="579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4"/>
              </a:rPr>
              <a:t>http://tech4abc.blogspot.sg/2010/08/latest-technology-in-computer-hardwares.html</a:t>
            </a:r>
            <a:r>
              <a:rPr lang="en-US" sz="1100" dirty="0"/>
              <a:t>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D7E5226-0776-4B52-BBEC-B536EF8B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874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(3/6)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9" name="Picture 8" descr="most_recent_computer_te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234159"/>
            <a:ext cx="5029200" cy="48797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6172200"/>
            <a:ext cx="441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4"/>
              </a:rPr>
              <a:t>http://tech3news.com/most-recent-computer-technology/</a:t>
            </a:r>
            <a:r>
              <a:rPr lang="en-US" sz="11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1143000"/>
            <a:ext cx="35052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Power supply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Motherboard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Central Processing Unit (CPU)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Random Access Memory (RAM)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Hard drive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Cooling fan</a:t>
            </a:r>
          </a:p>
          <a:p>
            <a:pPr marL="342900" indent="-342900">
              <a:spcBef>
                <a:spcPts val="300"/>
              </a:spcBef>
              <a:buAutoNum type="arabicPeriod"/>
            </a:pPr>
            <a:r>
              <a:rPr lang="en-US" sz="1600" dirty="0"/>
              <a:t>I/O devices</a:t>
            </a:r>
          </a:p>
        </p:txBody>
      </p:sp>
      <p:pic>
        <p:nvPicPr>
          <p:cNvPr id="14" name="Picture 13" descr="20121022368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2600" y="3276600"/>
            <a:ext cx="1981200" cy="23420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86400" y="5562600"/>
            <a:ext cx="3505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Credit: </a:t>
            </a:r>
            <a:r>
              <a:rPr lang="en-US" sz="1100" dirty="0">
                <a:hlinkClick r:id="rId6"/>
              </a:rPr>
              <a:t>http://www.overclock3d.net/reviews/cpu_mainboard/the_computer_council_-_clocked_gamer_quad/1</a:t>
            </a:r>
            <a:r>
              <a:rPr lang="en-US" sz="1100" dirty="0"/>
              <a:t> 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4A507BB-CEBD-4D8A-95E3-F11F94D1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87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(4/6)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17870" y="1386559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 motherboard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04070" y="1386559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noProof="0" dirty="0">
                <a:latin typeface="+mn-lt"/>
                <a:cs typeface="+mn-cs"/>
              </a:rPr>
              <a:t>Pentium processor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1670" y="1919959"/>
            <a:ext cx="3505200" cy="2488287"/>
            <a:chOff x="381000" y="1905000"/>
            <a:chExt cx="3505200" cy="2488287"/>
          </a:xfrm>
        </p:grpSpPr>
        <p:pic>
          <p:nvPicPr>
            <p:cNvPr id="19" name="Picture 18" descr="motherboard-labelled5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905000"/>
              <a:ext cx="3505200" cy="208729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57200" y="3962400"/>
              <a:ext cx="3276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4"/>
                </a:rPr>
                <a:t>http://www.computer-hardware-explained.com/what-is-a-motherboard.html</a:t>
              </a:r>
              <a:r>
                <a:rPr lang="en-US" sz="1100" dirty="0"/>
                <a:t> </a:t>
              </a:r>
            </a:p>
          </p:txBody>
        </p:sp>
      </p:grpSp>
      <p:pic>
        <p:nvPicPr>
          <p:cNvPr id="22" name="Picture 21" descr="Pentium4_chi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4470" y="1234159"/>
            <a:ext cx="1320800" cy="990600"/>
          </a:xfrm>
          <a:prstGeom prst="rect">
            <a:avLst/>
          </a:prstGeom>
        </p:spPr>
      </p:pic>
      <p:pic>
        <p:nvPicPr>
          <p:cNvPr id="23" name="Picture 21" descr="10~figure_1"/>
          <p:cNvPicPr>
            <a:picLocks noChangeAspect="1" noChangeArrowheads="1"/>
          </p:cNvPicPr>
          <p:nvPr/>
        </p:nvPicPr>
        <p:blipFill>
          <a:blip r:embed="rId6" cstate="print"/>
          <a:srcRect r="34860" b="38312"/>
          <a:stretch>
            <a:fillRect/>
          </a:stretch>
        </p:blipFill>
        <p:spPr bwMode="auto">
          <a:xfrm>
            <a:off x="6818670" y="2529559"/>
            <a:ext cx="2133600" cy="278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4151670" y="2072359"/>
            <a:ext cx="2501457" cy="3200400"/>
            <a:chOff x="4191000" y="1828800"/>
            <a:chExt cx="2501457" cy="3200400"/>
          </a:xfrm>
        </p:grpSpPr>
        <p:pic>
          <p:nvPicPr>
            <p:cNvPr id="25" name="Picture 24" descr="chip_inside_pentium_4_processor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0" y="2209800"/>
              <a:ext cx="2501457" cy="28194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267200" y="1828800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Inside a Pentium chip</a:t>
              </a:r>
            </a:p>
          </p:txBody>
        </p:sp>
      </p:grp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486307F-0E8C-4E0C-9B7E-19218691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293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(5/6)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1403" y="1753385"/>
            <a:ext cx="6879242" cy="3922505"/>
            <a:chOff x="851403" y="1753385"/>
            <a:chExt cx="6879242" cy="3922505"/>
          </a:xfrm>
        </p:grpSpPr>
        <p:sp>
          <p:nvSpPr>
            <p:cNvPr id="52" name="Rectangle 51"/>
            <p:cNvSpPr/>
            <p:nvPr/>
          </p:nvSpPr>
          <p:spPr>
            <a:xfrm>
              <a:off x="2780907" y="1753385"/>
              <a:ext cx="3020234" cy="39225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994061" y="1970202"/>
              <a:ext cx="2628143" cy="20731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00482" y="2046261"/>
              <a:ext cx="2628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Central Processing Unit </a:t>
              </a:r>
            </a:p>
            <a:p>
              <a:pPr algn="ctr"/>
              <a:r>
                <a:rPr lang="en-SG" sz="1600" b="1" dirty="0"/>
                <a:t>(CPU</a:t>
              </a:r>
              <a:r>
                <a:rPr lang="en-SG" sz="1600" dirty="0"/>
                <a:t>)</a:t>
              </a:r>
              <a:endParaRPr lang="en-US" sz="1600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429000" y="2772560"/>
              <a:ext cx="1742440" cy="415077"/>
              <a:chOff x="6085378" y="2750443"/>
              <a:chExt cx="1742440" cy="41507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85378" y="2750443"/>
                <a:ext cx="1742440" cy="41507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222539" y="2788704"/>
                <a:ext cx="14101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Control Unit</a:t>
                </a:r>
                <a:endParaRPr lang="en-US" sz="16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429000" y="3348414"/>
              <a:ext cx="1742440" cy="415077"/>
              <a:chOff x="6256632" y="3307043"/>
              <a:chExt cx="1742440" cy="415077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256632" y="3307043"/>
                <a:ext cx="1742440" cy="41507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495392" y="3345304"/>
                <a:ext cx="12196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ALU</a:t>
                </a:r>
                <a:endParaRPr lang="en-US" sz="1600" dirty="0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000482" y="4813834"/>
              <a:ext cx="2628143" cy="695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29000" y="4992244"/>
              <a:ext cx="1742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Memory Unit</a:t>
              </a:r>
              <a:endParaRPr lang="en-US" sz="16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671331" y="4043352"/>
              <a:ext cx="0" cy="770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955706" y="4043352"/>
              <a:ext cx="0" cy="770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187019" y="3386674"/>
              <a:ext cx="593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01141" y="3386674"/>
              <a:ext cx="593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851403" y="3038987"/>
              <a:ext cx="1335616" cy="695375"/>
              <a:chOff x="851403" y="1917839"/>
              <a:chExt cx="1335616" cy="69537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51403" y="1917839"/>
                <a:ext cx="1335616" cy="695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17970" y="1970202"/>
                <a:ext cx="100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Input Device</a:t>
                </a:r>
                <a:endParaRPr lang="en-US" sz="16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395029" y="3038987"/>
              <a:ext cx="1335616" cy="695375"/>
              <a:chOff x="851403" y="1917839"/>
              <a:chExt cx="1335616" cy="69537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51403" y="1917839"/>
                <a:ext cx="1335616" cy="6953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17970" y="1970202"/>
                <a:ext cx="10024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Output Device</a:t>
                </a:r>
                <a:endParaRPr lang="en-US" sz="1600" dirty="0"/>
              </a:p>
            </p:txBody>
          </p:sp>
        </p:grpSp>
      </p:grp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23BC8-A5C5-46BF-9622-EA3129EF9ADC}"/>
              </a:ext>
            </a:extLst>
          </p:cNvPr>
          <p:cNvSpPr txBox="1"/>
          <p:nvPr/>
        </p:nvSpPr>
        <p:spPr>
          <a:xfrm>
            <a:off x="5882641" y="586232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ALU: Arithmetic/Logic Unit</a:t>
            </a:r>
          </a:p>
        </p:txBody>
      </p:sp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#1: Introduction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3294993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Programming Languages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 Programming Language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Abstraction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So, What is a Computer?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Why Study Computer Organisation?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So, What is a Computer? (6/6)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199" y="1378670"/>
            <a:ext cx="323810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generation…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31"/>
          <p:cNvGrpSpPr/>
          <p:nvPr/>
        </p:nvGrpSpPr>
        <p:grpSpPr>
          <a:xfrm>
            <a:off x="3962399" y="1378670"/>
            <a:ext cx="5029200" cy="2171700"/>
            <a:chOff x="3962400" y="1143000"/>
            <a:chExt cx="5029200" cy="2171700"/>
          </a:xfrm>
        </p:grpSpPr>
        <p:pic>
          <p:nvPicPr>
            <p:cNvPr id="25" name="Picture 24" descr="next-gen-comp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143000"/>
              <a:ext cx="2895600" cy="217170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58000" y="1905000"/>
              <a:ext cx="21336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4"/>
                </a:rPr>
                <a:t>http://www.custom-build-computers.com/Latest-Computer-Hardware.html</a:t>
              </a:r>
              <a:r>
                <a:rPr lang="en-US" sz="1100" dirty="0"/>
                <a:t> </a:t>
              </a:r>
            </a:p>
          </p:txBody>
        </p:sp>
      </p:grpSp>
      <p:grpSp>
        <p:nvGrpSpPr>
          <p:cNvPr id="44" name="Group 30"/>
          <p:cNvGrpSpPr/>
          <p:nvPr/>
        </p:nvGrpSpPr>
        <p:grpSpPr>
          <a:xfrm>
            <a:off x="380999" y="2902670"/>
            <a:ext cx="4267200" cy="2869287"/>
            <a:chOff x="381000" y="2667000"/>
            <a:chExt cx="4267200" cy="2869287"/>
          </a:xfrm>
        </p:grpSpPr>
        <p:pic>
          <p:nvPicPr>
            <p:cNvPr id="45" name="Picture 44" descr="prabhanjamits11142012%2024512%20PMcool-latest-new-best-tech-electronic-gadgets-070305_logisys-finger-mouse-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667000"/>
              <a:ext cx="3190875" cy="2374605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381000" y="5105400"/>
              <a:ext cx="4267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</a:p>
            <a:p>
              <a:r>
                <a:rPr lang="en-US" sz="1100" dirty="0">
                  <a:hlinkClick r:id="rId6"/>
                </a:rPr>
                <a:t>http://www.prabhanjamindiaits.com/blogdetailedpage.aspx?id=66</a:t>
              </a:r>
              <a:r>
                <a:rPr lang="en-US" sz="1100" dirty="0"/>
                <a:t> </a:t>
              </a:r>
            </a:p>
          </p:txBody>
        </p:sp>
      </p:grpSp>
      <p:grpSp>
        <p:nvGrpSpPr>
          <p:cNvPr id="47" name="Group 32"/>
          <p:cNvGrpSpPr/>
          <p:nvPr/>
        </p:nvGrpSpPr>
        <p:grpSpPr>
          <a:xfrm>
            <a:off x="5488780" y="3694881"/>
            <a:ext cx="2738437" cy="2657564"/>
            <a:chOff x="5638800" y="3429000"/>
            <a:chExt cx="2738437" cy="2657564"/>
          </a:xfrm>
        </p:grpSpPr>
        <p:pic>
          <p:nvPicPr>
            <p:cNvPr id="48" name="Picture 47" descr="ATT2717115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429000"/>
              <a:ext cx="2738437" cy="2038046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638800" y="5486400"/>
              <a:ext cx="2667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Credit: </a:t>
              </a:r>
              <a:r>
                <a:rPr lang="en-US" sz="1100" dirty="0">
                  <a:hlinkClick r:id="rId8"/>
                </a:rPr>
                <a:t>http://new-techpc.blogspot.sg/2012/10/latest-in-computer-technology.html</a:t>
              </a:r>
              <a:r>
                <a:rPr lang="en-US" sz="1100" dirty="0"/>
                <a:t> </a:t>
              </a:r>
            </a:p>
          </p:txBody>
        </p:sp>
      </p:grp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5AEFBD6-B058-459B-B5E8-2A6A5329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363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</a:t>
            </a:r>
            <a:r>
              <a:rPr lang="en-SG" sz="3600" baseline="30000" dirty="0">
                <a:solidFill>
                  <a:srgbClr val="0000FF"/>
                </a:solidFill>
                <a:latin typeface="+mn-lt"/>
              </a:rPr>
              <a:t>th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January 2014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3731" r="23533" b="6250"/>
          <a:stretch/>
        </p:blipFill>
        <p:spPr bwMode="auto">
          <a:xfrm>
            <a:off x="637880" y="1234159"/>
            <a:ext cx="716359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81480" y="2977829"/>
            <a:ext cx="198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4"/>
              </a:rPr>
              <a:t>http://www.theverge.com/2014/1/6/5282472/intel-announces-edison-a-computer-the-size-of-an-sd-card</a:t>
            </a: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5EB47E8-28A8-4F56-BB79-910A8A9B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0763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Why Study Computer Organisation?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816" y="1349381"/>
            <a:ext cx="75750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Computer </a:t>
            </a:r>
            <a:r>
              <a:rPr lang="en-US" sz="2400" dirty="0" err="1">
                <a:solidFill>
                  <a:srgbClr val="C00000"/>
                </a:solidFill>
              </a:rPr>
              <a:t>organisation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the study of internal working, structuring and implementation of a computer system.</a:t>
            </a:r>
            <a:endParaRPr lang="en-SG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It refers to the level of abstraction above the digital logic level, but below the operating system level.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" b="6836"/>
          <a:stretch/>
        </p:blipFill>
        <p:spPr>
          <a:xfrm>
            <a:off x="1393920" y="3374885"/>
            <a:ext cx="5642811" cy="315708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3120" y="4531807"/>
            <a:ext cx="1615007" cy="1256044"/>
            <a:chOff x="7305151" y="4531807"/>
            <a:chExt cx="1615007" cy="1256044"/>
          </a:xfrm>
        </p:grpSpPr>
        <p:sp>
          <p:nvSpPr>
            <p:cNvPr id="4" name="Right Brace 3"/>
            <p:cNvSpPr/>
            <p:nvPr/>
          </p:nvSpPr>
          <p:spPr>
            <a:xfrm>
              <a:off x="7305151" y="4531807"/>
              <a:ext cx="238649" cy="1256044"/>
            </a:xfrm>
            <a:prstGeom prst="rightBrace">
              <a:avLst>
                <a:gd name="adj1" fmla="val 40591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43800" y="4928996"/>
              <a:ext cx="137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rgbClr val="C00000"/>
                  </a:solidFill>
                </a:rPr>
                <a:t>CS2100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7971FB6-EFD6-4F0A-B252-C0B72CEB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017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Why Study Computer Organisation?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BF04D-D66C-4F73-895E-3DB7F32E5527}"/>
              </a:ext>
            </a:extLst>
          </p:cNvPr>
          <p:cNvSpPr txBox="1"/>
          <p:nvPr/>
        </p:nvSpPr>
        <p:spPr>
          <a:xfrm>
            <a:off x="1060190" y="1217034"/>
            <a:ext cx="31600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(From user to builder)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199" y="1714870"/>
            <a:ext cx="8229600" cy="445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call yourself a </a:t>
            </a:r>
            <a:r>
              <a:rPr lang="en-US" dirty="0">
                <a:solidFill>
                  <a:srgbClr val="800000"/>
                </a:solidFill>
              </a:rPr>
              <a:t>computer scientist/specialist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want to </a:t>
            </a:r>
            <a:r>
              <a:rPr lang="en-US" dirty="0">
                <a:solidFill>
                  <a:srgbClr val="800000"/>
                </a:solidFill>
              </a:rPr>
              <a:t>build</a:t>
            </a:r>
            <a:r>
              <a:rPr lang="en-US" dirty="0"/>
              <a:t> software people use.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make purchasing </a:t>
            </a:r>
            <a:r>
              <a:rPr lang="en-US" dirty="0">
                <a:solidFill>
                  <a:srgbClr val="800000"/>
                </a:solidFill>
              </a:rPr>
              <a:t>decisions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need to offer “expert” </a:t>
            </a:r>
            <a:r>
              <a:rPr lang="en-US" dirty="0">
                <a:solidFill>
                  <a:srgbClr val="800000"/>
                </a:solidFill>
              </a:rPr>
              <a:t>advice</a:t>
            </a:r>
            <a:r>
              <a:rPr lang="en-US" dirty="0"/>
              <a:t>.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Hardware and software affect performance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Algorithm determines number of source-level statements </a:t>
            </a:r>
            <a:br>
              <a:rPr lang="en-US" dirty="0"/>
            </a:b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eg</a:t>
            </a:r>
            <a:r>
              <a:rPr lang="en-US" dirty="0">
                <a:solidFill>
                  <a:srgbClr val="0000CC"/>
                </a:solidFill>
              </a:rPr>
              <a:t>: CS1010, CS2030, CS2040, CS3230)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Language, compiler, and architecture determine machine instructions </a:t>
            </a:r>
            <a:r>
              <a:rPr lang="en-US" dirty="0">
                <a:solidFill>
                  <a:srgbClr val="0000CC"/>
                </a:solidFill>
              </a:rPr>
              <a:t>(COD chapters 2 and 3)</a:t>
            </a:r>
          </a:p>
          <a:p>
            <a:pPr marL="622300" lvl="1" indent="-3476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and memory determine how fast instructions are executed </a:t>
            </a:r>
            <a:r>
              <a:rPr lang="en-US" dirty="0">
                <a:solidFill>
                  <a:srgbClr val="0000CC"/>
                </a:solidFill>
              </a:rPr>
              <a:t>(COD chapters 5, 6 and 7)</a:t>
            </a:r>
          </a:p>
          <a:p>
            <a:pPr marL="271463" indent="-27146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performance </a:t>
            </a:r>
            <a:r>
              <a:rPr lang="en-US" sz="2000" dirty="0">
                <a:solidFill>
                  <a:srgbClr val="0000CC"/>
                </a:solidFill>
              </a:rPr>
              <a:t>(COD chapter 4)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6CEC920-A733-4567-A99C-04C1E591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7972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(1/5)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90" y="3161961"/>
            <a:ext cx="6654209" cy="2769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7451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Programming language</a:t>
            </a:r>
            <a:r>
              <a:rPr lang="en-SG" sz="2400" dirty="0"/>
              <a:t>: a </a:t>
            </a:r>
            <a:r>
              <a:rPr lang="en-SG" sz="2400" u="sng" dirty="0"/>
              <a:t>formal</a:t>
            </a:r>
            <a:r>
              <a:rPr lang="en-SG" sz="2400" dirty="0"/>
              <a:t> language that specifies a set of </a:t>
            </a:r>
            <a:r>
              <a:rPr lang="en-SG" sz="2400" u="sng" dirty="0"/>
              <a:t>instructions</a:t>
            </a:r>
            <a:r>
              <a:rPr lang="en-SG" sz="2400" dirty="0"/>
              <a:t> for a computer to implement specific algorithms to </a:t>
            </a:r>
            <a:r>
              <a:rPr lang="en-SG" sz="2400" u="sng" dirty="0"/>
              <a:t>solve problems</a:t>
            </a:r>
            <a:r>
              <a:rPr lang="en-SG" sz="2400" dirty="0"/>
              <a:t>.</a:t>
            </a:r>
            <a:endParaRPr lang="en-US" sz="2400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93AA49-F792-4166-AACC-00FCA45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(2/5)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697480"/>
            <a:ext cx="328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High-level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C (CS1010), Java (CS1010J), Python (CS1010S), ECMAScript (CS1101S)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99490" y="1697481"/>
            <a:ext cx="2658965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 = 0;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&lt;=10;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" y="3246195"/>
            <a:ext cx="3072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Low-level program</a:t>
            </a:r>
          </a:p>
          <a:p>
            <a:r>
              <a:rPr lang="en-SG" sz="1600" dirty="0" err="1"/>
              <a:t>Eg</a:t>
            </a:r>
            <a:r>
              <a:rPr lang="en-SG" sz="1600" dirty="0"/>
              <a:t>: MIPS (CS2100)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99490" y="3107974"/>
            <a:ext cx="407447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$t1, $t1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$zero,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-1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$zero, Loop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198" y="4933545"/>
            <a:ext cx="307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Machine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9489" y="5042593"/>
            <a:ext cx="4787309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00100000000010010000000000001010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00000001001010010100100000100000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ine Callout 2 2"/>
          <p:cNvSpPr/>
          <p:nvPr/>
        </p:nvSpPr>
        <p:spPr>
          <a:xfrm flipH="1">
            <a:off x="595423" y="5552147"/>
            <a:ext cx="2434855" cy="822527"/>
          </a:xfrm>
          <a:prstGeom prst="borderCallout2">
            <a:avLst>
              <a:gd name="adj1" fmla="val 61408"/>
              <a:gd name="adj2" fmla="val -556"/>
              <a:gd name="adj3" fmla="val 61408"/>
              <a:gd name="adj4" fmla="val -6187"/>
              <a:gd name="adj5" fmla="val -7487"/>
              <a:gd name="adj6" fmla="val -35737"/>
            </a:avLst>
          </a:prstGeom>
          <a:solidFill>
            <a:srgbClr val="EBFF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Computers can execute only machine code directly.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02FD9A-81EB-453A-AE7A-2589BD3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7" name="TextBox 16"/>
          <p:cNvSpPr txBox="1"/>
          <p:nvPr/>
        </p:nvSpPr>
        <p:spPr>
          <a:xfrm>
            <a:off x="6613634" y="1697481"/>
            <a:ext cx="2469169" cy="9541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range(1,11):</a:t>
            </a:r>
          </a:p>
          <a:p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a +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29C3333-AE4E-4CBB-986F-97236790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(3/5)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39702"/>
            <a:ext cx="43806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1</a:t>
            </a:r>
            <a:r>
              <a:rPr lang="en-SG" sz="2400" baseline="30000" dirty="0"/>
              <a:t>st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2</a:t>
            </a:r>
            <a:r>
              <a:rPr lang="en-SG" sz="2400" baseline="30000" dirty="0"/>
              <a:t>nd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3</a:t>
            </a:r>
            <a:r>
              <a:rPr lang="en-SG" sz="2400" baseline="30000" dirty="0"/>
              <a:t>rd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4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</a:p>
          <a:p>
            <a:pPr marL="342900" indent="-342900">
              <a:spcAft>
                <a:spcPts val="3600"/>
              </a:spcAft>
              <a:buSzPct val="90000"/>
              <a:buFont typeface="Wingdings" panose="05000000000000000000" pitchFamily="2" charset="2"/>
              <a:buChar char="v"/>
            </a:pPr>
            <a:r>
              <a:rPr lang="en-SG" sz="2400" dirty="0"/>
              <a:t>5</a:t>
            </a:r>
            <a:r>
              <a:rPr lang="en-SG" sz="2400" baseline="30000" dirty="0"/>
              <a:t>th</a:t>
            </a:r>
            <a:r>
              <a:rPr lang="en-SG" sz="2400" dirty="0"/>
              <a:t> Generation Languages</a:t>
            </a:r>
            <a:endParaRPr lang="en-US" sz="1600" dirty="0"/>
          </a:p>
        </p:txBody>
      </p:sp>
      <p:sp>
        <p:nvSpPr>
          <p:cNvPr id="4" name="Line Callout 2 3"/>
          <p:cNvSpPr/>
          <p:nvPr/>
        </p:nvSpPr>
        <p:spPr>
          <a:xfrm>
            <a:off x="5050465" y="1367406"/>
            <a:ext cx="3030279" cy="878310"/>
          </a:xfrm>
          <a:prstGeom prst="borderCallout2">
            <a:avLst>
              <a:gd name="adj1" fmla="val 67174"/>
              <a:gd name="adj2" fmla="val -115"/>
              <a:gd name="adj3" fmla="val 67500"/>
              <a:gd name="adj4" fmla="val -10995"/>
              <a:gd name="adj5" fmla="val 41912"/>
              <a:gd name="adj6" fmla="val -2033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Machine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Directly executable by machine.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Machine dependent.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 but difficult to write.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4837814" y="2351259"/>
            <a:ext cx="4093535" cy="923569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28196"/>
              <a:gd name="adj6" fmla="val -12483"/>
            </a:avLst>
          </a:prstGeom>
          <a:solidFill>
            <a:srgbClr val="E5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Assembly language.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assembled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>
                <a:solidFill>
                  <a:schemeClr val="tx1"/>
                </a:solidFill>
              </a:rPr>
              <a:t>Efficient code, easier to write than machine code.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4837813" y="3347691"/>
            <a:ext cx="4093535" cy="938694"/>
          </a:xfrm>
          <a:prstGeom prst="borderCallout2">
            <a:avLst>
              <a:gd name="adj1" fmla="val 46452"/>
              <a:gd name="adj2" fmla="val -374"/>
              <a:gd name="adj3" fmla="val 46778"/>
              <a:gd name="adj4" fmla="val -7323"/>
              <a:gd name="adj5" fmla="val 7694"/>
              <a:gd name="adj6" fmla="val -13002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Closer to English.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Need to be translated (</a:t>
            </a:r>
            <a:r>
              <a:rPr lang="en-SG" sz="1400" dirty="0">
                <a:solidFill>
                  <a:srgbClr val="C00000"/>
                </a:solidFill>
              </a:rPr>
              <a:t>compiled</a:t>
            </a:r>
            <a:r>
              <a:rPr lang="en-SG" sz="1400" dirty="0">
                <a:solidFill>
                  <a:schemeClr val="tx1"/>
                </a:solidFill>
              </a:rPr>
              <a:t> or </a:t>
            </a:r>
            <a:r>
              <a:rPr lang="en-SG" sz="1400" dirty="0">
                <a:solidFill>
                  <a:srgbClr val="C00000"/>
                </a:solidFill>
              </a:rPr>
              <a:t>interpreted</a:t>
            </a:r>
            <a:r>
              <a:rPr lang="en-SG" sz="1400" dirty="0">
                <a:solidFill>
                  <a:schemeClr val="tx1"/>
                </a:solidFill>
              </a:rPr>
              <a:t>) into machine code for execution.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FORTRAN, COBOL, C, BASIC</a:t>
            </a:r>
          </a:p>
        </p:txBody>
      </p:sp>
      <p:sp>
        <p:nvSpPr>
          <p:cNvPr id="17" name="Line Callout 2 16"/>
          <p:cNvSpPr/>
          <p:nvPr/>
        </p:nvSpPr>
        <p:spPr>
          <a:xfrm>
            <a:off x="4837812" y="4391928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12695"/>
              <a:gd name="adj6" fmla="val -12482"/>
            </a:avLst>
          </a:prstGeom>
          <a:solidFill>
            <a:srgbClr val="E2F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Require fewer instructions than 3GL.</a:t>
            </a:r>
          </a:p>
          <a:p>
            <a:r>
              <a:rPr lang="en-SG" sz="1400" dirty="0">
                <a:solidFill>
                  <a:schemeClr val="tx1"/>
                </a:solidFill>
              </a:rPr>
              <a:t>Used with databases (query languages, report generators, forms designers)</a:t>
            </a:r>
          </a:p>
          <a:p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SQL, PostScript, Mathematica</a:t>
            </a:r>
          </a:p>
        </p:txBody>
      </p:sp>
      <p:sp>
        <p:nvSpPr>
          <p:cNvPr id="18" name="Line Callout 2 17"/>
          <p:cNvSpPr/>
          <p:nvPr/>
        </p:nvSpPr>
        <p:spPr>
          <a:xfrm>
            <a:off x="4837811" y="5454913"/>
            <a:ext cx="4093535" cy="938694"/>
          </a:xfrm>
          <a:prstGeom prst="borderCallout2">
            <a:avLst>
              <a:gd name="adj1" fmla="val 19267"/>
              <a:gd name="adj2" fmla="val -114"/>
              <a:gd name="adj3" fmla="val 19593"/>
              <a:gd name="adj4" fmla="val -7063"/>
              <a:gd name="adj5" fmla="val -41012"/>
              <a:gd name="adj6" fmla="val -143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>
                <a:solidFill>
                  <a:schemeClr val="tx1"/>
                </a:solidFill>
              </a:rPr>
              <a:t>Used mainly in A.I. research.</a:t>
            </a:r>
          </a:p>
          <a:p>
            <a:r>
              <a:rPr lang="en-SG" sz="1400" dirty="0">
                <a:solidFill>
                  <a:schemeClr val="tx1"/>
                </a:solidFill>
              </a:rPr>
              <a:t>Declarative languages</a:t>
            </a:r>
          </a:p>
          <a:p>
            <a:r>
              <a:rPr lang="en-SG" sz="1400" dirty="0">
                <a:solidFill>
                  <a:schemeClr val="tx1"/>
                </a:solidFill>
              </a:rPr>
              <a:t>Functional languages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Lisp, Scheme, SML)</a:t>
            </a:r>
          </a:p>
          <a:p>
            <a:r>
              <a:rPr lang="en-SG" sz="1400" dirty="0">
                <a:solidFill>
                  <a:schemeClr val="tx1"/>
                </a:solidFill>
              </a:rPr>
              <a:t>Logic programming (</a:t>
            </a:r>
            <a:r>
              <a:rPr lang="en-SG" sz="1400" dirty="0" err="1">
                <a:solidFill>
                  <a:schemeClr val="tx1"/>
                </a:solidFill>
              </a:rPr>
              <a:t>eg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err="1">
                <a:solidFill>
                  <a:schemeClr val="tx1"/>
                </a:solidFill>
              </a:rPr>
              <a:t>Prolog</a:t>
            </a:r>
            <a:r>
              <a:rPr lang="en-SG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0FD861-F69A-4FAA-ABD9-60BE6C77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(4/5)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5" y="1398081"/>
            <a:ext cx="75834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“Generational” classification of high level languages (3GL and later) was never fully precise.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A different classification is based on </a:t>
            </a:r>
            <a:r>
              <a:rPr lang="en-SG" sz="2400" dirty="0">
                <a:solidFill>
                  <a:srgbClr val="C00000"/>
                </a:solidFill>
              </a:rPr>
              <a:t>paradigm</a:t>
            </a:r>
            <a:r>
              <a:rPr lang="en-SG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6" t="7049" r="6642" b="3563"/>
          <a:stretch/>
        </p:blipFill>
        <p:spPr>
          <a:xfrm>
            <a:off x="273448" y="2990369"/>
            <a:ext cx="4242511" cy="2528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t="6348" r="4886" b="12708"/>
          <a:stretch/>
        </p:blipFill>
        <p:spPr>
          <a:xfrm>
            <a:off x="4572000" y="2990369"/>
            <a:ext cx="4340398" cy="222472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15959" y="2839276"/>
            <a:ext cx="0" cy="2918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0FD861-F69A-4FAA-ABD9-60BE6C771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762690"/>
            <a:ext cx="2119858" cy="882134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Programming Languages (5/5)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34159"/>
            <a:ext cx="650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Difference between </a:t>
            </a:r>
            <a:r>
              <a:rPr lang="en-SG" sz="2000" dirty="0">
                <a:solidFill>
                  <a:srgbClr val="C00000"/>
                </a:solidFill>
              </a:rPr>
              <a:t>scripting languages </a:t>
            </a:r>
            <a:r>
              <a:rPr lang="en-SG" sz="2000" dirty="0"/>
              <a:t>and </a:t>
            </a:r>
            <a:r>
              <a:rPr lang="en-SG" sz="2000" dirty="0">
                <a:solidFill>
                  <a:srgbClr val="C00000"/>
                </a:solidFill>
              </a:rPr>
              <a:t>programming languages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10622"/>
              </p:ext>
            </p:extLst>
          </p:nvPr>
        </p:nvGraphicFramePr>
        <p:xfrm>
          <a:off x="1180298" y="1942045"/>
          <a:ext cx="6783404" cy="14226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05726">
                  <a:extLst>
                    <a:ext uri="{9D8B030D-6E8A-4147-A177-3AD203B41FA5}">
                      <a16:colId xmlns:a16="http://schemas.microsoft.com/office/drawing/2014/main" val="4039854882"/>
                    </a:ext>
                  </a:extLst>
                </a:gridCol>
                <a:gridCol w="3077678">
                  <a:extLst>
                    <a:ext uri="{9D8B030D-6E8A-4147-A177-3AD203B41FA5}">
                      <a16:colId xmlns:a16="http://schemas.microsoft.com/office/drawing/2014/main" val="1646048082"/>
                    </a:ext>
                  </a:extLst>
                </a:gridCol>
              </a:tblGrid>
              <a:tr h="35567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Scripting languages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Programming languages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88406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 err="1"/>
                        <a:t>Eg</a:t>
                      </a:r>
                      <a:r>
                        <a:rPr lang="en-SG" sz="1600" dirty="0"/>
                        <a:t>: JavaScript, PHP, Python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 err="1"/>
                        <a:t>Eg</a:t>
                      </a:r>
                      <a:r>
                        <a:rPr lang="en-SG" sz="1600" dirty="0"/>
                        <a:t>: C, C++, Java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34405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Interpreted; do not require compilation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Compiled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04438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Generally slower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Generally</a:t>
                      </a:r>
                      <a:r>
                        <a:rPr lang="en-SG" sz="1600" baseline="0" dirty="0"/>
                        <a:t> faster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4786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200" y="3346448"/>
            <a:ext cx="841729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However, the environment is more important than the language in the classification.</a:t>
            </a:r>
          </a:p>
          <a:p>
            <a:pPr marL="742950" lvl="1" indent="-285750"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/>
              <a:t>We can write a C interpreter and use it as a scripting language</a:t>
            </a:r>
          </a:p>
          <a:p>
            <a:pPr marL="742950" lvl="1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/>
              <a:t>We can compile JavaScript to machine code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000" dirty="0"/>
              <a:t>The distinction is getting blurred due to improved hardware capabilities and coding practices</a:t>
            </a:r>
          </a:p>
          <a:p>
            <a:pPr marL="742950" lvl="1" indent="-285750"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 err="1"/>
              <a:t>Eg</a:t>
            </a:r>
            <a:r>
              <a:rPr lang="en-SG" dirty="0"/>
              <a:t>: Python is widely used without compilation, but </a:t>
            </a:r>
            <a:r>
              <a:rPr lang="en-US" dirty="0"/>
              <a:t>the main implementation (</a:t>
            </a:r>
            <a:r>
              <a:rPr lang="en-US" dirty="0" err="1"/>
              <a:t>CPython</a:t>
            </a:r>
            <a:r>
              <a:rPr lang="en-US" dirty="0"/>
              <a:t>) does that by compiling to bytecode on-the-fly and then running the bytecode in a VM (virtual machine)</a:t>
            </a:r>
          </a:p>
          <a:p>
            <a:pPr marL="742950" lvl="1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dirty="0" err="1"/>
              <a:t>Eg</a:t>
            </a:r>
            <a:r>
              <a:rPr lang="en-SG" dirty="0"/>
              <a:t>: Java is compiled to bytecode, which is then interpreted/recompiled at runtime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974A6E6-72F5-4BD5-9103-A790E939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0947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975" r="4330"/>
          <a:stretch/>
        </p:blipFill>
        <p:spPr>
          <a:xfrm>
            <a:off x="6864019" y="466080"/>
            <a:ext cx="2219881" cy="2281832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6" y="1234159"/>
            <a:ext cx="6389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Created by Dennis Ritchie (1941 – 2011) at Bell Laboratories in the early 1970s.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526" y="2065156"/>
            <a:ext cx="769315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an </a:t>
            </a:r>
            <a:r>
              <a:rPr lang="en-SG" sz="2400" dirty="0">
                <a:solidFill>
                  <a:srgbClr val="C00000"/>
                </a:solidFill>
              </a:rPr>
              <a:t>imperative procedural language</a:t>
            </a:r>
            <a:r>
              <a:rPr lang="en-SG" sz="2400" dirty="0"/>
              <a:t>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provides constructs that map efficiently to typical machine instructions.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C is a high-level language very close to the machine level, hence sometimes it is called “mid-level”.</a:t>
            </a:r>
          </a:p>
          <a:p>
            <a:pPr marL="285750" indent="-285750"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 dirty="0"/>
              <a:t>UNIX is written in C.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BA7CDD3-C2DF-4713-B0F8-9CF5F938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4271714" y="4088906"/>
            <a:ext cx="4415086" cy="1938992"/>
            <a:chOff x="4271714" y="4088906"/>
            <a:chExt cx="4415086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4271714" y="4273572"/>
              <a:ext cx="4284920" cy="175432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61950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61950" algn="l"/>
                </a:tabLst>
              </a:pPr>
              <a:endParaRPr lang="en-SG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61950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</a:t>
              </a:r>
              <a:r>
                <a:rPr lang="en-SG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61950" algn="l"/>
                </a:tabLst>
              </a:pPr>
              <a:r>
                <a:rPr lang="en-SG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7127065" y="4088906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HelloWorld.c</a:t>
              </a:r>
              <a:endParaRPr lang="en-SG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5369" y="6129973"/>
            <a:ext cx="82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dirty="0">
                <a:solidFill>
                  <a:srgbClr val="006600"/>
                </a:solidFill>
              </a:rPr>
              <a:t>(Note: All C programs in the lectures are available on the CS2100 website.)</a:t>
            </a:r>
            <a:endParaRPr lang="en-US" dirty="0">
              <a:solidFill>
                <a:srgbClr val="0066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EEE9BA-D8A5-49AF-B4B2-1977E38C4F10}"/>
              </a:ext>
            </a:extLst>
          </p:cNvPr>
          <p:cNvGrpSpPr/>
          <p:nvPr/>
        </p:nvGrpSpPr>
        <p:grpSpPr>
          <a:xfrm>
            <a:off x="457200" y="5325130"/>
            <a:ext cx="3348392" cy="702768"/>
            <a:chOff x="457200" y="5325130"/>
            <a:chExt cx="3348392" cy="702768"/>
          </a:xfrm>
        </p:grpSpPr>
        <p:sp>
          <p:nvSpPr>
            <p:cNvPr id="14" name="Callout: Bent Line 2">
              <a:extLst>
                <a:ext uri="{FF2B5EF4-FFF2-40B4-BE49-F238E27FC236}">
                  <a16:creationId xmlns:a16="http://schemas.microsoft.com/office/drawing/2014/main" id="{EE04486A-E042-43EE-AA79-6F7295836D4A}"/>
                </a:ext>
              </a:extLst>
            </p:cNvPr>
            <p:cNvSpPr/>
            <p:nvPr/>
          </p:nvSpPr>
          <p:spPr>
            <a:xfrm>
              <a:off x="856649" y="5692294"/>
              <a:ext cx="2948943" cy="335604"/>
            </a:xfrm>
            <a:prstGeom prst="borderCallout2">
              <a:avLst>
                <a:gd name="adj1" fmla="val 369"/>
                <a:gd name="adj2" fmla="val 91695"/>
                <a:gd name="adj3" fmla="val -233644"/>
                <a:gd name="adj4" fmla="val 91410"/>
                <a:gd name="adj5" fmla="val -228846"/>
                <a:gd name="adj6" fmla="val 11563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None/>
                <a:tabLst>
                  <a:tab pos="561975" algn="l"/>
                </a:tabLst>
                <a:defRPr/>
              </a:pP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"Hello, world"</a:t>
              </a:r>
              <a:r>
                <a:rPr lang="en-SG" sz="1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DBB3BF-67F5-418E-B1B1-92C3C768FF96}"/>
                </a:ext>
              </a:extLst>
            </p:cNvPr>
            <p:cNvSpPr txBox="1"/>
            <p:nvPr/>
          </p:nvSpPr>
          <p:spPr>
            <a:xfrm>
              <a:off x="457200" y="5325130"/>
              <a:ext cx="170319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HelloWorld.py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609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5D3C8C-F8A4-4A66-BE96-54C9419C903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158341" y="4683134"/>
            <a:ext cx="1" cy="1102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C Programming Language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6" y="1398081"/>
            <a:ext cx="829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Creating a C program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DBDC9A-19F1-4CCB-B8CA-FE0C69C5E471}"/>
              </a:ext>
            </a:extLst>
          </p:cNvPr>
          <p:cNvGrpSpPr/>
          <p:nvPr/>
        </p:nvGrpSpPr>
        <p:grpSpPr>
          <a:xfrm>
            <a:off x="3069769" y="2746432"/>
            <a:ext cx="2177144" cy="504612"/>
            <a:chOff x="3069770" y="2284768"/>
            <a:chExt cx="2177144" cy="5046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C45FBE0-2367-4516-9CBC-8AB93CC320D1}"/>
                </a:ext>
              </a:extLst>
            </p:cNvPr>
            <p:cNvSpPr/>
            <p:nvPr/>
          </p:nvSpPr>
          <p:spPr>
            <a:xfrm>
              <a:off x="3069771" y="228476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4BB28F-C368-42B4-97CE-3BB7EC40C48D}"/>
                </a:ext>
              </a:extLst>
            </p:cNvPr>
            <p:cNvSpPr txBox="1"/>
            <p:nvPr/>
          </p:nvSpPr>
          <p:spPr>
            <a:xfrm>
              <a:off x="3069770" y="2303524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Source code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CA4CC-E8ED-4A96-9EE7-BB12368AEB97}"/>
              </a:ext>
            </a:extLst>
          </p:cNvPr>
          <p:cNvGrpSpPr/>
          <p:nvPr/>
        </p:nvGrpSpPr>
        <p:grpSpPr>
          <a:xfrm>
            <a:off x="3069769" y="4239826"/>
            <a:ext cx="2177145" cy="504612"/>
            <a:chOff x="3069769" y="3515358"/>
            <a:chExt cx="2177145" cy="5046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3C1AAD-8997-47E9-91A7-FD91017EB24A}"/>
                </a:ext>
              </a:extLst>
            </p:cNvPr>
            <p:cNvSpPr/>
            <p:nvPr/>
          </p:nvSpPr>
          <p:spPr>
            <a:xfrm>
              <a:off x="3069771" y="3515358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92C44E-4A4F-4B7F-9434-E29976415BFA}"/>
                </a:ext>
              </a:extLst>
            </p:cNvPr>
            <p:cNvSpPr txBox="1"/>
            <p:nvPr/>
          </p:nvSpPr>
          <p:spPr>
            <a:xfrm>
              <a:off x="3069769" y="3558556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Object code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B90C7-572C-44CE-AF46-CD545F601931}"/>
              </a:ext>
            </a:extLst>
          </p:cNvPr>
          <p:cNvGrpSpPr/>
          <p:nvPr/>
        </p:nvGrpSpPr>
        <p:grpSpPr>
          <a:xfrm>
            <a:off x="3069770" y="5785996"/>
            <a:ext cx="2177143" cy="504612"/>
            <a:chOff x="3069771" y="4745949"/>
            <a:chExt cx="2177143" cy="5046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8F0006-A4BB-4B06-AB64-A7FE2048F864}"/>
                </a:ext>
              </a:extLst>
            </p:cNvPr>
            <p:cNvSpPr/>
            <p:nvPr/>
          </p:nvSpPr>
          <p:spPr>
            <a:xfrm>
              <a:off x="3069771" y="4745949"/>
              <a:ext cx="2177143" cy="50461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70382A-BA3C-4FF1-A8D7-C077BE496A38}"/>
                </a:ext>
              </a:extLst>
            </p:cNvPr>
            <p:cNvSpPr txBox="1"/>
            <p:nvPr/>
          </p:nvSpPr>
          <p:spPr>
            <a:xfrm>
              <a:off x="3069771" y="4813589"/>
              <a:ext cx="217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Executable 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88C8A9-4C9E-4C73-B783-9D3C6073C6B0}"/>
              </a:ext>
            </a:extLst>
          </p:cNvPr>
          <p:cNvGrpSpPr/>
          <p:nvPr/>
        </p:nvGrpSpPr>
        <p:grpSpPr>
          <a:xfrm>
            <a:off x="3462140" y="2039208"/>
            <a:ext cx="1392405" cy="400111"/>
            <a:chOff x="3413511" y="2039208"/>
            <a:chExt cx="1392405" cy="40011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E7A3E82-4FC0-489F-9D66-DEBD0DBF75DF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E11139-AC3D-45EB-880E-5D8A74716B86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Editor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6DAC8C-F59A-48BD-94F2-D00BDE7FEE38}"/>
              </a:ext>
            </a:extLst>
          </p:cNvPr>
          <p:cNvGrpSpPr/>
          <p:nvPr/>
        </p:nvGrpSpPr>
        <p:grpSpPr>
          <a:xfrm>
            <a:off x="3462139" y="5071750"/>
            <a:ext cx="1392405" cy="400111"/>
            <a:chOff x="3413511" y="2039208"/>
            <a:chExt cx="1392405" cy="40011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5007F34-79D6-4B7D-A08F-49A8BC9B6770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DF2356-90B3-40B0-B315-0BD15A12B322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Linker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EC898-EDE7-4283-BAC2-922C4E979904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flipH="1">
            <a:off x="4158341" y="2439319"/>
            <a:ext cx="2" cy="3258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489F4A-4FB5-46CD-8C4A-5986A1D9125E}"/>
              </a:ext>
            </a:extLst>
          </p:cNvPr>
          <p:cNvCxnSpPr>
            <a:cxnSpLocks/>
          </p:cNvCxnSpPr>
          <p:nvPr/>
        </p:nvCxnSpPr>
        <p:spPr>
          <a:xfrm>
            <a:off x="4158341" y="3251044"/>
            <a:ext cx="0" cy="9887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04CE3A-C84B-4E3F-B918-DA76FCE4471A}"/>
              </a:ext>
            </a:extLst>
          </p:cNvPr>
          <p:cNvGrpSpPr/>
          <p:nvPr/>
        </p:nvGrpSpPr>
        <p:grpSpPr>
          <a:xfrm>
            <a:off x="3462139" y="3541655"/>
            <a:ext cx="1392405" cy="400111"/>
            <a:chOff x="3413511" y="2039208"/>
            <a:chExt cx="1392405" cy="40011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1444365-BE33-4F45-AD42-8CF59A250A84}"/>
                </a:ext>
              </a:extLst>
            </p:cNvPr>
            <p:cNvSpPr/>
            <p:nvPr/>
          </p:nvSpPr>
          <p:spPr>
            <a:xfrm>
              <a:off x="3413511" y="2039208"/>
              <a:ext cx="1392405" cy="400111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C2EE52-ACC4-473E-87A1-0D7ED584C45D}"/>
                </a:ext>
              </a:extLst>
            </p:cNvPr>
            <p:cNvSpPr txBox="1"/>
            <p:nvPr/>
          </p:nvSpPr>
          <p:spPr>
            <a:xfrm>
              <a:off x="3508744" y="2054597"/>
              <a:ext cx="1222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</a:rPr>
                <a:t>Compiler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21C477-0238-4EEF-BBBA-198D8194794C}"/>
              </a:ext>
            </a:extLst>
          </p:cNvPr>
          <p:cNvGrpSpPr/>
          <p:nvPr/>
        </p:nvGrpSpPr>
        <p:grpSpPr>
          <a:xfrm>
            <a:off x="1251019" y="4948427"/>
            <a:ext cx="1528825" cy="665866"/>
            <a:chOff x="3069770" y="3505802"/>
            <a:chExt cx="1528825" cy="665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D54C940-B4DE-4E42-BDAE-22134497ABE7}"/>
                </a:ext>
              </a:extLst>
            </p:cNvPr>
            <p:cNvSpPr/>
            <p:nvPr/>
          </p:nvSpPr>
          <p:spPr>
            <a:xfrm>
              <a:off x="3069773" y="3515357"/>
              <a:ext cx="1528822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35C1C7-A87D-40BE-A694-5763BD8BE4C1}"/>
                </a:ext>
              </a:extLst>
            </p:cNvPr>
            <p:cNvSpPr txBox="1"/>
            <p:nvPr/>
          </p:nvSpPr>
          <p:spPr>
            <a:xfrm>
              <a:off x="3069770" y="3505802"/>
              <a:ext cx="1528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Other object codes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02CB2F-5964-40B4-98DF-8943215D56CB}"/>
              </a:ext>
            </a:extLst>
          </p:cNvPr>
          <p:cNvGrpSpPr/>
          <p:nvPr/>
        </p:nvGrpSpPr>
        <p:grpSpPr>
          <a:xfrm>
            <a:off x="5486400" y="4928892"/>
            <a:ext cx="1557180" cy="675846"/>
            <a:chOff x="3069773" y="3495822"/>
            <a:chExt cx="1557180" cy="6758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F2C5BA-1184-4E49-9F05-78833C048D4D}"/>
                </a:ext>
              </a:extLst>
            </p:cNvPr>
            <p:cNvSpPr/>
            <p:nvPr/>
          </p:nvSpPr>
          <p:spPr>
            <a:xfrm>
              <a:off x="3069773" y="3515357"/>
              <a:ext cx="1557180" cy="6563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FFCB26-8547-4A57-BAD9-D8CD45CEBAEA}"/>
                </a:ext>
              </a:extLst>
            </p:cNvPr>
            <p:cNvSpPr txBox="1"/>
            <p:nvPr/>
          </p:nvSpPr>
          <p:spPr>
            <a:xfrm>
              <a:off x="3077726" y="3495822"/>
              <a:ext cx="14650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Function libraries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3261C2-8F8B-45FB-9DAB-C13FC45F58AB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2779844" y="5271593"/>
            <a:ext cx="682295" cy="2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6964DF-F41C-4295-A331-C794EA184760}"/>
              </a:ext>
            </a:extLst>
          </p:cNvPr>
          <p:cNvCxnSpPr>
            <a:cxnSpLocks/>
            <a:stCxn id="40" idx="1"/>
            <a:endCxn id="26" idx="3"/>
          </p:cNvCxnSpPr>
          <p:nvPr/>
        </p:nvCxnSpPr>
        <p:spPr>
          <a:xfrm flipH="1" flipV="1">
            <a:off x="4854544" y="5271806"/>
            <a:ext cx="631856" cy="47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2B5CEE27-3464-4B48-908D-45445EA0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9183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1561</Words>
  <Application>Microsoft Office PowerPoint</Application>
  <PresentationFormat>On-screen Show (4:3)</PresentationFormat>
  <Paragraphs>303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Lecture #1: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Tuck-Choy Aaron TAN</cp:lastModifiedBy>
  <cp:revision>1282</cp:revision>
  <cp:lastPrinted>2017-06-30T03:15:07Z</cp:lastPrinted>
  <dcterms:created xsi:type="dcterms:W3CDTF">1998-09-05T15:03:32Z</dcterms:created>
  <dcterms:modified xsi:type="dcterms:W3CDTF">2019-01-11T06:55:22Z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