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468" r:id="rId3"/>
    <p:sldId id="721" r:id="rId4"/>
    <p:sldId id="638" r:id="rId5"/>
    <p:sldId id="639" r:id="rId6"/>
    <p:sldId id="601" r:id="rId7"/>
    <p:sldId id="604" r:id="rId8"/>
    <p:sldId id="605" r:id="rId9"/>
    <p:sldId id="709" r:id="rId10"/>
    <p:sldId id="710" r:id="rId11"/>
    <p:sldId id="711" r:id="rId12"/>
    <p:sldId id="712" r:id="rId13"/>
    <p:sldId id="606" r:id="rId14"/>
    <p:sldId id="608" r:id="rId15"/>
    <p:sldId id="610" r:id="rId16"/>
    <p:sldId id="613" r:id="rId17"/>
    <p:sldId id="643" r:id="rId18"/>
    <p:sldId id="661" r:id="rId19"/>
    <p:sldId id="664" r:id="rId20"/>
    <p:sldId id="665" r:id="rId21"/>
    <p:sldId id="666" r:id="rId22"/>
    <p:sldId id="708" r:id="rId23"/>
    <p:sldId id="699" r:id="rId24"/>
    <p:sldId id="700" r:id="rId25"/>
    <p:sldId id="701" r:id="rId26"/>
    <p:sldId id="702" r:id="rId27"/>
    <p:sldId id="704" r:id="rId28"/>
    <p:sldId id="722" r:id="rId29"/>
    <p:sldId id="723" r:id="rId30"/>
    <p:sldId id="705" r:id="rId31"/>
    <p:sldId id="667" r:id="rId32"/>
    <p:sldId id="706" r:id="rId33"/>
    <p:sldId id="707" r:id="rId34"/>
    <p:sldId id="715" r:id="rId35"/>
    <p:sldId id="716" r:id="rId36"/>
    <p:sldId id="717" r:id="rId37"/>
    <p:sldId id="718" r:id="rId38"/>
    <p:sldId id="719" r:id="rId39"/>
    <p:sldId id="724" r:id="rId40"/>
    <p:sldId id="725" r:id="rId41"/>
    <p:sldId id="720" r:id="rId42"/>
    <p:sldId id="726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96" d="100"/>
          <a:sy n="96" d="100"/>
        </p:scale>
        <p:origin x="7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30711"/>
          <a:ext cx="8001000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+mn-lt"/>
            </a:rPr>
            <a:t>Special cases:  </a:t>
          </a:r>
          <a:r>
            <a:rPr lang="en-US" sz="1700" b="1" kern="1200" dirty="0" err="1">
              <a:latin typeface="Courier New" pitchFamily="49" charset="0"/>
            </a:rPr>
            <a:t>srl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sll</a:t>
          </a:r>
          <a:r>
            <a:rPr lang="en-US" sz="1700" kern="1200" dirty="0"/>
            <a:t>, etc.</a:t>
          </a:r>
        </a:p>
      </dsp:txBody>
      <dsp:txXfrm>
        <a:off x="0" y="430711"/>
        <a:ext cx="8001000" cy="1258424"/>
      </dsp:txXfrm>
    </dsp:sp>
    <dsp:sp modelId="{B0C4D1D3-0035-4BD0-BEF4-3B6980AA5D0A}">
      <dsp:nvSpPr>
        <dsp:cNvPr id="0" name=""/>
        <dsp:cNvSpPr/>
      </dsp:nvSpPr>
      <dsp:spPr>
        <a:xfrm>
          <a:off x="400050" y="179791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4548" y="204289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50584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Courier New" pitchFamily="49" charset="0"/>
            </a:rPr>
            <a:t>e.g. </a:t>
          </a:r>
          <a:r>
            <a:rPr lang="en-US" sz="1700" b="1" kern="1200" dirty="0" err="1">
              <a:latin typeface="Courier New" pitchFamily="49" charset="0"/>
            </a:rPr>
            <a:t>addi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andi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ori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slti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lw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beq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bne</a:t>
          </a:r>
          <a:r>
            <a:rPr lang="en-US" sz="1700" kern="1200" dirty="0"/>
            <a:t>, etc.</a:t>
          </a:r>
        </a:p>
      </dsp:txBody>
      <dsp:txXfrm>
        <a:off x="0" y="2050584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80936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4548" y="1805434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79451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>
              <a:latin typeface="Courier New" pitchFamily="49" charset="0"/>
            </a:rPr>
            <a:t>j</a:t>
          </a:r>
          <a:r>
            <a:rPr lang="en-US" sz="1700" kern="1200" dirty="0"/>
            <a:t> instruction uses only one immediate value</a:t>
          </a:r>
        </a:p>
      </dsp:txBody>
      <dsp:txXfrm>
        <a:off x="0" y="3579451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28531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u="none" kern="1200" dirty="0"/>
            <a:t>J-format</a:t>
          </a:r>
          <a:r>
            <a:rPr lang="en-US" sz="1700" kern="1200" dirty="0"/>
            <a:t> (Jump format: </a:t>
          </a:r>
          <a:r>
            <a:rPr lang="en-US" sz="17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 dirty="0"/>
            <a:t>)</a:t>
          </a:r>
        </a:p>
      </dsp:txBody>
      <dsp:txXfrm>
        <a:off x="424548" y="3353029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2/13/2018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4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8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III: Instruction Formats and Encoding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1188719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2549"/>
              </p:ext>
            </p:extLst>
          </p:nvPr>
        </p:nvGraphicFramePr>
        <p:xfrm>
          <a:off x="731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81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457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45163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381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57200" y="4954791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81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09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1940" y="2448068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358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81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1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58140" y="4962667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81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356860" y="1243033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510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Try It Yourself #1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91544" y="2573761"/>
            <a:ext cx="8153400" cy="1266825"/>
            <a:chOff x="192" y="1392"/>
            <a:chExt cx="5136" cy="79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10"/>
              <a:chOff x="192" y="1554"/>
              <a:chExt cx="5136" cy="510"/>
            </a:xfrm>
          </p:grpSpPr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288"/>
                <a:chOff x="240" y="2496"/>
                <a:chExt cx="5136" cy="288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59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491544" y="4021562"/>
            <a:ext cx="8153400" cy="1004888"/>
            <a:chOff x="192" y="2256"/>
            <a:chExt cx="5136" cy="633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40" y="2256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192" y="2592"/>
              <a:ext cx="5136" cy="297"/>
              <a:chOff x="240" y="2496"/>
              <a:chExt cx="5136" cy="297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690" y="2543"/>
                <a:ext cx="4244" cy="250"/>
                <a:chOff x="690" y="2543"/>
                <a:chExt cx="4244" cy="250"/>
              </a:xfrm>
            </p:grpSpPr>
            <p:sp>
              <p:nvSpPr>
                <p:cNvPr id="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0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567744" y="5178850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43944" y="1368850"/>
            <a:ext cx="4419600" cy="990600"/>
            <a:chOff x="838200" y="1752600"/>
            <a:chExt cx="4419600" cy="99060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90" name="Snip Single Corner Rectangle 8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98750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95337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20519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74051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30344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50776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57200" y="4505447"/>
            <a:ext cx="8216721" cy="523220"/>
            <a:chOff x="270456" y="4203397"/>
            <a:chExt cx="8216721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598211" y="5631281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E 5 5 0 2 0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4" grpId="0"/>
      <p:bldP spid="95" grpId="0"/>
      <p:bldP spid="96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(1/4)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57200" y="1234158"/>
            <a:ext cx="8382000" cy="478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What about instructions with immediate values?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5-bit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2400" dirty="0"/>
              <a:t> field can only represent </a:t>
            </a:r>
            <a:r>
              <a:rPr lang="en-US" sz="2400" b="1" dirty="0"/>
              <a:t>0 to 31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Immediates</a:t>
            </a:r>
            <a:r>
              <a:rPr lang="en-US" sz="2400" dirty="0"/>
              <a:t> may be much larger than this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/>
              <a:t> instructions require bigger offset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Compromise: </a:t>
            </a:r>
            <a:r>
              <a:rPr lang="en-US" sz="2800" dirty="0"/>
              <a:t>Define a new instruction format partially consistent with R-format: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instruction has immediate, then it uses at most 2 registers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57200" y="307471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457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609600" y="2388915"/>
            <a:ext cx="8153400" cy="976313"/>
            <a:chOff x="432" y="3120"/>
            <a:chExt cx="5136" cy="615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(3/4)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there is no </a:t>
            </a:r>
            <a:r>
              <a:rPr lang="en-US" sz="2400" b="1" dirty="0" err="1">
                <a:latin typeface="Courier New" pitchFamily="49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>
                <a:latin typeface="Courier New" pitchFamily="49" charset="0"/>
              </a:rPr>
              <a:t>opcode</a:t>
            </a:r>
            <a:r>
              <a:rPr lang="en-US" sz="2400" dirty="0"/>
              <a:t> uniquely specifies an instruction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endParaRPr lang="en-US" sz="28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the source register operand (if any)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rt</a:t>
            </a:r>
            <a:endParaRPr lang="en-US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register to receive result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note the difference from R-format instructions</a:t>
            </a:r>
          </a:p>
          <a:p>
            <a:pPr lvl="1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</a:endParaRP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on next slide……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(4/4)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74514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2800" dirty="0"/>
              <a:t>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Treated as a </a:t>
            </a:r>
            <a:r>
              <a:rPr lang="en-US" sz="2400" b="1" i="1" dirty="0"/>
              <a:t>signed integer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16 bits </a:t>
            </a:r>
            <a:r>
              <a:rPr lang="en-US" sz="2400" dirty="0">
                <a:sym typeface="Wingdings" pitchFamily="2" charset="2"/>
              </a:rPr>
              <a:t> can be used to represent a constant up to 2</a:t>
            </a:r>
            <a:r>
              <a:rPr lang="en-US" sz="2400" baseline="50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different values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Large enough to handle:</a:t>
            </a: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offset in a typical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lw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sw</a:t>
            </a:r>
            <a:endParaRPr lang="en-US" sz="2000" dirty="0">
              <a:sym typeface="Wingdings" pitchFamily="2" charset="2"/>
            </a:endParaRP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Most of the </a:t>
            </a:r>
            <a:r>
              <a:rPr lang="en-US" sz="2000" dirty="0"/>
              <a:t>values used in the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addi,subi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slti</a:t>
            </a:r>
            <a:r>
              <a:rPr lang="en-US" sz="2000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56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1704"/>
              </p:ext>
            </p:extLst>
          </p:nvPr>
        </p:nvGraphicFramePr>
        <p:xfrm>
          <a:off x="670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457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457199" y="2632474"/>
            <a:ext cx="8229600" cy="1509713"/>
            <a:chOff x="240" y="1392"/>
            <a:chExt cx="5184" cy="9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615"/>
              <a:chOff x="432" y="3120"/>
              <a:chExt cx="5136" cy="615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380999" y="3851674"/>
            <a:ext cx="8305800" cy="1509713"/>
            <a:chOff x="240" y="2304"/>
            <a:chExt cx="5232" cy="951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609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Encoding: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Classification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Registers (Recap)</a:t>
            </a:r>
            <a:endParaRPr lang="en-GB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5.1	R-Format: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5.2	Try It Yourself #1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 dirty="0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533400" y="5178850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533400" y="2588050"/>
            <a:ext cx="8229600" cy="1738313"/>
            <a:chOff x="240" y="1440"/>
            <a:chExt cx="5184" cy="1095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855"/>
              <a:chOff x="192" y="1680"/>
              <a:chExt cx="5136" cy="855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615"/>
                <a:chOff x="432" y="3120"/>
                <a:chExt cx="5136" cy="615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457200" y="4035850"/>
            <a:ext cx="8305800" cy="1509713"/>
            <a:chOff x="240" y="2304"/>
            <a:chExt cx="5232" cy="951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09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64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61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86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10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03161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685779" y="5681334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Instruction Address: Overview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310078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stored in memory, they too have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flow instructions uses these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32-bit long, instruction addresses are word-aligned as well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rogram</a:t>
            </a:r>
            <a:r>
              <a:rPr lang="en-US" sz="2800" b="1" dirty="0">
                <a:solidFill>
                  <a:srgbClr val="C00000"/>
                </a:solidFill>
              </a:rPr>
              <a:t> C</a:t>
            </a:r>
            <a:r>
              <a:rPr lang="en-US" sz="2800" dirty="0">
                <a:solidFill>
                  <a:srgbClr val="C00000"/>
                </a:solidFill>
              </a:rPr>
              <a:t>ounter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special register that keeps address of instruction being executed in the processor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B40A-CED9-4DDA-B9AD-2661B84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6719" y="128016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I-Format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426719" y="272796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dirty="0"/>
              <a:t>specifies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2800" dirty="0"/>
              <a:t> specify registers to compare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can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800" dirty="0"/>
              <a:t> specify?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is only 16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address is 32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400" dirty="0"/>
              <a:t> is not enough to specify the entire target address!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9119" y="1889760"/>
            <a:ext cx="7924800" cy="457200"/>
            <a:chOff x="457200" y="3429000"/>
            <a:chExt cx="8229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C5ECBD6-93B4-4548-B3BA-5E33164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(2/5)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954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How do we usually use branches?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Answer: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if-else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for</a:t>
            </a:r>
            <a:endParaRPr lang="en-US" sz="2400" b="1" dirty="0">
              <a:solidFill>
                <a:srgbClr val="660066"/>
              </a:solidFill>
            </a:endParaRP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Loops are generally </a:t>
            </a:r>
            <a:r>
              <a:rPr lang="en-US" sz="2400" b="1" dirty="0"/>
              <a:t>small</a:t>
            </a:r>
            <a:r>
              <a:rPr lang="en-US" sz="2400" dirty="0"/>
              <a:t>: </a:t>
            </a:r>
          </a:p>
          <a:p>
            <a:pPr marL="990600" lvl="2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Typically up to 50 instructions</a:t>
            </a:r>
          </a:p>
          <a:p>
            <a:pPr marL="715963" lvl="1" indent="-3508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Unconditional jumps are done using jump instructions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), not the branches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1000" y="4323818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Conclusion:</a:t>
            </a:r>
            <a:r>
              <a:rPr lang="en-US" sz="2400" dirty="0"/>
              <a:t> A branch often changes 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dirty="0"/>
              <a:t> by a small amount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4560" y="3746869"/>
            <a:ext cx="3810000" cy="2286000"/>
            <a:chOff x="5154560" y="3746869"/>
            <a:chExt cx="3810000" cy="22860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sz="18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800" b="1" dirty="0">
                  <a:latin typeface="Courier New" pitchFamily="49" charset="0"/>
                </a:rPr>
                <a:t>, </a:t>
              </a:r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04159" y="450886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96222" y="5263612"/>
              <a:ext cx="668338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800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2AD7B99E-4F52-4252-94E7-93D5498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(3/5)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412959"/>
            <a:ext cx="8305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Specify target address </a:t>
            </a:r>
            <a:r>
              <a:rPr lang="en-US" b="1" dirty="0">
                <a:solidFill>
                  <a:srgbClr val="660066"/>
                </a:solidFill>
              </a:rPr>
              <a:t>relative to the PC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Target address is generated as: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the 16-bit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b="1" dirty="0"/>
              <a:t> </a:t>
            </a:r>
            <a:r>
              <a:rPr lang="en-US" dirty="0"/>
              <a:t>field 	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dirty="0"/>
              <a:t> field is a signed two’s complement integer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C</a:t>
            </a:r>
            <a:r>
              <a:rPr lang="en-US" dirty="0"/>
              <a:t>an branch to ± 2</a:t>
            </a:r>
            <a:r>
              <a:rPr lang="en-US" baseline="50000" dirty="0"/>
              <a:t>15</a:t>
            </a:r>
            <a:r>
              <a:rPr lang="en-US" dirty="0"/>
              <a:t> bytes from the PC: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be enough to cover most loops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29818" y="4384759"/>
            <a:ext cx="4241028" cy="1981200"/>
            <a:chOff x="2429818" y="4384759"/>
            <a:chExt cx="4241028" cy="198120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858951" y="5105195"/>
              <a:ext cx="575643" cy="437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C021389-1AA7-4126-9CB3-85628BB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(4/5)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12959"/>
            <a:ext cx="8305800" cy="475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 the branch target range be enlarged?</a:t>
            </a:r>
          </a:p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  <a:r>
              <a:rPr lang="en-US" sz="2800" dirty="0"/>
              <a:t> Instructions are word-aligned 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Number of bytes to add to the PC will always be a multiple of 4.</a:t>
            </a:r>
          </a:p>
          <a:p>
            <a:pPr marL="625475" lvl="1" indent="-350838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Interpret the </a:t>
            </a: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as number of words, i.e. automatically multiplied by 4</a:t>
            </a:r>
            <a:r>
              <a:rPr lang="en-US" sz="2400" baseline="-25000" dirty="0"/>
              <a:t>10 </a:t>
            </a:r>
            <a:r>
              <a:rPr lang="en-US" sz="2400" dirty="0"/>
              <a:t>(100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800" dirty="0">
                <a:sym typeface="Wingdings" pitchFamily="2" charset="2"/>
              </a:rPr>
              <a:t> C</a:t>
            </a:r>
            <a:r>
              <a:rPr lang="en-US" sz="2800" dirty="0"/>
              <a:t>an branch to ± 2</a:t>
            </a:r>
            <a:r>
              <a:rPr lang="en-US" sz="2800" baseline="50000" dirty="0"/>
              <a:t>15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words</a:t>
            </a:r>
            <a:r>
              <a:rPr lang="en-US" sz="2800" dirty="0"/>
              <a:t> from the PC 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± 2</a:t>
            </a:r>
            <a:r>
              <a:rPr lang="en-US" sz="2400" baseline="50000" dirty="0"/>
              <a:t>17</a:t>
            </a:r>
            <a:r>
              <a:rPr lang="en-US" sz="2400" dirty="0"/>
              <a:t> bytes from the </a:t>
            </a:r>
            <a:r>
              <a:rPr lang="en-US" sz="2400" b="1" dirty="0"/>
              <a:t>PC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now branch 4 times farther!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4783-C806-491D-AF15-6316FA5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80160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1234440" y="1855298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1234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85571"/>
              </p:ext>
            </p:extLst>
          </p:nvPr>
        </p:nvGraphicFramePr>
        <p:xfrm>
          <a:off x="2819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86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81000" y="3352800"/>
            <a:ext cx="8229600" cy="1738313"/>
            <a:chOff x="240" y="1440"/>
            <a:chExt cx="5184" cy="109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855"/>
              <a:chOff x="192" y="1680"/>
              <a:chExt cx="5136" cy="855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615"/>
                <a:chOff x="432" y="3120"/>
                <a:chExt cx="5136" cy="615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381000" y="4876800"/>
            <a:ext cx="8305800" cy="1509713"/>
            <a:chOff x="240" y="2304"/>
            <a:chExt cx="5232" cy="951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615"/>
              <a:chOff x="432" y="3120"/>
              <a:chExt cx="5136" cy="615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70000"/>
            <a:ext cx="8420559" cy="53644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I-Format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6.1	I-Format: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6.2	Try It Yourself #2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6.3	Instruction Address: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6.4	Branch: PC-Relative Addressing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6.5	Branch: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6.6	Try It Yourself #3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J-Format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7.1	J-Format: Example9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7.2	Branching Far Away: Challenge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Addressing Modes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8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2971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92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(1/5)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381000" y="1474514"/>
            <a:ext cx="8305800" cy="439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branches, PC-relative addressing was used: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Because we do not need to branch too far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general jumps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800" dirty="0"/>
              <a:t>):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may jump to anywhere in memory!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ideal case is to specify a 32-bit memory address to jump to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Unfortunately, we can’t (</a:t>
            </a:r>
            <a:r>
              <a:rPr lang="en-US" sz="2400" dirty="0">
                <a:sym typeface="Wingdings" pitchFamily="2" charset="2"/>
              </a:rPr>
              <a:t> </a:t>
            </a:r>
            <a:r>
              <a:rPr lang="en-US" sz="2400" dirty="0"/>
              <a:t>why?)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0930-E1F4-43F2-B438-EF4C48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533400" y="1950158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57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3400" y="3397958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57200" y="4236157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006600"/>
                </a:solidFill>
              </a:rPr>
              <a:t>Optimization: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two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3367759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6278880" y="3821610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4432326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(5/5)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3400" y="135636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Summary: </a:t>
            </a:r>
            <a:r>
              <a:rPr lang="en-US" sz="2800" dirty="0"/>
              <a:t>Given a </a:t>
            </a:r>
            <a:r>
              <a:rPr lang="en-US" sz="2800" b="1" dirty="0"/>
              <a:t>Jump</a:t>
            </a:r>
            <a:r>
              <a:rPr lang="en-US" sz="2800" dirty="0"/>
              <a:t> instruction</a:t>
            </a:r>
            <a:endParaRPr lang="en-US" sz="2800" i="1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057401" y="1965960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00402" y="1965960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057401" y="2346960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92237" y="2346960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57204" y="1971948"/>
            <a:ext cx="16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32bit PC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69472" y="23628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sz="24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886202" y="295656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657602" y="328585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Jumps To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33402" y="4632960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905002" y="4632960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698924" y="4632960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97331" y="5163639"/>
            <a:ext cx="16001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Most significant 4bits of </a:t>
            </a:r>
            <a:r>
              <a:rPr lang="en-US" sz="2000" b="1" dirty="0" smtClean="0">
                <a:latin typeface="+mn-lt"/>
              </a:rPr>
              <a:t>PC+4</a:t>
            </a:r>
            <a:endParaRPr lang="en-US" sz="2000" b="1" dirty="0"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895602" y="5264842"/>
            <a:ext cx="3505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smtClean="0">
                <a:latin typeface="+mn-lt"/>
              </a:rPr>
              <a:t>26bits </a:t>
            </a:r>
            <a:r>
              <a:rPr lang="en-US" sz="2000" b="1" dirty="0">
                <a:latin typeface="+mn-lt"/>
              </a:rPr>
              <a:t>Target address specified in instruction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086602" y="5181712"/>
            <a:ext cx="182879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Default 2bit "00" for word address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1147572" y="4652883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ight Brace 32"/>
          <p:cNvSpPr/>
          <p:nvPr/>
        </p:nvSpPr>
        <p:spPr>
          <a:xfrm rot="5400000">
            <a:off x="4576572" y="2299825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ight Brace 33"/>
          <p:cNvSpPr/>
          <p:nvPr/>
        </p:nvSpPr>
        <p:spPr>
          <a:xfrm rot="5400000">
            <a:off x="8005570" y="4738224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2771E634-5876-4442-917D-ADB2E43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66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263530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1941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898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32548" y="2224381"/>
            <a:ext cx="846586" cy="457956"/>
            <a:chOff x="7522714" y="2377159"/>
            <a:chExt cx="846586" cy="457956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600" y="2377159"/>
              <a:ext cx="520700" cy="4579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096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82625" y="5425159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657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57200" y="5806159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13338" y="5885534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981200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457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1981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46514" y="1121228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7.2 Branching Far Way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474514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instruction</a:t>
            </a:r>
            <a:br>
              <a:rPr lang="en-US" sz="2800" dirty="0"/>
            </a:br>
            <a:r>
              <a:rPr lang="en-US" sz="2800" dirty="0"/>
              <a:t>    		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latin typeface="Courier New" pitchFamily="49" charset="0"/>
              </a:rPr>
              <a:t> $s0, $s1, L1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Assume that the address </a:t>
            </a:r>
            <a:r>
              <a:rPr lang="en-US" sz="2800" b="1" dirty="0">
                <a:latin typeface="Courier New" pitchFamily="49" charset="0"/>
              </a:rPr>
              <a:t>L1</a:t>
            </a:r>
            <a:r>
              <a:rPr lang="en-US" sz="2800" dirty="0"/>
              <a:t> is farther away from the PC than can be supported by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 instructions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Challenge: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Construct an equivalent code sequence with the help of unconditional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 and conditional branch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dirty="0"/>
              <a:t>) instructions to accomplish this far away branching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A88B-20B8-4F67-AFA4-6D8403D4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474515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Register addressing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 register</a:t>
            </a:r>
            <a:endParaRPr lang="en-US" altLang="en-US" kern="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143000" y="2236515"/>
            <a:ext cx="7086600" cy="854075"/>
            <a:chOff x="720" y="1248"/>
            <a:chExt cx="4464" cy="53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0" y="1536"/>
              <a:ext cx="1824" cy="2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8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30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200" y="124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32" y="1248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968" y="124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rd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640" y="1248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funct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3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344" y="16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40" y="1536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457200" y="3608115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</a:rPr>
              <a:t>Immediate addressing</a:t>
            </a:r>
            <a:r>
              <a:rPr lang="en-US" altLang="en-US" dirty="0"/>
              <a:t>: operand is a constant within the instruction itself (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addi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andi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ori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en-US" dirty="0"/>
              <a:t>)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1066800" y="5132115"/>
            <a:ext cx="3810000" cy="396875"/>
            <a:chOff x="672" y="2976"/>
            <a:chExt cx="2400" cy="250"/>
          </a:xfrm>
        </p:grpSpPr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72" y="2976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10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5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2016" y="29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9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20" y="297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200" y="297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632" y="2976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920" y="2976"/>
              <a:ext cx="1152" cy="24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16" y="297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immediate</a:t>
              </a:r>
            </a:p>
          </p:txBody>
        </p:sp>
      </p:grp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C78640F8-E051-4865-948F-71F5D9D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57200" y="1474515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Base addressing (displacement addressing)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at the memory location whose address is sum of a register and a constant in the instruction (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lw</a:t>
            </a:r>
            <a:r>
              <a:rPr lang="en-US" altLang="en-US" sz="2800" b="1" kern="0" dirty="0">
                <a:latin typeface="Courier New" pitchFamily="49" charset="0"/>
              </a:rPr>
              <a:t>, 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sw</a:t>
            </a:r>
            <a:r>
              <a:rPr lang="en-US" altLang="en-US" sz="2800" kern="0" dirty="0"/>
              <a:t>)</a:t>
            </a:r>
          </a:p>
        </p:txBody>
      </p:sp>
      <p:grpSp>
        <p:nvGrpSpPr>
          <p:cNvPr id="47" name="Group 60"/>
          <p:cNvGrpSpPr>
            <a:grpSpLocks/>
          </p:cNvGrpSpPr>
          <p:nvPr/>
        </p:nvGrpSpPr>
        <p:grpSpPr bwMode="auto">
          <a:xfrm>
            <a:off x="990600" y="3227115"/>
            <a:ext cx="6629400" cy="1905000"/>
            <a:chOff x="624" y="1728"/>
            <a:chExt cx="4176" cy="1200"/>
          </a:xfrm>
        </p:grpSpPr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624" y="1920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>
              <a:off x="153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1968" y="1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1872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672" y="192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54" name="Text Box 38"/>
            <p:cNvSpPr txBox="1">
              <a:spLocks noChangeArrowheads="1"/>
            </p:cNvSpPr>
            <p:nvPr/>
          </p:nvSpPr>
          <p:spPr bwMode="auto">
            <a:xfrm>
              <a:off x="1152" y="192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1584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872" y="1920"/>
              <a:ext cx="1152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075" y="192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24" y="244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Text Box 43"/>
            <p:cNvSpPr txBox="1">
              <a:spLocks noChangeArrowheads="1"/>
            </p:cNvSpPr>
            <p:nvPr/>
          </p:nvSpPr>
          <p:spPr bwMode="auto">
            <a:xfrm>
              <a:off x="1344" y="2448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>
              <a:off x="1296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129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1296" y="283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6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2496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2496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3264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1"/>
            <p:cNvSpPr>
              <a:spLocks noChangeArrowheads="1"/>
            </p:cNvSpPr>
            <p:nvPr/>
          </p:nvSpPr>
          <p:spPr bwMode="auto">
            <a:xfrm>
              <a:off x="3072" y="2400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3120" y="240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69" name="Line 53"/>
            <p:cNvSpPr>
              <a:spLocks noChangeShapeType="1"/>
            </p:cNvSpPr>
            <p:nvPr/>
          </p:nvSpPr>
          <p:spPr bwMode="auto">
            <a:xfrm>
              <a:off x="340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3744" y="2496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3888" y="1728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3984" y="244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3744" y="2016"/>
              <a:ext cx="1056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CF0A97EE-BE1F-4F3A-B709-255121B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048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135636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kern="0" dirty="0">
                <a:solidFill>
                  <a:srgbClr val="C00000"/>
                </a:solidFill>
              </a:rPr>
              <a:t>PC-relative addressing</a:t>
            </a:r>
            <a:r>
              <a:rPr lang="en-US" altLang="en-US" sz="2400" kern="0" dirty="0"/>
              <a:t>: address is sum of PC and constant in the instruction (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en-US" sz="2400" b="1" kern="0" dirty="0">
                <a:latin typeface="Courier New" pitchFamily="49" charset="0"/>
              </a:rPr>
              <a:t>, 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en-US" sz="2400" b="1" kern="0" dirty="0">
                <a:latin typeface="Courier New" pitchFamily="49" charset="0"/>
              </a:rPr>
              <a:t>)</a:t>
            </a:r>
          </a:p>
        </p:txBody>
      </p: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990600" y="2118360"/>
            <a:ext cx="6646863" cy="1600200"/>
            <a:chOff x="613" y="1344"/>
            <a:chExt cx="4187" cy="1008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744" y="1584"/>
              <a:ext cx="1056" cy="7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3" y="1440"/>
              <a:ext cx="124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04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52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57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861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61" y="144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141" y="144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573" y="14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1" y="1440"/>
              <a:ext cx="1152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064" y="144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613" y="1968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558" y="196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1285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285" y="235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3253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2485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2485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3253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3061" y="1920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3109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397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744" y="2016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3888" y="1344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3973" y="196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381000" y="402336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Pseudo-direct addressing</a:t>
            </a:r>
            <a:r>
              <a:rPr lang="en-US" altLang="en-US" sz="2400" dirty="0"/>
              <a:t>: 26-bit of instruction concatenated with upper 4-bits of PC (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</a:rPr>
              <a:t>j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90" name="Group 79"/>
          <p:cNvGrpSpPr>
            <a:grpSpLocks/>
          </p:cNvGrpSpPr>
          <p:nvPr/>
        </p:nvGrpSpPr>
        <p:grpSpPr bwMode="auto">
          <a:xfrm>
            <a:off x="990600" y="4785360"/>
            <a:ext cx="6646863" cy="1600200"/>
            <a:chOff x="768" y="3120"/>
            <a:chExt cx="4187" cy="1008"/>
          </a:xfrm>
        </p:grpSpPr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3899" y="3360"/>
              <a:ext cx="1056" cy="7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768" y="3216"/>
              <a:ext cx="432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816" y="321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96" name="Rectangle 63"/>
            <p:cNvSpPr>
              <a:spLocks noChangeArrowheads="1"/>
            </p:cNvSpPr>
            <p:nvPr/>
          </p:nvSpPr>
          <p:spPr bwMode="auto">
            <a:xfrm>
              <a:off x="1200" y="3216"/>
              <a:ext cx="1968" cy="2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1632" y="3216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768" y="3744"/>
              <a:ext cx="2400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1713" y="3744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>
              <a:off x="1440" y="39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>
              <a:off x="1440" y="412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340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70"/>
            <p:cNvSpPr>
              <a:spLocks noChangeShapeType="1"/>
            </p:cNvSpPr>
            <p:nvPr/>
          </p:nvSpPr>
          <p:spPr bwMode="auto">
            <a:xfrm>
              <a:off x="2640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71"/>
            <p:cNvSpPr>
              <a:spLocks noChangeShapeType="1"/>
            </p:cNvSpPr>
            <p:nvPr/>
          </p:nvSpPr>
          <p:spPr bwMode="auto">
            <a:xfrm>
              <a:off x="2640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340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73"/>
            <p:cNvSpPr>
              <a:spLocks noChangeArrowheads="1"/>
            </p:cNvSpPr>
            <p:nvPr/>
          </p:nvSpPr>
          <p:spPr bwMode="auto">
            <a:xfrm>
              <a:off x="3216" y="3696"/>
              <a:ext cx="336" cy="24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74"/>
            <p:cNvSpPr txBox="1">
              <a:spLocks noChangeArrowheads="1"/>
            </p:cNvSpPr>
            <p:nvPr/>
          </p:nvSpPr>
          <p:spPr bwMode="auto">
            <a:xfrm>
              <a:off x="3293" y="3696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:</a:t>
              </a:r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3552" y="37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76"/>
            <p:cNvSpPr>
              <a:spLocks noChangeArrowheads="1"/>
            </p:cNvSpPr>
            <p:nvPr/>
          </p:nvSpPr>
          <p:spPr bwMode="auto">
            <a:xfrm>
              <a:off x="3899" y="3792"/>
              <a:ext cx="1056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Text Box 77"/>
            <p:cNvSpPr txBox="1">
              <a:spLocks noChangeArrowheads="1"/>
            </p:cNvSpPr>
            <p:nvPr/>
          </p:nvSpPr>
          <p:spPr bwMode="auto">
            <a:xfrm>
              <a:off x="4032" y="3120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111" name="Text Box 78"/>
            <p:cNvSpPr txBox="1">
              <a:spLocks noChangeArrowheads="1"/>
            </p:cNvSpPr>
            <p:nvPr/>
          </p:nvSpPr>
          <p:spPr bwMode="auto">
            <a:xfrm>
              <a:off x="4128" y="3744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AA77CC1F-C959-4969-8703-E053C17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43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8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35636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MIPS Instruction: </a:t>
            </a:r>
            <a:br>
              <a:rPr lang="en-US" dirty="0"/>
            </a:br>
            <a:r>
              <a:rPr lang="en-US" dirty="0"/>
              <a:t>32 bits representing a single instruction</a:t>
            </a:r>
            <a:endParaRPr lang="en-GB" dirty="0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81000" y="2194560"/>
            <a:ext cx="7948613" cy="1331913"/>
            <a:chOff x="192" y="1248"/>
            <a:chExt cx="5007" cy="83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76" y="1536"/>
              <a:ext cx="69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58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30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459" y="1536"/>
              <a:ext cx="9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immediate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58" y="1514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344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097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806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576" y="1248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1568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305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3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rd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4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funct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shamt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58" y="1248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1344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2097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806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560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313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92" y="127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R</a:t>
              </a:r>
              <a:endParaRPr lang="en-US" sz="20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36" y="1578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I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458" y="1780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1344" y="1780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92" y="18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J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142" y="1780"/>
              <a:ext cx="1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target address</a:t>
              </a:r>
              <a:endParaRPr lang="en-US" sz="2000" b="1">
                <a:latin typeface="Helvetica" pitchFamily="34" charset="0"/>
              </a:endParaRP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 b="1">
                <a:latin typeface="Helvetica" pitchFamily="34" charset="0"/>
              </a:endParaRP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609600" y="356616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and load/store are both I-format instructions; but branches use PC-relative addressing, whereas load/store use base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use PC-relative addressing; jumps use pseudo-direct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Shifts use R-format, but other immediate instructions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/>
              <a:t>) use I-format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AA4F1505-798F-4B9A-803A-9899591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(2/2)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Object 33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46772403"/>
              </p:ext>
            </p:extLst>
          </p:nvPr>
        </p:nvGraphicFramePr>
        <p:xfrm>
          <a:off x="533399" y="1234159"/>
          <a:ext cx="81534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4" imgW="6048360" imgH="3934080" progId="Excel.Sheet.8">
                  <p:embed/>
                </p:oleObj>
              </mc:Choice>
              <mc:Fallback>
                <p:oleObj name="Worksheet" r:id="rId4" imgW="6048360" imgH="3934080" progId="Excel.Sheet.8">
                  <p:embed/>
                  <p:pic>
                    <p:nvPicPr>
                      <p:cNvPr id="1026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1234159"/>
                        <a:ext cx="81534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0A78-E970-4929-ADFC-70744DC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4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143031081"/>
              </p:ext>
            </p:extLst>
          </p:nvPr>
        </p:nvGraphicFramePr>
        <p:xfrm>
          <a:off x="571500" y="1949113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89752"/>
              </p:ext>
            </p:extLst>
          </p:nvPr>
        </p:nvGraphicFramePr>
        <p:xfrm>
          <a:off x="624840" y="2557272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62109"/>
              </p:ext>
            </p:extLst>
          </p:nvPr>
        </p:nvGraphicFramePr>
        <p:xfrm>
          <a:off x="4892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1002664" y="5562494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381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457200" y="2224478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457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457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81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76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72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7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62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4213"/>
              </p:ext>
            </p:extLst>
          </p:nvPr>
        </p:nvGraphicFramePr>
        <p:xfrm>
          <a:off x="457200" y="1325318"/>
          <a:ext cx="8229600" cy="480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Partially specifies the instruction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Equal to 0 for all R-Format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C</a:t>
                      </a:r>
                      <a:r>
                        <a:rPr lang="en-US" sz="1800" dirty="0"/>
                        <a:t>ombined with opcode exactly specifies the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containing first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Specify register containing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which will receive result of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dirty="0"/>
                        <a:t>Amount a shift instruction will shift by 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u="none" dirty="0"/>
                        <a:t>5 bits (i.e. 0 to 31)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</a:pPr>
                      <a:r>
                        <a:rPr lang="en-US" sz="1800" dirty="0"/>
                        <a:t>- 	Set to 0 in all non-shift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18879</TotalTime>
  <Words>3044</Words>
  <Application>Microsoft Office PowerPoint</Application>
  <PresentationFormat>On-screen Show (4:3)</PresentationFormat>
  <Paragraphs>784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Courier New</vt:lpstr>
      <vt:lpstr>Helvetica</vt:lpstr>
      <vt:lpstr>Symbol</vt:lpstr>
      <vt:lpstr>Times New Roman</vt:lpstr>
      <vt:lpstr>Verdana</vt:lpstr>
      <vt:lpstr>Wingdings</vt:lpstr>
      <vt:lpstr>Wingdings 2</vt:lpstr>
      <vt:lpstr>Clarity</vt:lpstr>
      <vt:lpstr>Worksheet</vt:lpstr>
      <vt:lpstr>http://www.comp.nus.edu.sg/~cs2100/</vt:lpstr>
      <vt:lpstr>Lecture #9: MIPS Part 3: Instruction Formats</vt:lpstr>
      <vt:lpstr>Lecture #9: MIPS Part 3: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1898</cp:revision>
  <cp:lastPrinted>2017-06-30T03:15:07Z</cp:lastPrinted>
  <dcterms:created xsi:type="dcterms:W3CDTF">1998-09-05T15:03:32Z</dcterms:created>
  <dcterms:modified xsi:type="dcterms:W3CDTF">2018-02-13T01:21:34Z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