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6.jpeg" ContentType="image/jpeg"/>
  <Override PartName="/ppt/notesSlides/notesSlide9.xml" ContentType="application/vnd.openxmlformats-officedocument.presentationml.notesSlide+xml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1pPr>
    <a:lvl2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2pPr>
    <a:lvl3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3pPr>
    <a:lvl4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4pPr>
    <a:lvl5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5pPr>
    <a:lvl6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6pPr>
    <a:lvl7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7pPr>
    <a:lvl8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8pPr>
    <a:lvl9pPr marL="0" marR="0" indent="0" algn="l" defTabSz="584200" rtl="0" fontAlgn="auto" latinLnBrk="0" hangingPunct="0">
      <a:lnSpc>
        <a:spcPct val="120000"/>
      </a:lnSpc>
      <a:spcBef>
        <a:spcPts val="520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4F5C3F"/>
        </a:solidFill>
        <a:effectLst>
          <a:outerShdw sx="100000" sy="100000" kx="0" ky="0" algn="b" rotWithShape="0" blurRad="25400" dist="12700" dir="0">
            <a:srgbClr val="FFFFFF">
              <a:alpha val="45000"/>
            </a:srgbClr>
          </a:outerShdw>
        </a:effectLst>
        <a:uFillTx/>
        <a:latin typeface="+mn-lt"/>
        <a:ea typeface="+mn-ea"/>
        <a:cs typeface="+mn-cs"/>
        <a:sym typeface="Georgi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6E5DA">
              <a:alpha val="60000"/>
            </a:srgbClr>
          </a:solidFill>
        </a:fill>
      </a:tcStyle>
    </a:band2H>
    <a:firstCol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0CFCA">
              <a:alpha val="75000"/>
            </a:srgbClr>
          </a:solidFill>
        </a:fill>
      </a:tcStyle>
    </a:band2H>
    <a:firstCol>
      <a:tcTxStyle b="off" i="off">
        <a:fontRef idx="minor">
          <a:schemeClr val="accent1">
            <a:satOff val="15300"/>
            <a:lumOff val="-29822"/>
            <a:alpha val="80000"/>
          </a:schemeClr>
        </a:fontRef>
        <a:schemeClr val="accent1">
          <a:satOff val="15300"/>
          <a:lumOff val="-29822"/>
          <a:alpha val="80000"/>
        </a:schemeClr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left>
          <a:right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satOff val="15300"/>
                  <a:lumOff val="-29822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DD9AC">
              <a:alpha val="7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chemeClr val="accent1">
                  <a:satOff val="15300"/>
                  <a:lumOff val="-29822"/>
                  <a:alpha val="80000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satOff val="15300"/>
                  <a:lumOff val="-29822"/>
                  <a:alpha val="80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DFDBD1"/>
        </a:fontRef>
        <a:srgbClr val="DFDBD1"/>
      </a:tcTxStyle>
      <a:tcStyle>
        <a:tcBdr>
          <a:left>
            <a:ln w="12700" cap="flat">
              <a:solidFill>
                <a:srgbClr val="DFDBD1"/>
              </a:solidFill>
              <a:prstDash val="solid"/>
              <a:miter lim="400000"/>
            </a:ln>
          </a:left>
          <a:right>
            <a:ln w="12700" cap="flat">
              <a:solidFill>
                <a:srgbClr val="DFDBD1"/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satOff val="15300"/>
                  <a:lumOff val="-29822"/>
                  <a:alpha val="80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2">
                  <a:hueOff val="-171743"/>
                  <a:satOff val="2189"/>
                  <a:lumOff val="-14463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DFDBD1"/>
              </a:solidFill>
              <a:prstDash val="solid"/>
              <a:miter lim="400000"/>
            </a:ln>
          </a:insideH>
          <a:insideV>
            <a:ln w="12700" cap="flat">
              <a:solidFill>
                <a:srgbClr val="DFDBD1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F821DB8-F4EB-4A41-A1BA-3FCAFE7338EE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B07342"/>
              </a:solidFill>
              <a:prstDash val="solid"/>
              <a:miter lim="400000"/>
            </a:ln>
          </a:left>
          <a:right>
            <a:ln w="127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solidFill>
                <a:srgbClr val="B07342"/>
              </a:solidFill>
              <a:prstDash val="solid"/>
              <a:miter lim="400000"/>
            </a:ln>
          </a:bottom>
          <a:insideH>
            <a:ln w="12700" cap="flat">
              <a:solidFill>
                <a:srgbClr val="B07342"/>
              </a:solidFill>
              <a:prstDash val="solid"/>
              <a:miter lim="400000"/>
            </a:ln>
          </a:insideH>
          <a:insideV>
            <a:ln w="12700" cap="flat">
              <a:solidFill>
                <a:srgbClr val="B0734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DBBD">
              <a:alpha val="55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B0734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B0734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3F1DF"/>
        </a:fontRef>
        <a:srgbClr val="F3F1D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33BA23B1-9221-436E-865A-0063620EA4FD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C9C5BC"/>
              </a:solidFill>
              <a:prstDash val="solid"/>
              <a:miter lim="400000"/>
            </a:ln>
          </a:left>
          <a:right>
            <a:ln w="12700" cap="flat">
              <a:solidFill>
                <a:srgbClr val="C9C5BC"/>
              </a:solidFill>
              <a:prstDash val="solid"/>
              <a:miter lim="400000"/>
            </a:ln>
          </a:right>
          <a:top>
            <a:ln w="12700" cap="flat">
              <a:solidFill>
                <a:srgbClr val="C9C5BC"/>
              </a:solidFill>
              <a:prstDash val="solid"/>
              <a:miter lim="400000"/>
            </a:ln>
          </a:top>
          <a:bottom>
            <a:ln w="12700" cap="flat">
              <a:solidFill>
                <a:srgbClr val="C9C5BC"/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/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2DED3">
              <a:alpha val="80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51473B"/>
              </a:solidFill>
              <a:prstDash val="solid"/>
              <a:miter lim="400000"/>
            </a:ln>
          </a:left>
          <a:right>
            <a:ln w="25400" cap="flat">
              <a:solidFill>
                <a:srgbClr val="51473B"/>
              </a:solidFill>
              <a:prstDash val="solid"/>
              <a:miter lim="400000"/>
            </a:ln>
          </a:right>
          <a:top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top>
          <a:bottom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bottom>
          <a:insideH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5BC">
                  <a:alpha val="8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25400" cap="flat">
              <a:solidFill>
                <a:srgbClr val="51473B"/>
              </a:solidFill>
              <a:prstDash val="solid"/>
              <a:miter lim="400000"/>
            </a:ln>
          </a:top>
          <a:bottom>
            <a:ln w="127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solidFill>
                <a:srgbClr val="EDEADB"/>
              </a:solidFill>
              <a:prstDash val="solid"/>
              <a:miter lim="400000"/>
            </a:ln>
          </a:left>
          <a:right>
            <a:ln w="12700" cap="flat">
              <a:solidFill>
                <a:srgbClr val="EDEADB"/>
              </a:solidFill>
              <a:prstDash val="solid"/>
              <a:miter lim="400000"/>
            </a:ln>
          </a:right>
          <a:top>
            <a:ln w="12700" cap="flat">
              <a:solidFill>
                <a:srgbClr val="51473B"/>
              </a:solidFill>
              <a:prstDash val="solid"/>
              <a:miter lim="400000"/>
            </a:ln>
          </a:top>
          <a:bottom>
            <a:ln w="25400" cap="flat">
              <a:solidFill>
                <a:srgbClr val="51473B"/>
              </a:solidFill>
              <a:prstDash val="solid"/>
              <a:miter lim="400000"/>
            </a:ln>
          </a:bottom>
          <a:insideH>
            <a:ln w="12700" cap="flat">
              <a:solidFill>
                <a:srgbClr val="EDEADB"/>
              </a:solidFill>
              <a:prstDash val="solid"/>
              <a:miter lim="400000"/>
            </a:ln>
          </a:insideH>
          <a:insideV>
            <a:ln w="12700" cap="flat">
              <a:solidFill>
                <a:srgbClr val="EDEAD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2708684C-4D16-4618-839F-0558EEFCDFE6}" styleName="">
    <a:tblBg/>
    <a:wholeTb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EE3BA">
              <a:alpha val="63000"/>
            </a:srgbClr>
          </a:solidFill>
        </a:fill>
      </a:tcStyle>
    </a:band2H>
    <a:firstCol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2"/>
              </a:solidFill>
              <a:prstDash val="solid"/>
              <a:miter lim="400000"/>
            </a:ln>
          </a:right>
          <a:top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4F5C3F"/>
        </a:fontRef>
        <a:srgbClr val="4F5C3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2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2">
                  <a:alpha val="60000"/>
                </a:schemeClr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7" name="Shape 13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5" name="Shape 1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Przywitanie się i przedstawienie się.</a:t>
            </a:r>
          </a:p>
          <a:p>
            <a:pPr marL="388055" indent="-388055">
              <a:buSzPct val="100000"/>
              <a:buAutoNum type="arabicPeriod" startAt="1"/>
            </a:pPr>
            <a:r>
              <a:t>Dziś spróbujemy poznać 3 terminy, które początkującym adeptom wydają się często mylić.</a:t>
            </a:r>
          </a:p>
          <a:p>
            <a:pPr marL="388055" indent="-388055">
              <a:buSzPct val="100000"/>
              <a:buAutoNum type="arabicPeriod" startAt="1"/>
            </a:pPr>
            <a:r>
              <a:t>Będzie to Node, NVM oraz NPM.</a:t>
            </a:r>
          </a:p>
          <a:p>
            <a:pPr marL="388055" indent="-388055">
              <a:buSzPct val="100000"/>
              <a:buAutoNum type="arabicPeriod" startAt="1"/>
            </a:pPr>
            <a:r>
              <a:t>Przejdźmy do pierwszego.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1" name="Shape 15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Node to nie jest język, tylko środowisko uruchomieniowe dla JavaScript.</a:t>
            </a:r>
          </a:p>
          <a:p>
            <a:pPr marL="388055" indent="-388055">
              <a:buSzPct val="100000"/>
              <a:buAutoNum type="arabicPeriod" startAt="1"/>
            </a:pPr>
            <a:r>
              <a:t>Node wykorzystuje ten sam silnik JS, co Chrome - V8.</a:t>
            </a:r>
          </a:p>
          <a:p>
            <a:pPr marL="388055" indent="-388055">
              <a:buSzPct val="100000"/>
              <a:buAutoNum type="arabicPeriod" startAt="1"/>
            </a:pPr>
            <a:r>
              <a:t>W node nie ma window, document i alert.  Są dostępne z poziomu przeglądarki (web view).</a:t>
            </a:r>
          </a:p>
          <a:p>
            <a:pPr marL="388055" indent="-388055">
              <a:buSzPct val="100000"/>
              <a:buAutoNum type="arabicPeriod" startAt="1"/>
            </a:pPr>
            <a:r>
              <a:t>Działa jak interpreter. Pozwala odpalić JS poza przeglądarką. Np. node app.js.</a:t>
            </a:r>
          </a:p>
          <a:p>
            <a:pPr marL="388055" indent="-388055">
              <a:buSzPct val="100000"/>
              <a:buAutoNum type="arabicPeriod" startAt="1"/>
            </a:pPr>
            <a:r>
              <a:t>Może też uruchamiać usługi, np serwer Express.</a:t>
            </a:r>
          </a:p>
          <a:p>
            <a:pPr marL="388055" indent="-388055">
              <a:buSzPct val="100000"/>
              <a:buAutoNum type="arabicPeriod" startAt="1"/>
            </a:pPr>
            <a:r>
              <a:t>Asynchroniczność (async). Wszystko oparte jest na zdarzeniach i callbackach - tzw event loop. Główna zaleta - nie blokuje się.</a:t>
            </a:r>
          </a:p>
          <a:p>
            <a:pPr/>
          </a:p>
          <a:p>
            <a:pPr/>
            <a:r>
              <a:t>Node pozwala pisać backend w języku, który powstał do robienia animacji przycisków na stronach WWW.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Pierwszy zgrzyt. Node wydaje się prosty - instalujesz raz i działa. Niestety to jest złudzenie.</a:t>
            </a:r>
          </a:p>
          <a:p>
            <a:pPr marL="388055" indent="-388055">
              <a:buSzPct val="100000"/>
              <a:buAutoNum type="arabicPeriod" startAt="1"/>
            </a:pPr>
            <a:r>
              <a:t>Co kilka miesiędzy wychodzą nowe wersje: LTS, Current, Experimental.</a:t>
            </a:r>
          </a:p>
          <a:p>
            <a:pPr marL="388055" indent="-388055">
              <a:buSzPct val="100000"/>
              <a:buAutoNum type="arabicPeriod" startAt="1"/>
            </a:pPr>
            <a:r>
              <a:t>Biblioteki działają na konkretnych wersjach Node’a.</a:t>
            </a:r>
          </a:p>
          <a:p>
            <a:pPr marL="388055" indent="-388055">
              <a:buSzPct val="100000"/>
              <a:buAutoNum type="arabicPeriod" startAt="1"/>
            </a:pPr>
            <a:r>
              <a:t>Mamy więc sytuację, że projekt A wymaga Node 22, a projekt B Node 24.</a:t>
            </a:r>
          </a:p>
          <a:p>
            <a:pPr marL="388055" indent="-388055">
              <a:buSzPct val="100000"/>
              <a:buAutoNum type="arabicPeriod" startAt="1"/>
            </a:pPr>
            <a:r>
              <a:t>Odpowiedzią na to jest NVM.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1" name="Shape 16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Node Version Manager.</a:t>
            </a:r>
          </a:p>
          <a:p>
            <a:pPr marL="388055" indent="-388055">
              <a:buSzPct val="100000"/>
              <a:buAutoNum type="arabicPeriod" startAt="1"/>
            </a:pPr>
            <a:r>
              <a:t>Główna zaleta: Pozwala mieć wiele wersji Node równolegle. Nie trzeba odinstalowywać starych.</a:t>
            </a:r>
          </a:p>
          <a:p>
            <a:pPr marL="388055" indent="-388055">
              <a:buSzPct val="100000"/>
              <a:buAutoNum type="arabicPeriod" startAt="1"/>
            </a:pPr>
            <a:r>
              <a:t>Można ustawić, że projekt A działa na Node 22, a projekt B na Node 24.</a:t>
            </a:r>
          </a:p>
          <a:p>
            <a:pPr marL="388055" indent="-388055">
              <a:buSzPct val="100000"/>
              <a:buAutoNum type="arabicPeriod" startAt="1"/>
            </a:pPr>
            <a:r>
              <a:t>Plik nvmrc, w którym zapisujemy wersję Node.</a:t>
            </a:r>
          </a:p>
          <a:p>
            <a:pPr marL="388055" indent="-388055">
              <a:buSzPct val="100000"/>
              <a:buAutoNum type="arabicPeriod" startAt="1"/>
            </a:pPr>
            <a:r>
              <a:t>Wchodząc do katalogu wystarczy zrobić `nvm use`. Alternatywnie `nvm use 22`, `nvm use 22.8`.</a:t>
            </a:r>
          </a:p>
          <a:p>
            <a:pPr marL="388055" indent="-388055">
              <a:buSzPct val="100000"/>
              <a:buAutoNum type="arabicPeriod" startAt="1"/>
            </a:pPr>
            <a:r>
              <a:t>Izolacja, instalowanie nowej wersji bez ryzyka popsucia innych projektów.</a:t>
            </a:r>
          </a:p>
          <a:p>
            <a:pPr/>
          </a:p>
          <a:p>
            <a:pPr/>
            <a:r>
              <a:t>NVM to taki `pyenv` dla JavaScriptu, tylko z większym ryzykiem, że zapomnisz, którą wersję masz w którym projekcie.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7" name="Shape 16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Node Package Manager - sklep z bibliotekami dla Node.js. Odpowiednik pip w Pythonie, composer w PHP, maven w Javie.</a:t>
            </a:r>
          </a:p>
          <a:p>
            <a:pPr marL="388055" indent="-388055">
              <a:buSzPct val="100000"/>
              <a:buAutoNum type="arabicPeriod" startAt="1"/>
            </a:pPr>
            <a:r>
              <a:t>`npm install` - pobiera bibliotekę do `node_modules`, może dodać do package.json.</a:t>
            </a:r>
          </a:p>
          <a:p>
            <a:pPr marL="388055" indent="-388055">
              <a:buSzPct val="100000"/>
              <a:buAutoNum type="arabicPeriod" startAt="1"/>
            </a:pPr>
            <a:r>
              <a:t>`npm publish` - udostępnia nasz pakiet światu. Lub popsuć pół internetu (#left-pad).</a:t>
            </a:r>
          </a:p>
          <a:p>
            <a:pPr marL="388055" indent="-388055">
              <a:buSzPct val="100000"/>
              <a:buAutoNum type="arabicPeriod" startAt="1"/>
            </a:pPr>
            <a:r>
              <a:t>`package.json` - serce projektu - skrypty, lista zależności, metadane.</a:t>
            </a:r>
          </a:p>
          <a:p>
            <a:pPr marL="388055" indent="-388055">
              <a:buSzPct val="100000"/>
              <a:buAutoNum type="arabicPeriod" startAt="1"/>
            </a:pPr>
            <a:r>
              <a:t>Zależności można podzielić na deweloperskie (`devDependecies`) i produkcyjne (`dependencies`).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A przynamniej powinno.</a:t>
            </a:r>
          </a:p>
          <a:p>
            <a:pPr marL="388055" indent="-388055">
              <a:buSzPct val="100000"/>
              <a:buAutoNum type="arabicPeriod" startAt="1"/>
            </a:pPr>
            <a:r>
              <a:t>Jest to wierutne kłamstwo.</a:t>
            </a:r>
          </a:p>
          <a:p>
            <a:pPr marL="388055" indent="-388055">
              <a:buSzPct val="100000"/>
              <a:buAutoNum type="arabicPeriod" startAt="1"/>
            </a:pPr>
            <a:r>
              <a:t>Zależy od:</a:t>
            </a:r>
          </a:p>
          <a:p>
            <a:pPr lvl="1" marL="1023055" indent="-388055">
              <a:buSzPct val="100000"/>
              <a:buAutoNum type="arabicPeriod" startAt="1"/>
            </a:pPr>
            <a:r>
              <a:t>Systemu operacyjnego,</a:t>
            </a:r>
          </a:p>
          <a:p>
            <a:pPr lvl="1" marL="1023055" indent="-388055">
              <a:buSzPct val="100000"/>
              <a:buAutoNum type="arabicPeriod" startAt="1"/>
            </a:pPr>
            <a:r>
              <a:t>Architektury CPU,</a:t>
            </a:r>
          </a:p>
          <a:p>
            <a:pPr lvl="1" marL="1023055" indent="-388055">
              <a:buSzPct val="100000"/>
              <a:buAutoNum type="arabicPeriod" startAt="1"/>
            </a:pPr>
            <a:r>
              <a:t>Wersji Node,</a:t>
            </a:r>
          </a:p>
          <a:p>
            <a:pPr lvl="1" marL="1023055" indent="-388055">
              <a:buSzPct val="100000"/>
              <a:buAutoNum type="arabicPeriod" startAt="1"/>
            </a:pPr>
            <a:r>
              <a:t>Proxy / serwer artefaktów / prywatnego registry,</a:t>
            </a:r>
          </a:p>
          <a:p>
            <a:pPr lvl="1" marL="1023055" indent="-388055">
              <a:buSzPct val="100000"/>
              <a:buAutoNum type="arabicPeriod" startAt="1"/>
            </a:pPr>
            <a:r>
              <a:t>Cache.</a:t>
            </a:r>
          </a:p>
          <a:p>
            <a:pPr/>
            <a:r>
              <a:t>Dlatego często jeden z programistów mówi: “u mnie działa”, a drugi mu odpowiada: “u mnie też, ale inaczej”.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NPM to klasyk, ale nie jest jedynym graczem.</a:t>
            </a:r>
          </a:p>
          <a:p>
            <a:pPr marL="388055" indent="-388055">
              <a:buSzPct val="100000"/>
              <a:buAutoNum type="arabicPeriod" startAt="1"/>
            </a:pPr>
            <a:r>
              <a:t>Yarn - facebookowy eksperyment, szybszy, cache’uje zależności.</a:t>
            </a:r>
          </a:p>
          <a:p>
            <a:pPr marL="388055" indent="-388055">
              <a:buSzPct val="100000"/>
              <a:buAutoNum type="arabicPeriod" startAt="1"/>
            </a:pPr>
            <a:r>
              <a:t>pnpm - nowoczesny, linkuje paczki, zamiast kopiować, potrafi zaoszczędzić gigabajty.</a:t>
            </a:r>
          </a:p>
          <a:p>
            <a:pPr marL="388055" indent="-388055">
              <a:buSzPct val="100000"/>
              <a:buAutoNum type="arabicPeriod" startAt="1"/>
            </a:pPr>
            <a:r>
              <a:t>Bun - nastawiony na szybkość, dodatkowo jest środowiskiem uruchomieniowym.</a:t>
            </a:r>
          </a:p>
          <a:p>
            <a:pPr/>
          </a:p>
          <a:p>
            <a:pPr/>
            <a:r>
              <a:t>W praktyce NPM jest królem, bo jest domyślny, ale wielu programistów odchodzi w projektach monorepo na rzecz innych rozwiązań.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5" name="Shape 18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Jeżeli myślicie, że czarne dziury są ciężkie, to poczekajcie, aż otworzycie folder `node_modules` w jakimś projekcie JS.</a:t>
            </a:r>
          </a:p>
          <a:p>
            <a:pPr marL="388055" indent="-388055">
              <a:buSzPct val="100000"/>
              <a:buAutoNum type="arabicPeriod" startAt="1"/>
            </a:pPr>
            <a:r>
              <a:t>W JS zwykło się mówić: “Jeżeli coś nie działa, usuń `node_modules`”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Shape 19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388055" indent="-388055">
              <a:buSzPct val="100000"/>
              <a:buAutoNum type="arabicPeriod" startAt="1"/>
            </a:pPr>
            <a:r>
              <a:t>Programiści JS są najbardziej leniwi wśród wszystkich ras.</a:t>
            </a:r>
          </a:p>
          <a:p>
            <a:pPr marL="388055" indent="-388055">
              <a:buSzPct val="100000"/>
              <a:buAutoNum type="arabicPeriod" startAt="1"/>
            </a:pPr>
            <a:r>
              <a:t>W JSie istnieją paczki do wszystkiego, co rodzi spaghetti zależności.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ytu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 tytułowy"/>
          <p:cNvSpPr txBox="1"/>
          <p:nvPr>
            <p:ph type="title"/>
          </p:nvPr>
        </p:nvSpPr>
        <p:spPr>
          <a:xfrm>
            <a:off x="825500" y="3048000"/>
            <a:ext cx="11353800" cy="22733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12" name="Treść - poziom 1…"/>
          <p:cNvSpPr txBox="1"/>
          <p:nvPr>
            <p:ph type="body" sz="quarter" idx="1"/>
          </p:nvPr>
        </p:nvSpPr>
        <p:spPr>
          <a:xfrm>
            <a:off x="825500" y="5308600"/>
            <a:ext cx="11353800" cy="1295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0" indent="0" algn="ctr">
              <a:spcBef>
                <a:spcPts val="0"/>
              </a:spcBef>
              <a:buSzTx/>
              <a:buNone/>
              <a:defRPr i="1" sz="3200"/>
            </a:lvl2pPr>
            <a:lvl3pPr marL="0" indent="0" algn="ctr">
              <a:spcBef>
                <a:spcPts val="0"/>
              </a:spcBef>
              <a:buSzTx/>
              <a:buNone/>
              <a:defRPr i="1" sz="3200"/>
            </a:lvl3pPr>
            <a:lvl4pPr marL="0" indent="0" algn="ctr">
              <a:spcBef>
                <a:spcPts val="0"/>
              </a:spcBef>
              <a:buSzTx/>
              <a:buNone/>
              <a:defRPr i="1" sz="3200"/>
            </a:lvl4pPr>
            <a:lvl5pPr marL="0" indent="0" algn="ctr">
              <a:spcBef>
                <a:spcPts val="0"/>
              </a:spcBef>
              <a:buSzTx/>
              <a:buNone/>
              <a:defRPr i="1"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reść - poziom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3 sztuki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embossed_background.jpeg" descr="embossed_background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7700" y="647700"/>
            <a:ext cx="11747500" cy="8472197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Zbliżenie liści herbaty"/>
          <p:cNvSpPr/>
          <p:nvPr>
            <p:ph type="pic" sz="quarter" idx="21"/>
          </p:nvPr>
        </p:nvSpPr>
        <p:spPr>
          <a:xfrm>
            <a:off x="6858000" y="4940300"/>
            <a:ext cx="5295900" cy="391546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4" name="Zbliżenie rozdrobnionych, suszonych liści herbaty w brązowej miseczce"/>
          <p:cNvSpPr/>
          <p:nvPr>
            <p:ph type="pic" sz="quarter" idx="22"/>
          </p:nvPr>
        </p:nvSpPr>
        <p:spPr>
          <a:xfrm>
            <a:off x="6435877" y="904675"/>
            <a:ext cx="5869837" cy="39116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5" name="Zbliżenie trzech kulek herbaty na białym płótnie"/>
          <p:cNvSpPr/>
          <p:nvPr>
            <p:ph type="pic" sz="half" idx="23"/>
          </p:nvPr>
        </p:nvSpPr>
        <p:spPr>
          <a:xfrm>
            <a:off x="952500" y="889554"/>
            <a:ext cx="5831509" cy="8032158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Janek Jabłonka"/>
          <p:cNvSpPr txBox="1"/>
          <p:nvPr>
            <p:ph type="body" sz="quarter" idx="21"/>
          </p:nvPr>
        </p:nvSpPr>
        <p:spPr>
          <a:xfrm>
            <a:off x="1299331" y="6362700"/>
            <a:ext cx="10401301" cy="50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i="1" sz="2800"/>
            </a:lvl1pPr>
          </a:lstStyle>
          <a:p>
            <a:pPr/>
            <a:r>
              <a:t>Janek Jabłonka</a:t>
            </a:r>
          </a:p>
        </p:txBody>
      </p:sp>
      <p:sp>
        <p:nvSpPr>
          <p:cNvPr id="114" name="„Wpisz tu cytat.”"/>
          <p:cNvSpPr txBox="1"/>
          <p:nvPr>
            <p:ph type="body" sz="quarter" idx="22"/>
          </p:nvPr>
        </p:nvSpPr>
        <p:spPr>
          <a:xfrm>
            <a:off x="1257300" y="4330700"/>
            <a:ext cx="10490200" cy="558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lnSpc>
                <a:spcPct val="155000"/>
              </a:lnSpc>
              <a:spcBef>
                <a:spcPts val="2400"/>
              </a:spcBef>
              <a:buSzTx/>
              <a:buNone/>
              <a:defRPr sz="3200"/>
            </a:lvl1pPr>
          </a:lstStyle>
          <a:p>
            <a:pPr/>
            <a:r>
              <a:t>„Wpisz tu cytat.”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Zbliżenie liści herbaty"/>
          <p:cNvSpPr/>
          <p:nvPr>
            <p:ph type="pic" idx="21"/>
          </p:nvPr>
        </p:nvSpPr>
        <p:spPr>
          <a:xfrm>
            <a:off x="-825500" y="-1016000"/>
            <a:ext cx="14782800" cy="109295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oziomo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Zbliżenie liści herbaty Srebrna igła na białym talerzyku"/>
          <p:cNvSpPr/>
          <p:nvPr>
            <p:ph type="pic" sz="quarter" idx="21"/>
          </p:nvPr>
        </p:nvSpPr>
        <p:spPr>
          <a:xfrm>
            <a:off x="673100" y="711200"/>
            <a:ext cx="4124325" cy="54991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Zbliżenie brązowego zestawu do herbaty; w jednej filiżance znajduje się herbata"/>
          <p:cNvSpPr/>
          <p:nvPr>
            <p:ph type="pic" sz="half" idx="22"/>
          </p:nvPr>
        </p:nvSpPr>
        <p:spPr>
          <a:xfrm>
            <a:off x="3886200" y="711200"/>
            <a:ext cx="8709005" cy="5501529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" name="Tekst tytułowy"/>
          <p:cNvSpPr txBox="1"/>
          <p:nvPr>
            <p:ph type="title"/>
          </p:nvPr>
        </p:nvSpPr>
        <p:spPr>
          <a:xfrm>
            <a:off x="825500" y="7137400"/>
            <a:ext cx="11353800" cy="1181100"/>
          </a:xfrm>
          <a:prstGeom prst="rect">
            <a:avLst/>
          </a:prstGeom>
          <a:effectLst/>
        </p:spPr>
        <p:txBody>
          <a:bodyPr anchor="b"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23" name="Treść - poziom 1…"/>
          <p:cNvSpPr txBox="1"/>
          <p:nvPr>
            <p:ph type="body" sz="quarter" idx="1"/>
          </p:nvPr>
        </p:nvSpPr>
        <p:spPr>
          <a:xfrm>
            <a:off x="825500" y="8305800"/>
            <a:ext cx="11353800" cy="8890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1pPr>
            <a:lvl2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2pPr>
            <a:lvl3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3pPr>
            <a:lvl4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4pPr>
            <a:lvl5pPr marL="0" indent="0" algn="ctr">
              <a:spcBef>
                <a:spcPts val="0"/>
              </a:spcBef>
              <a:buSzTx/>
              <a:buNone/>
              <a:defRPr i="1" sz="4300">
                <a:solidFill>
                  <a:schemeClr val="accent3">
                    <a:hueOff val="288578"/>
                    <a:satOff val="30944"/>
                    <a:lumOff val="14509"/>
                  </a:schemeClr>
                </a:solidFill>
                <a:effectLst>
                  <a:outerShdw sx="100000" sy="100000" kx="0" ky="0" algn="b" rotWithShape="0" blurRad="12700" dist="25400" dir="16200000">
                    <a:srgbClr val="000000">
                      <a:alpha val="30000"/>
                    </a:srgbClr>
                  </a:outerShdw>
                </a:effectLst>
                <a:latin typeface="Hoefler Text"/>
                <a:ea typeface="Hoefler Text"/>
                <a:cs typeface="Hoefler Text"/>
                <a:sym typeface="Hoefler Text"/>
              </a:defRPr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7D0B2"/>
                </a:solidFill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— na środk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kst tytułow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Tekst tytułowy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djęcie (pionow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Zbliżenie liści herbaty Srebrna igła na białym talerzyku"/>
          <p:cNvSpPr/>
          <p:nvPr>
            <p:ph type="pic" sz="half" idx="21"/>
          </p:nvPr>
        </p:nvSpPr>
        <p:spPr>
          <a:xfrm>
            <a:off x="7645400" y="1701800"/>
            <a:ext cx="4674816" cy="623308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40" name="Tekst tytułowy"/>
          <p:cNvSpPr txBox="1"/>
          <p:nvPr>
            <p:ph type="title"/>
          </p:nvPr>
        </p:nvSpPr>
        <p:spPr>
          <a:xfrm>
            <a:off x="304800" y="1778000"/>
            <a:ext cx="7327900" cy="3340100"/>
          </a:xfrm>
          <a:prstGeom prst="rect">
            <a:avLst/>
          </a:prstGeom>
        </p:spPr>
        <p:txBody>
          <a:bodyPr anchor="b"/>
          <a:lstStyle/>
          <a:p>
            <a:pPr/>
            <a:r>
              <a:t>Tekst tytułowy</a:t>
            </a:r>
          </a:p>
        </p:txBody>
      </p:sp>
      <p:sp>
        <p:nvSpPr>
          <p:cNvPr id="41" name="Treść - poziom 1…"/>
          <p:cNvSpPr txBox="1"/>
          <p:nvPr>
            <p:ph type="body" sz="quarter" idx="1"/>
          </p:nvPr>
        </p:nvSpPr>
        <p:spPr>
          <a:xfrm>
            <a:off x="304800" y="5168900"/>
            <a:ext cx="7327900" cy="27432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  <a:lvl2pPr marL="0" indent="0" algn="ctr">
              <a:spcBef>
                <a:spcPts val="0"/>
              </a:spcBef>
              <a:buSzTx/>
              <a:buNone/>
              <a:defRPr i="1" sz="3200"/>
            </a:lvl2pPr>
            <a:lvl3pPr marL="0" indent="0" algn="ctr">
              <a:spcBef>
                <a:spcPts val="0"/>
              </a:spcBef>
              <a:buSzTx/>
              <a:buNone/>
              <a:defRPr i="1" sz="3200"/>
            </a:lvl3pPr>
            <a:lvl4pPr marL="0" indent="0" algn="ctr">
              <a:spcBef>
                <a:spcPts val="0"/>
              </a:spcBef>
              <a:buSzTx/>
              <a:buNone/>
              <a:defRPr i="1" sz="3200"/>
            </a:lvl4pPr>
            <a:lvl5pPr marL="0" indent="0" algn="ctr">
              <a:spcBef>
                <a:spcPts val="0"/>
              </a:spcBef>
              <a:buSzTx/>
              <a:buNone/>
              <a:defRPr i="1"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(na górze)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58" name="Treść - poziom 1…"/>
          <p:cNvSpPr txBox="1"/>
          <p:nvPr>
            <p:ph type="body" idx="1"/>
          </p:nvPr>
        </p:nvSpPr>
        <p:spPr>
          <a:xfrm>
            <a:off x="825500" y="2705100"/>
            <a:ext cx="11353800" cy="6223000"/>
          </a:xfrm>
          <a:prstGeom prst="rect">
            <a:avLst/>
          </a:prstGeom>
        </p:spPr>
        <p:txBody>
          <a:bodyPr/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xfrm>
            <a:off x="6337299" y="8991600"/>
            <a:ext cx="342901" cy="406400"/>
          </a:xfrm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 i punktory ze zdjęciem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Zbliżenie liści herbaty Srebrna igła na białym talerzyku"/>
          <p:cNvSpPr/>
          <p:nvPr>
            <p:ph type="pic" sz="half" idx="21"/>
          </p:nvPr>
        </p:nvSpPr>
        <p:spPr>
          <a:xfrm>
            <a:off x="7391400" y="2692400"/>
            <a:ext cx="4674816" cy="623308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7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68" name="Treść - poziom 1…"/>
          <p:cNvSpPr txBox="1"/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małe wideo na żyw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77" name="Treść - poziom 1…"/>
          <p:cNvSpPr txBox="1"/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7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ytuł, punktory, duże wideo na żywo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kst tytułowy"/>
          <p:cNvSpPr txBox="1"/>
          <p:nvPr>
            <p:ph type="title"/>
          </p:nvPr>
        </p:nvSpPr>
        <p:spPr>
          <a:xfrm>
            <a:off x="825500" y="50800"/>
            <a:ext cx="11353800" cy="2032000"/>
          </a:xfrm>
          <a:prstGeom prst="rect">
            <a:avLst/>
          </a:prstGeom>
          <a:effectLst/>
        </p:spPr>
        <p:txBody>
          <a:bodyPr/>
          <a:lstStyle>
            <a:lvl1pPr>
              <a:defRPr>
                <a:solidFill>
                  <a:srgbClr val="FBF9E6"/>
                </a:solidFill>
                <a:effectLst>
                  <a:outerShdw sx="100000" sy="100000" kx="0" ky="0" algn="b" rotWithShape="0" blurRad="25400" dist="25400" dir="16200000">
                    <a:srgbClr val="3A3A3A">
                      <a:alpha val="70000"/>
                    </a:srgbClr>
                  </a:outerShdw>
                </a:effectLst>
              </a:defRPr>
            </a:lvl1pPr>
          </a:lstStyle>
          <a:p>
            <a:pPr/>
            <a:r>
              <a:t>Tekst tytułowy</a:t>
            </a:r>
          </a:p>
        </p:txBody>
      </p:sp>
      <p:sp>
        <p:nvSpPr>
          <p:cNvPr id="86" name="Treść - poziom 1…"/>
          <p:cNvSpPr txBox="1"/>
          <p:nvPr>
            <p:ph type="body" sz="half" idx="1"/>
          </p:nvPr>
        </p:nvSpPr>
        <p:spPr>
          <a:xfrm>
            <a:off x="825500" y="2768600"/>
            <a:ext cx="5422900" cy="6184900"/>
          </a:xfrm>
          <a:prstGeom prst="rect">
            <a:avLst/>
          </a:prstGeom>
        </p:spPr>
        <p:txBody>
          <a:bodyPr/>
          <a:lstStyle>
            <a:lvl1pPr marL="406400" indent="-406400">
              <a:spcBef>
                <a:spcPts val="3600"/>
              </a:spcBef>
              <a:buBlip>
                <a:blip r:embed="rId3"/>
              </a:buBlip>
              <a:defRPr sz="3200"/>
            </a:lvl1pPr>
            <a:lvl2pPr marL="812800" indent="-406400">
              <a:spcBef>
                <a:spcPts val="3600"/>
              </a:spcBef>
              <a:buBlip>
                <a:blip r:embed="rId3"/>
              </a:buBlip>
              <a:defRPr sz="3200"/>
            </a:lvl2pPr>
            <a:lvl3pPr marL="1219200" indent="-406400">
              <a:spcBef>
                <a:spcPts val="3600"/>
              </a:spcBef>
              <a:buBlip>
                <a:blip r:embed="rId3"/>
              </a:buBlip>
              <a:defRPr sz="3200"/>
            </a:lvl3pPr>
            <a:lvl4pPr marL="1625600" indent="-406400">
              <a:spcBef>
                <a:spcPts val="3600"/>
              </a:spcBef>
              <a:buBlip>
                <a:blip r:embed="rId3"/>
              </a:buBlip>
              <a:defRPr sz="3200"/>
            </a:lvl4pPr>
            <a:lvl5pPr marL="2032000" indent="-406400">
              <a:spcBef>
                <a:spcPts val="3600"/>
              </a:spcBef>
              <a:buBlip>
                <a:blip r:embed="rId3"/>
              </a:buBlip>
              <a:defRPr sz="3200"/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 tytułowy"/>
          <p:cNvSpPr txBox="1"/>
          <p:nvPr>
            <p:ph type="title"/>
          </p:nvPr>
        </p:nvSpPr>
        <p:spPr>
          <a:xfrm>
            <a:off x="825500" y="3733800"/>
            <a:ext cx="11353800" cy="22733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5400" dist="12700" dir="5400000">
              <a:srgbClr val="FFFFFF"/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Tekst tytułowy</a:t>
            </a:r>
          </a:p>
        </p:txBody>
      </p:sp>
      <p:sp>
        <p:nvSpPr>
          <p:cNvPr id="3" name="Treść - poziom 1…"/>
          <p:cNvSpPr txBox="1"/>
          <p:nvPr>
            <p:ph type="body" idx="1"/>
          </p:nvPr>
        </p:nvSpPr>
        <p:spPr>
          <a:xfrm>
            <a:off x="825500" y="825500"/>
            <a:ext cx="11353800" cy="810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Treść - poziom 1</a:t>
            </a:r>
          </a:p>
          <a:p>
            <a:pPr lvl="1"/>
            <a:r>
              <a:t>Treść - poziom 2</a:t>
            </a:r>
          </a:p>
          <a:p>
            <a:pPr lvl="2"/>
            <a:r>
              <a:t>Treść - poziom 3</a:t>
            </a:r>
          </a:p>
          <a:p>
            <a:pPr lvl="3"/>
            <a:r>
              <a:t>Treść - poziom 4</a:t>
            </a:r>
          </a:p>
          <a:p>
            <a:pPr lvl="4"/>
            <a:r>
              <a:t>Treść - poziom 5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37300" y="8991600"/>
            <a:ext cx="342900" cy="40640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12700" dist="12700" dir="5400000">
              <a:srgbClr val="FFFFFF">
                <a:alpha val="20000"/>
              </a:srgbClr>
            </a:outerShdw>
          </a:effectLst>
        </p:spPr>
        <p:txBody>
          <a:bodyPr wrap="none" lIns="50800" tIns="50800" rIns="50800" bIns="5080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pPr>
              <a:defRPr>
                <a:effectLst/>
              </a:defRPr>
            </a:pPr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all" i="0" spc="320" strike="noStrike" sz="6400" u="none">
          <a:solidFill>
            <a:srgbClr val="4F5C3F">
              <a:alpha val="69000"/>
            </a:srgbClr>
          </a:solidFill>
          <a:effectLst>
            <a:outerShdw sx="100000" sy="100000" kx="0" ky="0" algn="b" rotWithShape="0" blurRad="25400" dist="12700" dir="16200000">
              <a:srgbClr val="3A3A3A">
                <a:alpha val="3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titleStyle>
    <p:bodyStyle>
      <a:lvl1pPr marL="431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1pPr>
      <a:lvl2pPr marL="863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2pPr>
      <a:lvl3pPr marL="1295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3pPr>
      <a:lvl4pPr marL="1727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4pPr>
      <a:lvl5pPr marL="21590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5pPr>
      <a:lvl6pPr marL="25908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6pPr>
      <a:lvl7pPr marL="30226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7pPr>
      <a:lvl8pPr marL="34544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8pPr>
      <a:lvl9pPr marL="3886200" marR="0" indent="-431800" algn="l" defTabSz="584200" rtl="0" latinLnBrk="0">
        <a:lnSpc>
          <a:spcPct val="120000"/>
        </a:lnSpc>
        <a:spcBef>
          <a:spcPts val="5200"/>
        </a:spcBef>
        <a:spcAft>
          <a:spcPts val="0"/>
        </a:spcAft>
        <a:buClrTx/>
        <a:buSzPct val="35000"/>
        <a:buFontTx/>
        <a:buBlip>
          <a:blip r:embed="rId3"/>
        </a:buBlip>
        <a:tabLst/>
        <a:defRPr b="0" baseline="0" cap="none" i="0" spc="0" strike="noStrike" sz="3600" u="none">
          <a:solidFill>
            <a:srgbClr val="4F5C3F"/>
          </a:solidFill>
          <a:effectLst>
            <a:outerShdw sx="100000" sy="100000" kx="0" ky="0" algn="b" rotWithShape="0" blurRad="25400" dist="12700" dir="0">
              <a:srgbClr val="FFFFFF">
                <a:alpha val="45000"/>
              </a:srgbClr>
            </a:outerShdw>
          </a:effectLst>
          <a:uFillTx/>
          <a:latin typeface="+mn-lt"/>
          <a:ea typeface="+mn-ea"/>
          <a:cs typeface="+mn-cs"/>
          <a:sym typeface="Georgia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Palatin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awidrylko.com" TargetMode="External"/><Relationship Id="rId4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s://nodejs.org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hyperlink" Target="https://github.com/nvm-sh/nvm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hyperlink" Target="https://www.npmjs.com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eg"/><Relationship Id="rId4" Type="http://schemas.openxmlformats.org/officeDocument/2006/relationships/hyperlink" Target="https://www.reddit.com/r/ProgrammerHumor/comments/6s0wov/heaviest_objects_in_the_universe/" TargetMode="External"/><Relationship Id="rId5" Type="http://schemas.openxmlformats.org/officeDocument/2006/relationships/image" Target="../media/image1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eg"/><Relationship Id="rId4" Type="http://schemas.openxmlformats.org/officeDocument/2006/relationships/hyperlink" Target="https://www.reddit.com/r/ProgrammerHumor/comments/htwluj/npm_all_the_things/" TargetMode="External"/><Relationship Id="rId5" Type="http://schemas.openxmlformats.org/officeDocument/2006/relationships/image" Target="../media/image1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Wstęp do Node.j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Wstęp do Node.js</a:t>
            </a:r>
          </a:p>
        </p:txBody>
      </p:sp>
      <p:sp>
        <p:nvSpPr>
          <p:cNvPr id="140" name="NODE, NVM, NPM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NODE, NVM, NPM…</a:t>
            </a:r>
          </a:p>
        </p:txBody>
      </p:sp>
      <p:grpSp>
        <p:nvGrpSpPr>
          <p:cNvPr id="143" name="Dawid Ryłko"/>
          <p:cNvGrpSpPr/>
          <p:nvPr/>
        </p:nvGrpSpPr>
        <p:grpSpPr>
          <a:xfrm>
            <a:off x="5232995" y="6386215"/>
            <a:ext cx="2538810" cy="685801"/>
            <a:chOff x="0" y="0"/>
            <a:chExt cx="2538809" cy="685800"/>
          </a:xfrm>
        </p:grpSpPr>
        <p:sp>
          <p:nvSpPr>
            <p:cNvPr id="142" name="Dawid Ryłko"/>
            <p:cNvSpPr txBox="1"/>
            <p:nvPr/>
          </p:nvSpPr>
          <p:spPr>
            <a:xfrm>
              <a:off x="31750" y="31750"/>
              <a:ext cx="2475310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ctr">
                <a:lnSpc>
                  <a:spcPct val="100000"/>
                </a:lnSpc>
                <a:spcBef>
                  <a:spcPts val="0"/>
                </a:spcBef>
                <a:defRPr sz="3200" u="sng">
                  <a:hlinkClick r:id="rId3" invalidUrl="" action="" tgtFrame="" tooltip="" history="1" highlightClick="0" endSnd="0"/>
                </a:defRPr>
              </a:lvl1pPr>
            </a:lstStyle>
            <a:p>
              <a:pPr>
                <a:defRPr u="none">
                  <a:effectLst/>
                </a:defRPr>
              </a:pPr>
              <a:r>
                <a:rPr u="sng">
                  <a:hlinkClick r:id="rId3" invalidUrl="" action="" tgtFrame="" tooltip="" history="1" highlightClick="0" endSnd="0"/>
                </a:rPr>
                <a:t>Dawid Ryłko</a:t>
              </a:r>
            </a:p>
          </p:txBody>
        </p:sp>
        <p:pic>
          <p:nvPicPr>
            <p:cNvPr id="141" name="Dawid Ryłko Dawid Ryłko" descr="Dawid Ryłko Dawid Ryłko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2538810" cy="685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- każdy programista JavaScript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każdy programista JavaScript</a:t>
            </a:r>
          </a:p>
        </p:txBody>
      </p:sp>
      <p:sp>
        <p:nvSpPr>
          <p:cNvPr id="195" name="„Dziwne… u mnie działa.”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„Dziwne… u mnie działa.”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Zbliżenie liści herbaty Srebrna igła na białym talerzyku" descr="Zbliżenie liści herbaty Srebrna igła na białym talerzyku"/>
          <p:cNvPicPr>
            <a:picLocks noChangeAspect="0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021155" y="2730500"/>
            <a:ext cx="5239435" cy="6261100"/>
          </a:xfrm>
          <a:prstGeom prst="rect">
            <a:avLst/>
          </a:prstGeom>
        </p:spPr>
      </p:pic>
      <p:sp>
        <p:nvSpPr>
          <p:cNvPr id="148" name="Node.j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Node.js</a:t>
            </a:r>
          </a:p>
        </p:txBody>
      </p:sp>
      <p:sp>
        <p:nvSpPr>
          <p:cNvPr id="149" name="Środowisko uruchomieniow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Środowisko uruchomieniowe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V8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Brak window, document, alert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CLI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Serwer</a:t>
            </a:r>
          </a:p>
          <a:p>
            <a:pPr marL="382015" indent="-382015" defTabSz="549148">
              <a:spcBef>
                <a:spcPts val="3300"/>
              </a:spcBef>
              <a:buBlip>
                <a:blip r:embed="rId4"/>
              </a:buBlip>
              <a:defRPr sz="3008">
                <a:effectLst>
                  <a:outerShdw sx="100000" sy="100000" kx="0" ky="0" algn="b" rotWithShape="0" blurRad="23876" dist="11938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https://nodejs.org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Zainstaluję Node raz i będzie działać wszędzi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9937">
              <a:defRPr spc="284" sz="5696">
                <a:effectLst>
                  <a:outerShdw sx="100000" sy="100000" kx="0" ky="0" algn="b" rotWithShape="0" blurRad="22606" dist="11303" dir="16200000">
                    <a:srgbClr val="3A3A3A">
                      <a:alpha val="35000"/>
                    </a:srgbClr>
                  </a:outerShdw>
                </a:effectLst>
              </a:defRPr>
            </a:lvl1pPr>
          </a:lstStyle>
          <a:p>
            <a:pPr/>
            <a:r>
              <a:t>Zainstaluję Node raz i będzie działać wszędzie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Zbliżenie liści herbaty Srebrna igła na białym talerzyku" descr="Zbliżenie liści herbaty Srebrna igła na białym talerzyku"/>
          <p:cNvPicPr>
            <a:picLocks noChangeAspect="0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635005" y="2730500"/>
            <a:ext cx="4186391" cy="6261100"/>
          </a:xfrm>
          <a:prstGeom prst="rect">
            <a:avLst/>
          </a:prstGeom>
        </p:spPr>
      </p:pic>
      <p:sp>
        <p:nvSpPr>
          <p:cNvPr id="158" name="Zarządzanie wersjami Node.j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Zarządzanie wersjami Node.js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Konkretny Node dla projektu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.nvmrc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Prostota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Bezpieczeństwo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https://github.com/nvm-sh/nvm</a:t>
            </a:r>
          </a:p>
        </p:txBody>
      </p:sp>
      <p:sp>
        <p:nvSpPr>
          <p:cNvPr id="159" name="NV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NVM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Zbliżenie liści herbaty Srebrna igła na białym talerzyku" descr="Zbliżenie liści herbaty Srebrna igła na białym talerzyku"/>
          <p:cNvPicPr>
            <a:picLocks noChangeAspect="0"/>
          </p:cNvPicPr>
          <p:nvPr>
            <p:ph type="pic" idx="21"/>
          </p:nvPr>
        </p:nvPicPr>
        <p:blipFill>
          <a:blip r:embed="rId3">
            <a:extLst/>
          </a:blip>
          <a:stretch>
            <a:fillRect/>
          </a:stretch>
        </p:blipFill>
        <p:spPr>
          <a:xfrm>
            <a:off x="7729282" y="2730500"/>
            <a:ext cx="3997836" cy="6261100"/>
          </a:xfrm>
          <a:prstGeom prst="rect">
            <a:avLst/>
          </a:prstGeom>
        </p:spPr>
      </p:pic>
      <p:sp>
        <p:nvSpPr>
          <p:cNvPr id="164" name="NP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NPM</a:t>
            </a:r>
          </a:p>
        </p:txBody>
      </p:sp>
      <p:sp>
        <p:nvSpPr>
          <p:cNvPr id="165" name="Package manager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Package manager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Instalacja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Publikacja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package.json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Skrypty</a:t>
            </a:r>
          </a:p>
          <a:p>
            <a:pPr lvl="1" marL="747776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t>Zależności</a:t>
            </a:r>
          </a:p>
          <a:p>
            <a:pPr marL="373888" indent="-373888" defTabSz="537463">
              <a:spcBef>
                <a:spcPts val="3300"/>
              </a:spcBef>
              <a:buBlip>
                <a:blip r:embed="rId4"/>
              </a:buBlip>
              <a:defRPr sz="2944">
                <a:effectLst>
                  <a:outerShdw sx="100000" sy="100000" kx="0" ky="0" algn="b" rotWithShape="0" blurRad="23368" dist="11684" dir="0">
                    <a:srgbClr val="FFFFFF">
                      <a:alpha val="45000"/>
                    </a:srgbClr>
                  </a:outerShdw>
                </a:effectLst>
              </a:defRPr>
            </a:pPr>
            <a:r>
              <a:rPr u="sng">
                <a:hlinkClick r:id="rId5" invalidUrl="" action="" tgtFrame="" tooltip="" history="1" highlightClick="0" endSnd="0"/>
              </a:rPr>
              <a:t>https://www.npmjs.com/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npm install zawsze działa tak samo na każdym komputerz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pc="268" sz="5376">
                <a:effectLst>
                  <a:outerShdw sx="100000" sy="100000" kx="0" ky="0" algn="b" rotWithShape="0" blurRad="21336" dist="10668" dir="16200000">
                    <a:srgbClr val="3A3A3A">
                      <a:alpha val="35000"/>
                    </a:srgbClr>
                  </a:outerShdw>
                </a:effectLst>
              </a:defRPr>
            </a:pPr>
            <a:r>
              <a:rPr cap="none"/>
              <a:t>npm install</a:t>
            </a:r>
            <a:br>
              <a:rPr cap="none"/>
            </a:br>
            <a:r>
              <a:t>zawsze działa tak samo na każdym komputerze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92143" y="3902911"/>
            <a:ext cx="6141866" cy="27590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6258" y="563805"/>
            <a:ext cx="7399486" cy="28775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pasted-movie.png" descr="pasted-movi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87786" y="6335975"/>
            <a:ext cx="4064579" cy="28775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asted-movie.png" descr="pasted-movi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691199" y="3974279"/>
            <a:ext cx="1828801" cy="1828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tfugj4n3l6ez.jpeg" descr="tfugj4n3l6ez.jpe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2083" t="0" r="2083" b="0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grpSp>
        <p:nvGrpSpPr>
          <p:cNvPr id="183" name="Źródło: reddit.com"/>
          <p:cNvGrpSpPr/>
          <p:nvPr/>
        </p:nvGrpSpPr>
        <p:grpSpPr>
          <a:xfrm>
            <a:off x="91796" y="8980208"/>
            <a:ext cx="3625256" cy="685801"/>
            <a:chOff x="0" y="0"/>
            <a:chExt cx="3625254" cy="685800"/>
          </a:xfrm>
        </p:grpSpPr>
        <p:sp>
          <p:nvSpPr>
            <p:cNvPr id="182" name="Źródło: reddit.com"/>
            <p:cNvSpPr txBox="1"/>
            <p:nvPr/>
          </p:nvSpPr>
          <p:spPr>
            <a:xfrm>
              <a:off x="31750" y="31750"/>
              <a:ext cx="3561755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3200">
                  <a:effectLst/>
                </a:defRPr>
              </a:pPr>
              <a:r>
                <a:t>Źródło: </a:t>
              </a:r>
              <a:r>
                <a:rPr u="sng">
                  <a:hlinkClick r:id="rId4" invalidUrl="" action="" tgtFrame="" tooltip="" history="1" highlightClick="0" endSnd="0"/>
                </a:rPr>
                <a:t>reddit.com</a:t>
              </a:r>
            </a:p>
          </p:txBody>
        </p:sp>
        <p:pic>
          <p:nvPicPr>
            <p:cNvPr id="181" name="Źródło: reddit.com Źródło: reddit.com" descr="Źródło: reddit.com Źródło: reddit.com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25255" cy="685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5w8tp1t1nrb51.jpeg" descr="5w8tp1t1nrb51.jpeg"/>
          <p:cNvPicPr>
            <a:picLocks noChangeAspect="1"/>
          </p:cNvPicPr>
          <p:nvPr>
            <p:ph type="pic" idx="21"/>
          </p:nvPr>
        </p:nvPicPr>
        <p:blipFill>
          <a:blip r:embed="rId3">
            <a:extLst/>
          </a:blip>
          <a:srcRect l="0" t="4708" r="0" b="14483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grpSp>
        <p:nvGrpSpPr>
          <p:cNvPr id="190" name="Źródło: reddit.com"/>
          <p:cNvGrpSpPr/>
          <p:nvPr/>
        </p:nvGrpSpPr>
        <p:grpSpPr>
          <a:xfrm>
            <a:off x="9300448" y="97698"/>
            <a:ext cx="3625256" cy="685801"/>
            <a:chOff x="0" y="0"/>
            <a:chExt cx="3625254" cy="685800"/>
          </a:xfrm>
        </p:grpSpPr>
        <p:sp>
          <p:nvSpPr>
            <p:cNvPr id="189" name="Źródło: reddit.com"/>
            <p:cNvSpPr txBox="1"/>
            <p:nvPr/>
          </p:nvSpPr>
          <p:spPr>
            <a:xfrm>
              <a:off x="31750" y="31750"/>
              <a:ext cx="3561755" cy="622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ts val="0"/>
                </a:spcBef>
                <a:defRPr sz="3200">
                  <a:effectLst/>
                </a:defRPr>
              </a:pPr>
              <a:r>
                <a:t>Źródło: </a:t>
              </a:r>
              <a:r>
                <a:rPr u="sng">
                  <a:hlinkClick r:id="rId4" invalidUrl="" action="" tgtFrame="" tooltip="" history="1" highlightClick="0" endSnd="0"/>
                </a:rPr>
                <a:t>reddit.com</a:t>
              </a:r>
            </a:p>
          </p:txBody>
        </p:sp>
        <p:pic>
          <p:nvPicPr>
            <p:cNvPr id="188" name="Źródło: reddit.com Źródło: reddit.com" descr="Źródło: reddit.com Źródło: reddit.com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0"/>
              <a:ext cx="3625255" cy="685800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3.png"/></Relationships>

</file>

<file path=ppt/theme/theme1.xml><?xml version="1.0" encoding="utf-8"?>
<a:theme xmlns:a="http://schemas.openxmlformats.org/drawingml/2006/main" xmlns:r="http://schemas.openxmlformats.org/officeDocument/2006/relationships" name="Kyoto">
  <a:themeElements>
    <a:clrScheme name="Kyoto">
      <a:dk1>
        <a:srgbClr val="4F5C3F"/>
      </a:dk1>
      <a:lt1>
        <a:srgbClr val="3A1D5C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5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F5C3F"/>
            </a:solidFill>
            <a:effectLst>
              <a:outerShdw sx="100000" sy="100000" kx="0" ky="0" algn="b" rotWithShape="0" blurRad="25400" dist="12700" dir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Kyoto">
  <a:themeElements>
    <a:clrScheme name="Kyoto">
      <a:dk1>
        <a:srgbClr val="000000"/>
      </a:dk1>
      <a:lt1>
        <a:srgbClr val="FFFFFF"/>
      </a:lt1>
      <a:dk2>
        <a:srgbClr val="585752"/>
      </a:dk2>
      <a:lt2>
        <a:srgbClr val="D0CDBF"/>
      </a:lt2>
      <a:accent1>
        <a:srgbClr val="56758A"/>
      </a:accent1>
      <a:accent2>
        <a:srgbClr val="828852"/>
      </a:accent2>
      <a:accent3>
        <a:srgbClr val="D5B682"/>
      </a:accent3>
      <a:accent4>
        <a:srgbClr val="BB5809"/>
      </a:accent4>
      <a:accent5>
        <a:srgbClr val="AB1701"/>
      </a:accent5>
      <a:accent6>
        <a:srgbClr val="792255"/>
      </a:accent6>
      <a:hlink>
        <a:srgbClr val="0000FF"/>
      </a:hlink>
      <a:folHlink>
        <a:srgbClr val="FF00FF"/>
      </a:folHlink>
    </a:clrScheme>
    <a:fontScheme name="Kyoto">
      <a:majorFont>
        <a:latin typeface="Georgia"/>
        <a:ea typeface="Georgia"/>
        <a:cs typeface="Georgia"/>
      </a:majorFont>
      <a:minorFont>
        <a:latin typeface="Georgia"/>
        <a:ea typeface="Georgia"/>
        <a:cs typeface="Georgia"/>
      </a:minorFont>
    </a:fontScheme>
    <a:fmtScheme name="Kyot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3F1DF"/>
            </a:solidFill>
            <a:effectLst/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3">
              <a:satOff val="-11003"/>
              <a:lumOff val="-15119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20000"/>
          </a:lnSpc>
          <a:spcBef>
            <a:spcPts val="5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4F5C3F"/>
            </a:solidFill>
            <a:effectLst>
              <a:outerShdw sx="100000" sy="100000" kx="0" ky="0" algn="b" rotWithShape="0" blurRad="25400" dist="12700" dir="0">
                <a:srgbClr val="FFFFFF">
                  <a:alpha val="45000"/>
                </a:srgbClr>
              </a:outerShdw>
            </a:effectLst>
            <a:uFillTx/>
            <a:latin typeface="+mn-lt"/>
            <a:ea typeface="+mn-ea"/>
            <a:cs typeface="+mn-cs"/>
            <a:sym typeface="Georg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