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5" r:id="rId4"/>
    <p:sldId id="267" r:id="rId5"/>
    <p:sldId id="268" r:id="rId6"/>
    <p:sldId id="272" r:id="rId7"/>
    <p:sldId id="269" r:id="rId8"/>
    <p:sldId id="262" r:id="rId9"/>
    <p:sldId id="270" r:id="rId10"/>
    <p:sldId id="264" r:id="rId11"/>
    <p:sldId id="263" r:id="rId12"/>
    <p:sldId id="25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45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82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19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7800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146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2755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9413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8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164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875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219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172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80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620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7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586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B5B3A-92E9-452D-9355-BB01AEF39677}" type="datetimeFigureOut">
              <a:rPr lang="pl-PL" smtClean="0"/>
              <a:t>2020-06-04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CA1005-5E05-41BE-A85E-E56337D9D0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97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ciniwuc.com/ranking-kredytow-hipotecznych/" TargetMode="External"/><Relationship Id="rId2" Type="http://schemas.openxmlformats.org/officeDocument/2006/relationships/hyperlink" Target="https://habzafinanse.com.pl/rodzaje-kredytow-bankowych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59319" y="2282307"/>
            <a:ext cx="7766936" cy="1646302"/>
          </a:xfrm>
        </p:spPr>
        <p:txBody>
          <a:bodyPr>
            <a:noAutofit/>
          </a:bodyPr>
          <a:lstStyle/>
          <a:p>
            <a:pPr algn="ctr"/>
            <a:r>
              <a:rPr lang="pl-PL" sz="4400" b="1" dirty="0" smtClean="0"/>
              <a:t>Kredyt </a:t>
            </a:r>
            <a:r>
              <a:rPr lang="pl-PL" sz="4400" b="1" dirty="0"/>
              <a:t>hipoteczny - najtańsza forma pozyskania kapitału z rynku bankowego</a:t>
            </a:r>
            <a:endParaRPr lang="pl-PL" sz="44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05097" y="4294369"/>
            <a:ext cx="9144000" cy="1655762"/>
          </a:xfrm>
        </p:spPr>
        <p:txBody>
          <a:bodyPr/>
          <a:lstStyle/>
          <a:p>
            <a:endParaRPr lang="pl-PL" dirty="0" smtClean="0"/>
          </a:p>
          <a:p>
            <a:endParaRPr lang="pl-PL" dirty="0"/>
          </a:p>
          <a:p>
            <a:pPr algn="ctr"/>
            <a:r>
              <a:rPr lang="pl-PL" dirty="0" smtClean="0"/>
              <a:t>Katarzyna Świtała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57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976116" cy="735874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Jak wybrać najtańszy kredyt?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77332" y="2488476"/>
            <a:ext cx="8623419" cy="172429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l-PL" dirty="0"/>
              <a:t>RRSO – czyli Rzeczywista Roczna Stopa </a:t>
            </a:r>
            <a:r>
              <a:rPr lang="pl-PL" dirty="0" smtClean="0"/>
              <a:t>Oprocentowania. Całkowity koszt kredytu ponoszony przez kredytobiorcę, wyrażony jako wartość procentowa całkowitej kwoty kredytu w stosunku rocznym.</a:t>
            </a:r>
            <a:br>
              <a:rPr lang="pl-PL" dirty="0" smtClean="0"/>
            </a:br>
            <a:r>
              <a:rPr lang="pl-PL" dirty="0" smtClean="0"/>
              <a:t>Doskonały wskaźnik przy wstępnej eliminacji absurdalnie drogich kredytów.</a:t>
            </a:r>
          </a:p>
          <a:p>
            <a:endParaRPr lang="pl-PL" dirty="0"/>
          </a:p>
        </p:txBody>
      </p:sp>
      <p:sp>
        <p:nvSpPr>
          <p:cNvPr id="4" name="Symbol zastępczy tekstu 2"/>
          <p:cNvSpPr txBox="1">
            <a:spLocks/>
          </p:cNvSpPr>
          <p:nvPr/>
        </p:nvSpPr>
        <p:spPr>
          <a:xfrm>
            <a:off x="677333" y="4167054"/>
            <a:ext cx="8623419" cy="1724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pl-PL" dirty="0"/>
              <a:t>CCK- podsumowuje wszystkie koszty związane z </a:t>
            </a:r>
            <a:r>
              <a:rPr lang="pl-PL" dirty="0" smtClean="0"/>
              <a:t>kredytem. </a:t>
            </a:r>
            <a:r>
              <a:rPr lang="pl-PL" dirty="0"/>
              <a:t>Całkowity koszt kredytu przedstawia się w złotówkach i oblicza w skali całego kredytu (a nie np. w skali roku).</a:t>
            </a:r>
          </a:p>
          <a:p>
            <a:endParaRPr lang="pl-PL" dirty="0"/>
          </a:p>
        </p:txBody>
      </p:sp>
      <p:sp>
        <p:nvSpPr>
          <p:cNvPr id="5" name="Symbol zastępczy tekstu 2"/>
          <p:cNvSpPr txBox="1">
            <a:spLocks/>
          </p:cNvSpPr>
          <p:nvPr/>
        </p:nvSpPr>
        <p:spPr>
          <a:xfrm>
            <a:off x="677334" y="1482636"/>
            <a:ext cx="7584923" cy="67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Oferty kredytów najlepiej porównać za pomocą: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291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05053" cy="1793631"/>
          </a:xfrm>
        </p:spPr>
        <p:txBody>
          <a:bodyPr/>
          <a:lstStyle/>
          <a:p>
            <a:r>
              <a:rPr lang="pl-PL" dirty="0" smtClean="0"/>
              <a:t>200 </a:t>
            </a:r>
            <a:r>
              <a:rPr lang="pl-PL" dirty="0" err="1" smtClean="0"/>
              <a:t>tys</a:t>
            </a:r>
            <a:r>
              <a:rPr lang="pl-PL" dirty="0" smtClean="0"/>
              <a:t> na 10 lat ten sam  bank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04" y="2118580"/>
            <a:ext cx="10772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6" y="4052888"/>
            <a:ext cx="106489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54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8092" y="674915"/>
            <a:ext cx="7537268" cy="1258389"/>
          </a:xfrm>
        </p:spPr>
        <p:txBody>
          <a:bodyPr>
            <a:noAutofit/>
          </a:bodyPr>
          <a:lstStyle/>
          <a:p>
            <a:r>
              <a:rPr lang="pl-PL" sz="3200" dirty="0"/>
              <a:t>D</a:t>
            </a:r>
            <a:r>
              <a:rPr lang="pl-PL" sz="3200" dirty="0" smtClean="0"/>
              <a:t>laczego </a:t>
            </a:r>
            <a:r>
              <a:rPr lang="pl-PL" sz="3200" dirty="0"/>
              <a:t>kredyt hipoteczny jest tak tani w ujęciu kosztów </a:t>
            </a:r>
            <a:r>
              <a:rPr lang="pl-PL" sz="3200" dirty="0" smtClean="0"/>
              <a:t>rocznych?</a:t>
            </a:r>
            <a:r>
              <a:rPr lang="pl-PL" sz="3200" dirty="0"/>
              <a:t/>
            </a:r>
            <a:br>
              <a:rPr lang="pl-PL" sz="3200" dirty="0"/>
            </a:br>
            <a:endParaRPr lang="pl-PL" sz="320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709162" y="1982366"/>
            <a:ext cx="5127824" cy="15709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l-PL" dirty="0"/>
              <a:t>s</a:t>
            </a:r>
            <a:r>
              <a:rPr lang="pl-PL" dirty="0" smtClean="0"/>
              <a:t>płata kredytu hipotecznego jest zabezpieczona hipoteką dla nieruchomości co powoduje, że bank ma dobre zabezpieczenie kredytu</a:t>
            </a:r>
            <a:endParaRPr lang="pl-PL" dirty="0"/>
          </a:p>
        </p:txBody>
      </p:sp>
      <p:cxnSp>
        <p:nvCxnSpPr>
          <p:cNvPr id="5" name="Łącznik prosty ze strzałką 4"/>
          <p:cNvCxnSpPr/>
          <p:nvPr/>
        </p:nvCxnSpPr>
        <p:spPr>
          <a:xfrm>
            <a:off x="4572000" y="3686993"/>
            <a:ext cx="0" cy="92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tekstu 2"/>
          <p:cNvSpPr txBox="1">
            <a:spLocks/>
          </p:cNvSpPr>
          <p:nvPr/>
        </p:nvSpPr>
        <p:spPr>
          <a:xfrm>
            <a:off x="828184" y="4536230"/>
            <a:ext cx="8596668" cy="157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n</a:t>
            </a:r>
            <a:r>
              <a:rPr lang="pl-PL" dirty="0" smtClean="0"/>
              <a:t>iższe oprocentowanie, niższa prowizja w porównaniu do kredytu gotówkowego</a:t>
            </a:r>
          </a:p>
          <a:p>
            <a:endParaRPr lang="pl-PL" dirty="0"/>
          </a:p>
        </p:txBody>
      </p:sp>
      <p:sp>
        <p:nvSpPr>
          <p:cNvPr id="7" name="Symbol zastępczy tekstu 2"/>
          <p:cNvSpPr txBox="1">
            <a:spLocks/>
          </p:cNvSpPr>
          <p:nvPr/>
        </p:nvSpPr>
        <p:spPr>
          <a:xfrm>
            <a:off x="397764" y="1668625"/>
            <a:ext cx="4174236" cy="27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pl-PL" dirty="0"/>
              <a:t>banki oferują lepsze warunki w zamian za zakup dodatkowych produktów </a:t>
            </a:r>
            <a:r>
              <a:rPr lang="pl-PL" dirty="0" smtClean="0"/>
              <a:t>bankowych cross-</a:t>
            </a:r>
            <a:r>
              <a:rPr lang="pl-PL" dirty="0" err="1" smtClean="0"/>
              <a:t>selling</a:t>
            </a:r>
            <a:r>
              <a:rPr lang="pl-PL" dirty="0" smtClean="0"/>
              <a:t>, </a:t>
            </a:r>
            <a:r>
              <a:rPr lang="pl-PL" dirty="0"/>
              <a:t>np. konta </a:t>
            </a:r>
            <a:r>
              <a:rPr lang="pl-PL" dirty="0" smtClean="0"/>
              <a:t>bankowego, </a:t>
            </a:r>
            <a:r>
              <a:rPr lang="pl-PL" dirty="0"/>
              <a:t>a to wiąże się z dodatkowymi wydatkami, często niemałymi.</a:t>
            </a:r>
          </a:p>
        </p:txBody>
      </p:sp>
    </p:spTree>
    <p:extLst>
      <p:ext uri="{BB962C8B-B14F-4D97-AF65-F5344CB8AC3E}">
        <p14:creationId xmlns:p14="http://schemas.microsoft.com/office/powerpoint/2010/main" val="354553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55077"/>
          </a:xfrm>
        </p:spPr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77335" y="1676400"/>
            <a:ext cx="8596668" cy="43649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hlinkClick r:id="rId2"/>
              </a:rPr>
              <a:t>https://habzafinanse.com.pl/rodzaje-kredytow-bankowych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hlinkClick r:id="rId3"/>
              </a:rPr>
              <a:t>https://marciniwuc.com/ranking-kredytow-hipotecznych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Rankomat</a:t>
            </a:r>
            <a:r>
              <a:rPr lang="pl-PL" dirty="0" smtClean="0"/>
              <a:t> </a:t>
            </a:r>
            <a:r>
              <a:rPr lang="pl-PL" smtClean="0"/>
              <a:t>porownywarka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9223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7304071" cy="957943"/>
          </a:xfrm>
        </p:spPr>
        <p:txBody>
          <a:bodyPr/>
          <a:lstStyle/>
          <a:p>
            <a:pPr algn="ctr"/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77335" y="1567543"/>
            <a:ext cx="8596668" cy="2436013"/>
          </a:xfrm>
        </p:spPr>
        <p:txBody>
          <a:bodyPr/>
          <a:lstStyle/>
          <a:p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Jakie są formy pozyskania kapitału z rynku bankowego?</a:t>
            </a:r>
          </a:p>
          <a:p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Jak porównać ze sobą kredyty?</a:t>
            </a:r>
          </a:p>
          <a:p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Jak wybrać najtańszy kredyt?</a:t>
            </a:r>
          </a:p>
          <a:p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Jak pozyskać kapitał z sektora bankowego?</a:t>
            </a:r>
          </a:p>
          <a:p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Dlaczego Kredyt hipoteczny jest taki „tani”?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5139" y="865776"/>
            <a:ext cx="8768861" cy="957943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Jak pozyskać kapitał z rynku bankowego?</a:t>
            </a:r>
            <a:r>
              <a:rPr lang="pl-PL" dirty="0"/>
              <a:t> </a:t>
            </a:r>
            <a:br>
              <a:rPr lang="pl-PL" dirty="0"/>
            </a:br>
            <a:endParaRPr lang="pl-PL" sz="2200" b="1" dirty="0">
              <a:solidFill>
                <a:schemeClr val="tx1"/>
              </a:solidFill>
            </a:endParaRP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77335" y="2227385"/>
            <a:ext cx="8596668" cy="3212123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Najpopularniejsze kredyty dla osób fizycznych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Kredyt gotówkowy </a:t>
            </a:r>
          </a:p>
          <a:p>
            <a:pPr marL="285750" indent="-285750">
              <a:buFontTx/>
              <a:buChar char="-"/>
            </a:pP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Kredyt samochodowy</a:t>
            </a:r>
          </a:p>
          <a:p>
            <a:pPr marL="285750" indent="-285750">
              <a:buFontTx/>
              <a:buChar char="-"/>
            </a:pP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Kredyt studencki</a:t>
            </a:r>
          </a:p>
          <a:p>
            <a:pPr marL="285750" indent="-285750">
              <a:buFontTx/>
              <a:buChar char="-"/>
            </a:pP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Kredyt w rachunku</a:t>
            </a:r>
          </a:p>
          <a:p>
            <a:pPr marL="285750" indent="-285750">
              <a:buFontTx/>
              <a:buChar char="-"/>
            </a:pP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Karta kredytowa</a:t>
            </a:r>
          </a:p>
          <a:p>
            <a:pPr marL="285750" indent="-285750">
              <a:buFontTx/>
              <a:buChar char="-"/>
            </a:pP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Kredyt ratalny</a:t>
            </a:r>
          </a:p>
          <a:p>
            <a:pPr marL="285750" indent="-285750">
              <a:buFontTx/>
              <a:buChar char="-"/>
            </a:pP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Kredyt hipoteczny</a:t>
            </a:r>
          </a:p>
          <a:p>
            <a:pPr marL="285750" indent="-285750">
              <a:buFontTx/>
              <a:buChar char="-"/>
            </a:pP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Kredyt 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konsolidacyjny 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97877" y="1500554"/>
            <a:ext cx="290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b="1" dirty="0" smtClean="0"/>
          </a:p>
          <a:p>
            <a:r>
              <a:rPr lang="pl-PL" b="1" dirty="0" smtClean="0"/>
              <a:t>Wystarczy </a:t>
            </a:r>
            <a:r>
              <a:rPr lang="pl-PL" b="1" dirty="0"/>
              <a:t>wziąć </a:t>
            </a:r>
            <a:r>
              <a:rPr lang="pl-PL" b="1" dirty="0" smtClean="0"/>
              <a:t>kredyt!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565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5139" y="865776"/>
            <a:ext cx="8768861" cy="957943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Ile może nas kosztować kredyt? </a:t>
            </a:r>
            <a:r>
              <a:rPr lang="pl-PL" dirty="0"/>
              <a:t/>
            </a:r>
            <a:br>
              <a:rPr lang="pl-PL" dirty="0"/>
            </a:br>
            <a:endParaRPr lang="pl-PL" sz="2200" b="1" dirty="0">
              <a:solidFill>
                <a:schemeClr val="tx1"/>
              </a:solidFill>
            </a:endParaRP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97877" y="1910863"/>
            <a:ext cx="9240388" cy="4021014"/>
          </a:xfrm>
        </p:spPr>
        <p:txBody>
          <a:bodyPr>
            <a:normAutofit/>
          </a:bodyPr>
          <a:lstStyle/>
          <a:p>
            <a:pPr algn="just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Żeby się dowiedzieć, ile może kosztować kredyt, musimy poznać całkowity jego koszt. A jest to nic innego jak wszystkie wydatki, jakie musimy ponieść, żeby kredyt dostać (np. prowizja, marża, ubezpieczenie itp.) wraz z odsetkami.</a:t>
            </a:r>
          </a:p>
          <a:p>
            <a:pPr algn="just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Inaczej mówiąc: </a:t>
            </a:r>
          </a:p>
          <a:p>
            <a:pPr algn="just"/>
            <a:r>
              <a:rPr lang="pl-PL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suma wszystkich rat + ew. prowizje + ew. ubezpieczenia i inne opłaty - pożyczona kwota</a:t>
            </a:r>
          </a:p>
          <a:p>
            <a:pPr algn="just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just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Powyższe 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koszty 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dokładniej omówimy skupiając się na dwóch rodzajach najbardziej popularnych kredytów, a mianowicie na kredycie hipotecznym i gotówkowym.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97877" y="1500554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b="1" dirty="0" smtClean="0"/>
          </a:p>
          <a:p>
            <a:r>
              <a:rPr lang="pl-PL" b="1" dirty="0" smtClean="0"/>
              <a:t>I dużo i mało!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47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36116" y="140679"/>
            <a:ext cx="10358641" cy="961292"/>
          </a:xfrm>
        </p:spPr>
        <p:txBody>
          <a:bodyPr>
            <a:normAutofit/>
          </a:bodyPr>
          <a:lstStyle/>
          <a:p>
            <a:pPr algn="ctr"/>
            <a:r>
              <a:rPr lang="pl-PL" sz="3600" dirty="0" smtClean="0"/>
              <a:t>Ile może nas kosztować kredyt hipoteczny?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49" y="2645751"/>
            <a:ext cx="68675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492369" y="1524000"/>
            <a:ext cx="89212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Poniższa tabela </a:t>
            </a:r>
            <a:r>
              <a:rPr lang="pl-PL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przedstawia najtańsze kredyty dostępne na rynku </a:t>
            </a:r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wg stanu na początek czerwca 2020 roku</a:t>
            </a:r>
            <a:r>
              <a:rPr lang="pl-PL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trzech różnych </a:t>
            </a:r>
            <a:r>
              <a:rPr lang="pl-PL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bankach. Kwota kredytu wynosi </a:t>
            </a:r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300 tys. </a:t>
            </a:r>
            <a:r>
              <a:rPr lang="pl-PL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zł, okres kredytowania </a:t>
            </a:r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 </a:t>
            </a:r>
            <a:r>
              <a:rPr lang="pl-PL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lat. Widzimy, jak wiele różnych czynników potrafi wpływać na koszt kredytu. </a:t>
            </a:r>
            <a:endParaRPr lang="pl-PL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92369" y="854221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b="1" dirty="0" smtClean="0"/>
          </a:p>
          <a:p>
            <a:r>
              <a:rPr lang="pl-PL" b="1" dirty="0" smtClean="0"/>
              <a:t>Przykłady najtańszych kredytów.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8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36116" y="140679"/>
            <a:ext cx="10358641" cy="961292"/>
          </a:xfrm>
        </p:spPr>
        <p:txBody>
          <a:bodyPr>
            <a:normAutofit/>
          </a:bodyPr>
          <a:lstStyle/>
          <a:p>
            <a:pPr algn="ctr"/>
            <a:r>
              <a:rPr lang="pl-PL" sz="3600" dirty="0" smtClean="0"/>
              <a:t>Ile może nas kosztować kredyt hipoteczny?</a:t>
            </a:r>
            <a:endParaRPr lang="pl-PL" sz="36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92368" y="1524000"/>
            <a:ext cx="98825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Poniższa tabela </a:t>
            </a:r>
            <a:r>
              <a:rPr lang="pl-PL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przedstawia najdroższe kredyty dostępne na rynku </a:t>
            </a:r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wg stanu na początek czerwca 2020 roku</a:t>
            </a:r>
            <a:r>
              <a:rPr lang="pl-PL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trzech różnych </a:t>
            </a:r>
            <a:r>
              <a:rPr lang="pl-PL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bankach. Kwota kredytu wynosi </a:t>
            </a:r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300 tys. </a:t>
            </a:r>
            <a:r>
              <a:rPr lang="pl-PL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zł, okres kredytowania </a:t>
            </a:r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 </a:t>
            </a:r>
            <a:r>
              <a:rPr lang="pl-PL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lat. Widzimy, że koszty są znacznie większe. Największa różnica to rząd 90 tys. </a:t>
            </a:r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pl-PL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ł  </a:t>
            </a:r>
            <a:endParaRPr lang="pl-PL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92369" y="854221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b="1" dirty="0" smtClean="0"/>
          </a:p>
          <a:p>
            <a:r>
              <a:rPr lang="pl-PL" b="1" dirty="0" smtClean="0"/>
              <a:t>Przykłady najdroższych kredytów.</a:t>
            </a:r>
            <a:endParaRPr lang="pl-PL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90" y="2450124"/>
            <a:ext cx="60388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8720" y="609601"/>
            <a:ext cx="8794912" cy="961292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Ile może nas kosztować kredyt gotówkowy?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92369" y="1817075"/>
            <a:ext cx="892126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Poniższa tabela przedstawia koszty kredytu </a:t>
            </a:r>
            <a:r>
              <a:rPr lang="pl-PL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gotówkowego </a:t>
            </a:r>
            <a:r>
              <a:rPr lang="pl-PL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wysokości </a:t>
            </a:r>
            <a:r>
              <a:rPr lang="pl-PL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 </a:t>
            </a:r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tys. zł na 5</a:t>
            </a:r>
            <a:r>
              <a:rPr lang="pl-PL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lat w trzech różnych </a:t>
            </a:r>
            <a:r>
              <a:rPr lang="pl-PL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bankach. W porównaniu do kredytów hipotecznych koszty są dużo mniej złożone. Najczęściej są to odsetki, prowizja i ubezpieczenie (w poniższych przykładach niewymagane). Kwoty takich kredytów są zazwyczaj dużo niższe niż w hipotecznych, oraz okres kredytowania jest z reguły maksymalnie do 10 lat.  </a:t>
            </a:r>
            <a:endParaRPr lang="pl-PL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9564934" y="6470987"/>
            <a:ext cx="2146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D</a:t>
            </a:r>
            <a:r>
              <a:rPr lang="pl-PL" sz="1000" dirty="0" smtClean="0"/>
              <a:t>ane z czerwca 2020</a:t>
            </a:r>
            <a:endParaRPr lang="pl-PL" sz="10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31177"/>
              </p:ext>
            </p:extLst>
          </p:nvPr>
        </p:nvGraphicFramePr>
        <p:xfrm>
          <a:off x="631093" y="3388617"/>
          <a:ext cx="884650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91068"/>
                <a:gridCol w="2311718"/>
                <a:gridCol w="23117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Rodzaj kosztów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Bank 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Bank 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Bank 3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Prowizja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2 750 zł [5,5%]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2 250 zł [4,5%]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2 285 zł [4,57%]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Ubezpieczenie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 zł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 zł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 zł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Odsetki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9 905,86 zł [6,99%]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10 575,49 zł [7,49%]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10 964,36 zł [7,76%]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Całkowity koszt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12 655,86 zł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12 931,51 zł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13 249,36 zł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2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0751" y="597877"/>
            <a:ext cx="8079803" cy="735874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Jak wybrać najtańszy kredyt?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dtytuł 2"/>
              <p:cNvSpPr txBox="1">
                <a:spLocks/>
              </p:cNvSpPr>
              <p:nvPr/>
            </p:nvSpPr>
            <p:spPr>
              <a:xfrm>
                <a:off x="410307" y="1432664"/>
                <a:ext cx="8968156" cy="48040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Zanim odpowiemy sobie na powyższe pytanie, rozwiążmy najpierw prostą zagadkę. </a:t>
                </a:r>
                <a:endParaRPr lang="pl-PL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/>
                <a:r>
                  <a:rPr lang="pl-PL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Umówmy </a:t>
                </a:r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się, że na odpowiedź mamy 5 sekund. </a:t>
                </a:r>
                <a:r>
                  <a:rPr lang="pl-PL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Która </a:t>
                </a:r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liczba jest większa</a:t>
                </a:r>
                <a:r>
                  <a:rPr lang="pl-PL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pPr algn="just"/>
                <a:endParaRPr lang="pl-PL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/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pl-PL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	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l-PL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pl-PL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czy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l-PL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pl-PL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?  </a:t>
                </a:r>
              </a:p>
              <a:p>
                <a:pPr algn="just"/>
                <a:endParaRPr lang="pl-P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/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</a:t>
                </a:r>
                <a:r>
                  <a:rPr lang="pl-PL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jednej chwili ciężko stwierdzić co jest </a:t>
                </a:r>
                <a:r>
                  <a:rPr lang="pl-PL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większe. </a:t>
                </a:r>
                <a:r>
                  <a:rPr lang="pl-PL" dirty="0" smtClean="0"/>
                  <a:t>Żeby rozwiązać </a:t>
                </a:r>
                <a:r>
                  <a:rPr lang="pl-PL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ten problem wystarczy sprowadzić </a:t>
                </a:r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powyższe liczby do wspólnego mianownika.</a:t>
                </a:r>
              </a:p>
              <a:p>
                <a:pPr algn="just"/>
                <a:endParaRPr lang="pl-P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/>
                <a:r>
                  <a:rPr lang="pl-PL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l-PL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4∗16</m:t>
                        </m:r>
                      </m:num>
                      <m:den>
                        <m:r>
                          <a:rPr lang="pl-PL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9∗16</m:t>
                        </m:r>
                      </m:den>
                    </m:f>
                  </m:oMath>
                </a14:m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?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l-PL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7∗9</m:t>
                        </m:r>
                      </m:num>
                      <m:den>
                        <m:r>
                          <a:rPr lang="pl-PL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16∗9</m:t>
                        </m:r>
                      </m:den>
                    </m:f>
                    <m:r>
                      <a:rPr lang="pl-P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⟺</m:t>
                    </m:r>
                  </m:oMath>
                </a14:m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l-PL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64</m:t>
                        </m:r>
                      </m:num>
                      <m:den>
                        <m:r>
                          <a:rPr lang="pl-PL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144</m:t>
                        </m:r>
                      </m:den>
                    </m:f>
                  </m:oMath>
                </a14:m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&gt;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l-PL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63</m:t>
                        </m:r>
                      </m:num>
                      <m:den>
                        <m:r>
                          <a:rPr lang="pl-PL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144</m:t>
                        </m:r>
                      </m:den>
                    </m:f>
                  </m:oMath>
                </a14:m>
                <a:endParaRPr lang="pl-P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/>
                <a:endParaRPr lang="pl-P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/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Mając </a:t>
                </a:r>
                <a:r>
                  <a:rPr lang="pl-PL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wartości </a:t>
                </a:r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 takiej formie, można w jednej chwili stwierdzić, która liczba jest większa. </a:t>
                </a:r>
                <a:r>
                  <a:rPr lang="pl-PL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Tak </a:t>
                </a:r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samo jest z </a:t>
                </a:r>
                <a:r>
                  <a:rPr lang="pl-PL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kredytami</a:t>
                </a:r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</a:t>
                </a:r>
                <a:r>
                  <a:rPr lang="pl-PL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Żeby </a:t>
                </a:r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je porównać, też muszą mieć taki „wspólny mianownik”, czyli muszą mieć </a:t>
                </a:r>
                <a:r>
                  <a:rPr lang="pl-PL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ten sam okres </a:t>
                </a:r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kredytowania, tą samą kwotę i </a:t>
                </a:r>
                <a:r>
                  <a:rPr lang="pl-PL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taki sam </a:t>
                </a:r>
                <a:r>
                  <a:rPr lang="pl-P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rodzaj rat</a:t>
                </a:r>
                <a:r>
                  <a:rPr lang="pl-PL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pl-P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Podtytu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07" y="1432664"/>
                <a:ext cx="8968156" cy="4804012"/>
              </a:xfrm>
              <a:prstGeom prst="rect">
                <a:avLst/>
              </a:prstGeom>
              <a:blipFill rotWithShape="1">
                <a:blip r:embed="rId2"/>
                <a:stretch>
                  <a:fillRect l="-544" t="-761" r="-6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27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0751" y="597877"/>
            <a:ext cx="8079803" cy="735874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Jak wybrać najtańszy kredyt?</a:t>
            </a:r>
            <a:endParaRPr lang="pl-PL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80427"/>
              </p:ext>
            </p:extLst>
          </p:nvPr>
        </p:nvGraphicFramePr>
        <p:xfrm>
          <a:off x="695569" y="3755941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Gotówkowy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Hipoteczny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Kwota kredytu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50 000 zł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300 000 zł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Całkowity koszt kredytu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12 656 zł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88 129</a:t>
                      </a:r>
                      <a:r>
                        <a:rPr lang="pl-PL" baseline="0" dirty="0" smtClean="0"/>
                        <a:t> zł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% udział kosztów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25%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29%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Okres kredytowania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 lat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 lat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% udział kosztów</a:t>
                      </a:r>
                      <a:r>
                        <a:rPr lang="pl-PL" baseline="0" dirty="0" smtClean="0"/>
                        <a:t> n</a:t>
                      </a:r>
                      <a:r>
                        <a:rPr lang="pl-PL" dirty="0" smtClean="0"/>
                        <a:t>a rok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~5%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~1,5%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492369" y="1301260"/>
            <a:ext cx="892126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Weźmy najtańszy kredyt hipoteczny i gotówkowy z poprzednich przykładów. Są to dwa bardzo różne produkty. Mają różne kwoty i różne okresy kredytowania. Możemy co najwyżej porównać ze sobą jaki procent kwoty kredytu stanowi jego koszt. Pod tym względem oba kredyty nie różnią się tak bardzo (25% vs 29%) mimo ogromnej różnicy w kwotach (50 tys</a:t>
            </a:r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pl-PL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vs 300 tys.). Jednak takie porównanie nie jest w pełni miarodajne, gdyż tutaj nie ma uwzględnionej wartości pieniądza w czasie</a:t>
            </a:r>
            <a:r>
              <a:rPr lang="pl-PL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pl-PL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Jak wspominaliśmy w poprzednim slajdzie, poniższe przykłady nie mają wspólnego mianownika.</a:t>
            </a:r>
            <a:endParaRPr lang="pl-PL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645</TotalTime>
  <Words>764</Words>
  <Application>Microsoft Office PowerPoint</Application>
  <PresentationFormat>Niestandardowy</PresentationFormat>
  <Paragraphs>104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Faseta</vt:lpstr>
      <vt:lpstr>Kredyt hipoteczny - najtańsza forma pozyskania kapitału z rynku bankowego</vt:lpstr>
      <vt:lpstr>Plan prezentacji</vt:lpstr>
      <vt:lpstr>Jak pozyskać kapitał z rynku bankowego?  </vt:lpstr>
      <vt:lpstr>Ile może nas kosztować kredyt?  </vt:lpstr>
      <vt:lpstr>Ile może nas kosztować kredyt hipoteczny?</vt:lpstr>
      <vt:lpstr>Ile może nas kosztować kredyt hipoteczny?</vt:lpstr>
      <vt:lpstr>Ile może nas kosztować kredyt gotówkowy?</vt:lpstr>
      <vt:lpstr>Jak wybrać najtańszy kredyt?</vt:lpstr>
      <vt:lpstr>Jak wybrać najtańszy kredyt?</vt:lpstr>
      <vt:lpstr>Jak wybrać najtańszy kredyt?</vt:lpstr>
      <vt:lpstr>200 tys na 10 lat ten sam  bank</vt:lpstr>
      <vt:lpstr>Dlaczego kredyt hipoteczny jest tak tani w ujęciu kosztów rocznych? </vt:lpstr>
      <vt:lpstr>Bibliografia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Kredyt hipoteczny - najtańsza forma pozyskania kapitału z rynku bankowego</dc:title>
  <dc:creator>Admin</dc:creator>
  <cp:lastModifiedBy>Swistaq</cp:lastModifiedBy>
  <cp:revision>51</cp:revision>
  <dcterms:created xsi:type="dcterms:W3CDTF">2020-06-03T14:15:12Z</dcterms:created>
  <dcterms:modified xsi:type="dcterms:W3CDTF">2020-06-04T21:17:36Z</dcterms:modified>
</cp:coreProperties>
</file>