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3" r:id="rId7"/>
    <p:sldId id="264" r:id="rId8"/>
    <p:sldId id="262" r:id="rId9"/>
    <p:sldId id="261" r:id="rId1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A351F458-B99F-4026-A97C-15244328F14D}" type="slidenum">
              <a:rPr/>
              <a:pPr/>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0881CBC-36BF-4E4C-8FF4-B1EF03040240}"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CD831D3-8D56-4533-9F48-CA90DA5590A7}" type="slidenum">
              <a:rPr/>
              <a:pPr/>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A753E42-0169-4371-BC8A-BEF3C41F56A8}" type="slidenum">
              <a:rPr/>
              <a:pPr/>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B9DA92A-94E6-4A6C-BA39-1FB452174D5F}" type="slidenum">
              <a:rPr/>
              <a:pPr/>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B849F68-5A27-445D-948C-4715573CA799}" type="slidenum">
              <a:rPr/>
              <a:pPr/>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B3FB474-D3EA-4AD6-9563-3C4C78433310}" type="slidenum">
              <a:rPr/>
              <a:pPr/>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2E0446D-91EF-4244-A2A4-DD3E741B0821}" type="slidenum">
              <a:rPr/>
              <a:pPr/>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58DF509-6B3B-4B34-8746-2217D41AA9B6}" type="slidenum">
              <a:rPr/>
              <a:pPr/>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A30E73D-5973-4AB4-A378-C90A07044763}" type="slidenum">
              <a:rPr/>
              <a:pPr/>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5D3C9FA-F849-4544-84CF-14E2A8049A89}"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6F9423FA-EE73-40C7-B5ED-91AF0CA5749D}" type="slidenum">
              <a:rPr/>
              <a:pPr/>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0E2A3AE-E6A9-469D-BA6C-E0D7B5D71A82}"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B05162F-D7F3-4FB5-A4C0-07203FDF1387}" type="slidenum">
              <a:rPr/>
              <a:pPr/>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7AFBF2E-2D9C-4983-80FE-7CA0312C1075}" type="slidenum">
              <a:rPr/>
              <a:pPr/>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58A9C504-15B4-4CC1-9E0E-9939079BA703}" type="slidenum">
              <a:rPr/>
              <a:pPr/>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D636889-575C-4053-939D-B83EE65DD9EF}" type="slidenum">
              <a:rPr/>
              <a:pPr/>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1B37BA1-3556-4B1A-A06F-5CC983BBF617}" type="slidenum">
              <a:rPr/>
              <a:pPr/>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138097E-947D-4AD9-B6FE-AAADDD05C80E}" type="slidenum">
              <a:rPr/>
              <a:pPr/>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74EF659-6AB8-47E4-8ABE-19C553ED3586}"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3429123-212B-4D6F-B167-C0DE17392A74}" type="slidenum">
              <a:rPr/>
              <a:pPr/>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BB70ED2-ECA7-4175-8C87-88E60AB4C4C7}"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4CE092F-1638-4024-A219-1A5B8F20912C}"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5032D05-78D8-46EB-A8CD-6588DD096EA6}" type="slidenum">
              <a:rPr/>
              <a:pPr/>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5BADDAF9-3C6A-492C-A49B-7E3BDFCEC5C1}" type="slidenum">
              <a:rPr lang="en-US" sz="1200" b="0" strike="noStrike" spc="-1">
                <a:solidFill>
                  <a:srgbClr val="8B8B8B"/>
                </a:solidFill>
                <a:latin typeface="Calibri"/>
              </a:rPr>
              <a:pPr indent="0" algn="r">
                <a:lnSpc>
                  <a:spcPct val="100000"/>
                </a:lnSpc>
                <a:buNone/>
              </a:p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AC55765D-6B8D-4211-A76A-6286749BD4F9}" type="slidenum">
              <a:rPr lang="en-US" sz="1200" b="0" strike="noStrike" spc="-1">
                <a:solidFill>
                  <a:srgbClr val="8B8B8B"/>
                </a:solidFill>
                <a:latin typeface="Calibri"/>
              </a:rPr>
              <a:pPr indent="0" algn="r">
                <a:lnSpc>
                  <a:spcPct val="100000"/>
                </a:lnSpc>
                <a:buNone/>
              </a:p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221760" y="96840"/>
            <a:ext cx="11790000" cy="6760800"/>
          </a:xfrm>
          <a:prstGeom prst="rect">
            <a:avLst/>
          </a:prstGeom>
          <a:noFill/>
          <a:ln w="0">
            <a:noFill/>
          </a:ln>
        </p:spPr>
        <p:txBody>
          <a:bodyPr anchor="t">
            <a:normAutofit fontScale="72000" lnSpcReduction="10000"/>
          </a:bodyPr>
          <a:lstStyle/>
          <a:p>
            <a:pPr algn="ctr">
              <a:lnSpc>
                <a:spcPct val="90000"/>
              </a:lnSpc>
              <a:spcBef>
                <a:spcPts val="1001"/>
              </a:spcBef>
              <a:tabLst>
                <a:tab pos="0" algn="l"/>
              </a:tabLst>
            </a:pPr>
            <a:r>
              <a:rPr lang="en-US" sz="2400" b="1" strike="noStrike" spc="-1">
                <a:solidFill>
                  <a:srgbClr val="000000"/>
                </a:solidFill>
                <a:latin typeface="Times New Roman"/>
              </a:rPr>
              <a:t>ARUSHA TECHNICAL COLLEGE</a:t>
            </a:r>
            <a:endParaRPr lang="en-US" sz="2400" b="0" strike="noStrike" spc="-1">
              <a:latin typeface="Arial"/>
            </a:endParaRPr>
          </a:p>
          <a:p>
            <a:pPr algn="ctr">
              <a:lnSpc>
                <a:spcPct val="90000"/>
              </a:lnSpc>
              <a:spcBef>
                <a:spcPts val="1001"/>
              </a:spcBef>
              <a:tabLst>
                <a:tab pos="0" algn="l"/>
              </a:tabLst>
            </a:pPr>
            <a:r>
              <a:rPr lang="en-US" sz="2400" b="1" strike="noStrike" spc="-1">
                <a:solidFill>
                  <a:srgbClr val="000000"/>
                </a:solidFill>
                <a:latin typeface="Times New Roman"/>
              </a:rPr>
              <a:t>ELECTRICAL ENGINEERING DEPARTMENT</a:t>
            </a: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r>
              <a:rPr lang="en-US" sz="2400" b="1" strike="noStrike" spc="-1">
                <a:solidFill>
                  <a:srgbClr val="000000"/>
                </a:solidFill>
                <a:latin typeface="Times New Roman"/>
              </a:rPr>
              <a:t>PROJECT PRESENATION</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PROJECT TITLE </a:t>
            </a:r>
            <a:r>
              <a:rPr lang="en-US" sz="2400" b="0" strike="noStrike" spc="-1">
                <a:solidFill>
                  <a:srgbClr val="000000"/>
                </a:solidFill>
                <a:latin typeface="Times New Roman"/>
              </a:rPr>
              <a:t>: INTELLIGENCE PASSWORD BASED CIRCUIT BREAKER WITH  WEB SERVER </a:t>
            </a:r>
            <a:r>
              <a:rPr lang="en-US" sz="2400" b="1" strike="noStrike" spc="-1">
                <a:solidFill>
                  <a:srgbClr val="000000"/>
                </a:solidFill>
                <a:latin typeface="Calibri"/>
              </a:rPr>
              <a:t>.</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NAME OF STUDENT : </a:t>
            </a:r>
            <a:r>
              <a:rPr lang="en-US" sz="2400" b="0" strike="noStrike" spc="-1">
                <a:solidFill>
                  <a:srgbClr val="000000"/>
                </a:solidFill>
                <a:latin typeface="Times New Roman"/>
              </a:rPr>
              <a:t>JUMA YUNUS MHANDO</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ADMISSION NUMBER : </a:t>
            </a:r>
            <a:r>
              <a:rPr lang="en-US" sz="2400" b="0" strike="noStrike" spc="-1">
                <a:solidFill>
                  <a:srgbClr val="000000"/>
                </a:solidFill>
                <a:latin typeface="Times New Roman"/>
              </a:rPr>
              <a:t>22030712118</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NTA LEVEL  6 </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 ACADEMIC  YEAR (2022/2023).</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COURSE: </a:t>
            </a:r>
            <a:r>
              <a:rPr lang="en-US" sz="2400" b="0" strike="noStrike" spc="-1">
                <a:solidFill>
                  <a:srgbClr val="000000"/>
                </a:solidFill>
                <a:latin typeface="Times New Roman"/>
              </a:rPr>
              <a:t>ORDINARY DIPLOMA IN ELECTRICAL ENGINEERING</a:t>
            </a:r>
            <a:endParaRPr lang="en-US" sz="2400" b="0" strike="noStrike" spc="-1">
              <a:latin typeface="Arial"/>
            </a:endParaRPr>
          </a:p>
          <a:p>
            <a:pPr algn="ctr">
              <a:lnSpc>
                <a:spcPct val="150000"/>
              </a:lnSpc>
              <a:spcBef>
                <a:spcPts val="1001"/>
              </a:spcBef>
              <a:tabLst>
                <a:tab pos="0" algn="l"/>
              </a:tabLst>
            </a:pPr>
            <a:r>
              <a:rPr lang="en-US" sz="2400" b="1" strike="noStrike" spc="-1">
                <a:solidFill>
                  <a:srgbClr val="000000"/>
                </a:solidFill>
                <a:latin typeface="Times New Roman"/>
              </a:rPr>
              <a:t> </a:t>
            </a:r>
            <a:endParaRPr lang="en-US" sz="2400" b="0" strike="noStrike" spc="-1">
              <a:latin typeface="Arial"/>
            </a:endParaRPr>
          </a:p>
          <a:p>
            <a:pPr algn="ctr">
              <a:lnSpc>
                <a:spcPct val="150000"/>
              </a:lnSpc>
              <a:spcBef>
                <a:spcPts val="1001"/>
              </a:spcBef>
              <a:tabLst>
                <a:tab pos="0" algn="l"/>
              </a:tabLst>
            </a:pPr>
            <a:endParaRPr lang="en-US" sz="2400" b="0" strike="noStrike" spc="-1">
              <a:latin typeface="Arial"/>
            </a:endParaRPr>
          </a:p>
          <a:p>
            <a:pPr algn="ctr">
              <a:lnSpc>
                <a:spcPct val="90000"/>
              </a:lnSpc>
              <a:spcBef>
                <a:spcPts val="1001"/>
              </a:spcBef>
              <a:tabLst>
                <a:tab pos="0" algn="l"/>
              </a:tabLst>
            </a:pPr>
            <a:endParaRPr lang="en-US" sz="2400" b="0" strike="noStrike" spc="-1">
              <a:latin typeface="Arial"/>
            </a:endParaRPr>
          </a:p>
        </p:txBody>
      </p:sp>
      <p:pic>
        <p:nvPicPr>
          <p:cNvPr id="83" name="Picture 3"/>
          <p:cNvPicPr/>
          <p:nvPr/>
        </p:nvPicPr>
        <p:blipFill>
          <a:blip r:embed="rId2"/>
          <a:stretch/>
        </p:blipFill>
        <p:spPr>
          <a:xfrm>
            <a:off x="5250960" y="1088280"/>
            <a:ext cx="1939320" cy="1626840"/>
          </a:xfrm>
          <a:prstGeom prst="rect">
            <a:avLst/>
          </a:prstGeom>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09080" y="158760"/>
            <a:ext cx="3440160" cy="711000"/>
          </a:xfrm>
          <a:prstGeom prst="rect">
            <a:avLst/>
          </a:prstGeom>
          <a:noFill/>
          <a:ln w="0">
            <a:noFill/>
          </a:ln>
        </p:spPr>
        <p:txBody>
          <a:bodyPr anchor="ctr">
            <a:normAutofit/>
          </a:bodyPr>
          <a:lstStyle/>
          <a:p>
            <a:pPr indent="0">
              <a:lnSpc>
                <a:spcPct val="90000"/>
              </a:lnSpc>
              <a:buNone/>
            </a:pPr>
            <a:r>
              <a:rPr lang="en-US" sz="3200" b="1" strike="noStrike" spc="-1">
                <a:solidFill>
                  <a:srgbClr val="000000"/>
                </a:solidFill>
                <a:latin typeface="Times New Roman"/>
              </a:rPr>
              <a:t>INTRODUCTION</a:t>
            </a:r>
            <a:endParaRPr lang="en-US" sz="3200" b="0" strike="noStrike" spc="-1">
              <a:solidFill>
                <a:srgbClr val="000000"/>
              </a:solidFill>
              <a:latin typeface="Calibri"/>
            </a:endParaRPr>
          </a:p>
        </p:txBody>
      </p:sp>
      <p:sp>
        <p:nvSpPr>
          <p:cNvPr id="85" name="PlaceHolder 2"/>
          <p:cNvSpPr>
            <a:spLocks noGrp="1"/>
          </p:cNvSpPr>
          <p:nvPr>
            <p:ph/>
          </p:nvPr>
        </p:nvSpPr>
        <p:spPr>
          <a:xfrm>
            <a:off x="109080" y="720000"/>
            <a:ext cx="11982240" cy="6035400"/>
          </a:xfrm>
          <a:prstGeom prst="rect">
            <a:avLst/>
          </a:prstGeom>
          <a:noFill/>
          <a:ln w="0">
            <a:noFill/>
          </a:ln>
        </p:spPr>
        <p:txBody>
          <a:bodyPr anchor="t">
            <a:noAutofit/>
          </a:bodyPr>
          <a:lstStyle/>
          <a:p>
            <a:pPr indent="0" algn="just">
              <a:lnSpc>
                <a:spcPct val="150000"/>
              </a:lnSpc>
              <a:spcBef>
                <a:spcPts val="1001"/>
              </a:spcBef>
              <a:buNone/>
              <a:tabLst>
                <a:tab pos="0" algn="l"/>
              </a:tabLst>
            </a:pPr>
            <a:r>
              <a:rPr lang="en-US" sz="2800" b="1" strike="noStrike" spc="-1" dirty="0">
                <a:solidFill>
                  <a:srgbClr val="000000"/>
                </a:solidFill>
                <a:latin typeface="Times New Roman"/>
              </a:rPr>
              <a:t>Circuit Breaker</a:t>
            </a:r>
            <a:r>
              <a:rPr lang="en-US" sz="2800" b="0" strike="noStrike" spc="-1" dirty="0">
                <a:solidFill>
                  <a:srgbClr val="000000"/>
                </a:solidFill>
                <a:latin typeface="Times New Roman"/>
              </a:rPr>
              <a:t> </a:t>
            </a:r>
            <a:r>
              <a:rPr lang="en-US" sz="2800" b="0" strike="noStrike" spc="-1" dirty="0">
                <a:solidFill>
                  <a:srgbClr val="000000"/>
                </a:solidFill>
                <a:latin typeface="Calibri"/>
              </a:rPr>
              <a:t>is </a:t>
            </a:r>
            <a:r>
              <a:rPr lang="en-US" sz="2800" b="0" strike="noStrike" spc="-1" dirty="0">
                <a:solidFill>
                  <a:srgbClr val="000000"/>
                </a:solidFill>
                <a:latin typeface="Times New Roman"/>
              </a:rPr>
              <a:t>an electrical safety device designed to protect an electrical circuit from damage caused by an </a:t>
            </a:r>
            <a:r>
              <a:rPr lang="en-US" sz="2800" b="0" strike="noStrike" spc="-1" dirty="0" err="1">
                <a:solidFill>
                  <a:srgbClr val="000000"/>
                </a:solidFill>
                <a:latin typeface="Times New Roman"/>
              </a:rPr>
              <a:t>overcurrent</a:t>
            </a:r>
            <a:r>
              <a:rPr lang="en-US" sz="2800" b="0" strike="noStrike" spc="-1" dirty="0">
                <a:solidFill>
                  <a:srgbClr val="000000"/>
                </a:solidFill>
                <a:latin typeface="Times New Roman"/>
              </a:rPr>
              <a:t> or short circuit. </a:t>
            </a:r>
            <a:endParaRPr lang="en-US" sz="2800" b="0" strike="noStrike" spc="-1" dirty="0">
              <a:solidFill>
                <a:srgbClr val="000000"/>
              </a:solidFill>
              <a:latin typeface="Calibri"/>
            </a:endParaRPr>
          </a:p>
          <a:p>
            <a:pPr indent="0" algn="just">
              <a:lnSpc>
                <a:spcPct val="150000"/>
              </a:lnSpc>
              <a:spcBef>
                <a:spcPts val="1001"/>
              </a:spcBef>
              <a:buNone/>
              <a:tabLst>
                <a:tab pos="0" algn="l"/>
              </a:tabLst>
            </a:pPr>
            <a:r>
              <a:rPr lang="en-US" sz="2800" b="0" strike="noStrike" spc="-1" dirty="0">
                <a:solidFill>
                  <a:srgbClr val="000000"/>
                </a:solidFill>
                <a:latin typeface="Times New Roman"/>
              </a:rPr>
              <a:t>INTELLIGENCE PASSWORD BASED CIRCUIT BREAKER WITH  WEB SERVER  is an electronic system designed especially for the purpose of protecting the safety of technicians while they are working after it appears that maintenance is needed in the relevant part. This system enables the relevant technician to turn off the power line he is working on until he is done. and it will also prevent anyone who wants to turn on the system if he was not the person who turned it off in the beginning.</a:t>
            </a:r>
            <a:endParaRPr lang="en-US" sz="2800" b="0" strike="noStrike" spc="-1" dirty="0">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71720" y="41040"/>
            <a:ext cx="10353240" cy="786960"/>
          </a:xfrm>
          <a:prstGeom prst="rect">
            <a:avLst/>
          </a:prstGeom>
          <a:noFill/>
          <a:ln w="0">
            <a:noFill/>
          </a:ln>
        </p:spPr>
        <p:txBody>
          <a:bodyPr anchor="ctr">
            <a:normAutofit/>
          </a:bodyPr>
          <a:lstStyle/>
          <a:p>
            <a:pPr indent="0">
              <a:lnSpc>
                <a:spcPct val="90000"/>
              </a:lnSpc>
              <a:buNone/>
            </a:pPr>
            <a:r>
              <a:rPr lang="en-US" sz="3200" b="1" strike="noStrike" spc="-1">
                <a:solidFill>
                  <a:srgbClr val="000000"/>
                </a:solidFill>
                <a:latin typeface="Times New Roman"/>
              </a:rPr>
              <a:t>Problem statement</a:t>
            </a:r>
            <a:endParaRPr lang="en-US" sz="3200" b="0" strike="noStrike" spc="-1">
              <a:solidFill>
                <a:srgbClr val="000000"/>
              </a:solidFill>
              <a:latin typeface="Calibri"/>
            </a:endParaRPr>
          </a:p>
        </p:txBody>
      </p:sp>
      <p:sp>
        <p:nvSpPr>
          <p:cNvPr id="87" name="PlaceHolder 2"/>
          <p:cNvSpPr>
            <a:spLocks noGrp="1"/>
          </p:cNvSpPr>
          <p:nvPr>
            <p:ph/>
          </p:nvPr>
        </p:nvSpPr>
        <p:spPr>
          <a:xfrm>
            <a:off x="143280" y="625320"/>
            <a:ext cx="11082600" cy="5546520"/>
          </a:xfrm>
          <a:prstGeom prst="rect">
            <a:avLst/>
          </a:prstGeom>
          <a:noFill/>
          <a:ln w="0">
            <a:noFill/>
          </a:ln>
        </p:spPr>
        <p:txBody>
          <a:bodyPr anchor="t">
            <a:noAutofit/>
          </a:bodyPr>
          <a:lstStyle/>
          <a:p>
            <a:pPr indent="0" algn="just">
              <a:lnSpc>
                <a:spcPct val="150000"/>
              </a:lnSpc>
              <a:spcBef>
                <a:spcPts val="1001"/>
              </a:spcBef>
              <a:buNone/>
              <a:tabLst>
                <a:tab pos="0" algn="l"/>
              </a:tabLst>
            </a:pPr>
            <a:r>
              <a:rPr lang="en-US" sz="2800" b="0" strike="noStrike" spc="-1">
                <a:solidFill>
                  <a:srgbClr val="000000"/>
                </a:solidFill>
                <a:latin typeface="Times New Roman"/>
              </a:rPr>
              <a:t>Troubleshooting in the electrical industry has become a daily thing and requires a very high level of safety to ensure the lives of technicians are always safe in their daily work. in order to facilitate this, it is better to have a system that will enable the technician to ensure his work safety by turning off the electricity in the line he can work on with a special code that will enable him only to turn on the line if he finishes the maintenance</a:t>
            </a:r>
            <a:endParaRPr lang="en-US" sz="2800" b="0" strike="noStrike" spc="-1">
              <a:solidFill>
                <a:srgbClr val="000000"/>
              </a:solidFill>
              <a:latin typeface="Calibri"/>
            </a:endParaRPr>
          </a:p>
          <a:p>
            <a:pPr indent="0" algn="just">
              <a:lnSpc>
                <a:spcPct val="150000"/>
              </a:lnSpc>
              <a:spcBef>
                <a:spcPts val="1001"/>
              </a:spcBef>
              <a:buNone/>
              <a:tabLst>
                <a:tab pos="0" algn="l"/>
              </a:tabLst>
            </a:pPr>
            <a:r>
              <a:rPr lang="en-US" sz="2800" b="0" strike="noStrike" spc="-1">
                <a:solidFill>
                  <a:srgbClr val="000000"/>
                </a:solidFill>
                <a:latin typeface="Times New Roman"/>
              </a:rPr>
              <a:t>These codes can be a number system or a long string of passwords and the other way to turn on this system is to turn it on in two ways, one is to turn it on physically and the other to turn it on using a web server.</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7720" y="0"/>
            <a:ext cx="10353240" cy="825120"/>
          </a:xfrm>
          <a:prstGeom prst="rect">
            <a:avLst/>
          </a:prstGeom>
          <a:noFill/>
          <a:ln w="0">
            <a:noFill/>
          </a:ln>
        </p:spPr>
        <p:txBody>
          <a:bodyPr anchor="ctr">
            <a:normAutofit/>
          </a:bodyPr>
          <a:lstStyle/>
          <a:p>
            <a:pPr indent="0" algn="ctr">
              <a:lnSpc>
                <a:spcPct val="90000"/>
              </a:lnSpc>
              <a:buNone/>
            </a:pPr>
            <a:r>
              <a:rPr lang="en-US" sz="3200" b="1" strike="noStrike" spc="-1">
                <a:solidFill>
                  <a:srgbClr val="000000"/>
                </a:solidFill>
                <a:latin typeface="Times New Roman"/>
              </a:rPr>
              <a:t>PROJECT OBJECTIVES</a:t>
            </a:r>
            <a:endParaRPr lang="en-US" sz="3200" b="0" strike="noStrike" spc="-1">
              <a:solidFill>
                <a:srgbClr val="000000"/>
              </a:solidFill>
              <a:latin typeface="Calibri"/>
            </a:endParaRPr>
          </a:p>
        </p:txBody>
      </p:sp>
      <p:sp>
        <p:nvSpPr>
          <p:cNvPr id="89" name="PlaceHolder 2"/>
          <p:cNvSpPr>
            <a:spLocks noGrp="1"/>
          </p:cNvSpPr>
          <p:nvPr>
            <p:ph/>
          </p:nvPr>
        </p:nvSpPr>
        <p:spPr>
          <a:xfrm>
            <a:off x="794880" y="696960"/>
            <a:ext cx="11099880" cy="6032160"/>
          </a:xfrm>
          <a:prstGeom prst="rect">
            <a:avLst/>
          </a:prstGeom>
          <a:noFill/>
          <a:ln w="0">
            <a:noFill/>
          </a:ln>
        </p:spPr>
        <p:txBody>
          <a:bodyPr anchor="t">
            <a:noAutofit/>
          </a:bodyPr>
          <a:lstStyle/>
          <a:p>
            <a:pPr indent="0" algn="just">
              <a:lnSpc>
                <a:spcPct val="150000"/>
              </a:lnSpc>
              <a:spcBef>
                <a:spcPts val="1001"/>
              </a:spcBef>
              <a:buNone/>
              <a:tabLst>
                <a:tab pos="0" algn="l"/>
              </a:tabLst>
            </a:pPr>
            <a:r>
              <a:rPr lang="en-US" sz="2800" b="1" strike="noStrike" spc="-1">
                <a:solidFill>
                  <a:srgbClr val="000000"/>
                </a:solidFill>
                <a:latin typeface="Times New Roman"/>
              </a:rPr>
              <a:t>MAIN OBJECTIVE</a:t>
            </a:r>
            <a:endParaRPr lang="en-US" sz="2800" b="0" strike="noStrike" spc="-1">
              <a:solidFill>
                <a:srgbClr val="000000"/>
              </a:solidFill>
              <a:latin typeface="Calibri"/>
            </a:endParaRPr>
          </a:p>
          <a:p>
            <a:pPr marL="228600" indent="-228600" algn="just">
              <a:lnSpc>
                <a:spcPct val="150000"/>
              </a:lnSpc>
              <a:spcBef>
                <a:spcPts val="1001"/>
              </a:spcBef>
              <a:buClr>
                <a:srgbClr val="000000"/>
              </a:buClr>
              <a:buFont typeface="Arial"/>
              <a:buChar char="•"/>
              <a:tabLst>
                <a:tab pos="0" algn="l"/>
              </a:tabLst>
            </a:pPr>
            <a:r>
              <a:rPr lang="en-US" sz="2800" b="0" strike="noStrike" spc="-1">
                <a:solidFill>
                  <a:srgbClr val="000000"/>
                </a:solidFill>
                <a:latin typeface="Times New Roman"/>
              </a:rPr>
              <a:t>The main objective of this project is to design and implement INTELLIGENCE PASSWORD BASED CIRCUIT BREAKER WITH  WEB SERVER.</a:t>
            </a:r>
            <a:endParaRPr lang="en-US" sz="2800" b="0" strike="noStrike" spc="-1">
              <a:solidFill>
                <a:srgbClr val="000000"/>
              </a:solidFill>
              <a:latin typeface="Calibri"/>
            </a:endParaRPr>
          </a:p>
          <a:p>
            <a:pPr indent="0" algn="just">
              <a:lnSpc>
                <a:spcPct val="150000"/>
              </a:lnSpc>
              <a:spcBef>
                <a:spcPts val="1001"/>
              </a:spcBef>
              <a:buNone/>
              <a:tabLst>
                <a:tab pos="0" algn="l"/>
              </a:tabLst>
            </a:pPr>
            <a:r>
              <a:rPr lang="en-US" sz="2800" b="1" strike="noStrike" spc="-1">
                <a:solidFill>
                  <a:srgbClr val="000000"/>
                </a:solidFill>
                <a:latin typeface="Times New Roman"/>
              </a:rPr>
              <a:t>SPECIFIC OBJECTIVES</a:t>
            </a:r>
            <a:endParaRPr lang="en-US" sz="2800" b="0" strike="noStrike" spc="-1">
              <a:solidFill>
                <a:srgbClr val="000000"/>
              </a:solidFill>
              <a:latin typeface="Calibri"/>
            </a:endParaRPr>
          </a:p>
          <a:p>
            <a:pPr marL="228600" indent="-228600" algn="just">
              <a:lnSpc>
                <a:spcPct val="150000"/>
              </a:lnSpc>
              <a:spcBef>
                <a:spcPts val="1001"/>
              </a:spcBef>
              <a:buClr>
                <a:srgbClr val="000000"/>
              </a:buClr>
              <a:buFont typeface="Arial"/>
              <a:buChar char="•"/>
              <a:tabLst>
                <a:tab pos="0" algn="l"/>
              </a:tabLst>
            </a:pPr>
            <a:r>
              <a:rPr lang="en-US" sz="2800" b="0" strike="noStrike" spc="-1">
                <a:solidFill>
                  <a:srgbClr val="000000"/>
                </a:solidFill>
                <a:latin typeface="Times New Roman"/>
              </a:rPr>
              <a:t>To design the circuit of proposed system</a:t>
            </a:r>
            <a:endParaRPr lang="en-US" sz="2800" b="0" strike="noStrike" spc="-1">
              <a:solidFill>
                <a:srgbClr val="000000"/>
              </a:solidFill>
              <a:latin typeface="Calibri"/>
            </a:endParaRPr>
          </a:p>
          <a:p>
            <a:pPr marL="228600" indent="-228600" algn="just">
              <a:lnSpc>
                <a:spcPct val="150000"/>
              </a:lnSpc>
              <a:spcBef>
                <a:spcPts val="1001"/>
              </a:spcBef>
              <a:buClr>
                <a:srgbClr val="000000"/>
              </a:buClr>
              <a:buFont typeface="Arial"/>
              <a:buChar char="•"/>
              <a:tabLst>
                <a:tab pos="0" algn="l"/>
              </a:tabLst>
            </a:pPr>
            <a:r>
              <a:rPr lang="en-US" sz="2800" b="0" strike="noStrike" spc="-1">
                <a:solidFill>
                  <a:srgbClr val="000000"/>
                </a:solidFill>
                <a:latin typeface="Times New Roman"/>
              </a:rPr>
              <a:t>To simulate the control circuit using simulation software.</a:t>
            </a:r>
            <a:endParaRPr lang="en-US" sz="2800" b="0" strike="noStrike" spc="-1">
              <a:solidFill>
                <a:srgbClr val="000000"/>
              </a:solidFill>
              <a:latin typeface="Calibri"/>
            </a:endParaRPr>
          </a:p>
          <a:p>
            <a:pPr marL="228600" indent="-228600" algn="just">
              <a:lnSpc>
                <a:spcPct val="150000"/>
              </a:lnSpc>
              <a:spcBef>
                <a:spcPts val="1001"/>
              </a:spcBef>
              <a:buClr>
                <a:srgbClr val="000000"/>
              </a:buClr>
              <a:buFont typeface="Arial"/>
              <a:buChar char="•"/>
              <a:tabLst>
                <a:tab pos="0" algn="l"/>
              </a:tabLst>
            </a:pPr>
            <a:r>
              <a:rPr lang="en-US" sz="2800" b="0" strike="noStrike" spc="-1">
                <a:solidFill>
                  <a:srgbClr val="000000"/>
                </a:solidFill>
                <a:latin typeface="Times New Roman"/>
              </a:rPr>
              <a:t>To implement and test system prototype</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240" cy="1325160"/>
          </a:xfrm>
        </p:spPr>
        <p:txBody>
          <a:bodyPr/>
          <a:lstStyle/>
          <a:p>
            <a:pPr algn="ctr"/>
            <a:r>
              <a:rPr lang="en-US" sz="2800" dirty="0" smtClean="0">
                <a:latin typeface="Times New Roman" pitchFamily="18" charset="0"/>
                <a:cs typeface="Times New Roman" pitchFamily="18" charset="0"/>
              </a:rPr>
              <a:t>LITERATURE REVIEW</a:t>
            </a:r>
            <a:endParaRPr lang="en-US" sz="2800" dirty="0">
              <a:latin typeface="Times New Roman" pitchFamily="18" charset="0"/>
              <a:cs typeface="Times New Roman" pitchFamily="18" charset="0"/>
            </a:endParaRPr>
          </a:p>
        </p:txBody>
      </p:sp>
      <p:sp>
        <p:nvSpPr>
          <p:cNvPr id="4" name="Title 1"/>
          <p:cNvSpPr txBox="1">
            <a:spLocks/>
          </p:cNvSpPr>
          <p:nvPr/>
        </p:nvSpPr>
        <p:spPr>
          <a:xfrm>
            <a:off x="914400" y="152400"/>
            <a:ext cx="10515240" cy="1325160"/>
          </a:xfrm>
          <a:prstGeom prst="rect">
            <a:avLst/>
          </a:prstGeom>
          <a:noFill/>
          <a:ln w="0">
            <a:noFill/>
          </a:ln>
        </p:spPr>
        <p:txBody>
          <a:bodyPr lIns="0" tIns="0" rIns="0" bIns="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smtClean="0">
                <a:solidFill>
                  <a:sysClr val="windowText" lastClr="000000"/>
                </a:solidFill>
                <a:latin typeface="Times New Roman" pitchFamily="18" charset="0"/>
                <a:cs typeface="Times New Roman" pitchFamily="18" charset="0"/>
              </a:rPr>
              <a:t>Existing system</a:t>
            </a:r>
            <a:endParaRPr kumimoji="0" lang="en-US" sz="2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p:txBody>
      </p:sp>
      <p:pic>
        <p:nvPicPr>
          <p:cNvPr id="1027" name="Picture 3" descr="D:\Screenshot at 2023-02-08 21-05-29 (2).png"/>
          <p:cNvPicPr>
            <a:picLocks noChangeAspect="1" noChangeArrowheads="1"/>
          </p:cNvPicPr>
          <p:nvPr/>
        </p:nvPicPr>
        <p:blipFill>
          <a:blip r:embed="rId2"/>
          <a:srcRect/>
          <a:stretch>
            <a:fillRect/>
          </a:stretch>
        </p:blipFill>
        <p:spPr bwMode="auto">
          <a:xfrm>
            <a:off x="914400" y="2209800"/>
            <a:ext cx="9982200" cy="1841954"/>
          </a:xfrm>
          <a:prstGeom prst="rect">
            <a:avLst/>
          </a:prstGeom>
          <a:noFill/>
        </p:spPr>
      </p:pic>
      <p:sp>
        <p:nvSpPr>
          <p:cNvPr id="7" name="Rectangle 6"/>
          <p:cNvSpPr/>
          <p:nvPr/>
        </p:nvSpPr>
        <p:spPr>
          <a:xfrm>
            <a:off x="838200" y="1066800"/>
            <a:ext cx="10439400" cy="954107"/>
          </a:xfrm>
          <a:prstGeom prst="rect">
            <a:avLst/>
          </a:prstGeom>
        </p:spPr>
        <p:txBody>
          <a:bodyPr wrap="square">
            <a:spAutoFit/>
          </a:bodyPr>
          <a:lstStyle/>
          <a:p>
            <a:r>
              <a:rPr lang="en-US" sz="2800" dirty="0">
                <a:latin typeface="Times New Roman" pitchFamily="18" charset="0"/>
                <a:cs typeface="Times New Roman" pitchFamily="18" charset="0"/>
              </a:rPr>
              <a:t>The existing system the circuit breakers are connected direct with the </a:t>
            </a:r>
            <a:r>
              <a:rPr lang="en-US" sz="2800" dirty="0" err="1">
                <a:latin typeface="Times New Roman" pitchFamily="18" charset="0"/>
                <a:cs typeface="Times New Roman" pitchFamily="18" charset="0"/>
              </a:rPr>
              <a:t>busbars</a:t>
            </a:r>
            <a:r>
              <a:rPr lang="en-US" sz="2800" dirty="0">
                <a:latin typeface="Times New Roman" pitchFamily="18" charset="0"/>
                <a:cs typeface="Times New Roman" pitchFamily="18" charset="0"/>
              </a:rPr>
              <a:t> from the supply line to the transmission line</a:t>
            </a:r>
          </a:p>
        </p:txBody>
      </p:sp>
      <p:sp>
        <p:nvSpPr>
          <p:cNvPr id="1028" name="Rectangle 4"/>
          <p:cNvSpPr>
            <a:spLocks noChangeArrowheads="1"/>
          </p:cNvSpPr>
          <p:nvPr/>
        </p:nvSpPr>
        <p:spPr bwMode="auto">
          <a:xfrm>
            <a:off x="0" y="4648200"/>
            <a:ext cx="12192000"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0" algn="l"/>
                <a:tab pos="723900" algn="l"/>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Loss of vacuum due to transit damage or failure makes the entire interruption useless and it cannot be repaired in site.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0" algn="l"/>
                <a:tab pos="723900" algn="l"/>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need additional surge suppression in parallel with each phase for interruption of low magnetizing currents in certain range.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2819400" y="4038600"/>
            <a:ext cx="4974439" cy="523220"/>
          </a:xfrm>
          <a:prstGeom prst="rect">
            <a:avLst/>
          </a:prstGeom>
        </p:spPr>
        <p:txBody>
          <a:bodyPr wrap="none">
            <a:spAutoFit/>
          </a:bodyPr>
          <a:lstStyle/>
          <a:p>
            <a:r>
              <a:rPr lang="en-US" sz="2800" dirty="0">
                <a:latin typeface="Times New Roman" pitchFamily="18" charset="0"/>
                <a:cs typeface="Times New Roman" pitchFamily="18" charset="0"/>
              </a:rPr>
              <a:t>Disadvantages of existing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Times New Roman" pitchFamily="18" charset="0"/>
                <a:cs typeface="Times New Roman" pitchFamily="18" charset="0"/>
              </a:rPr>
              <a:t>Proposed system</a:t>
            </a:r>
          </a:p>
        </p:txBody>
      </p:sp>
      <p:pic>
        <p:nvPicPr>
          <p:cNvPr id="2050" name="Picture 2" descr="D:\Screenshot at 2023-02-08 21-05-42 (2).png"/>
          <p:cNvPicPr>
            <a:picLocks noChangeAspect="1" noChangeArrowheads="1"/>
          </p:cNvPicPr>
          <p:nvPr/>
        </p:nvPicPr>
        <p:blipFill>
          <a:blip r:embed="rId2"/>
          <a:srcRect/>
          <a:stretch>
            <a:fillRect/>
          </a:stretch>
        </p:blipFill>
        <p:spPr bwMode="auto">
          <a:xfrm>
            <a:off x="152400" y="1828800"/>
            <a:ext cx="6573838" cy="3838575"/>
          </a:xfrm>
          <a:prstGeom prst="rect">
            <a:avLst/>
          </a:prstGeom>
          <a:noFill/>
        </p:spPr>
      </p:pic>
      <p:sp>
        <p:nvSpPr>
          <p:cNvPr id="2051" name="Rectangle 3"/>
          <p:cNvSpPr>
            <a:spLocks noChangeArrowheads="1"/>
          </p:cNvSpPr>
          <p:nvPr/>
        </p:nvSpPr>
        <p:spPr bwMode="auto">
          <a:xfrm>
            <a:off x="6705600" y="1752600"/>
            <a:ext cx="5486400" cy="406265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0" algn="l"/>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Advantages of the proposed system</a:t>
            </a:r>
          </a:p>
          <a:p>
            <a:pPr marL="0" marR="0" lvl="0" indent="0" algn="l" defTabSz="914400" rtl="0" eaLnBrk="0" fontAlgn="base" latinLnBrk="0" hangingPunct="0">
              <a:lnSpc>
                <a:spcPct val="100000"/>
              </a:lnSpc>
              <a:spcBef>
                <a:spcPct val="0"/>
              </a:spcBef>
              <a:spcAft>
                <a:spcPct val="0"/>
              </a:spcAft>
              <a:buClrTx/>
              <a:buSzTx/>
              <a:buFontTx/>
              <a:buChar char="•"/>
              <a:tabLst>
                <a:tab pos="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avoids electrical and mechanical accidents to workers and maintenance team.</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project is very simple and easy in construction and implementation.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can be built with commonly available components.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give no scope of password stealing</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effective on providing safety on working staff.</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can be easily installed.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b="1" dirty="0" smtClean="0">
                <a:latin typeface="Times New Roman" pitchFamily="18" charset="0"/>
                <a:cs typeface="Times New Roman" pitchFamily="18" charset="0"/>
              </a:rPr>
              <a:t>METHODOLOGY</a:t>
            </a:r>
            <a:endParaRPr lang="en-US" sz="2400" b="1" dirty="0">
              <a:latin typeface="Times New Roman" pitchFamily="18" charset="0"/>
              <a:cs typeface="Times New Roman" pitchFamily="18" charset="0"/>
            </a:endParaRPr>
          </a:p>
        </p:txBody>
      </p:sp>
      <p:sp>
        <p:nvSpPr>
          <p:cNvPr id="3" name="Subtitle 2"/>
          <p:cNvSpPr>
            <a:spLocks noGrp="1"/>
          </p:cNvSpPr>
          <p:nvPr>
            <p:ph type="subTitle"/>
          </p:nvPr>
        </p:nvSpPr>
        <p:spPr>
          <a:xfrm>
            <a:off x="762000" y="1600200"/>
            <a:ext cx="10515240" cy="4038600"/>
          </a:xfrm>
        </p:spPr>
        <p:txBody>
          <a:bodyPr/>
          <a:lstStyle/>
          <a:p>
            <a:pPr algn="l">
              <a:buFont typeface="Arial" pitchFamily="34" charset="0"/>
              <a:buChar char="•"/>
            </a:pPr>
            <a:r>
              <a:rPr lang="en-US" sz="3200" dirty="0" smtClean="0">
                <a:latin typeface="Times New Roman" pitchFamily="18" charset="0"/>
                <a:cs typeface="Times New Roman" pitchFamily="18" charset="0"/>
              </a:rPr>
              <a:t>Introduction</a:t>
            </a:r>
          </a:p>
          <a:p>
            <a:pPr algn="l">
              <a:buFont typeface="Arial" pitchFamily="34" charset="0"/>
              <a:buChar char="•"/>
            </a:pPr>
            <a:r>
              <a:rPr lang="en-US" sz="3200" dirty="0" smtClean="0">
                <a:latin typeface="Times New Roman" pitchFamily="18" charset="0"/>
                <a:cs typeface="Times New Roman" pitchFamily="18" charset="0"/>
              </a:rPr>
              <a:t>Literature review</a:t>
            </a:r>
          </a:p>
          <a:p>
            <a:pPr algn="l">
              <a:buFont typeface="Arial" pitchFamily="34" charset="0"/>
              <a:buChar char="•"/>
            </a:pPr>
            <a:r>
              <a:rPr lang="en-US" sz="3200" dirty="0" smtClean="0">
                <a:latin typeface="Times New Roman" pitchFamily="18" charset="0"/>
                <a:cs typeface="Times New Roman" pitchFamily="18" charset="0"/>
              </a:rPr>
              <a:t>Data collection</a:t>
            </a:r>
          </a:p>
          <a:p>
            <a:pPr algn="l">
              <a:buFont typeface="Arial" pitchFamily="34" charset="0"/>
              <a:buChar char="•"/>
            </a:pPr>
            <a:r>
              <a:rPr lang="en-US" sz="3200" dirty="0" smtClean="0">
                <a:latin typeface="Times New Roman" pitchFamily="18" charset="0"/>
                <a:cs typeface="Times New Roman" pitchFamily="18" charset="0"/>
              </a:rPr>
              <a:t>Data Analysis</a:t>
            </a:r>
          </a:p>
          <a:p>
            <a:pPr algn="l">
              <a:buFont typeface="Arial" pitchFamily="34" charset="0"/>
              <a:buChar char="•"/>
            </a:pPr>
            <a:r>
              <a:rPr lang="en-US" sz="3200" dirty="0" smtClean="0">
                <a:latin typeface="Times New Roman" pitchFamily="18" charset="0"/>
                <a:cs typeface="Times New Roman" pitchFamily="18" charset="0"/>
              </a:rPr>
              <a:t>Circuit Designing and Simulation</a:t>
            </a:r>
          </a:p>
          <a:p>
            <a:pPr algn="l">
              <a:buFont typeface="Arial" pitchFamily="34" charset="0"/>
              <a:buChar char="•"/>
            </a:pPr>
            <a:r>
              <a:rPr lang="en-US" sz="3200" dirty="0" smtClean="0">
                <a:latin typeface="Times New Roman" pitchFamily="18" charset="0"/>
                <a:cs typeface="Times New Roman" pitchFamily="18" charset="0"/>
              </a:rPr>
              <a:t>Implementation and Testing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p:nvPr>
        </p:nvSpPr>
        <p:spPr>
          <a:xfrm>
            <a:off x="142920" y="2228760"/>
            <a:ext cx="12048840" cy="2157120"/>
          </a:xfrm>
          <a:prstGeom prst="rect">
            <a:avLst/>
          </a:prstGeom>
          <a:noFill/>
          <a:ln w="0">
            <a:noFill/>
          </a:ln>
        </p:spPr>
        <p:txBody>
          <a:bodyPr anchor="t">
            <a:normAutofit/>
          </a:bodyPr>
          <a:lstStyle/>
          <a:p>
            <a:pPr indent="0" algn="ctr">
              <a:lnSpc>
                <a:spcPct val="90000"/>
              </a:lnSpc>
              <a:spcBef>
                <a:spcPts val="1001"/>
              </a:spcBef>
              <a:buNone/>
              <a:tabLst>
                <a:tab pos="0" algn="l"/>
              </a:tabLst>
            </a:pPr>
            <a:r>
              <a:rPr lang="en-US" sz="6600" b="1" strike="noStrike" spc="-1">
                <a:solidFill>
                  <a:srgbClr val="000000"/>
                </a:solidFill>
                <a:latin typeface="Times New Roman"/>
              </a:rPr>
              <a:t>THE END</a:t>
            </a:r>
            <a:endParaRPr lang="en-US" sz="6600" b="0" strike="noStrike" spc="-1">
              <a:solidFill>
                <a:srgbClr val="000000"/>
              </a:solidFill>
              <a:latin typeface="Calibri"/>
            </a:endParaRPr>
          </a:p>
          <a:p>
            <a:pPr indent="0" algn="ctr">
              <a:lnSpc>
                <a:spcPct val="90000"/>
              </a:lnSpc>
              <a:spcBef>
                <a:spcPts val="1001"/>
              </a:spcBef>
              <a:buNone/>
              <a:tabLst>
                <a:tab pos="0" algn="l"/>
              </a:tabLst>
            </a:pPr>
            <a:r>
              <a:rPr lang="en-US" sz="6600" b="1" strike="noStrike" spc="-1">
                <a:solidFill>
                  <a:srgbClr val="000000"/>
                </a:solidFill>
                <a:latin typeface="Times New Roman"/>
              </a:rPr>
              <a:t>THANK YOU</a:t>
            </a:r>
            <a:endParaRPr lang="en-US" sz="6600" b="0" strike="noStrike" spc="-1">
              <a:solidFill>
                <a:srgbClr val="000000"/>
              </a:solidFill>
              <a:latin typeface="Calibri"/>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850</TotalTime>
  <Words>497</Words>
  <Application>LibreOffice/7.4.1.2$Linux_X86_64 LibreOffice_project/40$Build-2</Application>
  <PresentationFormat>Custom</PresentationFormat>
  <Paragraphs>53</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Office Theme</vt:lpstr>
      <vt:lpstr>Slide 1</vt:lpstr>
      <vt:lpstr>INTRODUCTION</vt:lpstr>
      <vt:lpstr>Problem statement</vt:lpstr>
      <vt:lpstr>PROJECT OBJECTIVES</vt:lpstr>
      <vt:lpstr>LITERATURE REVIEW</vt:lpstr>
      <vt:lpstr>Proposed system</vt:lpstr>
      <vt:lpstr>METHODOLOGY</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RAMADHAN</cp:lastModifiedBy>
  <cp:revision>84</cp:revision>
  <dcterms:created xsi:type="dcterms:W3CDTF">2022-01-03T08:23:02Z</dcterms:created>
  <dcterms:modified xsi:type="dcterms:W3CDTF">2023-02-08T18:16:10Z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5</vt:i4>
  </property>
</Properties>
</file>